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7556500" cy="10693400"/>
  <p:notesSz cx="7556500" cy="10693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4" d="100"/>
          <a:sy n="44" d="100"/>
        </p:scale>
        <p:origin x="2352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1" i="1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25" dirty="0"/>
              <a:t>https://oculoplastic.ophthalmologyconferences.com/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4/4/2018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0332593"/>
            <a:ext cx="7560309" cy="359410"/>
          </a:xfrm>
          <a:custGeom>
            <a:avLst/>
            <a:gdLst/>
            <a:ahLst/>
            <a:cxnLst/>
            <a:rect l="l" t="t" r="r" b="b"/>
            <a:pathLst>
              <a:path w="7560309" h="359409">
                <a:moveTo>
                  <a:pt x="0" y="359409"/>
                </a:moveTo>
                <a:lnTo>
                  <a:pt x="7559992" y="359409"/>
                </a:lnTo>
                <a:lnTo>
                  <a:pt x="7559992" y="0"/>
                </a:lnTo>
                <a:lnTo>
                  <a:pt x="0" y="0"/>
                </a:lnTo>
                <a:lnTo>
                  <a:pt x="0" y="359409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360553"/>
            <a:ext cx="360045" cy="9972040"/>
          </a:xfrm>
          <a:custGeom>
            <a:avLst/>
            <a:gdLst/>
            <a:ahLst/>
            <a:cxnLst/>
            <a:rect l="l" t="t" r="r" b="b"/>
            <a:pathLst>
              <a:path w="360045" h="9972040">
                <a:moveTo>
                  <a:pt x="0" y="9972040"/>
                </a:moveTo>
                <a:lnTo>
                  <a:pt x="359994" y="9972040"/>
                </a:lnTo>
                <a:lnTo>
                  <a:pt x="359994" y="0"/>
                </a:lnTo>
                <a:lnTo>
                  <a:pt x="0" y="0"/>
                </a:lnTo>
                <a:lnTo>
                  <a:pt x="0" y="997204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0"/>
            <a:ext cx="7560309" cy="360680"/>
          </a:xfrm>
          <a:custGeom>
            <a:avLst/>
            <a:gdLst/>
            <a:ahLst/>
            <a:cxnLst/>
            <a:rect l="l" t="t" r="r" b="b"/>
            <a:pathLst>
              <a:path w="7560309" h="360680">
                <a:moveTo>
                  <a:pt x="0" y="360680"/>
                </a:moveTo>
                <a:lnTo>
                  <a:pt x="7559992" y="360680"/>
                </a:lnTo>
                <a:lnTo>
                  <a:pt x="7559992" y="0"/>
                </a:lnTo>
                <a:lnTo>
                  <a:pt x="0" y="0"/>
                </a:lnTo>
                <a:lnTo>
                  <a:pt x="0" y="36068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7199998" y="360007"/>
            <a:ext cx="360045" cy="9972040"/>
          </a:xfrm>
          <a:custGeom>
            <a:avLst/>
            <a:gdLst/>
            <a:ahLst/>
            <a:cxnLst/>
            <a:rect l="l" t="t" r="r" b="b"/>
            <a:pathLst>
              <a:path w="360045" h="9972040">
                <a:moveTo>
                  <a:pt x="359994" y="0"/>
                </a:moveTo>
                <a:lnTo>
                  <a:pt x="0" y="0"/>
                </a:lnTo>
                <a:lnTo>
                  <a:pt x="0" y="9972001"/>
                </a:lnTo>
                <a:lnTo>
                  <a:pt x="359994" y="9972001"/>
                </a:lnTo>
                <a:lnTo>
                  <a:pt x="359994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616" y="4"/>
            <a:ext cx="7558766" cy="10691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59994" y="7626007"/>
            <a:ext cx="6843598" cy="2701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759695" y="442696"/>
            <a:ext cx="3020695" cy="528320"/>
          </a:xfrm>
          <a:custGeom>
            <a:avLst/>
            <a:gdLst/>
            <a:ahLst/>
            <a:cxnLst/>
            <a:rect l="l" t="t" r="r" b="b"/>
            <a:pathLst>
              <a:path w="3020695" h="528319">
                <a:moveTo>
                  <a:pt x="0" y="528002"/>
                </a:moveTo>
                <a:lnTo>
                  <a:pt x="3020301" y="528002"/>
                </a:lnTo>
                <a:lnTo>
                  <a:pt x="3020301" y="0"/>
                </a:lnTo>
                <a:lnTo>
                  <a:pt x="0" y="0"/>
                </a:lnTo>
                <a:lnTo>
                  <a:pt x="0" y="528002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739394" y="442696"/>
            <a:ext cx="3020695" cy="528320"/>
          </a:xfrm>
          <a:custGeom>
            <a:avLst/>
            <a:gdLst/>
            <a:ahLst/>
            <a:cxnLst/>
            <a:rect l="l" t="t" r="r" b="b"/>
            <a:pathLst>
              <a:path w="3020695" h="528319">
                <a:moveTo>
                  <a:pt x="3020301" y="528002"/>
                </a:moveTo>
                <a:lnTo>
                  <a:pt x="0" y="528002"/>
                </a:lnTo>
                <a:lnTo>
                  <a:pt x="0" y="0"/>
                </a:lnTo>
                <a:lnTo>
                  <a:pt x="3020301" y="0"/>
                </a:lnTo>
                <a:lnTo>
                  <a:pt x="3020301" y="528002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1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1" i="1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25" dirty="0"/>
              <a:t>https://oculoplastic.ophthalmologyconferences.com/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4/4/2018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1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1" i="1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25" dirty="0"/>
              <a:t>https://oculoplastic.ophthalmologyconferences.com/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4/4/2018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1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1" i="1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25" dirty="0"/>
              <a:t>https://oculoplastic.ophthalmologyconferences.com/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4/4/2018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1" i="1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25" dirty="0"/>
              <a:t>https://oculoplastic.ophthalmologyconferences.com/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4/4/2018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74748" y="395250"/>
            <a:ext cx="2213353" cy="513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1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26880" y="10517214"/>
            <a:ext cx="2094864" cy="1384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1" i="1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25" dirty="0"/>
              <a:t>https://oculoplastic.ophthalmologyconferences.com/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4/4/2018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Relationship Id="rId5" Type="http://schemas.openxmlformats.org/officeDocument/2006/relationships/hyperlink" Target="mailto:oculoplasty@conferencesworld.org" TargetMode="External"/><Relationship Id="rId4" Type="http://schemas.openxmlformats.org/officeDocument/2006/relationships/hyperlink" Target="mailto:oculoplasty@annualcongress.net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oculoplasty@annualcongress.net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4" Type="http://schemas.openxmlformats.org/officeDocument/2006/relationships/hyperlink" Target="mailto:oculoplasty@conferencesworld.org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" Type="http://schemas.openxmlformats.org/officeDocument/2006/relationships/image" Target="../media/image16.png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619999"/>
            <a:ext cx="7560309" cy="106045"/>
          </a:xfrm>
          <a:custGeom>
            <a:avLst/>
            <a:gdLst/>
            <a:ahLst/>
            <a:cxnLst/>
            <a:rect l="l" t="t" r="r" b="b"/>
            <a:pathLst>
              <a:path w="7560309" h="106044">
                <a:moveTo>
                  <a:pt x="0" y="105854"/>
                </a:moveTo>
                <a:lnTo>
                  <a:pt x="7560005" y="105854"/>
                </a:lnTo>
                <a:lnTo>
                  <a:pt x="7560005" y="0"/>
                </a:lnTo>
                <a:lnTo>
                  <a:pt x="0" y="0"/>
                </a:lnTo>
                <a:lnTo>
                  <a:pt x="0" y="10585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0301643"/>
            <a:ext cx="7560309" cy="174625"/>
          </a:xfrm>
          <a:custGeom>
            <a:avLst/>
            <a:gdLst/>
            <a:ahLst/>
            <a:cxnLst/>
            <a:rect l="l" t="t" r="r" b="b"/>
            <a:pathLst>
              <a:path w="7560309" h="174625">
                <a:moveTo>
                  <a:pt x="0" y="174370"/>
                </a:moveTo>
                <a:lnTo>
                  <a:pt x="7560005" y="174370"/>
                </a:lnTo>
                <a:lnTo>
                  <a:pt x="7560005" y="0"/>
                </a:lnTo>
                <a:lnTo>
                  <a:pt x="0" y="0"/>
                </a:lnTo>
                <a:lnTo>
                  <a:pt x="0" y="174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3345853"/>
            <a:ext cx="7560309" cy="6955790"/>
          </a:xfrm>
          <a:custGeom>
            <a:avLst/>
            <a:gdLst/>
            <a:ahLst/>
            <a:cxnLst/>
            <a:rect l="l" t="t" r="r" b="b"/>
            <a:pathLst>
              <a:path w="7560309" h="6955790">
                <a:moveTo>
                  <a:pt x="0" y="6955790"/>
                </a:moveTo>
                <a:lnTo>
                  <a:pt x="7560005" y="6955790"/>
                </a:lnTo>
                <a:lnTo>
                  <a:pt x="7560005" y="0"/>
                </a:lnTo>
                <a:lnTo>
                  <a:pt x="0" y="0"/>
                </a:lnTo>
                <a:lnTo>
                  <a:pt x="0" y="695579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7560309" cy="972185"/>
          </a:xfrm>
          <a:custGeom>
            <a:avLst/>
            <a:gdLst/>
            <a:ahLst/>
            <a:cxnLst/>
            <a:rect l="l" t="t" r="r" b="b"/>
            <a:pathLst>
              <a:path w="7560309" h="972185">
                <a:moveTo>
                  <a:pt x="0" y="971994"/>
                </a:moveTo>
                <a:lnTo>
                  <a:pt x="7560005" y="971994"/>
                </a:lnTo>
                <a:lnTo>
                  <a:pt x="7560005" y="0"/>
                </a:lnTo>
                <a:lnTo>
                  <a:pt x="0" y="0"/>
                </a:lnTo>
                <a:lnTo>
                  <a:pt x="0" y="97199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10476001"/>
            <a:ext cx="7560309" cy="216535"/>
          </a:xfrm>
          <a:custGeom>
            <a:avLst/>
            <a:gdLst/>
            <a:ahLst/>
            <a:cxnLst/>
            <a:rect l="l" t="t" r="r" b="b"/>
            <a:pathLst>
              <a:path w="7560309" h="216534">
                <a:moveTo>
                  <a:pt x="0" y="216001"/>
                </a:moveTo>
                <a:lnTo>
                  <a:pt x="7560005" y="216001"/>
                </a:lnTo>
                <a:lnTo>
                  <a:pt x="7560005" y="0"/>
                </a:lnTo>
                <a:lnTo>
                  <a:pt x="0" y="0"/>
                </a:lnTo>
                <a:lnTo>
                  <a:pt x="0" y="216001"/>
                </a:lnTo>
                <a:close/>
              </a:path>
            </a:pathLst>
          </a:custGeom>
          <a:solidFill>
            <a:srgbClr val="0095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16000" y="208127"/>
            <a:ext cx="2506345" cy="432434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sz="2250" spc="0" dirty="0">
                <a:solidFill>
                  <a:srgbClr val="F26522"/>
                </a:solidFill>
                <a:latin typeface="Impact"/>
                <a:cs typeface="Impact"/>
              </a:rPr>
              <a:t>conference</a:t>
            </a:r>
            <a:r>
              <a:rPr sz="2250" spc="0" dirty="0">
                <a:solidFill>
                  <a:srgbClr val="0072BC"/>
                </a:solidFill>
                <a:latin typeface="Impact"/>
                <a:cs typeface="Impact"/>
              </a:rPr>
              <a:t>serie</a:t>
            </a:r>
            <a:r>
              <a:rPr sz="2250" dirty="0">
                <a:solidFill>
                  <a:srgbClr val="0072BC"/>
                </a:solidFill>
                <a:latin typeface="Impact"/>
                <a:cs typeface="Impact"/>
              </a:rPr>
              <a:t>s</a:t>
            </a:r>
            <a:r>
              <a:rPr sz="1550" spc="5" dirty="0">
                <a:solidFill>
                  <a:srgbClr val="0072BC"/>
                </a:solidFill>
                <a:latin typeface="Impact"/>
                <a:cs typeface="Impact"/>
              </a:rPr>
              <a:t>.c</a:t>
            </a:r>
            <a:r>
              <a:rPr sz="1550" spc="10" dirty="0">
                <a:solidFill>
                  <a:srgbClr val="0072BC"/>
                </a:solidFill>
                <a:latin typeface="Impact"/>
                <a:cs typeface="Impact"/>
              </a:rPr>
              <a:t>o</a:t>
            </a:r>
            <a:r>
              <a:rPr sz="1550" spc="25" dirty="0">
                <a:solidFill>
                  <a:srgbClr val="0072BC"/>
                </a:solidFill>
                <a:latin typeface="Impact"/>
                <a:cs typeface="Impact"/>
              </a:rPr>
              <a:t>m</a:t>
            </a:r>
            <a:endParaRPr sz="1550">
              <a:latin typeface="Impact"/>
              <a:cs typeface="Impac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31113" y="316072"/>
            <a:ext cx="195326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i="1" spc="-95" dirty="0">
                <a:solidFill>
                  <a:srgbClr val="4D4D4F"/>
                </a:solidFill>
                <a:latin typeface="Book Antiqua"/>
                <a:cs typeface="Book Antiqua"/>
              </a:rPr>
              <a:t>Oculoplastic </a:t>
            </a:r>
            <a:r>
              <a:rPr sz="1600" i="1" spc="-114" dirty="0">
                <a:solidFill>
                  <a:srgbClr val="4D4D4F"/>
                </a:solidFill>
                <a:latin typeface="Book Antiqua"/>
                <a:cs typeface="Book Antiqua"/>
              </a:rPr>
              <a:t>Surgery</a:t>
            </a:r>
            <a:r>
              <a:rPr sz="1600" i="1" spc="-180" dirty="0">
                <a:solidFill>
                  <a:srgbClr val="4D4D4F"/>
                </a:solidFill>
                <a:latin typeface="Book Antiqua"/>
                <a:cs typeface="Book Antiqua"/>
              </a:rPr>
              <a:t> </a:t>
            </a:r>
            <a:r>
              <a:rPr sz="1600" i="1" spc="-45" dirty="0">
                <a:solidFill>
                  <a:srgbClr val="4D4D4F"/>
                </a:solidFill>
                <a:latin typeface="Book Antiqua"/>
                <a:cs typeface="Book Antiqua"/>
              </a:rPr>
              <a:t>2018</a:t>
            </a:r>
            <a:endParaRPr sz="1600">
              <a:latin typeface="Book Antiqua"/>
              <a:cs typeface="Book Antiqu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55130" y="251142"/>
            <a:ext cx="2624455" cy="361315"/>
          </a:xfrm>
          <a:custGeom>
            <a:avLst/>
            <a:gdLst/>
            <a:ahLst/>
            <a:cxnLst/>
            <a:rect l="l" t="t" r="r" b="b"/>
            <a:pathLst>
              <a:path w="2624455" h="361315">
                <a:moveTo>
                  <a:pt x="0" y="0"/>
                </a:moveTo>
                <a:lnTo>
                  <a:pt x="2624328" y="0"/>
                </a:lnTo>
                <a:lnTo>
                  <a:pt x="2624328" y="361188"/>
                </a:lnTo>
                <a:lnTo>
                  <a:pt x="0" y="36118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03300" y="243842"/>
            <a:ext cx="2531745" cy="3714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250" spc="0" dirty="0">
                <a:solidFill>
                  <a:srgbClr val="F26522"/>
                </a:solidFill>
                <a:latin typeface="Impact"/>
                <a:cs typeface="Impact"/>
              </a:rPr>
              <a:t>conference</a:t>
            </a:r>
            <a:r>
              <a:rPr sz="2250" spc="0" dirty="0">
                <a:solidFill>
                  <a:srgbClr val="0072BC"/>
                </a:solidFill>
                <a:latin typeface="Impact"/>
                <a:cs typeface="Impact"/>
              </a:rPr>
              <a:t>serie</a:t>
            </a:r>
            <a:r>
              <a:rPr sz="2250" dirty="0">
                <a:solidFill>
                  <a:srgbClr val="0072BC"/>
                </a:solidFill>
                <a:latin typeface="Impact"/>
                <a:cs typeface="Impact"/>
              </a:rPr>
              <a:t>s</a:t>
            </a:r>
            <a:r>
              <a:rPr sz="1550" spc="5" dirty="0">
                <a:solidFill>
                  <a:srgbClr val="0072BC"/>
                </a:solidFill>
                <a:latin typeface="Impact"/>
                <a:cs typeface="Impact"/>
              </a:rPr>
              <a:t>.c</a:t>
            </a:r>
            <a:r>
              <a:rPr sz="1550" spc="10" dirty="0">
                <a:solidFill>
                  <a:srgbClr val="0072BC"/>
                </a:solidFill>
                <a:latin typeface="Impact"/>
                <a:cs typeface="Impact"/>
              </a:rPr>
              <a:t>o</a:t>
            </a:r>
            <a:r>
              <a:rPr sz="1550" spc="25" dirty="0">
                <a:solidFill>
                  <a:srgbClr val="0072BC"/>
                </a:solidFill>
                <a:latin typeface="Impact"/>
                <a:cs typeface="Impact"/>
              </a:rPr>
              <a:t>m</a:t>
            </a:r>
            <a:endParaRPr sz="1550">
              <a:latin typeface="Impact"/>
              <a:cs typeface="Impact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0" y="1725853"/>
            <a:ext cx="7560309" cy="1620520"/>
          </a:xfrm>
          <a:custGeom>
            <a:avLst/>
            <a:gdLst/>
            <a:ahLst/>
            <a:cxnLst/>
            <a:rect l="l" t="t" r="r" b="b"/>
            <a:pathLst>
              <a:path w="7560309" h="1620520">
                <a:moveTo>
                  <a:pt x="0" y="1619999"/>
                </a:moveTo>
                <a:lnTo>
                  <a:pt x="7559992" y="1619999"/>
                </a:lnTo>
                <a:lnTo>
                  <a:pt x="7559992" y="0"/>
                </a:lnTo>
                <a:lnTo>
                  <a:pt x="0" y="0"/>
                </a:lnTo>
                <a:lnTo>
                  <a:pt x="0" y="1619999"/>
                </a:lnTo>
                <a:close/>
              </a:path>
            </a:pathLst>
          </a:custGeom>
          <a:solidFill>
            <a:srgbClr val="1955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971994"/>
            <a:ext cx="7560309" cy="648335"/>
          </a:xfrm>
          <a:custGeom>
            <a:avLst/>
            <a:gdLst/>
            <a:ahLst/>
            <a:cxnLst/>
            <a:rect l="l" t="t" r="r" b="b"/>
            <a:pathLst>
              <a:path w="7560309" h="648335">
                <a:moveTo>
                  <a:pt x="0" y="648004"/>
                </a:moveTo>
                <a:lnTo>
                  <a:pt x="7559992" y="648004"/>
                </a:lnTo>
                <a:lnTo>
                  <a:pt x="7559992" y="0"/>
                </a:lnTo>
                <a:lnTo>
                  <a:pt x="0" y="0"/>
                </a:lnTo>
                <a:lnTo>
                  <a:pt x="0" y="648004"/>
                </a:lnTo>
                <a:close/>
              </a:path>
            </a:pathLst>
          </a:custGeom>
          <a:solidFill>
            <a:srgbClr val="0095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905512" y="1046340"/>
            <a:ext cx="1531620" cy="608330"/>
          </a:xfrm>
          <a:custGeom>
            <a:avLst/>
            <a:gdLst/>
            <a:ahLst/>
            <a:cxnLst/>
            <a:rect l="l" t="t" r="r" b="b"/>
            <a:pathLst>
              <a:path w="1531620" h="608330">
                <a:moveTo>
                  <a:pt x="0" y="0"/>
                </a:moveTo>
                <a:lnTo>
                  <a:pt x="1531620" y="0"/>
                </a:lnTo>
                <a:lnTo>
                  <a:pt x="1531620" y="608076"/>
                </a:lnTo>
                <a:lnTo>
                  <a:pt x="0" y="608076"/>
                </a:lnTo>
                <a:lnTo>
                  <a:pt x="0" y="0"/>
                </a:lnTo>
                <a:close/>
              </a:path>
            </a:pathLst>
          </a:custGeom>
          <a:solidFill>
            <a:srgbClr val="103D7E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311650" y="944849"/>
            <a:ext cx="3045327" cy="5200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3300" i="1" spc="-35" dirty="0">
                <a:solidFill>
                  <a:srgbClr val="FFFFFF"/>
                </a:solidFill>
                <a:latin typeface="Times New Roman"/>
                <a:cs typeface="Times New Roman"/>
              </a:rPr>
              <a:t>Tentative </a:t>
            </a:r>
            <a:r>
              <a:rPr sz="3300" i="1" spc="-35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3300" i="1" spc="-125" dirty="0">
                <a:solidFill>
                  <a:srgbClr val="FFFFFF"/>
                </a:solidFill>
                <a:latin typeface="Times New Roman"/>
                <a:cs typeface="Times New Roman"/>
              </a:rPr>
              <a:t>rogram</a:t>
            </a:r>
            <a:endParaRPr sz="3300" dirty="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0" y="3474008"/>
            <a:ext cx="7559992" cy="48959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226776" y="1850182"/>
            <a:ext cx="7000875" cy="140589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sz="1800" i="1" spc="-60" dirty="0">
                <a:solidFill>
                  <a:srgbClr val="FFFFFF"/>
                </a:solidFill>
                <a:latin typeface="Times New Roman"/>
                <a:cs typeface="Times New Roman"/>
              </a:rPr>
              <a:t>International </a:t>
            </a:r>
            <a:r>
              <a:rPr sz="1800" i="1" spc="-80" dirty="0">
                <a:solidFill>
                  <a:srgbClr val="FFFFFF"/>
                </a:solidFill>
                <a:latin typeface="Times New Roman"/>
                <a:cs typeface="Times New Roman"/>
              </a:rPr>
              <a:t>Conference</a:t>
            </a:r>
            <a:r>
              <a:rPr sz="1800" i="1" spc="-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spc="-85" dirty="0">
                <a:solidFill>
                  <a:srgbClr val="FFFFFF"/>
                </a:solidFill>
                <a:latin typeface="Times New Roman"/>
                <a:cs typeface="Times New Roman"/>
              </a:rPr>
              <a:t>on</a:t>
            </a:r>
            <a:endParaRPr sz="1800">
              <a:latin typeface="Times New Roman"/>
              <a:cs typeface="Times New Roman"/>
            </a:endParaRPr>
          </a:p>
          <a:p>
            <a:pPr marL="85090" algn="ctr">
              <a:lnSpc>
                <a:spcPct val="100000"/>
              </a:lnSpc>
              <a:spcBef>
                <a:spcPts val="145"/>
              </a:spcBef>
            </a:pPr>
            <a:r>
              <a:rPr sz="2200" spc="-35" dirty="0">
                <a:solidFill>
                  <a:srgbClr val="FFFFFF"/>
                </a:solidFill>
                <a:latin typeface="Times New Roman"/>
                <a:cs typeface="Times New Roman"/>
              </a:rPr>
              <a:t>Clinical </a:t>
            </a:r>
            <a:r>
              <a:rPr sz="2200" dirty="0">
                <a:solidFill>
                  <a:srgbClr val="FFFFFF"/>
                </a:solidFill>
                <a:latin typeface="Times New Roman"/>
                <a:cs typeface="Times New Roman"/>
              </a:rPr>
              <a:t>Ophthalmology and </a:t>
            </a:r>
            <a:r>
              <a:rPr sz="2200" spc="50" dirty="0">
                <a:solidFill>
                  <a:srgbClr val="FFFFFF"/>
                </a:solidFill>
                <a:latin typeface="Times New Roman"/>
                <a:cs typeface="Times New Roman"/>
              </a:rPr>
              <a:t>OculoplasticSurgery</a:t>
            </a:r>
            <a:r>
              <a:rPr sz="2200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200" spc="15" dirty="0">
                <a:solidFill>
                  <a:srgbClr val="FFFFFF"/>
                </a:solidFill>
                <a:latin typeface="Times New Roman"/>
                <a:cs typeface="Times New Roman"/>
              </a:rPr>
              <a:t>2018</a:t>
            </a:r>
            <a:endParaRPr sz="2200">
              <a:latin typeface="Times New Roman"/>
              <a:cs typeface="Times New Roman"/>
            </a:endParaRPr>
          </a:p>
          <a:p>
            <a:pPr marL="103505" algn="ctr">
              <a:lnSpc>
                <a:spcPct val="100000"/>
              </a:lnSpc>
              <a:spcBef>
                <a:spcPts val="950"/>
              </a:spcBef>
            </a:pPr>
            <a:r>
              <a:rPr sz="1800" i="1" spc="-80" dirty="0">
                <a:solidFill>
                  <a:srgbClr val="FFFFFF"/>
                </a:solidFill>
                <a:latin typeface="Times New Roman"/>
                <a:cs typeface="Times New Roman"/>
              </a:rPr>
              <a:t>Theme: </a:t>
            </a:r>
            <a:r>
              <a:rPr sz="1800" i="1" spc="-95" dirty="0">
                <a:solidFill>
                  <a:srgbClr val="FFFFFF"/>
                </a:solidFill>
                <a:latin typeface="Times New Roman"/>
                <a:cs typeface="Times New Roman"/>
              </a:rPr>
              <a:t>Advances </a:t>
            </a:r>
            <a:r>
              <a:rPr sz="1800" i="1" spc="-50" dirty="0">
                <a:solidFill>
                  <a:srgbClr val="FFFFFF"/>
                </a:solidFill>
                <a:latin typeface="Times New Roman"/>
                <a:cs typeface="Times New Roman"/>
              </a:rPr>
              <a:t>in </a:t>
            </a:r>
            <a:r>
              <a:rPr sz="1800" i="1" spc="-110" dirty="0">
                <a:solidFill>
                  <a:srgbClr val="FFFFFF"/>
                </a:solidFill>
                <a:latin typeface="Times New Roman"/>
                <a:cs typeface="Times New Roman"/>
              </a:rPr>
              <a:t>Clinical</a:t>
            </a:r>
            <a:r>
              <a:rPr sz="1800" i="1" spc="-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spc="-80" dirty="0">
                <a:solidFill>
                  <a:srgbClr val="FFFFFF"/>
                </a:solidFill>
                <a:latin typeface="Times New Roman"/>
                <a:cs typeface="Times New Roman"/>
              </a:rPr>
              <a:t>Ophthalmology</a:t>
            </a:r>
            <a:endParaRPr sz="1800">
              <a:latin typeface="Times New Roman"/>
              <a:cs typeface="Times New Roman"/>
            </a:endParaRPr>
          </a:p>
          <a:p>
            <a:pPr marL="4170679">
              <a:lnSpc>
                <a:spcPct val="100000"/>
              </a:lnSpc>
              <a:spcBef>
                <a:spcPts val="520"/>
              </a:spcBef>
            </a:pPr>
            <a:r>
              <a:rPr sz="1800" i="1" spc="-15" dirty="0">
                <a:solidFill>
                  <a:srgbClr val="FFFFFF"/>
                </a:solidFill>
                <a:latin typeface="Times New Roman"/>
                <a:cs typeface="Times New Roman"/>
              </a:rPr>
              <a:t>May </a:t>
            </a:r>
            <a:r>
              <a:rPr sz="1800" i="1" spc="55" dirty="0">
                <a:solidFill>
                  <a:srgbClr val="FFFFFF"/>
                </a:solidFill>
                <a:latin typeface="Times New Roman"/>
                <a:cs typeface="Times New Roman"/>
              </a:rPr>
              <a:t>24-25, </a:t>
            </a:r>
            <a:r>
              <a:rPr sz="1800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2018</a:t>
            </a:r>
            <a:r>
              <a:rPr sz="1800" i="1" spc="-2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i="1" spc="-85" dirty="0">
                <a:solidFill>
                  <a:srgbClr val="FFFFFF"/>
                </a:solidFill>
                <a:latin typeface="Times New Roman"/>
                <a:cs typeface="Times New Roman"/>
              </a:rPr>
              <a:t>Osaka, </a:t>
            </a:r>
            <a:r>
              <a:rPr sz="1800" i="1" spc="-55" dirty="0">
                <a:solidFill>
                  <a:srgbClr val="FFFFFF"/>
                </a:solidFill>
                <a:latin typeface="Times New Roman"/>
                <a:cs typeface="Times New Roman"/>
              </a:rPr>
              <a:t>Japan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0" y="8543962"/>
            <a:ext cx="3784993" cy="15029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18616" y="8939314"/>
            <a:ext cx="2725420" cy="914400"/>
          </a:xfrm>
          <a:custGeom>
            <a:avLst/>
            <a:gdLst/>
            <a:ahLst/>
            <a:cxnLst/>
            <a:rect l="l" t="t" r="r" b="b"/>
            <a:pathLst>
              <a:path w="2725420" h="914400">
                <a:moveTo>
                  <a:pt x="0" y="0"/>
                </a:moveTo>
                <a:lnTo>
                  <a:pt x="2724912" y="0"/>
                </a:lnTo>
                <a:lnTo>
                  <a:pt x="2724912" y="914400"/>
                </a:lnTo>
                <a:lnTo>
                  <a:pt x="0" y="9144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914751" y="8836893"/>
            <a:ext cx="2621280" cy="889635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84150" marR="5080" indent="-172085">
              <a:lnSpc>
                <a:spcPct val="102400"/>
              </a:lnSpc>
              <a:spcBef>
                <a:spcPts val="20"/>
              </a:spcBef>
            </a:pPr>
            <a:r>
              <a:rPr sz="2800" b="1" i="1" spc="-75" dirty="0">
                <a:solidFill>
                  <a:srgbClr val="FFFFFF"/>
                </a:solidFill>
                <a:latin typeface="Book Antiqua"/>
                <a:cs typeface="Book Antiqua"/>
              </a:rPr>
              <a:t>Seating </a:t>
            </a:r>
            <a:r>
              <a:rPr sz="2800" b="1" i="1" spc="-130" dirty="0">
                <a:solidFill>
                  <a:srgbClr val="FFFFFF"/>
                </a:solidFill>
                <a:latin typeface="Book Antiqua"/>
                <a:cs typeface="Book Antiqua"/>
              </a:rPr>
              <a:t>is</a:t>
            </a:r>
            <a:r>
              <a:rPr sz="2800" b="1" i="1" spc="-5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800" b="1" i="1" spc="-145" dirty="0">
                <a:solidFill>
                  <a:srgbClr val="FFFFFF"/>
                </a:solidFill>
                <a:latin typeface="Book Antiqua"/>
                <a:cs typeface="Book Antiqua"/>
              </a:rPr>
              <a:t>Limited  </a:t>
            </a:r>
            <a:r>
              <a:rPr sz="2800" b="1" i="1" spc="-80" dirty="0">
                <a:solidFill>
                  <a:srgbClr val="FFFFFF"/>
                </a:solidFill>
                <a:latin typeface="Book Antiqua"/>
                <a:cs typeface="Book Antiqua"/>
              </a:rPr>
              <a:t>Register</a:t>
            </a:r>
            <a:r>
              <a:rPr sz="2800" b="1" i="1" spc="-28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800" b="1" i="1" spc="-220" dirty="0">
                <a:solidFill>
                  <a:srgbClr val="FFFFFF"/>
                </a:solidFill>
                <a:latin typeface="Book Antiqua"/>
                <a:cs typeface="Book Antiqua"/>
              </a:rPr>
              <a:t>Today!</a:t>
            </a:r>
            <a:endParaRPr sz="2800">
              <a:latin typeface="Book Antiqua"/>
              <a:cs typeface="Book Antiqua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25" dirty="0"/>
              <a:t>https://oculoplastic.ophthalmologyconferences.com/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4483100" y="8644572"/>
            <a:ext cx="2691765" cy="1301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9650">
              <a:lnSpc>
                <a:spcPts val="1639"/>
              </a:lnSpc>
              <a:spcBef>
                <a:spcPts val="100"/>
              </a:spcBef>
            </a:pPr>
            <a:r>
              <a:rPr sz="1400" b="1" i="1" spc="-45" dirty="0">
                <a:solidFill>
                  <a:srgbClr val="354F8C"/>
                </a:solidFill>
                <a:latin typeface="Book Antiqua"/>
                <a:cs typeface="Book Antiqua"/>
              </a:rPr>
              <a:t>Conference</a:t>
            </a:r>
            <a:r>
              <a:rPr sz="1400" b="1" i="1" spc="-160" dirty="0">
                <a:solidFill>
                  <a:srgbClr val="354F8C"/>
                </a:solidFill>
                <a:latin typeface="Book Antiqua"/>
                <a:cs typeface="Book Antiqua"/>
              </a:rPr>
              <a:t> </a:t>
            </a:r>
            <a:r>
              <a:rPr sz="1400" b="1" i="1" spc="-35" dirty="0">
                <a:solidFill>
                  <a:srgbClr val="354F8C"/>
                </a:solidFill>
                <a:latin typeface="Book Antiqua"/>
                <a:cs typeface="Book Antiqua"/>
              </a:rPr>
              <a:t>Secretariat</a:t>
            </a:r>
            <a:endParaRPr sz="1400">
              <a:latin typeface="Book Antiqua"/>
              <a:cs typeface="Book Antiqua"/>
            </a:endParaRPr>
          </a:p>
          <a:p>
            <a:pPr marL="1726564">
              <a:lnSpc>
                <a:spcPts val="1400"/>
              </a:lnSpc>
            </a:pPr>
            <a:r>
              <a:rPr sz="1200" i="1" spc="-70" dirty="0">
                <a:solidFill>
                  <a:srgbClr val="414042"/>
                </a:solidFill>
                <a:latin typeface="Book Antiqua"/>
                <a:cs typeface="Book Antiqua"/>
              </a:rPr>
              <a:t>Conference</a:t>
            </a:r>
            <a:r>
              <a:rPr sz="1200" i="1" spc="-150" dirty="0">
                <a:solidFill>
                  <a:srgbClr val="414042"/>
                </a:solidFill>
                <a:latin typeface="Book Antiqua"/>
                <a:cs typeface="Book Antiqua"/>
              </a:rPr>
              <a:t> </a:t>
            </a:r>
            <a:r>
              <a:rPr sz="1200" i="1" spc="-55" dirty="0">
                <a:solidFill>
                  <a:srgbClr val="414042"/>
                </a:solidFill>
                <a:latin typeface="Book Antiqua"/>
                <a:cs typeface="Book Antiqua"/>
              </a:rPr>
              <a:t>Series</a:t>
            </a:r>
            <a:endParaRPr sz="1200">
              <a:latin typeface="Book Antiqua"/>
              <a:cs typeface="Book Antiqua"/>
            </a:endParaRPr>
          </a:p>
          <a:p>
            <a:pPr marL="12700">
              <a:lnSpc>
                <a:spcPts val="1365"/>
              </a:lnSpc>
              <a:spcBef>
                <a:spcPts val="130"/>
              </a:spcBef>
            </a:pPr>
            <a:r>
              <a:rPr sz="1250" i="1" spc="-15" dirty="0">
                <a:solidFill>
                  <a:srgbClr val="3F3F41"/>
                </a:solidFill>
                <a:latin typeface="Book Antiqua"/>
                <a:cs typeface="Book Antiqua"/>
              </a:rPr>
              <a:t>47</a:t>
            </a:r>
            <a:r>
              <a:rPr sz="1250" i="1" spc="-80" dirty="0">
                <a:solidFill>
                  <a:srgbClr val="3F3F41"/>
                </a:solidFill>
                <a:latin typeface="Book Antiqua"/>
                <a:cs typeface="Book Antiqua"/>
              </a:rPr>
              <a:t> </a:t>
            </a:r>
            <a:r>
              <a:rPr sz="1250" i="1" spc="-55" dirty="0">
                <a:solidFill>
                  <a:srgbClr val="3F3F41"/>
                </a:solidFill>
                <a:latin typeface="Book Antiqua"/>
                <a:cs typeface="Book Antiqua"/>
              </a:rPr>
              <a:t>Churchfield</a:t>
            </a:r>
            <a:r>
              <a:rPr sz="1250" i="1" spc="-80" dirty="0">
                <a:solidFill>
                  <a:srgbClr val="3F3F41"/>
                </a:solidFill>
                <a:latin typeface="Book Antiqua"/>
                <a:cs typeface="Book Antiqua"/>
              </a:rPr>
              <a:t> </a:t>
            </a:r>
            <a:r>
              <a:rPr sz="1250" i="1" spc="-50" dirty="0">
                <a:solidFill>
                  <a:srgbClr val="3F3F41"/>
                </a:solidFill>
                <a:latin typeface="Book Antiqua"/>
                <a:cs typeface="Book Antiqua"/>
              </a:rPr>
              <a:t>Road,</a:t>
            </a:r>
            <a:r>
              <a:rPr sz="1250" i="1" spc="-80" dirty="0">
                <a:solidFill>
                  <a:srgbClr val="3F3F41"/>
                </a:solidFill>
                <a:latin typeface="Book Antiqua"/>
                <a:cs typeface="Book Antiqua"/>
              </a:rPr>
              <a:t> </a:t>
            </a:r>
            <a:r>
              <a:rPr sz="1250" i="1" spc="-55" dirty="0">
                <a:solidFill>
                  <a:srgbClr val="3F3F41"/>
                </a:solidFill>
                <a:latin typeface="Book Antiqua"/>
                <a:cs typeface="Book Antiqua"/>
              </a:rPr>
              <a:t>London,</a:t>
            </a:r>
            <a:r>
              <a:rPr sz="1250" i="1" spc="-130" dirty="0">
                <a:solidFill>
                  <a:srgbClr val="3F3F41"/>
                </a:solidFill>
                <a:latin typeface="Book Antiqua"/>
                <a:cs typeface="Book Antiqua"/>
              </a:rPr>
              <a:t> </a:t>
            </a:r>
            <a:r>
              <a:rPr sz="1250" i="1" spc="-15" dirty="0">
                <a:solidFill>
                  <a:srgbClr val="3F3F41"/>
                </a:solidFill>
                <a:latin typeface="Lucida Sans"/>
                <a:cs typeface="Lucida Sans"/>
              </a:rPr>
              <a:t>W</a:t>
            </a:r>
            <a:r>
              <a:rPr sz="1250" i="1" spc="-15" dirty="0">
                <a:solidFill>
                  <a:srgbClr val="3F3F41"/>
                </a:solidFill>
                <a:latin typeface="Book Antiqua"/>
                <a:cs typeface="Book Antiqua"/>
              </a:rPr>
              <a:t>3</a:t>
            </a:r>
            <a:r>
              <a:rPr sz="1250" i="1" spc="-135" dirty="0">
                <a:solidFill>
                  <a:srgbClr val="3F3F41"/>
                </a:solidFill>
                <a:latin typeface="Book Antiqua"/>
                <a:cs typeface="Book Antiqua"/>
              </a:rPr>
              <a:t> </a:t>
            </a:r>
            <a:r>
              <a:rPr sz="1250" i="1" spc="-85" dirty="0">
                <a:solidFill>
                  <a:srgbClr val="3F3F41"/>
                </a:solidFill>
                <a:latin typeface="Lucida Sans"/>
                <a:cs typeface="Lucida Sans"/>
              </a:rPr>
              <a:t>6AY</a:t>
            </a:r>
            <a:r>
              <a:rPr sz="1250" i="1" spc="-85" dirty="0">
                <a:solidFill>
                  <a:srgbClr val="3F3F41"/>
                </a:solidFill>
                <a:latin typeface="Book Antiqua"/>
                <a:cs typeface="Book Antiqua"/>
              </a:rPr>
              <a:t>,</a:t>
            </a:r>
            <a:r>
              <a:rPr sz="1250" i="1" spc="-114" dirty="0">
                <a:solidFill>
                  <a:srgbClr val="3F3F41"/>
                </a:solidFill>
                <a:latin typeface="Book Antiqua"/>
                <a:cs typeface="Book Antiqua"/>
              </a:rPr>
              <a:t> </a:t>
            </a:r>
            <a:r>
              <a:rPr sz="1250" i="1" spc="-85" dirty="0">
                <a:solidFill>
                  <a:srgbClr val="3F3F41"/>
                </a:solidFill>
                <a:latin typeface="Lucida Sans"/>
                <a:cs typeface="Lucida Sans"/>
              </a:rPr>
              <a:t>U</a:t>
            </a:r>
            <a:r>
              <a:rPr sz="1250" i="1" spc="-85" dirty="0">
                <a:solidFill>
                  <a:srgbClr val="3F3F41"/>
                </a:solidFill>
                <a:latin typeface="Book Antiqua"/>
                <a:cs typeface="Book Antiqua"/>
              </a:rPr>
              <a:t>K</a:t>
            </a:r>
            <a:endParaRPr sz="1250">
              <a:latin typeface="Book Antiqua"/>
              <a:cs typeface="Book Antiqua"/>
            </a:endParaRPr>
          </a:p>
          <a:p>
            <a:pPr marL="1236980" algn="ctr">
              <a:lnSpc>
                <a:spcPts val="1285"/>
              </a:lnSpc>
            </a:pPr>
            <a:r>
              <a:rPr sz="1200" i="1" spc="-65" dirty="0">
                <a:solidFill>
                  <a:srgbClr val="414042"/>
                </a:solidFill>
                <a:latin typeface="Book Antiqua"/>
                <a:cs typeface="Book Antiqua"/>
              </a:rPr>
              <a:t>Phone:</a:t>
            </a:r>
            <a:r>
              <a:rPr sz="1200" i="1" spc="-110" dirty="0">
                <a:solidFill>
                  <a:srgbClr val="414042"/>
                </a:solidFill>
                <a:latin typeface="Book Antiqua"/>
                <a:cs typeface="Book Antiqua"/>
              </a:rPr>
              <a:t> </a:t>
            </a:r>
            <a:r>
              <a:rPr sz="1200" i="1" spc="-70" dirty="0">
                <a:solidFill>
                  <a:srgbClr val="414042"/>
                </a:solidFill>
                <a:latin typeface="Book Antiqua"/>
                <a:cs typeface="Book Antiqua"/>
              </a:rPr>
              <a:t>+44</a:t>
            </a:r>
            <a:r>
              <a:rPr sz="1200" i="1" spc="-110" dirty="0">
                <a:solidFill>
                  <a:srgbClr val="414042"/>
                </a:solidFill>
                <a:latin typeface="Book Antiqua"/>
                <a:cs typeface="Book Antiqua"/>
              </a:rPr>
              <a:t> </a:t>
            </a:r>
            <a:r>
              <a:rPr sz="1200" i="1" spc="-30" dirty="0">
                <a:solidFill>
                  <a:srgbClr val="414042"/>
                </a:solidFill>
                <a:latin typeface="Book Antiqua"/>
                <a:cs typeface="Book Antiqua"/>
              </a:rPr>
              <a:t>800</a:t>
            </a:r>
            <a:r>
              <a:rPr sz="1200" i="1" spc="-110" dirty="0">
                <a:solidFill>
                  <a:srgbClr val="414042"/>
                </a:solidFill>
                <a:latin typeface="Book Antiqua"/>
                <a:cs typeface="Book Antiqua"/>
              </a:rPr>
              <a:t> </a:t>
            </a:r>
            <a:r>
              <a:rPr sz="1200" i="1" spc="-30" dirty="0">
                <a:solidFill>
                  <a:srgbClr val="414042"/>
                </a:solidFill>
                <a:latin typeface="Book Antiqua"/>
                <a:cs typeface="Book Antiqua"/>
              </a:rPr>
              <a:t>098</a:t>
            </a:r>
            <a:r>
              <a:rPr sz="1200" i="1" spc="-110" dirty="0">
                <a:solidFill>
                  <a:srgbClr val="414042"/>
                </a:solidFill>
                <a:latin typeface="Book Antiqua"/>
                <a:cs typeface="Book Antiqua"/>
              </a:rPr>
              <a:t> </a:t>
            </a:r>
            <a:r>
              <a:rPr sz="1200" i="1" spc="-35" dirty="0">
                <a:solidFill>
                  <a:srgbClr val="414042"/>
                </a:solidFill>
                <a:latin typeface="Book Antiqua"/>
                <a:cs typeface="Book Antiqua"/>
              </a:rPr>
              <a:t>8455</a:t>
            </a:r>
            <a:endParaRPr sz="1200">
              <a:latin typeface="Book Antiqua"/>
              <a:cs typeface="Book Antiqua"/>
            </a:endParaRPr>
          </a:p>
          <a:p>
            <a:pPr marL="1347470" algn="ctr">
              <a:lnSpc>
                <a:spcPts val="1400"/>
              </a:lnSpc>
            </a:pPr>
            <a:r>
              <a:rPr sz="1200" i="1" spc="-65" dirty="0">
                <a:solidFill>
                  <a:srgbClr val="414042"/>
                </a:solidFill>
                <a:latin typeface="Book Antiqua"/>
                <a:cs typeface="Book Antiqua"/>
              </a:rPr>
              <a:t>Fax:</a:t>
            </a:r>
            <a:r>
              <a:rPr sz="1200" i="1" spc="-110" dirty="0">
                <a:solidFill>
                  <a:srgbClr val="414042"/>
                </a:solidFill>
                <a:latin typeface="Book Antiqua"/>
                <a:cs typeface="Book Antiqua"/>
              </a:rPr>
              <a:t> </a:t>
            </a:r>
            <a:r>
              <a:rPr sz="1200" i="1" spc="-145" dirty="0">
                <a:solidFill>
                  <a:srgbClr val="414042"/>
                </a:solidFill>
                <a:latin typeface="Book Antiqua"/>
                <a:cs typeface="Book Antiqua"/>
              </a:rPr>
              <a:t>+</a:t>
            </a:r>
            <a:r>
              <a:rPr sz="1200" i="1" spc="-110" dirty="0">
                <a:solidFill>
                  <a:srgbClr val="414042"/>
                </a:solidFill>
                <a:latin typeface="Book Antiqua"/>
                <a:cs typeface="Book Antiqua"/>
              </a:rPr>
              <a:t> </a:t>
            </a:r>
            <a:r>
              <a:rPr sz="1200" i="1" spc="-25" dirty="0">
                <a:solidFill>
                  <a:srgbClr val="414042"/>
                </a:solidFill>
                <a:latin typeface="Book Antiqua"/>
                <a:cs typeface="Book Antiqua"/>
              </a:rPr>
              <a:t>44</a:t>
            </a:r>
            <a:r>
              <a:rPr sz="1200" i="1" spc="-110" dirty="0">
                <a:solidFill>
                  <a:srgbClr val="414042"/>
                </a:solidFill>
                <a:latin typeface="Book Antiqua"/>
                <a:cs typeface="Book Antiqua"/>
              </a:rPr>
              <a:t> </a:t>
            </a:r>
            <a:r>
              <a:rPr sz="1200" i="1" spc="-30" dirty="0">
                <a:solidFill>
                  <a:srgbClr val="414042"/>
                </a:solidFill>
                <a:latin typeface="Book Antiqua"/>
                <a:cs typeface="Book Antiqua"/>
              </a:rPr>
              <a:t>203</a:t>
            </a:r>
            <a:r>
              <a:rPr sz="1200" i="1" spc="-110" dirty="0">
                <a:solidFill>
                  <a:srgbClr val="414042"/>
                </a:solidFill>
                <a:latin typeface="Book Antiqua"/>
                <a:cs typeface="Book Antiqua"/>
              </a:rPr>
              <a:t> </a:t>
            </a:r>
            <a:r>
              <a:rPr sz="1200" i="1" spc="-30" dirty="0">
                <a:solidFill>
                  <a:srgbClr val="414042"/>
                </a:solidFill>
                <a:latin typeface="Book Antiqua"/>
                <a:cs typeface="Book Antiqua"/>
              </a:rPr>
              <a:t>004</a:t>
            </a:r>
            <a:r>
              <a:rPr sz="1200" i="1" spc="-110" dirty="0">
                <a:solidFill>
                  <a:srgbClr val="414042"/>
                </a:solidFill>
                <a:latin typeface="Book Antiqua"/>
                <a:cs typeface="Book Antiqua"/>
              </a:rPr>
              <a:t> </a:t>
            </a:r>
            <a:r>
              <a:rPr sz="1200" i="1" spc="-35" dirty="0">
                <a:solidFill>
                  <a:srgbClr val="414042"/>
                </a:solidFill>
                <a:latin typeface="Book Antiqua"/>
                <a:cs typeface="Book Antiqua"/>
              </a:rPr>
              <a:t>1517</a:t>
            </a:r>
            <a:endParaRPr sz="1200">
              <a:latin typeface="Book Antiqua"/>
              <a:cs typeface="Book Antiqua"/>
            </a:endParaRPr>
          </a:p>
          <a:p>
            <a:pPr marL="840105" marR="5080" indent="-292100">
              <a:lnSpc>
                <a:spcPts val="1400"/>
              </a:lnSpc>
              <a:spcBef>
                <a:spcPts val="55"/>
              </a:spcBef>
            </a:pPr>
            <a:r>
              <a:rPr sz="1200" i="1" spc="-70" dirty="0">
                <a:solidFill>
                  <a:srgbClr val="414042"/>
                </a:solidFill>
                <a:latin typeface="Book Antiqua"/>
                <a:cs typeface="Book Antiqua"/>
              </a:rPr>
              <a:t>Email: </a:t>
            </a:r>
            <a:r>
              <a:rPr sz="1200" i="1" spc="-70" dirty="0">
                <a:solidFill>
                  <a:srgbClr val="103D7E"/>
                </a:solidFill>
                <a:latin typeface="Book Antiqua"/>
                <a:cs typeface="Book Antiqua"/>
                <a:hlinkClick r:id="rId4"/>
              </a:rPr>
              <a:t>oculoplasty@annualcongress.net </a:t>
            </a:r>
            <a:r>
              <a:rPr sz="1200" i="1" spc="-70" dirty="0">
                <a:solidFill>
                  <a:srgbClr val="103D7E"/>
                </a:solidFill>
                <a:latin typeface="Book Antiqua"/>
                <a:cs typeface="Book Antiqua"/>
              </a:rPr>
              <a:t> </a:t>
            </a:r>
            <a:r>
              <a:rPr sz="1200" i="1" spc="-45" dirty="0">
                <a:solidFill>
                  <a:srgbClr val="103D7E"/>
                </a:solidFill>
                <a:latin typeface="Book Antiqua"/>
                <a:cs typeface="Book Antiqua"/>
                <a:hlinkClick r:id="rId5"/>
              </a:rPr>
              <a:t>o</a:t>
            </a:r>
            <a:r>
              <a:rPr sz="1200" i="1" spc="-90" dirty="0">
                <a:solidFill>
                  <a:srgbClr val="103D7E"/>
                </a:solidFill>
                <a:latin typeface="Book Antiqua"/>
                <a:cs typeface="Book Antiqua"/>
                <a:hlinkClick r:id="rId5"/>
              </a:rPr>
              <a:t>c</a:t>
            </a:r>
            <a:r>
              <a:rPr sz="1200" i="1" spc="-100" dirty="0">
                <a:solidFill>
                  <a:srgbClr val="103D7E"/>
                </a:solidFill>
                <a:latin typeface="Book Antiqua"/>
                <a:cs typeface="Book Antiqua"/>
                <a:hlinkClick r:id="rId5"/>
              </a:rPr>
              <a:t>ul</a:t>
            </a:r>
            <a:r>
              <a:rPr sz="1200" i="1" spc="-45" dirty="0">
                <a:solidFill>
                  <a:srgbClr val="103D7E"/>
                </a:solidFill>
                <a:latin typeface="Book Antiqua"/>
                <a:cs typeface="Book Antiqua"/>
                <a:hlinkClick r:id="rId5"/>
              </a:rPr>
              <a:t>o</a:t>
            </a:r>
            <a:r>
              <a:rPr sz="1200" i="1" spc="-55" dirty="0">
                <a:solidFill>
                  <a:srgbClr val="103D7E"/>
                </a:solidFill>
                <a:latin typeface="Book Antiqua"/>
                <a:cs typeface="Book Antiqua"/>
                <a:hlinkClick r:id="rId5"/>
              </a:rPr>
              <a:t>pl</a:t>
            </a:r>
            <a:r>
              <a:rPr sz="1200" i="1" spc="-50" dirty="0">
                <a:solidFill>
                  <a:srgbClr val="103D7E"/>
                </a:solidFill>
                <a:latin typeface="Book Antiqua"/>
                <a:cs typeface="Book Antiqua"/>
                <a:hlinkClick r:id="rId5"/>
              </a:rPr>
              <a:t>a</a:t>
            </a:r>
            <a:r>
              <a:rPr sz="1200" i="1" spc="-65" dirty="0">
                <a:solidFill>
                  <a:srgbClr val="103D7E"/>
                </a:solidFill>
                <a:latin typeface="Book Antiqua"/>
                <a:cs typeface="Book Antiqua"/>
                <a:hlinkClick r:id="rId5"/>
              </a:rPr>
              <a:t>s</a:t>
            </a:r>
            <a:r>
              <a:rPr sz="1200" i="1" spc="-5" dirty="0">
                <a:solidFill>
                  <a:srgbClr val="103D7E"/>
                </a:solidFill>
                <a:latin typeface="Book Antiqua"/>
                <a:cs typeface="Book Antiqua"/>
                <a:hlinkClick r:id="rId5"/>
              </a:rPr>
              <a:t>t</a:t>
            </a:r>
            <a:r>
              <a:rPr sz="1200" i="1" spc="-160" dirty="0">
                <a:solidFill>
                  <a:srgbClr val="103D7E"/>
                </a:solidFill>
                <a:latin typeface="Book Antiqua"/>
                <a:cs typeface="Book Antiqua"/>
                <a:hlinkClick r:id="rId5"/>
              </a:rPr>
              <a:t>y@</a:t>
            </a:r>
            <a:r>
              <a:rPr sz="1200" i="1" spc="-120" dirty="0">
                <a:solidFill>
                  <a:srgbClr val="103D7E"/>
                </a:solidFill>
                <a:latin typeface="Book Antiqua"/>
                <a:cs typeface="Book Antiqua"/>
                <a:hlinkClick r:id="rId5"/>
              </a:rPr>
              <a:t>c</a:t>
            </a:r>
            <a:r>
              <a:rPr sz="1200" i="1" spc="-50" dirty="0">
                <a:solidFill>
                  <a:srgbClr val="103D7E"/>
                </a:solidFill>
                <a:latin typeface="Book Antiqua"/>
                <a:cs typeface="Book Antiqua"/>
                <a:hlinkClick r:id="rId5"/>
              </a:rPr>
              <a:t>o</a:t>
            </a:r>
            <a:r>
              <a:rPr sz="1200" i="1" spc="-100" dirty="0">
                <a:solidFill>
                  <a:srgbClr val="103D7E"/>
                </a:solidFill>
                <a:latin typeface="Book Antiqua"/>
                <a:cs typeface="Book Antiqua"/>
                <a:hlinkClick r:id="rId5"/>
              </a:rPr>
              <a:t>n</a:t>
            </a:r>
            <a:r>
              <a:rPr sz="1200" i="1" spc="-15" dirty="0">
                <a:solidFill>
                  <a:srgbClr val="103D7E"/>
                </a:solidFill>
                <a:latin typeface="Book Antiqua"/>
                <a:cs typeface="Book Antiqua"/>
                <a:hlinkClick r:id="rId5"/>
              </a:rPr>
              <a:t>f</a:t>
            </a:r>
            <a:r>
              <a:rPr sz="1200" i="1" spc="-25" dirty="0">
                <a:solidFill>
                  <a:srgbClr val="103D7E"/>
                </a:solidFill>
                <a:latin typeface="Book Antiqua"/>
                <a:cs typeface="Book Antiqua"/>
                <a:hlinkClick r:id="rId5"/>
              </a:rPr>
              <a:t>e</a:t>
            </a:r>
            <a:r>
              <a:rPr sz="1200" i="1" spc="-90" dirty="0">
                <a:solidFill>
                  <a:srgbClr val="103D7E"/>
                </a:solidFill>
                <a:latin typeface="Book Antiqua"/>
                <a:cs typeface="Book Antiqua"/>
                <a:hlinkClick r:id="rId5"/>
              </a:rPr>
              <a:t>r</a:t>
            </a:r>
            <a:r>
              <a:rPr sz="1200" i="1" spc="-25" dirty="0">
                <a:solidFill>
                  <a:srgbClr val="103D7E"/>
                </a:solidFill>
                <a:latin typeface="Book Antiqua"/>
                <a:cs typeface="Book Antiqua"/>
                <a:hlinkClick r:id="rId5"/>
              </a:rPr>
              <a:t>e</a:t>
            </a:r>
            <a:r>
              <a:rPr sz="1200" i="1" spc="-110" dirty="0">
                <a:solidFill>
                  <a:srgbClr val="103D7E"/>
                </a:solidFill>
                <a:latin typeface="Book Antiqua"/>
                <a:cs typeface="Book Antiqua"/>
                <a:hlinkClick r:id="rId5"/>
              </a:rPr>
              <a:t>n</a:t>
            </a:r>
            <a:r>
              <a:rPr sz="1200" i="1" spc="-95" dirty="0">
                <a:solidFill>
                  <a:srgbClr val="103D7E"/>
                </a:solidFill>
                <a:latin typeface="Book Antiqua"/>
                <a:cs typeface="Book Antiqua"/>
                <a:hlinkClick r:id="rId5"/>
              </a:rPr>
              <a:t>c</a:t>
            </a:r>
            <a:r>
              <a:rPr sz="1200" i="1" spc="-25" dirty="0">
                <a:solidFill>
                  <a:srgbClr val="103D7E"/>
                </a:solidFill>
                <a:latin typeface="Book Antiqua"/>
                <a:cs typeface="Book Antiqua"/>
                <a:hlinkClick r:id="rId5"/>
              </a:rPr>
              <a:t>e</a:t>
            </a:r>
            <a:r>
              <a:rPr sz="1200" i="1" spc="-60" dirty="0">
                <a:solidFill>
                  <a:srgbClr val="103D7E"/>
                </a:solidFill>
                <a:latin typeface="Book Antiqua"/>
                <a:cs typeface="Book Antiqua"/>
                <a:hlinkClick r:id="rId5"/>
              </a:rPr>
              <a:t>s</a:t>
            </a:r>
            <a:r>
              <a:rPr sz="1200" i="1" spc="-125" dirty="0">
                <a:solidFill>
                  <a:srgbClr val="103D7E"/>
                </a:solidFill>
                <a:latin typeface="Book Antiqua"/>
                <a:cs typeface="Book Antiqua"/>
                <a:hlinkClick r:id="rId5"/>
              </a:rPr>
              <a:t>w</a:t>
            </a:r>
            <a:r>
              <a:rPr sz="1200" i="1" spc="-50" dirty="0">
                <a:solidFill>
                  <a:srgbClr val="103D7E"/>
                </a:solidFill>
                <a:latin typeface="Book Antiqua"/>
                <a:cs typeface="Book Antiqua"/>
                <a:hlinkClick r:id="rId5"/>
              </a:rPr>
              <a:t>o</a:t>
            </a:r>
            <a:r>
              <a:rPr sz="1200" i="1" spc="-70" dirty="0">
                <a:solidFill>
                  <a:srgbClr val="103D7E"/>
                </a:solidFill>
                <a:latin typeface="Book Antiqua"/>
                <a:cs typeface="Book Antiqua"/>
                <a:hlinkClick r:id="rId5"/>
              </a:rPr>
              <a:t>r</a:t>
            </a:r>
            <a:r>
              <a:rPr sz="1200" i="1" spc="-65" dirty="0">
                <a:solidFill>
                  <a:srgbClr val="103D7E"/>
                </a:solidFill>
                <a:latin typeface="Book Antiqua"/>
                <a:cs typeface="Book Antiqua"/>
                <a:hlinkClick r:id="rId5"/>
              </a:rPr>
              <a:t>l</a:t>
            </a:r>
            <a:r>
              <a:rPr sz="1200" i="1" spc="-55" dirty="0">
                <a:solidFill>
                  <a:srgbClr val="103D7E"/>
                </a:solidFill>
                <a:latin typeface="Book Antiqua"/>
                <a:cs typeface="Book Antiqua"/>
                <a:hlinkClick r:id="rId5"/>
              </a:rPr>
              <a:t>d.o</a:t>
            </a:r>
            <a:r>
              <a:rPr sz="1200" i="1" spc="-70" dirty="0">
                <a:solidFill>
                  <a:srgbClr val="103D7E"/>
                </a:solidFill>
                <a:latin typeface="Book Antiqua"/>
                <a:cs typeface="Book Antiqua"/>
                <a:hlinkClick r:id="rId5"/>
              </a:rPr>
              <a:t>r</a:t>
            </a:r>
            <a:r>
              <a:rPr sz="1200" i="1" spc="-114" dirty="0">
                <a:solidFill>
                  <a:srgbClr val="103D7E"/>
                </a:solidFill>
                <a:latin typeface="Book Antiqua"/>
                <a:cs typeface="Book Antiqua"/>
                <a:hlinkClick r:id="rId5"/>
              </a:rPr>
              <a:t>g</a:t>
            </a:r>
            <a:endParaRPr sz="1200">
              <a:latin typeface="Book Antiqua"/>
              <a:cs typeface="Book Antiqu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619999"/>
            <a:ext cx="7560309" cy="142240"/>
          </a:xfrm>
          <a:custGeom>
            <a:avLst/>
            <a:gdLst/>
            <a:ahLst/>
            <a:cxnLst/>
            <a:rect l="l" t="t" r="r" b="b"/>
            <a:pathLst>
              <a:path w="7560309" h="142239">
                <a:moveTo>
                  <a:pt x="0" y="142201"/>
                </a:moveTo>
                <a:lnTo>
                  <a:pt x="7560005" y="142201"/>
                </a:lnTo>
                <a:lnTo>
                  <a:pt x="7560005" y="0"/>
                </a:lnTo>
                <a:lnTo>
                  <a:pt x="0" y="0"/>
                </a:lnTo>
                <a:lnTo>
                  <a:pt x="0" y="1422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0301643"/>
            <a:ext cx="7560309" cy="174625"/>
          </a:xfrm>
          <a:custGeom>
            <a:avLst/>
            <a:gdLst/>
            <a:ahLst/>
            <a:cxnLst/>
            <a:rect l="l" t="t" r="r" b="b"/>
            <a:pathLst>
              <a:path w="7560309" h="174625">
                <a:moveTo>
                  <a:pt x="0" y="174370"/>
                </a:moveTo>
                <a:lnTo>
                  <a:pt x="7560005" y="174370"/>
                </a:lnTo>
                <a:lnTo>
                  <a:pt x="7560005" y="0"/>
                </a:lnTo>
                <a:lnTo>
                  <a:pt x="0" y="0"/>
                </a:lnTo>
                <a:lnTo>
                  <a:pt x="0" y="174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762201"/>
            <a:ext cx="7560309" cy="8539480"/>
          </a:xfrm>
          <a:custGeom>
            <a:avLst/>
            <a:gdLst/>
            <a:ahLst/>
            <a:cxnLst/>
            <a:rect l="l" t="t" r="r" b="b"/>
            <a:pathLst>
              <a:path w="7560309" h="8539480">
                <a:moveTo>
                  <a:pt x="0" y="8539441"/>
                </a:moveTo>
                <a:lnTo>
                  <a:pt x="7560005" y="8539441"/>
                </a:lnTo>
                <a:lnTo>
                  <a:pt x="7560005" y="0"/>
                </a:lnTo>
                <a:lnTo>
                  <a:pt x="0" y="0"/>
                </a:lnTo>
                <a:lnTo>
                  <a:pt x="0" y="853944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7560309" cy="1620520"/>
          </a:xfrm>
          <a:custGeom>
            <a:avLst/>
            <a:gdLst/>
            <a:ahLst/>
            <a:cxnLst/>
            <a:rect l="l" t="t" r="r" b="b"/>
            <a:pathLst>
              <a:path w="7560309" h="1620520">
                <a:moveTo>
                  <a:pt x="0" y="1619999"/>
                </a:moveTo>
                <a:lnTo>
                  <a:pt x="7560005" y="1619999"/>
                </a:lnTo>
                <a:lnTo>
                  <a:pt x="7560005" y="0"/>
                </a:lnTo>
                <a:lnTo>
                  <a:pt x="0" y="0"/>
                </a:lnTo>
                <a:lnTo>
                  <a:pt x="0" y="1619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10476001"/>
            <a:ext cx="7560309" cy="216535"/>
          </a:xfrm>
          <a:custGeom>
            <a:avLst/>
            <a:gdLst/>
            <a:ahLst/>
            <a:cxnLst/>
            <a:rect l="l" t="t" r="r" b="b"/>
            <a:pathLst>
              <a:path w="7560309" h="216534">
                <a:moveTo>
                  <a:pt x="0" y="216001"/>
                </a:moveTo>
                <a:lnTo>
                  <a:pt x="7560005" y="216001"/>
                </a:lnTo>
                <a:lnTo>
                  <a:pt x="7560005" y="0"/>
                </a:lnTo>
                <a:lnTo>
                  <a:pt x="0" y="0"/>
                </a:lnTo>
                <a:lnTo>
                  <a:pt x="0" y="216001"/>
                </a:lnTo>
                <a:close/>
              </a:path>
            </a:pathLst>
          </a:custGeom>
          <a:solidFill>
            <a:srgbClr val="0095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16000" y="208127"/>
            <a:ext cx="2506345" cy="432434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sz="2250" spc="0" dirty="0">
                <a:solidFill>
                  <a:srgbClr val="F26522"/>
                </a:solidFill>
                <a:latin typeface="Impact"/>
                <a:cs typeface="Impact"/>
              </a:rPr>
              <a:t>conference</a:t>
            </a:r>
            <a:r>
              <a:rPr sz="2250" spc="0" dirty="0">
                <a:solidFill>
                  <a:srgbClr val="0072BC"/>
                </a:solidFill>
                <a:latin typeface="Impact"/>
                <a:cs typeface="Impact"/>
              </a:rPr>
              <a:t>serie</a:t>
            </a:r>
            <a:r>
              <a:rPr sz="2250" dirty="0">
                <a:solidFill>
                  <a:srgbClr val="0072BC"/>
                </a:solidFill>
                <a:latin typeface="Impact"/>
                <a:cs typeface="Impact"/>
              </a:rPr>
              <a:t>s</a:t>
            </a:r>
            <a:r>
              <a:rPr sz="1550" spc="5" dirty="0">
                <a:solidFill>
                  <a:srgbClr val="0072BC"/>
                </a:solidFill>
                <a:latin typeface="Impact"/>
                <a:cs typeface="Impact"/>
              </a:rPr>
              <a:t>.c</a:t>
            </a:r>
            <a:r>
              <a:rPr sz="1550" spc="10" dirty="0">
                <a:solidFill>
                  <a:srgbClr val="0072BC"/>
                </a:solidFill>
                <a:latin typeface="Impact"/>
                <a:cs typeface="Impact"/>
              </a:rPr>
              <a:t>o</a:t>
            </a:r>
            <a:r>
              <a:rPr sz="1550" spc="25" dirty="0">
                <a:solidFill>
                  <a:srgbClr val="0072BC"/>
                </a:solidFill>
                <a:latin typeface="Impact"/>
                <a:cs typeface="Impact"/>
              </a:rPr>
              <a:t>m</a:t>
            </a:r>
            <a:endParaRPr sz="1550">
              <a:latin typeface="Impact"/>
              <a:cs typeface="Impac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31113" y="316072"/>
            <a:ext cx="195326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i="1" spc="-95" dirty="0">
                <a:solidFill>
                  <a:srgbClr val="4D4D4F"/>
                </a:solidFill>
                <a:latin typeface="Book Antiqua"/>
                <a:cs typeface="Book Antiqua"/>
              </a:rPr>
              <a:t>Oculoplastic </a:t>
            </a:r>
            <a:r>
              <a:rPr sz="1600" i="1" spc="-114" dirty="0">
                <a:solidFill>
                  <a:srgbClr val="4D4D4F"/>
                </a:solidFill>
                <a:latin typeface="Book Antiqua"/>
                <a:cs typeface="Book Antiqua"/>
              </a:rPr>
              <a:t>Surgery</a:t>
            </a:r>
            <a:r>
              <a:rPr sz="1600" i="1" spc="-180" dirty="0">
                <a:solidFill>
                  <a:srgbClr val="4D4D4F"/>
                </a:solidFill>
                <a:latin typeface="Book Antiqua"/>
                <a:cs typeface="Book Antiqua"/>
              </a:rPr>
              <a:t> </a:t>
            </a:r>
            <a:r>
              <a:rPr sz="1600" i="1" spc="-45" dirty="0">
                <a:solidFill>
                  <a:srgbClr val="4D4D4F"/>
                </a:solidFill>
                <a:latin typeface="Book Antiqua"/>
                <a:cs typeface="Book Antiqua"/>
              </a:rPr>
              <a:t>2018</a:t>
            </a:r>
            <a:endParaRPr sz="1600">
              <a:latin typeface="Book Antiqua"/>
              <a:cs typeface="Book Antiqu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55130" y="251142"/>
            <a:ext cx="2624455" cy="361315"/>
          </a:xfrm>
          <a:custGeom>
            <a:avLst/>
            <a:gdLst/>
            <a:ahLst/>
            <a:cxnLst/>
            <a:rect l="l" t="t" r="r" b="b"/>
            <a:pathLst>
              <a:path w="2624455" h="361315">
                <a:moveTo>
                  <a:pt x="0" y="0"/>
                </a:moveTo>
                <a:lnTo>
                  <a:pt x="2624328" y="0"/>
                </a:lnTo>
                <a:lnTo>
                  <a:pt x="2624328" y="361188"/>
                </a:lnTo>
                <a:lnTo>
                  <a:pt x="0" y="36118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03300" y="243842"/>
            <a:ext cx="2531745" cy="3714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250" spc="0" dirty="0">
                <a:solidFill>
                  <a:srgbClr val="F26522"/>
                </a:solidFill>
                <a:latin typeface="Impact"/>
                <a:cs typeface="Impact"/>
              </a:rPr>
              <a:t>conference</a:t>
            </a:r>
            <a:r>
              <a:rPr sz="2250" spc="0" dirty="0">
                <a:solidFill>
                  <a:srgbClr val="0072BC"/>
                </a:solidFill>
                <a:latin typeface="Impact"/>
                <a:cs typeface="Impact"/>
              </a:rPr>
              <a:t>serie</a:t>
            </a:r>
            <a:r>
              <a:rPr sz="2250" dirty="0">
                <a:solidFill>
                  <a:srgbClr val="0072BC"/>
                </a:solidFill>
                <a:latin typeface="Impact"/>
                <a:cs typeface="Impact"/>
              </a:rPr>
              <a:t>s</a:t>
            </a:r>
            <a:r>
              <a:rPr sz="1550" spc="5" dirty="0">
                <a:solidFill>
                  <a:srgbClr val="0072BC"/>
                </a:solidFill>
                <a:latin typeface="Impact"/>
                <a:cs typeface="Impact"/>
              </a:rPr>
              <a:t>.c</a:t>
            </a:r>
            <a:r>
              <a:rPr sz="1550" spc="10" dirty="0">
                <a:solidFill>
                  <a:srgbClr val="0072BC"/>
                </a:solidFill>
                <a:latin typeface="Impact"/>
                <a:cs typeface="Impact"/>
              </a:rPr>
              <a:t>o</a:t>
            </a:r>
            <a:r>
              <a:rPr sz="1550" spc="25" dirty="0">
                <a:solidFill>
                  <a:srgbClr val="0072BC"/>
                </a:solidFill>
                <a:latin typeface="Impact"/>
                <a:cs typeface="Impact"/>
              </a:rPr>
              <a:t>m</a:t>
            </a:r>
            <a:endParaRPr sz="1550">
              <a:latin typeface="Impact"/>
              <a:cs typeface="Impact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25" dirty="0"/>
              <a:t>https://oculoplastic.ophthalmologyconferences.com/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743299" y="1723217"/>
            <a:ext cx="3521075" cy="7496809"/>
          </a:xfrm>
          <a:prstGeom prst="rect">
            <a:avLst/>
          </a:prstGeom>
        </p:spPr>
        <p:txBody>
          <a:bodyPr vert="horz" wrap="square" lIns="0" tIns="167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20"/>
              </a:spcBef>
            </a:pPr>
            <a:r>
              <a:rPr sz="2800" i="1" spc="-100" dirty="0">
                <a:solidFill>
                  <a:srgbClr val="1955A6"/>
                </a:solidFill>
                <a:latin typeface="Times New Roman"/>
                <a:cs typeface="Times New Roman"/>
              </a:rPr>
              <a:t>Conference</a:t>
            </a:r>
            <a:r>
              <a:rPr sz="2800" i="1" spc="-80" dirty="0">
                <a:solidFill>
                  <a:srgbClr val="1955A6"/>
                </a:solidFill>
                <a:latin typeface="Times New Roman"/>
                <a:cs typeface="Times New Roman"/>
              </a:rPr>
              <a:t> </a:t>
            </a:r>
            <a:r>
              <a:rPr sz="2800" i="1" spc="-120" dirty="0">
                <a:solidFill>
                  <a:srgbClr val="1955A6"/>
                </a:solidFill>
                <a:latin typeface="Times New Roman"/>
                <a:cs typeface="Times New Roman"/>
              </a:rPr>
              <a:t>Highlights</a:t>
            </a:r>
            <a:endParaRPr sz="2800" dirty="0">
              <a:latin typeface="Times New Roman"/>
              <a:cs typeface="Times New Roman"/>
            </a:endParaRPr>
          </a:p>
          <a:p>
            <a:pPr marL="227965" indent="-130810">
              <a:lnSpc>
                <a:spcPct val="100000"/>
              </a:lnSpc>
              <a:spcBef>
                <a:spcPts val="825"/>
              </a:spcBef>
              <a:buChar char="•"/>
              <a:tabLst>
                <a:tab pos="227965" algn="l"/>
              </a:tabLst>
            </a:pPr>
            <a:r>
              <a:rPr sz="1900" spc="-165" dirty="0">
                <a:solidFill>
                  <a:srgbClr val="4D4D4F"/>
                </a:solidFill>
                <a:latin typeface="Times New Roman"/>
                <a:cs typeface="Times New Roman"/>
              </a:rPr>
              <a:t>Clinical</a:t>
            </a:r>
            <a:r>
              <a:rPr sz="1900" spc="-95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1900" spc="-155" dirty="0">
                <a:solidFill>
                  <a:srgbClr val="4D4D4F"/>
                </a:solidFill>
                <a:latin typeface="Times New Roman"/>
                <a:cs typeface="Times New Roman"/>
              </a:rPr>
              <a:t>Ophthalmology</a:t>
            </a:r>
            <a:endParaRPr sz="1900" dirty="0">
              <a:latin typeface="Times New Roman"/>
              <a:cs typeface="Times New Roman"/>
            </a:endParaRPr>
          </a:p>
          <a:p>
            <a:pPr marL="227965" indent="-130810">
              <a:lnSpc>
                <a:spcPct val="100000"/>
              </a:lnSpc>
              <a:spcBef>
                <a:spcPts val="725"/>
              </a:spcBef>
              <a:buChar char="•"/>
              <a:tabLst>
                <a:tab pos="227965" algn="l"/>
              </a:tabLst>
            </a:pPr>
            <a:r>
              <a:rPr sz="1900" spc="-140" dirty="0">
                <a:solidFill>
                  <a:srgbClr val="4D4D4F"/>
                </a:solidFill>
                <a:latin typeface="Times New Roman"/>
                <a:cs typeface="Times New Roman"/>
              </a:rPr>
              <a:t>Oculoplastic</a:t>
            </a:r>
            <a:r>
              <a:rPr sz="1900" spc="-95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1900" spc="-145" dirty="0">
                <a:solidFill>
                  <a:srgbClr val="4D4D4F"/>
                </a:solidFill>
                <a:latin typeface="Times New Roman"/>
                <a:cs typeface="Times New Roman"/>
              </a:rPr>
              <a:t>Surgery</a:t>
            </a:r>
            <a:endParaRPr sz="1900" dirty="0">
              <a:latin typeface="Times New Roman"/>
              <a:cs typeface="Times New Roman"/>
            </a:endParaRPr>
          </a:p>
          <a:p>
            <a:pPr marL="227965" indent="-130810">
              <a:lnSpc>
                <a:spcPct val="100000"/>
              </a:lnSpc>
              <a:spcBef>
                <a:spcPts val="725"/>
              </a:spcBef>
              <a:buChar char="•"/>
              <a:tabLst>
                <a:tab pos="227965" algn="l"/>
              </a:tabLst>
            </a:pPr>
            <a:r>
              <a:rPr sz="1900" spc="-135" dirty="0">
                <a:solidFill>
                  <a:srgbClr val="4D4D4F"/>
                </a:solidFill>
                <a:latin typeface="Times New Roman"/>
                <a:cs typeface="Times New Roman"/>
              </a:rPr>
              <a:t>Pediatric</a:t>
            </a:r>
            <a:r>
              <a:rPr sz="1900" spc="-95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1900" spc="-155" dirty="0">
                <a:solidFill>
                  <a:srgbClr val="4D4D4F"/>
                </a:solidFill>
                <a:latin typeface="Times New Roman"/>
                <a:cs typeface="Times New Roman"/>
              </a:rPr>
              <a:t>Ophthalmology</a:t>
            </a:r>
            <a:endParaRPr sz="1900" dirty="0">
              <a:latin typeface="Times New Roman"/>
              <a:cs typeface="Times New Roman"/>
            </a:endParaRPr>
          </a:p>
          <a:p>
            <a:pPr marL="227965" indent="-130810">
              <a:lnSpc>
                <a:spcPct val="100000"/>
              </a:lnSpc>
              <a:spcBef>
                <a:spcPts val="725"/>
              </a:spcBef>
              <a:buChar char="•"/>
              <a:tabLst>
                <a:tab pos="227965" algn="l"/>
              </a:tabLst>
            </a:pPr>
            <a:r>
              <a:rPr sz="1900" spc="-114" dirty="0">
                <a:solidFill>
                  <a:srgbClr val="4D4D4F"/>
                </a:solidFill>
                <a:latin typeface="Times New Roman"/>
                <a:cs typeface="Times New Roman"/>
              </a:rPr>
              <a:t>Cataract </a:t>
            </a:r>
            <a:r>
              <a:rPr sz="1900" spc="-125" dirty="0">
                <a:solidFill>
                  <a:srgbClr val="4D4D4F"/>
                </a:solidFill>
                <a:latin typeface="Times New Roman"/>
                <a:cs typeface="Times New Roman"/>
              </a:rPr>
              <a:t>and </a:t>
            </a:r>
            <a:r>
              <a:rPr sz="1900" spc="-165" dirty="0">
                <a:solidFill>
                  <a:srgbClr val="4D4D4F"/>
                </a:solidFill>
                <a:latin typeface="Times New Roman"/>
                <a:cs typeface="Times New Roman"/>
              </a:rPr>
              <a:t>Refractive</a:t>
            </a:r>
            <a:r>
              <a:rPr sz="1900" spc="-40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1900" spc="-145" dirty="0">
                <a:solidFill>
                  <a:srgbClr val="4D4D4F"/>
                </a:solidFill>
                <a:latin typeface="Times New Roman"/>
                <a:cs typeface="Times New Roman"/>
              </a:rPr>
              <a:t>Surgery</a:t>
            </a:r>
            <a:endParaRPr sz="1900" dirty="0">
              <a:latin typeface="Times New Roman"/>
              <a:cs typeface="Times New Roman"/>
            </a:endParaRPr>
          </a:p>
          <a:p>
            <a:pPr marL="227965" indent="-130810">
              <a:lnSpc>
                <a:spcPct val="100000"/>
              </a:lnSpc>
              <a:spcBef>
                <a:spcPts val="725"/>
              </a:spcBef>
              <a:buChar char="•"/>
              <a:tabLst>
                <a:tab pos="227965" algn="l"/>
              </a:tabLst>
            </a:pPr>
            <a:r>
              <a:rPr sz="1900" spc="-160" dirty="0">
                <a:solidFill>
                  <a:srgbClr val="4D4D4F"/>
                </a:solidFill>
                <a:latin typeface="Times New Roman"/>
                <a:cs typeface="Times New Roman"/>
              </a:rPr>
              <a:t>Retina </a:t>
            </a:r>
            <a:r>
              <a:rPr sz="1900" spc="-125" dirty="0">
                <a:solidFill>
                  <a:srgbClr val="4D4D4F"/>
                </a:solidFill>
                <a:latin typeface="Times New Roman"/>
                <a:cs typeface="Times New Roman"/>
              </a:rPr>
              <a:t>and </a:t>
            </a:r>
            <a:r>
              <a:rPr sz="1900" spc="-160" dirty="0">
                <a:solidFill>
                  <a:srgbClr val="4D4D4F"/>
                </a:solidFill>
                <a:latin typeface="Times New Roman"/>
                <a:cs typeface="Times New Roman"/>
              </a:rPr>
              <a:t>Retinal</a:t>
            </a:r>
            <a:r>
              <a:rPr sz="1900" spc="-35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1900" spc="-145" dirty="0">
                <a:solidFill>
                  <a:srgbClr val="4D4D4F"/>
                </a:solidFill>
                <a:latin typeface="Times New Roman"/>
                <a:cs typeface="Times New Roman"/>
              </a:rPr>
              <a:t>Surgery</a:t>
            </a:r>
            <a:endParaRPr sz="1900" dirty="0">
              <a:latin typeface="Times New Roman"/>
              <a:cs typeface="Times New Roman"/>
            </a:endParaRPr>
          </a:p>
          <a:p>
            <a:pPr marL="227965" indent="-130810">
              <a:lnSpc>
                <a:spcPct val="100000"/>
              </a:lnSpc>
              <a:spcBef>
                <a:spcPts val="725"/>
              </a:spcBef>
              <a:buChar char="•"/>
              <a:tabLst>
                <a:tab pos="227965" algn="l"/>
              </a:tabLst>
            </a:pPr>
            <a:r>
              <a:rPr sz="1900" spc="-180" dirty="0">
                <a:solidFill>
                  <a:srgbClr val="4D4D4F"/>
                </a:solidFill>
                <a:latin typeface="Times New Roman"/>
                <a:cs typeface="Times New Roman"/>
              </a:rPr>
              <a:t>Glaucoma: </a:t>
            </a:r>
            <a:r>
              <a:rPr sz="1900" spc="-185" dirty="0">
                <a:solidFill>
                  <a:srgbClr val="4D4D4F"/>
                </a:solidFill>
                <a:latin typeface="Times New Roman"/>
                <a:cs typeface="Times New Roman"/>
              </a:rPr>
              <a:t>Visual </a:t>
            </a:r>
            <a:r>
              <a:rPr sz="1900" spc="-165" dirty="0">
                <a:solidFill>
                  <a:srgbClr val="4D4D4F"/>
                </a:solidFill>
                <a:latin typeface="Times New Roman"/>
                <a:cs typeface="Times New Roman"/>
              </a:rPr>
              <a:t>field</a:t>
            </a:r>
            <a:r>
              <a:rPr sz="1900" spc="50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1900" spc="-150" dirty="0">
                <a:solidFill>
                  <a:srgbClr val="4D4D4F"/>
                </a:solidFill>
                <a:latin typeface="Times New Roman"/>
                <a:cs typeface="Times New Roman"/>
              </a:rPr>
              <a:t>loss</a:t>
            </a:r>
            <a:endParaRPr sz="1900" dirty="0">
              <a:latin typeface="Times New Roman"/>
              <a:cs typeface="Times New Roman"/>
            </a:endParaRPr>
          </a:p>
          <a:p>
            <a:pPr marL="227965" indent="-130810">
              <a:lnSpc>
                <a:spcPct val="100000"/>
              </a:lnSpc>
              <a:spcBef>
                <a:spcPts val="725"/>
              </a:spcBef>
              <a:buChar char="•"/>
              <a:tabLst>
                <a:tab pos="227965" algn="l"/>
              </a:tabLst>
            </a:pPr>
            <a:r>
              <a:rPr sz="1900" spc="-175" dirty="0">
                <a:solidFill>
                  <a:srgbClr val="4D4D4F"/>
                </a:solidFill>
                <a:latin typeface="Times New Roman"/>
                <a:cs typeface="Times New Roman"/>
              </a:rPr>
              <a:t>Uveitis</a:t>
            </a:r>
            <a:endParaRPr sz="1900" dirty="0">
              <a:latin typeface="Times New Roman"/>
              <a:cs typeface="Times New Roman"/>
            </a:endParaRPr>
          </a:p>
          <a:p>
            <a:pPr marL="227965" indent="-130810">
              <a:lnSpc>
                <a:spcPct val="100000"/>
              </a:lnSpc>
              <a:spcBef>
                <a:spcPts val="725"/>
              </a:spcBef>
              <a:buChar char="•"/>
              <a:tabLst>
                <a:tab pos="227965" algn="l"/>
              </a:tabLst>
            </a:pPr>
            <a:r>
              <a:rPr sz="1900" spc="-135" dirty="0">
                <a:solidFill>
                  <a:srgbClr val="4D4D4F"/>
                </a:solidFill>
                <a:latin typeface="Times New Roman"/>
                <a:cs typeface="Times New Roman"/>
              </a:rPr>
              <a:t>Strabismus</a:t>
            </a:r>
            <a:endParaRPr sz="1900" dirty="0">
              <a:latin typeface="Times New Roman"/>
              <a:cs typeface="Times New Roman"/>
            </a:endParaRPr>
          </a:p>
          <a:p>
            <a:pPr marL="227965" indent="-130810">
              <a:lnSpc>
                <a:spcPct val="100000"/>
              </a:lnSpc>
              <a:spcBef>
                <a:spcPts val="725"/>
              </a:spcBef>
              <a:buChar char="•"/>
              <a:tabLst>
                <a:tab pos="227965" algn="l"/>
              </a:tabLst>
            </a:pPr>
            <a:r>
              <a:rPr sz="1900" spc="-155" dirty="0">
                <a:solidFill>
                  <a:srgbClr val="4D4D4F"/>
                </a:solidFill>
                <a:latin typeface="Times New Roman"/>
                <a:cs typeface="Times New Roman"/>
              </a:rPr>
              <a:t>External </a:t>
            </a:r>
            <a:r>
              <a:rPr sz="1900" spc="-260" dirty="0">
                <a:solidFill>
                  <a:srgbClr val="4D4D4F"/>
                </a:solidFill>
                <a:latin typeface="Times New Roman"/>
                <a:cs typeface="Times New Roman"/>
              </a:rPr>
              <a:t>Eye</a:t>
            </a:r>
            <a:r>
              <a:rPr sz="1900" spc="-245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1900" spc="-165" dirty="0">
                <a:solidFill>
                  <a:srgbClr val="4D4D4F"/>
                </a:solidFill>
                <a:latin typeface="Times New Roman"/>
                <a:cs typeface="Times New Roman"/>
              </a:rPr>
              <a:t>Diseases</a:t>
            </a:r>
            <a:endParaRPr sz="1900" dirty="0">
              <a:latin typeface="Times New Roman"/>
              <a:cs typeface="Times New Roman"/>
            </a:endParaRPr>
          </a:p>
          <a:p>
            <a:pPr marL="227965" indent="-130810">
              <a:lnSpc>
                <a:spcPct val="100000"/>
              </a:lnSpc>
              <a:spcBef>
                <a:spcPts val="725"/>
              </a:spcBef>
              <a:buChar char="•"/>
              <a:tabLst>
                <a:tab pos="227965" algn="l"/>
              </a:tabLst>
            </a:pPr>
            <a:r>
              <a:rPr sz="1900" spc="-140" dirty="0">
                <a:solidFill>
                  <a:srgbClr val="4D4D4F"/>
                </a:solidFill>
                <a:latin typeface="Times New Roman"/>
                <a:cs typeface="Times New Roman"/>
              </a:rPr>
              <a:t>Ophthalmic</a:t>
            </a:r>
            <a:r>
              <a:rPr sz="1900" spc="-95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1900" spc="-165" dirty="0">
                <a:solidFill>
                  <a:srgbClr val="4D4D4F"/>
                </a:solidFill>
                <a:latin typeface="Times New Roman"/>
                <a:cs typeface="Times New Roman"/>
              </a:rPr>
              <a:t>Pathology</a:t>
            </a:r>
            <a:endParaRPr sz="1900" dirty="0">
              <a:latin typeface="Times New Roman"/>
              <a:cs typeface="Times New Roman"/>
            </a:endParaRPr>
          </a:p>
          <a:p>
            <a:pPr marL="227965" indent="-130810">
              <a:lnSpc>
                <a:spcPct val="100000"/>
              </a:lnSpc>
              <a:spcBef>
                <a:spcPts val="725"/>
              </a:spcBef>
              <a:buChar char="•"/>
              <a:tabLst>
                <a:tab pos="227965" algn="l"/>
              </a:tabLst>
            </a:pPr>
            <a:r>
              <a:rPr sz="1900" spc="-140" dirty="0">
                <a:solidFill>
                  <a:srgbClr val="4D4D4F"/>
                </a:solidFill>
                <a:latin typeface="Times New Roman"/>
                <a:cs typeface="Times New Roman"/>
              </a:rPr>
              <a:t>Ophthalmic</a:t>
            </a:r>
            <a:r>
              <a:rPr sz="1900" spc="-95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1900" spc="-170" dirty="0">
                <a:solidFill>
                  <a:srgbClr val="4D4D4F"/>
                </a:solidFill>
                <a:latin typeface="Times New Roman"/>
                <a:cs typeface="Times New Roman"/>
              </a:rPr>
              <a:t>Pharmacology</a:t>
            </a:r>
            <a:endParaRPr sz="1900" dirty="0">
              <a:latin typeface="Times New Roman"/>
              <a:cs typeface="Times New Roman"/>
            </a:endParaRPr>
          </a:p>
          <a:p>
            <a:pPr marL="227965" indent="-130810">
              <a:lnSpc>
                <a:spcPct val="100000"/>
              </a:lnSpc>
              <a:spcBef>
                <a:spcPts val="725"/>
              </a:spcBef>
              <a:buChar char="•"/>
              <a:tabLst>
                <a:tab pos="227965" algn="l"/>
              </a:tabLst>
            </a:pPr>
            <a:r>
              <a:rPr sz="1900" spc="-140" dirty="0">
                <a:solidFill>
                  <a:srgbClr val="4D4D4F"/>
                </a:solidFill>
                <a:latin typeface="Times New Roman"/>
                <a:cs typeface="Times New Roman"/>
              </a:rPr>
              <a:t>Ophthalmic</a:t>
            </a:r>
            <a:r>
              <a:rPr sz="1900" spc="-95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1900" spc="-180" dirty="0">
                <a:solidFill>
                  <a:srgbClr val="4D4D4F"/>
                </a:solidFill>
                <a:latin typeface="Times New Roman"/>
                <a:cs typeface="Times New Roman"/>
              </a:rPr>
              <a:t>Oncology</a:t>
            </a:r>
            <a:endParaRPr sz="1900" dirty="0">
              <a:latin typeface="Times New Roman"/>
              <a:cs typeface="Times New Roman"/>
            </a:endParaRPr>
          </a:p>
          <a:p>
            <a:pPr marL="227965" indent="-130810">
              <a:lnSpc>
                <a:spcPct val="100000"/>
              </a:lnSpc>
              <a:spcBef>
                <a:spcPts val="725"/>
              </a:spcBef>
              <a:buChar char="•"/>
              <a:tabLst>
                <a:tab pos="227965" algn="l"/>
              </a:tabLst>
            </a:pPr>
            <a:r>
              <a:rPr sz="1900" spc="-155" dirty="0">
                <a:solidFill>
                  <a:srgbClr val="4D4D4F"/>
                </a:solidFill>
                <a:latin typeface="Times New Roman"/>
                <a:cs typeface="Times New Roman"/>
              </a:rPr>
              <a:t>Ophthalmology</a:t>
            </a:r>
            <a:r>
              <a:rPr sz="1900" spc="-95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1900" spc="-145" dirty="0">
                <a:solidFill>
                  <a:srgbClr val="4D4D4F"/>
                </a:solidFill>
                <a:latin typeface="Times New Roman"/>
                <a:cs typeface="Times New Roman"/>
              </a:rPr>
              <a:t>Surgery</a:t>
            </a:r>
            <a:endParaRPr sz="1900" dirty="0">
              <a:latin typeface="Times New Roman"/>
              <a:cs typeface="Times New Roman"/>
            </a:endParaRPr>
          </a:p>
          <a:p>
            <a:pPr marL="227965" indent="-130810">
              <a:lnSpc>
                <a:spcPct val="100000"/>
              </a:lnSpc>
              <a:spcBef>
                <a:spcPts val="725"/>
              </a:spcBef>
              <a:buChar char="•"/>
              <a:tabLst>
                <a:tab pos="227965" algn="l"/>
              </a:tabLst>
            </a:pPr>
            <a:r>
              <a:rPr sz="1900" spc="-125" dirty="0">
                <a:solidFill>
                  <a:srgbClr val="4D4D4F"/>
                </a:solidFill>
                <a:latin typeface="Times New Roman"/>
                <a:cs typeface="Times New Roman"/>
              </a:rPr>
              <a:t>Optometry and Contact</a:t>
            </a:r>
            <a:r>
              <a:rPr sz="1900" spc="-25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1900" spc="-190" dirty="0">
                <a:solidFill>
                  <a:srgbClr val="4D4D4F"/>
                </a:solidFill>
                <a:latin typeface="Times New Roman"/>
                <a:cs typeface="Times New Roman"/>
              </a:rPr>
              <a:t>Lens</a:t>
            </a:r>
            <a:endParaRPr sz="1900" dirty="0">
              <a:latin typeface="Times New Roman"/>
              <a:cs typeface="Times New Roman"/>
            </a:endParaRPr>
          </a:p>
          <a:p>
            <a:pPr marL="227965" indent="-130810">
              <a:lnSpc>
                <a:spcPct val="100000"/>
              </a:lnSpc>
              <a:spcBef>
                <a:spcPts val="725"/>
              </a:spcBef>
              <a:buChar char="•"/>
              <a:tabLst>
                <a:tab pos="227965" algn="l"/>
              </a:tabLst>
            </a:pPr>
            <a:r>
              <a:rPr sz="1900" spc="-120" dirty="0">
                <a:solidFill>
                  <a:srgbClr val="4D4D4F"/>
                </a:solidFill>
                <a:latin typeface="Times New Roman"/>
                <a:cs typeface="Times New Roman"/>
              </a:rPr>
              <a:t>Orbital </a:t>
            </a:r>
            <a:r>
              <a:rPr sz="1900" spc="-135" dirty="0">
                <a:solidFill>
                  <a:srgbClr val="4D4D4F"/>
                </a:solidFill>
                <a:latin typeface="Times New Roman"/>
                <a:cs typeface="Times New Roman"/>
              </a:rPr>
              <a:t>Disorders </a:t>
            </a:r>
            <a:r>
              <a:rPr sz="1900" spc="-125" dirty="0">
                <a:solidFill>
                  <a:srgbClr val="4D4D4F"/>
                </a:solidFill>
                <a:latin typeface="Times New Roman"/>
                <a:cs typeface="Times New Roman"/>
              </a:rPr>
              <a:t>and</a:t>
            </a:r>
            <a:r>
              <a:rPr sz="1900" spc="-20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1900" spc="-145" dirty="0">
                <a:solidFill>
                  <a:srgbClr val="4D4D4F"/>
                </a:solidFill>
                <a:latin typeface="Times New Roman"/>
                <a:cs typeface="Times New Roman"/>
              </a:rPr>
              <a:t>Surgery</a:t>
            </a:r>
            <a:endParaRPr sz="1900" dirty="0">
              <a:latin typeface="Times New Roman"/>
              <a:cs typeface="Times New Roman"/>
            </a:endParaRPr>
          </a:p>
          <a:p>
            <a:pPr marL="227965" indent="-130810">
              <a:lnSpc>
                <a:spcPct val="100000"/>
              </a:lnSpc>
              <a:spcBef>
                <a:spcPts val="725"/>
              </a:spcBef>
              <a:buChar char="•"/>
              <a:tabLst>
                <a:tab pos="227965" algn="l"/>
              </a:tabLst>
            </a:pPr>
            <a:r>
              <a:rPr sz="1900" spc="-135" dirty="0">
                <a:solidFill>
                  <a:srgbClr val="4D4D4F"/>
                </a:solidFill>
                <a:latin typeface="Times New Roman"/>
                <a:cs typeface="Times New Roman"/>
              </a:rPr>
              <a:t>Ocular</a:t>
            </a:r>
            <a:r>
              <a:rPr sz="1900" spc="-95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1900" spc="-180" dirty="0">
                <a:solidFill>
                  <a:srgbClr val="4D4D4F"/>
                </a:solidFill>
                <a:latin typeface="Times New Roman"/>
                <a:cs typeface="Times New Roman"/>
              </a:rPr>
              <a:t>Imaging</a:t>
            </a:r>
            <a:endParaRPr sz="1900" dirty="0">
              <a:latin typeface="Times New Roman"/>
              <a:cs typeface="Times New Roman"/>
            </a:endParaRPr>
          </a:p>
          <a:p>
            <a:pPr marL="227965" indent="-130810">
              <a:lnSpc>
                <a:spcPct val="100000"/>
              </a:lnSpc>
              <a:spcBef>
                <a:spcPts val="725"/>
              </a:spcBef>
              <a:buChar char="•"/>
              <a:tabLst>
                <a:tab pos="227965" algn="l"/>
              </a:tabLst>
            </a:pPr>
            <a:r>
              <a:rPr sz="1900" spc="-140" dirty="0">
                <a:solidFill>
                  <a:srgbClr val="4D4D4F"/>
                </a:solidFill>
                <a:latin typeface="Times New Roman"/>
                <a:cs typeface="Times New Roman"/>
              </a:rPr>
              <a:t>Ophthalmic </a:t>
            </a:r>
            <a:r>
              <a:rPr sz="1900" spc="-165" dirty="0">
                <a:solidFill>
                  <a:srgbClr val="4D4D4F"/>
                </a:solidFill>
                <a:latin typeface="Times New Roman"/>
                <a:cs typeface="Times New Roman"/>
              </a:rPr>
              <a:t>Research </a:t>
            </a:r>
            <a:r>
              <a:rPr sz="1900" spc="-125" dirty="0">
                <a:solidFill>
                  <a:srgbClr val="4D4D4F"/>
                </a:solidFill>
                <a:latin typeface="Times New Roman"/>
                <a:cs typeface="Times New Roman"/>
              </a:rPr>
              <a:t>and </a:t>
            </a:r>
            <a:r>
              <a:rPr sz="1900" spc="-140" dirty="0">
                <a:solidFill>
                  <a:srgbClr val="4D4D4F"/>
                </a:solidFill>
                <a:latin typeface="Times New Roman"/>
                <a:cs typeface="Times New Roman"/>
              </a:rPr>
              <a:t>Drug</a:t>
            </a:r>
            <a:r>
              <a:rPr sz="1900" spc="55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1900" spc="-180" dirty="0">
                <a:solidFill>
                  <a:srgbClr val="4D4D4F"/>
                </a:solidFill>
                <a:latin typeface="Times New Roman"/>
                <a:cs typeface="Times New Roman"/>
              </a:rPr>
              <a:t>Delivery</a:t>
            </a:r>
            <a:endParaRPr sz="1900" dirty="0">
              <a:latin typeface="Times New Roman"/>
              <a:cs typeface="Times New Roman"/>
            </a:endParaRPr>
          </a:p>
          <a:p>
            <a:pPr marL="227965" indent="-130810">
              <a:lnSpc>
                <a:spcPct val="100000"/>
              </a:lnSpc>
              <a:spcBef>
                <a:spcPts val="725"/>
              </a:spcBef>
              <a:buChar char="•"/>
              <a:tabLst>
                <a:tab pos="227965" algn="l"/>
              </a:tabLst>
            </a:pPr>
            <a:r>
              <a:rPr sz="1900" spc="-185" dirty="0">
                <a:solidFill>
                  <a:srgbClr val="4D4D4F"/>
                </a:solidFill>
                <a:latin typeface="Times New Roman"/>
                <a:cs typeface="Times New Roman"/>
              </a:rPr>
              <a:t>Vision</a:t>
            </a:r>
            <a:r>
              <a:rPr sz="1900" spc="-95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1900" spc="-140" dirty="0">
                <a:solidFill>
                  <a:srgbClr val="4D4D4F"/>
                </a:solidFill>
                <a:latin typeface="Times New Roman"/>
                <a:cs typeface="Times New Roman"/>
              </a:rPr>
              <a:t>Rehabilitation</a:t>
            </a:r>
            <a:endParaRPr sz="19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0692" y="9442231"/>
            <a:ext cx="6739255" cy="6534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701040" algn="l"/>
              </a:tabLst>
            </a:pPr>
            <a:r>
              <a:rPr sz="4100" i="1" spc="-270" dirty="0">
                <a:solidFill>
                  <a:srgbClr val="1955A6"/>
                </a:solidFill>
                <a:latin typeface="Times New Roman"/>
                <a:cs typeface="Times New Roman"/>
              </a:rPr>
              <a:t>**	</a:t>
            </a:r>
            <a:r>
              <a:rPr sz="4100" i="1" spc="-5" dirty="0">
                <a:solidFill>
                  <a:srgbClr val="1955A6"/>
                </a:solidFill>
                <a:latin typeface="Times New Roman"/>
                <a:cs typeface="Times New Roman"/>
              </a:rPr>
              <a:t>Speaker </a:t>
            </a:r>
            <a:r>
              <a:rPr sz="4100" i="1" spc="5" dirty="0">
                <a:solidFill>
                  <a:srgbClr val="1955A6"/>
                </a:solidFill>
                <a:latin typeface="Times New Roman"/>
                <a:cs typeface="Times New Roman"/>
              </a:rPr>
              <a:t>Slots </a:t>
            </a:r>
            <a:r>
              <a:rPr sz="4100" i="1" spc="-160" dirty="0">
                <a:solidFill>
                  <a:srgbClr val="1955A6"/>
                </a:solidFill>
                <a:latin typeface="Times New Roman"/>
                <a:cs typeface="Times New Roman"/>
              </a:rPr>
              <a:t>are </a:t>
            </a:r>
            <a:r>
              <a:rPr sz="4100" i="1" spc="-204" dirty="0">
                <a:solidFill>
                  <a:srgbClr val="1955A6"/>
                </a:solidFill>
                <a:latin typeface="Times New Roman"/>
                <a:cs typeface="Times New Roman"/>
              </a:rPr>
              <a:t>Available</a:t>
            </a:r>
            <a:r>
              <a:rPr sz="4100" i="1" spc="-250" dirty="0">
                <a:solidFill>
                  <a:srgbClr val="1955A6"/>
                </a:solidFill>
                <a:latin typeface="Times New Roman"/>
                <a:cs typeface="Times New Roman"/>
              </a:rPr>
              <a:t> </a:t>
            </a:r>
            <a:r>
              <a:rPr sz="4100" i="1" spc="-270" dirty="0">
                <a:solidFill>
                  <a:srgbClr val="1955A6"/>
                </a:solidFill>
                <a:latin typeface="Times New Roman"/>
                <a:cs typeface="Times New Roman"/>
              </a:rPr>
              <a:t>**</a:t>
            </a:r>
            <a:endParaRPr sz="41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303598"/>
            <a:ext cx="7560309" cy="172720"/>
          </a:xfrm>
          <a:custGeom>
            <a:avLst/>
            <a:gdLst/>
            <a:ahLst/>
            <a:cxnLst/>
            <a:rect l="l" t="t" r="r" b="b"/>
            <a:pathLst>
              <a:path w="7560309" h="172720">
                <a:moveTo>
                  <a:pt x="0" y="172415"/>
                </a:moveTo>
                <a:lnTo>
                  <a:pt x="7560005" y="172415"/>
                </a:lnTo>
                <a:lnTo>
                  <a:pt x="7560005" y="0"/>
                </a:lnTo>
                <a:lnTo>
                  <a:pt x="0" y="0"/>
                </a:lnTo>
                <a:lnTo>
                  <a:pt x="0" y="1724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7560309" cy="894080"/>
          </a:xfrm>
          <a:custGeom>
            <a:avLst/>
            <a:gdLst/>
            <a:ahLst/>
            <a:cxnLst/>
            <a:rect l="l" t="t" r="r" b="b"/>
            <a:pathLst>
              <a:path w="7560309" h="894080">
                <a:moveTo>
                  <a:pt x="0" y="893660"/>
                </a:moveTo>
                <a:lnTo>
                  <a:pt x="7560005" y="893660"/>
                </a:lnTo>
                <a:lnTo>
                  <a:pt x="7560005" y="0"/>
                </a:lnTo>
                <a:lnTo>
                  <a:pt x="0" y="0"/>
                </a:lnTo>
                <a:lnTo>
                  <a:pt x="0" y="8936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0476001"/>
            <a:ext cx="7560309" cy="216535"/>
          </a:xfrm>
          <a:custGeom>
            <a:avLst/>
            <a:gdLst/>
            <a:ahLst/>
            <a:cxnLst/>
            <a:rect l="l" t="t" r="r" b="b"/>
            <a:pathLst>
              <a:path w="7560309" h="216534">
                <a:moveTo>
                  <a:pt x="0" y="216001"/>
                </a:moveTo>
                <a:lnTo>
                  <a:pt x="7560005" y="216001"/>
                </a:lnTo>
                <a:lnTo>
                  <a:pt x="7560005" y="0"/>
                </a:lnTo>
                <a:lnTo>
                  <a:pt x="0" y="0"/>
                </a:lnTo>
                <a:lnTo>
                  <a:pt x="0" y="216001"/>
                </a:lnTo>
                <a:close/>
              </a:path>
            </a:pathLst>
          </a:custGeom>
          <a:solidFill>
            <a:srgbClr val="0095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16000" y="208127"/>
            <a:ext cx="2506345" cy="432434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sz="2250" spc="0" dirty="0">
                <a:solidFill>
                  <a:srgbClr val="F26522"/>
                </a:solidFill>
                <a:latin typeface="Impact"/>
                <a:cs typeface="Impact"/>
              </a:rPr>
              <a:t>conference</a:t>
            </a:r>
            <a:r>
              <a:rPr sz="2250" spc="0" dirty="0">
                <a:solidFill>
                  <a:srgbClr val="0072BC"/>
                </a:solidFill>
                <a:latin typeface="Impact"/>
                <a:cs typeface="Impact"/>
              </a:rPr>
              <a:t>serie</a:t>
            </a:r>
            <a:r>
              <a:rPr sz="2250" dirty="0">
                <a:solidFill>
                  <a:srgbClr val="0072BC"/>
                </a:solidFill>
                <a:latin typeface="Impact"/>
                <a:cs typeface="Impact"/>
              </a:rPr>
              <a:t>s</a:t>
            </a:r>
            <a:r>
              <a:rPr sz="1550" spc="5" dirty="0">
                <a:solidFill>
                  <a:srgbClr val="0072BC"/>
                </a:solidFill>
                <a:latin typeface="Impact"/>
                <a:cs typeface="Impact"/>
              </a:rPr>
              <a:t>.c</a:t>
            </a:r>
            <a:r>
              <a:rPr sz="1550" spc="10" dirty="0">
                <a:solidFill>
                  <a:srgbClr val="0072BC"/>
                </a:solidFill>
                <a:latin typeface="Impact"/>
                <a:cs typeface="Impact"/>
              </a:rPr>
              <a:t>o</a:t>
            </a:r>
            <a:r>
              <a:rPr sz="1550" spc="25" dirty="0">
                <a:solidFill>
                  <a:srgbClr val="0072BC"/>
                </a:solidFill>
                <a:latin typeface="Impact"/>
                <a:cs typeface="Impact"/>
              </a:rPr>
              <a:t>m</a:t>
            </a:r>
            <a:endParaRPr sz="1550">
              <a:latin typeface="Impact"/>
              <a:cs typeface="Impac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31113" y="316072"/>
            <a:ext cx="195326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i="1" spc="-95" dirty="0">
                <a:solidFill>
                  <a:srgbClr val="4D4D4F"/>
                </a:solidFill>
                <a:latin typeface="Book Antiqua"/>
                <a:cs typeface="Book Antiqua"/>
              </a:rPr>
              <a:t>Oculoplastic </a:t>
            </a:r>
            <a:r>
              <a:rPr sz="1600" i="1" spc="-114" dirty="0">
                <a:solidFill>
                  <a:srgbClr val="4D4D4F"/>
                </a:solidFill>
                <a:latin typeface="Book Antiqua"/>
                <a:cs typeface="Book Antiqua"/>
              </a:rPr>
              <a:t>Surgery</a:t>
            </a:r>
            <a:r>
              <a:rPr sz="1600" i="1" spc="-180" dirty="0">
                <a:solidFill>
                  <a:srgbClr val="4D4D4F"/>
                </a:solidFill>
                <a:latin typeface="Book Antiqua"/>
                <a:cs typeface="Book Antiqua"/>
              </a:rPr>
              <a:t> </a:t>
            </a:r>
            <a:r>
              <a:rPr sz="1600" i="1" spc="-45" dirty="0">
                <a:solidFill>
                  <a:srgbClr val="4D4D4F"/>
                </a:solidFill>
                <a:latin typeface="Book Antiqua"/>
                <a:cs typeface="Book Antiqua"/>
              </a:rPr>
              <a:t>2018</a:t>
            </a:r>
            <a:endParaRPr sz="1600">
              <a:latin typeface="Book Antiqua"/>
              <a:cs typeface="Book Antiqu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55130" y="251142"/>
            <a:ext cx="2624455" cy="361315"/>
          </a:xfrm>
          <a:custGeom>
            <a:avLst/>
            <a:gdLst/>
            <a:ahLst/>
            <a:cxnLst/>
            <a:rect l="l" t="t" r="r" b="b"/>
            <a:pathLst>
              <a:path w="2624455" h="361315">
                <a:moveTo>
                  <a:pt x="0" y="0"/>
                </a:moveTo>
                <a:lnTo>
                  <a:pt x="2624328" y="0"/>
                </a:lnTo>
                <a:lnTo>
                  <a:pt x="2624328" y="361188"/>
                </a:lnTo>
                <a:lnTo>
                  <a:pt x="0" y="36118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03300" y="243842"/>
            <a:ext cx="2531745" cy="3714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250" spc="0" dirty="0">
                <a:solidFill>
                  <a:srgbClr val="F26522"/>
                </a:solidFill>
                <a:latin typeface="Impact"/>
                <a:cs typeface="Impact"/>
              </a:rPr>
              <a:t>conference</a:t>
            </a:r>
            <a:r>
              <a:rPr sz="2250" spc="0" dirty="0">
                <a:solidFill>
                  <a:srgbClr val="0072BC"/>
                </a:solidFill>
                <a:latin typeface="Impact"/>
                <a:cs typeface="Impact"/>
              </a:rPr>
              <a:t>serie</a:t>
            </a:r>
            <a:r>
              <a:rPr sz="2250" dirty="0">
                <a:solidFill>
                  <a:srgbClr val="0072BC"/>
                </a:solidFill>
                <a:latin typeface="Impact"/>
                <a:cs typeface="Impact"/>
              </a:rPr>
              <a:t>s</a:t>
            </a:r>
            <a:r>
              <a:rPr sz="1550" spc="5" dirty="0">
                <a:solidFill>
                  <a:srgbClr val="0072BC"/>
                </a:solidFill>
                <a:latin typeface="Impact"/>
                <a:cs typeface="Impact"/>
              </a:rPr>
              <a:t>.c</a:t>
            </a:r>
            <a:r>
              <a:rPr sz="1550" spc="10" dirty="0">
                <a:solidFill>
                  <a:srgbClr val="0072BC"/>
                </a:solidFill>
                <a:latin typeface="Impact"/>
                <a:cs typeface="Impact"/>
              </a:rPr>
              <a:t>o</a:t>
            </a:r>
            <a:r>
              <a:rPr sz="1550" spc="25" dirty="0">
                <a:solidFill>
                  <a:srgbClr val="0072BC"/>
                </a:solidFill>
                <a:latin typeface="Impact"/>
                <a:cs typeface="Impact"/>
              </a:rPr>
              <a:t>m</a:t>
            </a:r>
            <a:endParaRPr sz="1550">
              <a:latin typeface="Impact"/>
              <a:cs typeface="Impact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10132466"/>
            <a:ext cx="7560309" cy="171450"/>
          </a:xfrm>
          <a:custGeom>
            <a:avLst/>
            <a:gdLst/>
            <a:ahLst/>
            <a:cxnLst/>
            <a:rect l="l" t="t" r="r" b="b"/>
            <a:pathLst>
              <a:path w="7560309" h="171450">
                <a:moveTo>
                  <a:pt x="0" y="171132"/>
                </a:moveTo>
                <a:lnTo>
                  <a:pt x="7560005" y="171132"/>
                </a:lnTo>
                <a:lnTo>
                  <a:pt x="7560005" y="0"/>
                </a:lnTo>
                <a:lnTo>
                  <a:pt x="0" y="0"/>
                </a:lnTo>
                <a:lnTo>
                  <a:pt x="0" y="1711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893661"/>
            <a:ext cx="7560309" cy="9239250"/>
          </a:xfrm>
          <a:custGeom>
            <a:avLst/>
            <a:gdLst/>
            <a:ahLst/>
            <a:cxnLst/>
            <a:rect l="l" t="t" r="r" b="b"/>
            <a:pathLst>
              <a:path w="7560309" h="9239250">
                <a:moveTo>
                  <a:pt x="0" y="9238805"/>
                </a:moveTo>
                <a:lnTo>
                  <a:pt x="7560005" y="9238805"/>
                </a:lnTo>
                <a:lnTo>
                  <a:pt x="7560005" y="0"/>
                </a:lnTo>
                <a:lnTo>
                  <a:pt x="0" y="0"/>
                </a:lnTo>
                <a:lnTo>
                  <a:pt x="0" y="92388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921946" y="924651"/>
            <a:ext cx="3716654" cy="649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100" i="1" spc="-114" dirty="0">
                <a:solidFill>
                  <a:srgbClr val="296FA5"/>
                </a:solidFill>
                <a:latin typeface="Times New Roman"/>
                <a:cs typeface="Times New Roman"/>
              </a:rPr>
              <a:t>Tentative</a:t>
            </a:r>
            <a:r>
              <a:rPr sz="4100" i="1" spc="-150" dirty="0">
                <a:solidFill>
                  <a:srgbClr val="296FA5"/>
                </a:solidFill>
                <a:latin typeface="Times New Roman"/>
                <a:cs typeface="Times New Roman"/>
              </a:rPr>
              <a:t> </a:t>
            </a:r>
            <a:r>
              <a:rPr sz="4100" i="1" spc="-135" dirty="0">
                <a:solidFill>
                  <a:srgbClr val="296FA5"/>
                </a:solidFill>
                <a:latin typeface="Times New Roman"/>
                <a:cs typeface="Times New Roman"/>
              </a:rPr>
              <a:t>Program</a:t>
            </a:r>
            <a:endParaRPr sz="4100">
              <a:latin typeface="Times New Roman"/>
              <a:cs typeface="Times New Roman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457200" y="2965412"/>
          <a:ext cx="6645909" cy="17341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6459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4475"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400" b="1" spc="-55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Keynote</a:t>
                      </a:r>
                      <a:r>
                        <a:rPr sz="1400" b="1" spc="-50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 </a:t>
                      </a:r>
                      <a:r>
                        <a:rPr sz="1400" b="1" spc="-65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Forum</a:t>
                      </a:r>
                      <a:endParaRPr sz="1400">
                        <a:latin typeface="Tw Cen MT"/>
                        <a:cs typeface="Tw Cen MT"/>
                      </a:endParaRPr>
                    </a:p>
                  </a:txBody>
                  <a:tcPr marL="0" marR="0" marT="5715" marB="0">
                    <a:solidFill>
                      <a:srgbClr val="0066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5030">
                <a:tc>
                  <a:txBody>
                    <a:bodyPr/>
                    <a:lstStyle/>
                    <a:p>
                      <a:pPr marL="880744">
                        <a:lnSpc>
                          <a:spcPts val="1090"/>
                        </a:lnSpc>
                        <a:spcBef>
                          <a:spcPts val="140"/>
                        </a:spcBef>
                      </a:pPr>
                      <a:r>
                        <a:rPr sz="1100" b="1" spc="-35" dirty="0">
                          <a:solidFill>
                            <a:srgbClr val="0066B3"/>
                          </a:solidFill>
                          <a:latin typeface="Tw Cen MT"/>
                          <a:cs typeface="Tw Cen MT"/>
                        </a:rPr>
                        <a:t>Title: </a:t>
                      </a:r>
                      <a:r>
                        <a:rPr sz="1100" b="1" spc="-40" dirty="0">
                          <a:solidFill>
                            <a:srgbClr val="0066B3"/>
                          </a:solidFill>
                          <a:latin typeface="Tw Cen MT"/>
                          <a:cs typeface="Tw Cen MT"/>
                        </a:rPr>
                        <a:t>Non-Surgical </a:t>
                      </a:r>
                      <a:r>
                        <a:rPr sz="1100" b="1" spc="-45" dirty="0">
                          <a:solidFill>
                            <a:srgbClr val="0066B3"/>
                          </a:solidFill>
                          <a:latin typeface="Tw Cen MT"/>
                          <a:cs typeface="Tw Cen MT"/>
                        </a:rPr>
                        <a:t>Techniques For </a:t>
                      </a:r>
                      <a:r>
                        <a:rPr sz="1100" b="1" spc="-40" dirty="0">
                          <a:solidFill>
                            <a:srgbClr val="0066B3"/>
                          </a:solidFill>
                          <a:latin typeface="Tw Cen MT"/>
                          <a:cs typeface="Tw Cen MT"/>
                        </a:rPr>
                        <a:t>Facial Rejuvenation </a:t>
                      </a:r>
                      <a:r>
                        <a:rPr sz="1100" b="1" spc="-45" dirty="0">
                          <a:solidFill>
                            <a:srgbClr val="0066B3"/>
                          </a:solidFill>
                          <a:latin typeface="Tw Cen MT"/>
                          <a:cs typeface="Tw Cen MT"/>
                        </a:rPr>
                        <a:t>And</a:t>
                      </a:r>
                      <a:r>
                        <a:rPr sz="1100" b="1" spc="-25" dirty="0">
                          <a:solidFill>
                            <a:srgbClr val="0066B3"/>
                          </a:solidFill>
                          <a:latin typeface="Tw Cen MT"/>
                          <a:cs typeface="Tw Cen MT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0066B3"/>
                          </a:solidFill>
                          <a:latin typeface="Tw Cen MT"/>
                          <a:cs typeface="Tw Cen MT"/>
                        </a:rPr>
                        <a:t>Contouring</a:t>
                      </a:r>
                      <a:endParaRPr sz="1100">
                        <a:latin typeface="Tw Cen MT"/>
                        <a:cs typeface="Tw Cen MT"/>
                      </a:endParaRPr>
                    </a:p>
                    <a:p>
                      <a:pPr marL="100965">
                        <a:lnSpc>
                          <a:spcPts val="860"/>
                        </a:lnSpc>
                      </a:pPr>
                      <a:r>
                        <a:rPr sz="1100" b="1" spc="-45" dirty="0">
                          <a:latin typeface="Tw Cen MT"/>
                          <a:cs typeface="Tw Cen MT"/>
                        </a:rPr>
                        <a:t>09:00-09:40</a:t>
                      </a:r>
                      <a:endParaRPr sz="1100">
                        <a:latin typeface="Tw Cen MT"/>
                        <a:cs typeface="Tw Cen MT"/>
                      </a:endParaRPr>
                    </a:p>
                    <a:p>
                      <a:pPr marL="880744">
                        <a:lnSpc>
                          <a:spcPts val="1090"/>
                        </a:lnSpc>
                      </a:pPr>
                      <a:r>
                        <a:rPr sz="1100" b="1" spc="-50" dirty="0">
                          <a:latin typeface="Tw Cen MT"/>
                          <a:cs typeface="Tw Cen MT"/>
                        </a:rPr>
                        <a:t>Dr. </a:t>
                      </a:r>
                      <a:r>
                        <a:rPr sz="1100" b="1" spc="-40" dirty="0">
                          <a:latin typeface="Tw Cen MT"/>
                          <a:cs typeface="Tw Cen MT"/>
                        </a:rPr>
                        <a:t>Christopher </a:t>
                      </a:r>
                      <a:r>
                        <a:rPr sz="1100" b="1" spc="-30" dirty="0">
                          <a:latin typeface="Tw Cen MT"/>
                          <a:cs typeface="Tw Cen MT"/>
                        </a:rPr>
                        <a:t>B. </a:t>
                      </a:r>
                      <a:r>
                        <a:rPr sz="1100" b="1" spc="-45" dirty="0">
                          <a:latin typeface="Tw Cen MT"/>
                          <a:cs typeface="Tw Cen MT"/>
                        </a:rPr>
                        <a:t>Chambers, </a:t>
                      </a:r>
                      <a:r>
                        <a:rPr sz="1100" spc="-40" dirty="0">
                          <a:latin typeface="Tw Cen MT"/>
                          <a:cs typeface="Tw Cen MT"/>
                        </a:rPr>
                        <a:t>University </a:t>
                      </a:r>
                      <a:r>
                        <a:rPr sz="1100" spc="-35" dirty="0">
                          <a:latin typeface="Tw Cen MT"/>
                          <a:cs typeface="Tw Cen MT"/>
                        </a:rPr>
                        <a:t>of </a:t>
                      </a:r>
                      <a:r>
                        <a:rPr sz="1100" spc="-45" dirty="0">
                          <a:latin typeface="Tw Cen MT"/>
                          <a:cs typeface="Tw Cen MT"/>
                        </a:rPr>
                        <a:t>Washington,</a:t>
                      </a:r>
                      <a:r>
                        <a:rPr sz="1100" dirty="0">
                          <a:latin typeface="Tw Cen MT"/>
                          <a:cs typeface="Tw Cen MT"/>
                        </a:rPr>
                        <a:t> </a:t>
                      </a:r>
                      <a:r>
                        <a:rPr sz="1100" spc="-50" dirty="0">
                          <a:latin typeface="Tw Cen MT"/>
                          <a:cs typeface="Tw Cen MT"/>
                        </a:rPr>
                        <a:t>USA</a:t>
                      </a:r>
                      <a:endParaRPr sz="1100">
                        <a:latin typeface="Tw Cen MT"/>
                        <a:cs typeface="Tw Cen MT"/>
                      </a:endParaRPr>
                    </a:p>
                    <a:p>
                      <a:pPr marL="880744">
                        <a:lnSpc>
                          <a:spcPts val="1090"/>
                        </a:lnSpc>
                        <a:spcBef>
                          <a:spcPts val="400"/>
                        </a:spcBef>
                      </a:pPr>
                      <a:r>
                        <a:rPr sz="1100" b="1" spc="-35" dirty="0">
                          <a:solidFill>
                            <a:srgbClr val="0066B3"/>
                          </a:solidFill>
                          <a:latin typeface="Tw Cen MT"/>
                          <a:cs typeface="Tw Cen MT"/>
                        </a:rPr>
                        <a:t>Title: </a:t>
                      </a:r>
                      <a:r>
                        <a:rPr sz="1100" b="1" spc="-40" dirty="0">
                          <a:solidFill>
                            <a:srgbClr val="0066B3"/>
                          </a:solidFill>
                          <a:latin typeface="Tw Cen MT"/>
                          <a:cs typeface="Tw Cen MT"/>
                        </a:rPr>
                        <a:t>Anterior </a:t>
                      </a:r>
                      <a:r>
                        <a:rPr sz="1100" b="1" spc="-45" dirty="0">
                          <a:solidFill>
                            <a:srgbClr val="0066B3"/>
                          </a:solidFill>
                          <a:latin typeface="Tw Cen MT"/>
                          <a:cs typeface="Tw Cen MT"/>
                        </a:rPr>
                        <a:t>Approach </a:t>
                      </a:r>
                      <a:r>
                        <a:rPr sz="1100" b="1" spc="-40" dirty="0">
                          <a:solidFill>
                            <a:srgbClr val="0066B3"/>
                          </a:solidFill>
                          <a:latin typeface="Tw Cen MT"/>
                          <a:cs typeface="Tw Cen MT"/>
                        </a:rPr>
                        <a:t>White </a:t>
                      </a:r>
                      <a:r>
                        <a:rPr sz="1100" b="1" spc="-35" dirty="0">
                          <a:solidFill>
                            <a:srgbClr val="0066B3"/>
                          </a:solidFill>
                          <a:latin typeface="Tw Cen MT"/>
                          <a:cs typeface="Tw Cen MT"/>
                        </a:rPr>
                        <a:t>Line </a:t>
                      </a:r>
                      <a:r>
                        <a:rPr sz="1100" b="1" spc="-45" dirty="0">
                          <a:solidFill>
                            <a:srgbClr val="0066B3"/>
                          </a:solidFill>
                          <a:latin typeface="Tw Cen MT"/>
                          <a:cs typeface="Tw Cen MT"/>
                        </a:rPr>
                        <a:t>Advancement: </a:t>
                      </a:r>
                      <a:r>
                        <a:rPr sz="1100" b="1" spc="-40" dirty="0">
                          <a:solidFill>
                            <a:srgbClr val="0066B3"/>
                          </a:solidFill>
                          <a:latin typeface="Tw Cen MT"/>
                          <a:cs typeface="Tw Cen MT"/>
                        </a:rPr>
                        <a:t>A </a:t>
                      </a:r>
                      <a:r>
                        <a:rPr sz="1100" b="1" spc="-35" dirty="0">
                          <a:solidFill>
                            <a:srgbClr val="0066B3"/>
                          </a:solidFill>
                          <a:latin typeface="Tw Cen MT"/>
                          <a:cs typeface="Tw Cen MT"/>
                        </a:rPr>
                        <a:t>Hybrid </a:t>
                      </a:r>
                      <a:r>
                        <a:rPr sz="1100" b="1" spc="-45" dirty="0">
                          <a:solidFill>
                            <a:srgbClr val="0066B3"/>
                          </a:solidFill>
                          <a:latin typeface="Tw Cen MT"/>
                          <a:cs typeface="Tw Cen MT"/>
                        </a:rPr>
                        <a:t>Technique For </a:t>
                      </a:r>
                      <a:r>
                        <a:rPr sz="1100" b="1" spc="-35" dirty="0">
                          <a:solidFill>
                            <a:srgbClr val="0066B3"/>
                          </a:solidFill>
                          <a:latin typeface="Tw Cen MT"/>
                          <a:cs typeface="Tw Cen MT"/>
                        </a:rPr>
                        <a:t>Ptosis</a:t>
                      </a:r>
                      <a:r>
                        <a:rPr sz="1100" b="1" dirty="0">
                          <a:solidFill>
                            <a:srgbClr val="0066B3"/>
                          </a:solidFill>
                          <a:latin typeface="Tw Cen MT"/>
                          <a:cs typeface="Tw Cen MT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0066B3"/>
                          </a:solidFill>
                          <a:latin typeface="Tw Cen MT"/>
                          <a:cs typeface="Tw Cen MT"/>
                        </a:rPr>
                        <a:t>Correction</a:t>
                      </a:r>
                      <a:endParaRPr sz="1100">
                        <a:latin typeface="Tw Cen MT"/>
                        <a:cs typeface="Tw Cen MT"/>
                      </a:endParaRPr>
                    </a:p>
                    <a:p>
                      <a:pPr marL="100965">
                        <a:lnSpc>
                          <a:spcPts val="860"/>
                        </a:lnSpc>
                      </a:pPr>
                      <a:r>
                        <a:rPr sz="1100" b="1" spc="-45" dirty="0">
                          <a:latin typeface="Tw Cen MT"/>
                          <a:cs typeface="Tw Cen MT"/>
                        </a:rPr>
                        <a:t>09:40-10:20</a:t>
                      </a:r>
                      <a:endParaRPr sz="1100">
                        <a:latin typeface="Tw Cen MT"/>
                        <a:cs typeface="Tw Cen MT"/>
                      </a:endParaRPr>
                    </a:p>
                    <a:p>
                      <a:pPr marL="880744">
                        <a:lnSpc>
                          <a:spcPts val="1090"/>
                        </a:lnSpc>
                      </a:pPr>
                      <a:r>
                        <a:rPr sz="1100" b="1" spc="-50" dirty="0">
                          <a:latin typeface="Tw Cen MT"/>
                          <a:cs typeface="Tw Cen MT"/>
                        </a:rPr>
                        <a:t>Dr. </a:t>
                      </a:r>
                      <a:r>
                        <a:rPr sz="1100" b="1" spc="-35" dirty="0">
                          <a:latin typeface="Tw Cen MT"/>
                          <a:cs typeface="Tw Cen MT"/>
                        </a:rPr>
                        <a:t>Suresh Sagili, </a:t>
                      </a:r>
                      <a:r>
                        <a:rPr sz="1100" spc="-55" dirty="0">
                          <a:latin typeface="Tw Cen MT"/>
                          <a:cs typeface="Tw Cen MT"/>
                        </a:rPr>
                        <a:t>Royal </a:t>
                      </a:r>
                      <a:r>
                        <a:rPr sz="1100" spc="-45" dirty="0">
                          <a:latin typeface="Tw Cen MT"/>
                          <a:cs typeface="Tw Cen MT"/>
                        </a:rPr>
                        <a:t>Shrewsbury </a:t>
                      </a:r>
                      <a:r>
                        <a:rPr sz="1100" spc="-35" dirty="0">
                          <a:latin typeface="Tw Cen MT"/>
                          <a:cs typeface="Tw Cen MT"/>
                        </a:rPr>
                        <a:t>Hospital,</a:t>
                      </a:r>
                      <a:r>
                        <a:rPr sz="1100" spc="-20" dirty="0">
                          <a:latin typeface="Tw Cen MT"/>
                          <a:cs typeface="Tw Cen MT"/>
                        </a:rPr>
                        <a:t> </a:t>
                      </a:r>
                      <a:r>
                        <a:rPr sz="1100" spc="-50" dirty="0">
                          <a:latin typeface="Tw Cen MT"/>
                          <a:cs typeface="Tw Cen MT"/>
                        </a:rPr>
                        <a:t>UK</a:t>
                      </a:r>
                      <a:endParaRPr sz="1100">
                        <a:latin typeface="Tw Cen MT"/>
                        <a:cs typeface="Tw Cen MT"/>
                      </a:endParaRPr>
                    </a:p>
                  </a:txBody>
                  <a:tcPr marL="0" marR="0" marT="17780" marB="0">
                    <a:solidFill>
                      <a:srgbClr val="E9F0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marL="321373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100" spc="-45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Group </a:t>
                      </a:r>
                      <a:r>
                        <a:rPr sz="1100" spc="-40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Photo </a:t>
                      </a:r>
                      <a:r>
                        <a:rPr sz="1100" spc="-30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/ </a:t>
                      </a:r>
                      <a:r>
                        <a:rPr sz="1100" spc="-40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Networking </a:t>
                      </a:r>
                      <a:r>
                        <a:rPr sz="1100" spc="-35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and </a:t>
                      </a:r>
                      <a:r>
                        <a:rPr sz="1100" spc="-40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Refreshments Break: </a:t>
                      </a:r>
                      <a:r>
                        <a:rPr sz="1100" spc="-45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10:20-10:40</a:t>
                      </a:r>
                      <a:endParaRPr sz="1100">
                        <a:latin typeface="Tw Cen MT"/>
                        <a:cs typeface="Tw Cen MT"/>
                      </a:endParaRPr>
                    </a:p>
                  </a:txBody>
                  <a:tcPr marL="0" marR="0" marT="17780" marB="0">
                    <a:solidFill>
                      <a:srgbClr val="44C8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100" b="1" spc="-40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Sessions:</a:t>
                      </a:r>
                      <a:endParaRPr sz="1100">
                        <a:latin typeface="Tw Cen MT"/>
                        <a:cs typeface="Tw Cen MT"/>
                      </a:endParaRPr>
                    </a:p>
                    <a:p>
                      <a:pPr marL="5334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100" b="1" spc="-35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Clinical </a:t>
                      </a:r>
                      <a:r>
                        <a:rPr sz="1100" b="1" spc="-45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Ophthalmology </a:t>
                      </a:r>
                      <a:r>
                        <a:rPr sz="1100" b="1" spc="-35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| </a:t>
                      </a:r>
                      <a:r>
                        <a:rPr sz="1100" b="1" spc="-40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Oculoplastic </a:t>
                      </a:r>
                      <a:r>
                        <a:rPr sz="1100" b="1" spc="-35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Surgery| </a:t>
                      </a:r>
                      <a:r>
                        <a:rPr sz="1100" b="1" spc="-40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Pediatric</a:t>
                      </a:r>
                      <a:r>
                        <a:rPr sz="1100" b="1" spc="-45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 Ophthalmology</a:t>
                      </a:r>
                      <a:endParaRPr sz="1100">
                        <a:latin typeface="Tw Cen MT"/>
                        <a:cs typeface="Tw Cen MT"/>
                      </a:endParaRPr>
                    </a:p>
                  </a:txBody>
                  <a:tcPr marL="0" marR="0" marT="17780" marB="0">
                    <a:solidFill>
                      <a:srgbClr val="009E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6058345" y="4706138"/>
            <a:ext cx="10134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40" dirty="0">
                <a:solidFill>
                  <a:srgbClr val="0066B3"/>
                </a:solidFill>
                <a:latin typeface="Tw Cen MT"/>
                <a:cs typeface="Tw Cen MT"/>
              </a:rPr>
              <a:t>Session</a:t>
            </a:r>
            <a:r>
              <a:rPr sz="1100" spc="-65" dirty="0">
                <a:solidFill>
                  <a:srgbClr val="0066B3"/>
                </a:solidFill>
                <a:latin typeface="Tw Cen MT"/>
                <a:cs typeface="Tw Cen MT"/>
              </a:rPr>
              <a:t> </a:t>
            </a:r>
            <a:r>
              <a:rPr sz="1100" spc="-40" dirty="0">
                <a:solidFill>
                  <a:srgbClr val="0066B3"/>
                </a:solidFill>
                <a:latin typeface="Tw Cen MT"/>
                <a:cs typeface="Tw Cen MT"/>
              </a:rPr>
              <a:t>Introduction</a:t>
            </a:r>
            <a:endParaRPr sz="1100">
              <a:latin typeface="Tw Cen MT"/>
              <a:cs typeface="Tw Cen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7200" y="4919776"/>
            <a:ext cx="6645909" cy="394970"/>
          </a:xfrm>
          <a:prstGeom prst="rect">
            <a:avLst/>
          </a:prstGeom>
          <a:solidFill>
            <a:srgbClr val="009EDB"/>
          </a:solidFill>
        </p:spPr>
        <p:txBody>
          <a:bodyPr vert="horz" wrap="square" lIns="0" tIns="17780" rIns="0" bIns="0" rtlCol="0">
            <a:spAutoFit/>
          </a:bodyPr>
          <a:lstStyle/>
          <a:p>
            <a:pPr marL="53340">
              <a:lnSpc>
                <a:spcPct val="100000"/>
              </a:lnSpc>
              <a:spcBef>
                <a:spcPts val="140"/>
              </a:spcBef>
            </a:pPr>
            <a:r>
              <a:rPr sz="1100" b="1" spc="-40" dirty="0">
                <a:solidFill>
                  <a:srgbClr val="FFFFFF"/>
                </a:solidFill>
                <a:latin typeface="Tw Cen MT"/>
                <a:cs typeface="Tw Cen MT"/>
              </a:rPr>
              <a:t>Session </a:t>
            </a:r>
            <a:r>
              <a:rPr sz="1100" b="1" spc="-35" dirty="0">
                <a:solidFill>
                  <a:srgbClr val="FFFFFF"/>
                </a:solidFill>
                <a:latin typeface="Tw Cen MT"/>
                <a:cs typeface="Tw Cen MT"/>
              </a:rPr>
              <a:t>Chair: </a:t>
            </a:r>
            <a:r>
              <a:rPr sz="1100" b="1" spc="-50" dirty="0">
                <a:solidFill>
                  <a:srgbClr val="FFFFFF"/>
                </a:solidFill>
                <a:latin typeface="Tw Cen MT"/>
                <a:cs typeface="Tw Cen MT"/>
              </a:rPr>
              <a:t>Dr. </a:t>
            </a:r>
            <a:r>
              <a:rPr sz="1100" b="1" spc="-40" dirty="0">
                <a:solidFill>
                  <a:srgbClr val="FFFFFF"/>
                </a:solidFill>
                <a:latin typeface="Tw Cen MT"/>
                <a:cs typeface="Tw Cen MT"/>
              </a:rPr>
              <a:t>Christopher </a:t>
            </a:r>
            <a:r>
              <a:rPr sz="1100" b="1" spc="-30" dirty="0">
                <a:solidFill>
                  <a:srgbClr val="FFFFFF"/>
                </a:solidFill>
                <a:latin typeface="Tw Cen MT"/>
                <a:cs typeface="Tw Cen MT"/>
              </a:rPr>
              <a:t>B. </a:t>
            </a:r>
            <a:r>
              <a:rPr sz="1100" b="1" spc="-45" dirty="0">
                <a:solidFill>
                  <a:srgbClr val="FFFFFF"/>
                </a:solidFill>
                <a:latin typeface="Tw Cen MT"/>
                <a:cs typeface="Tw Cen MT"/>
              </a:rPr>
              <a:t>Chambers, </a:t>
            </a:r>
            <a:r>
              <a:rPr sz="1100" spc="-40" dirty="0">
                <a:solidFill>
                  <a:srgbClr val="FFFFFF"/>
                </a:solidFill>
                <a:latin typeface="Tw Cen MT"/>
                <a:cs typeface="Tw Cen MT"/>
              </a:rPr>
              <a:t>University </a:t>
            </a:r>
            <a:r>
              <a:rPr sz="1100" spc="-35" dirty="0">
                <a:solidFill>
                  <a:srgbClr val="FFFFFF"/>
                </a:solidFill>
                <a:latin typeface="Tw Cen MT"/>
                <a:cs typeface="Tw Cen MT"/>
              </a:rPr>
              <a:t>of </a:t>
            </a:r>
            <a:r>
              <a:rPr sz="1100" spc="-45" dirty="0">
                <a:solidFill>
                  <a:srgbClr val="FFFFFF"/>
                </a:solidFill>
                <a:latin typeface="Tw Cen MT"/>
                <a:cs typeface="Tw Cen MT"/>
              </a:rPr>
              <a:t>Washington,</a:t>
            </a:r>
            <a:r>
              <a:rPr sz="1100" spc="-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Tw Cen MT"/>
                <a:cs typeface="Tw Cen MT"/>
              </a:rPr>
              <a:t>USA</a:t>
            </a:r>
            <a:endParaRPr sz="1100">
              <a:latin typeface="Tw Cen MT"/>
              <a:cs typeface="Tw Cen MT"/>
            </a:endParaRPr>
          </a:p>
          <a:p>
            <a:pPr marL="53340">
              <a:lnSpc>
                <a:spcPct val="100000"/>
              </a:lnSpc>
              <a:spcBef>
                <a:spcPts val="60"/>
              </a:spcBef>
            </a:pPr>
            <a:r>
              <a:rPr sz="1100" b="1" spc="-40" dirty="0">
                <a:solidFill>
                  <a:srgbClr val="FFFFFF"/>
                </a:solidFill>
                <a:latin typeface="Tw Cen MT"/>
                <a:cs typeface="Tw Cen MT"/>
              </a:rPr>
              <a:t>Session </a:t>
            </a:r>
            <a:r>
              <a:rPr sz="1100" b="1" spc="-35" dirty="0">
                <a:solidFill>
                  <a:srgbClr val="FFFFFF"/>
                </a:solidFill>
                <a:latin typeface="Tw Cen MT"/>
                <a:cs typeface="Tw Cen MT"/>
              </a:rPr>
              <a:t>Co-chair: </a:t>
            </a:r>
            <a:r>
              <a:rPr sz="1100" b="1" spc="-50" dirty="0">
                <a:solidFill>
                  <a:srgbClr val="FFFFFF"/>
                </a:solidFill>
                <a:latin typeface="Tw Cen MT"/>
                <a:cs typeface="Tw Cen MT"/>
              </a:rPr>
              <a:t>Dr. </a:t>
            </a:r>
            <a:r>
              <a:rPr sz="1100" b="1" spc="-35" dirty="0">
                <a:solidFill>
                  <a:srgbClr val="FFFFFF"/>
                </a:solidFill>
                <a:latin typeface="Tw Cen MT"/>
                <a:cs typeface="Tw Cen MT"/>
              </a:rPr>
              <a:t>Suresh Sagili, </a:t>
            </a:r>
            <a:r>
              <a:rPr sz="1100" spc="-55" dirty="0">
                <a:solidFill>
                  <a:srgbClr val="FFFFFF"/>
                </a:solidFill>
                <a:latin typeface="Tw Cen MT"/>
                <a:cs typeface="Tw Cen MT"/>
              </a:rPr>
              <a:t>Royal </a:t>
            </a:r>
            <a:r>
              <a:rPr sz="1100" spc="-45" dirty="0">
                <a:solidFill>
                  <a:srgbClr val="FFFFFF"/>
                </a:solidFill>
                <a:latin typeface="Tw Cen MT"/>
                <a:cs typeface="Tw Cen MT"/>
              </a:rPr>
              <a:t>Shrewsbury </a:t>
            </a:r>
            <a:r>
              <a:rPr sz="1100" spc="-35" dirty="0">
                <a:solidFill>
                  <a:srgbClr val="FFFFFF"/>
                </a:solidFill>
                <a:latin typeface="Tw Cen MT"/>
                <a:cs typeface="Tw Cen MT"/>
              </a:rPr>
              <a:t>Hospital,</a:t>
            </a:r>
            <a:r>
              <a:rPr sz="1100" spc="-2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Tw Cen MT"/>
                <a:cs typeface="Tw Cen MT"/>
              </a:rPr>
              <a:t>UK</a:t>
            </a:r>
            <a:endParaRPr sz="1100">
              <a:latin typeface="Tw Cen MT"/>
              <a:cs typeface="Tw Cen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45894" y="5428807"/>
            <a:ext cx="6851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45" dirty="0">
                <a:latin typeface="Tw Cen MT"/>
                <a:cs typeface="Tw Cen MT"/>
              </a:rPr>
              <a:t>10:40-11:00</a:t>
            </a:r>
            <a:endParaRPr sz="1100">
              <a:latin typeface="Tw Cen MT"/>
              <a:cs typeface="Tw Cen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45894" y="5866347"/>
            <a:ext cx="6851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45" dirty="0">
                <a:latin typeface="Tw Cen MT"/>
                <a:cs typeface="Tw Cen MT"/>
              </a:rPr>
              <a:t>11:00-11:20</a:t>
            </a:r>
            <a:endParaRPr sz="1100">
              <a:latin typeface="Tw Cen MT"/>
              <a:cs typeface="Tw Cen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45894" y="6373737"/>
            <a:ext cx="6851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45" dirty="0">
                <a:latin typeface="Tw Cen MT"/>
                <a:cs typeface="Tw Cen MT"/>
              </a:rPr>
              <a:t>11:20-11:40</a:t>
            </a:r>
            <a:endParaRPr sz="1100">
              <a:latin typeface="Tw Cen MT"/>
              <a:cs typeface="Tw Cen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45894" y="6881128"/>
            <a:ext cx="6851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45" dirty="0">
                <a:latin typeface="Tw Cen MT"/>
                <a:cs typeface="Tw Cen MT"/>
              </a:rPr>
              <a:t>11:40-12:00</a:t>
            </a:r>
            <a:endParaRPr sz="1100">
              <a:latin typeface="Tw Cen MT"/>
              <a:cs typeface="Tw Cen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45762" y="7153287"/>
            <a:ext cx="685800" cy="481965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1100" b="1" spc="-45" dirty="0">
                <a:latin typeface="Tw Cen MT"/>
                <a:cs typeface="Tw Cen MT"/>
              </a:rPr>
              <a:t>12:00-12:20</a:t>
            </a:r>
            <a:endParaRPr sz="1100">
              <a:latin typeface="Tw Cen MT"/>
              <a:cs typeface="Tw Cen MT"/>
            </a:endParaRPr>
          </a:p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1100" b="1" spc="-45" dirty="0">
                <a:latin typeface="Tw Cen MT"/>
                <a:cs typeface="Tw Cen MT"/>
              </a:rPr>
              <a:t>12:20-12:40</a:t>
            </a:r>
            <a:endParaRPr sz="1100">
              <a:latin typeface="Tw Cen MT"/>
              <a:cs typeface="Tw Cen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25728" y="5268291"/>
            <a:ext cx="5462270" cy="2374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26440">
              <a:lnSpc>
                <a:spcPct val="130500"/>
              </a:lnSpc>
              <a:spcBef>
                <a:spcPts val="100"/>
              </a:spcBef>
            </a:pPr>
            <a:r>
              <a:rPr sz="1100" b="1" spc="-35" dirty="0">
                <a:solidFill>
                  <a:srgbClr val="0066B3"/>
                </a:solidFill>
                <a:latin typeface="Tw Cen MT"/>
                <a:cs typeface="Tw Cen MT"/>
              </a:rPr>
              <a:t>Title: Incision-Less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Solution </a:t>
            </a:r>
            <a:r>
              <a:rPr sz="1100" b="1" spc="-45" dirty="0">
                <a:solidFill>
                  <a:srgbClr val="0066B3"/>
                </a:solidFill>
                <a:latin typeface="Tw Cen MT"/>
                <a:cs typeface="Tw Cen MT"/>
              </a:rPr>
              <a:t>For </a:t>
            </a:r>
            <a:r>
              <a:rPr sz="1100" b="1" spc="-35" dirty="0">
                <a:solidFill>
                  <a:srgbClr val="0066B3"/>
                </a:solidFill>
                <a:latin typeface="Tw Cen MT"/>
                <a:cs typeface="Tw Cen MT"/>
              </a:rPr>
              <a:t>Punctal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Stenosis </a:t>
            </a:r>
            <a:r>
              <a:rPr sz="1100" b="1" spc="-35" dirty="0">
                <a:solidFill>
                  <a:srgbClr val="0066B3"/>
                </a:solidFill>
                <a:latin typeface="Tw Cen MT"/>
                <a:cs typeface="Tw Cen MT"/>
              </a:rPr>
              <a:t>Induced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Epiphora- </a:t>
            </a:r>
            <a:r>
              <a:rPr sz="1100" b="1" spc="-25" dirty="0">
                <a:solidFill>
                  <a:srgbClr val="0066B3"/>
                </a:solidFill>
                <a:latin typeface="Tw Cen MT"/>
                <a:cs typeface="Tw Cen MT"/>
              </a:rPr>
              <a:t>Is </a:t>
            </a:r>
            <a:r>
              <a:rPr sz="1100" b="1" spc="-20" dirty="0">
                <a:solidFill>
                  <a:srgbClr val="0066B3"/>
                </a:solidFill>
                <a:latin typeface="Tw Cen MT"/>
                <a:cs typeface="Tw Cen MT"/>
              </a:rPr>
              <a:t>It </a:t>
            </a:r>
            <a:r>
              <a:rPr sz="1100" b="1" spc="-45" dirty="0">
                <a:solidFill>
                  <a:srgbClr val="0066B3"/>
                </a:solidFill>
                <a:latin typeface="Tw Cen MT"/>
                <a:cs typeface="Tw Cen MT"/>
              </a:rPr>
              <a:t>Really </a:t>
            </a:r>
            <a:r>
              <a:rPr sz="1100" b="1" spc="-35" dirty="0">
                <a:solidFill>
                  <a:srgbClr val="0066B3"/>
                </a:solidFill>
                <a:latin typeface="Tw Cen MT"/>
                <a:cs typeface="Tw Cen MT"/>
              </a:rPr>
              <a:t>Effective?  </a:t>
            </a:r>
            <a:r>
              <a:rPr sz="1100" b="1" spc="-50" dirty="0">
                <a:latin typeface="Tw Cen MT"/>
                <a:cs typeface="Tw Cen MT"/>
              </a:rPr>
              <a:t>Dr. </a:t>
            </a:r>
            <a:r>
              <a:rPr sz="1100" b="1" spc="-45" dirty="0">
                <a:latin typeface="Tw Cen MT"/>
                <a:cs typeface="Tw Cen MT"/>
              </a:rPr>
              <a:t>Ayelet </a:t>
            </a:r>
            <a:r>
              <a:rPr sz="1100" b="1" spc="-35" dirty="0">
                <a:latin typeface="Tw Cen MT"/>
                <a:cs typeface="Tw Cen MT"/>
              </a:rPr>
              <a:t>Priel, </a:t>
            </a:r>
            <a:r>
              <a:rPr sz="1100" spc="-40" dirty="0">
                <a:latin typeface="Tw Cen MT"/>
                <a:cs typeface="Tw Cen MT"/>
              </a:rPr>
              <a:t>Goldschleger </a:t>
            </a:r>
            <a:r>
              <a:rPr sz="1100" spc="-45" dirty="0">
                <a:latin typeface="Tw Cen MT"/>
                <a:cs typeface="Tw Cen MT"/>
              </a:rPr>
              <a:t>Eye </a:t>
            </a:r>
            <a:r>
              <a:rPr sz="1100" spc="-35" dirty="0">
                <a:latin typeface="Tw Cen MT"/>
                <a:cs typeface="Tw Cen MT"/>
              </a:rPr>
              <a:t>Institute, </a:t>
            </a:r>
            <a:r>
              <a:rPr sz="1100" spc="-45" dirty="0">
                <a:latin typeface="Tw Cen MT"/>
                <a:cs typeface="Tw Cen MT"/>
              </a:rPr>
              <a:t>Shebe </a:t>
            </a:r>
            <a:r>
              <a:rPr sz="1100" spc="-40" dirty="0">
                <a:latin typeface="Tw Cen MT"/>
                <a:cs typeface="Tw Cen MT"/>
              </a:rPr>
              <a:t>Medical </a:t>
            </a:r>
            <a:r>
              <a:rPr sz="1100" spc="-50" dirty="0">
                <a:latin typeface="Tw Cen MT"/>
                <a:cs typeface="Tw Cen MT"/>
              </a:rPr>
              <a:t>Center,</a:t>
            </a:r>
            <a:r>
              <a:rPr sz="1100" spc="5" dirty="0">
                <a:latin typeface="Tw Cen MT"/>
                <a:cs typeface="Tw Cen MT"/>
              </a:rPr>
              <a:t> </a:t>
            </a:r>
            <a:r>
              <a:rPr sz="1100" spc="-40" dirty="0">
                <a:latin typeface="Tw Cen MT"/>
                <a:cs typeface="Tw Cen MT"/>
              </a:rPr>
              <a:t>Israel</a:t>
            </a:r>
            <a:endParaRPr sz="1100">
              <a:latin typeface="Tw Cen MT"/>
              <a:cs typeface="Tw Cen MT"/>
            </a:endParaRPr>
          </a:p>
          <a:p>
            <a:pPr marL="12700" marR="1475740">
              <a:lnSpc>
                <a:spcPct val="130500"/>
              </a:lnSpc>
            </a:pPr>
            <a:r>
              <a:rPr sz="1100" b="1" spc="-35" dirty="0">
                <a:solidFill>
                  <a:srgbClr val="0066B3"/>
                </a:solidFill>
                <a:latin typeface="Tw Cen MT"/>
                <a:cs typeface="Tw Cen MT"/>
              </a:rPr>
              <a:t>Title: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Antibiotic </a:t>
            </a:r>
            <a:r>
              <a:rPr sz="1100" b="1" spc="-35" dirty="0">
                <a:solidFill>
                  <a:srgbClr val="0066B3"/>
                </a:solidFill>
                <a:latin typeface="Tw Cen MT"/>
                <a:cs typeface="Tw Cen MT"/>
              </a:rPr>
              <a:t>Prescription </a:t>
            </a:r>
            <a:r>
              <a:rPr sz="1100" b="1" spc="-45" dirty="0">
                <a:solidFill>
                  <a:srgbClr val="0066B3"/>
                </a:solidFill>
                <a:latin typeface="Tw Cen MT"/>
                <a:cs typeface="Tw Cen MT"/>
              </a:rPr>
              <a:t>For </a:t>
            </a:r>
            <a:r>
              <a:rPr sz="1100" b="1" spc="-35" dirty="0">
                <a:solidFill>
                  <a:srgbClr val="0066B3"/>
                </a:solidFill>
                <a:latin typeface="Tw Cen MT"/>
                <a:cs typeface="Tw Cen MT"/>
              </a:rPr>
              <a:t>Infective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Conjunctivitis </a:t>
            </a:r>
            <a:r>
              <a:rPr sz="1100" b="1" spc="-30" dirty="0">
                <a:solidFill>
                  <a:srgbClr val="0066B3"/>
                </a:solidFill>
                <a:latin typeface="Tw Cen MT"/>
                <a:cs typeface="Tw Cen MT"/>
              </a:rPr>
              <a:t>In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General Practice  </a:t>
            </a:r>
            <a:r>
              <a:rPr sz="1100" b="1" spc="-50" dirty="0">
                <a:latin typeface="Tw Cen MT"/>
                <a:cs typeface="Tw Cen MT"/>
              </a:rPr>
              <a:t>Dr. </a:t>
            </a:r>
            <a:r>
              <a:rPr sz="1100" b="1" spc="-45" dirty="0">
                <a:latin typeface="Tw Cen MT"/>
                <a:cs typeface="Tw Cen MT"/>
              </a:rPr>
              <a:t>Chandni Nigam, </a:t>
            </a:r>
            <a:r>
              <a:rPr sz="1100" spc="-40" dirty="0">
                <a:latin typeface="Tw Cen MT"/>
                <a:cs typeface="Tw Cen MT"/>
              </a:rPr>
              <a:t>Imperial </a:t>
            </a:r>
            <a:r>
              <a:rPr sz="1100" spc="-45" dirty="0">
                <a:latin typeface="Tw Cen MT"/>
                <a:cs typeface="Tw Cen MT"/>
              </a:rPr>
              <a:t>College </a:t>
            </a:r>
            <a:r>
              <a:rPr sz="1100" spc="-35" dirty="0">
                <a:latin typeface="Tw Cen MT"/>
                <a:cs typeface="Tw Cen MT"/>
              </a:rPr>
              <a:t>London,</a:t>
            </a:r>
            <a:r>
              <a:rPr sz="1100" spc="-10" dirty="0">
                <a:latin typeface="Tw Cen MT"/>
                <a:cs typeface="Tw Cen MT"/>
              </a:rPr>
              <a:t> </a:t>
            </a:r>
            <a:r>
              <a:rPr sz="1100" spc="-50" dirty="0">
                <a:latin typeface="Tw Cen MT"/>
                <a:cs typeface="Tw Cen MT"/>
              </a:rPr>
              <a:t>UK</a:t>
            </a:r>
            <a:endParaRPr sz="1100">
              <a:latin typeface="Tw Cen MT"/>
              <a:cs typeface="Tw Cen MT"/>
            </a:endParaRPr>
          </a:p>
          <a:p>
            <a:pPr marL="12700">
              <a:lnSpc>
                <a:spcPts val="1210"/>
              </a:lnSpc>
              <a:spcBef>
                <a:spcPts val="400"/>
              </a:spcBef>
            </a:pPr>
            <a:r>
              <a:rPr sz="1100" b="1" spc="-35" dirty="0">
                <a:solidFill>
                  <a:srgbClr val="0066B3"/>
                </a:solidFill>
                <a:latin typeface="Tw Cen MT"/>
                <a:cs typeface="Tw Cen MT"/>
              </a:rPr>
              <a:t>Title: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Sphingosine-1-Phosphate Mediates </a:t>
            </a:r>
            <a:r>
              <a:rPr sz="1100" b="1" spc="-45" dirty="0">
                <a:solidFill>
                  <a:srgbClr val="0066B3"/>
                </a:solidFill>
                <a:latin typeface="Tw Cen MT"/>
                <a:cs typeface="Tw Cen MT"/>
              </a:rPr>
              <a:t>Inflammation And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Fibrosis </a:t>
            </a:r>
            <a:r>
              <a:rPr sz="1100" b="1" spc="-30" dirty="0">
                <a:solidFill>
                  <a:srgbClr val="0066B3"/>
                </a:solidFill>
                <a:latin typeface="Tw Cen MT"/>
                <a:cs typeface="Tw Cen MT"/>
              </a:rPr>
              <a:t>In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Orbital Fibroblasts </a:t>
            </a:r>
            <a:r>
              <a:rPr sz="1100" b="1" spc="-35" dirty="0">
                <a:solidFill>
                  <a:srgbClr val="0066B3"/>
                </a:solidFill>
                <a:latin typeface="Tw Cen MT"/>
                <a:cs typeface="Tw Cen MT"/>
              </a:rPr>
              <a:t>of</a:t>
            </a:r>
            <a:r>
              <a:rPr sz="1100" b="1" spc="-25" dirty="0">
                <a:solidFill>
                  <a:srgbClr val="0066B3"/>
                </a:solidFill>
                <a:latin typeface="Tw Cen MT"/>
                <a:cs typeface="Tw Cen MT"/>
              </a:rPr>
              <a:t> </a:t>
            </a:r>
            <a:r>
              <a:rPr sz="1100" b="1" spc="-45" dirty="0">
                <a:solidFill>
                  <a:srgbClr val="0066B3"/>
                </a:solidFill>
                <a:latin typeface="Tw Cen MT"/>
                <a:cs typeface="Tw Cen MT"/>
              </a:rPr>
              <a:t>Graves’</a:t>
            </a:r>
            <a:endParaRPr sz="1100">
              <a:latin typeface="Tw Cen MT"/>
              <a:cs typeface="Tw Cen MT"/>
            </a:endParaRPr>
          </a:p>
          <a:p>
            <a:pPr marL="12700">
              <a:lnSpc>
                <a:spcPts val="1210"/>
              </a:lnSpc>
            </a:pP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Orbitopathy</a:t>
            </a:r>
            <a:endParaRPr sz="1100">
              <a:latin typeface="Tw Cen MT"/>
              <a:cs typeface="Tw Cen MT"/>
            </a:endParaRPr>
          </a:p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sz="1100" b="1" spc="-50" dirty="0">
                <a:latin typeface="Tw Cen MT"/>
                <a:cs typeface="Tw Cen MT"/>
              </a:rPr>
              <a:t>Dr. </a:t>
            </a:r>
            <a:r>
              <a:rPr sz="1100" b="1" spc="-30" dirty="0">
                <a:latin typeface="Tw Cen MT"/>
                <a:cs typeface="Tw Cen MT"/>
              </a:rPr>
              <a:t>Jin </a:t>
            </a:r>
            <a:r>
              <a:rPr sz="1100" b="1" spc="-40" dirty="0">
                <a:latin typeface="Tw Cen MT"/>
                <a:cs typeface="Tw Cen MT"/>
              </a:rPr>
              <a:t>Sook </a:t>
            </a:r>
            <a:r>
              <a:rPr sz="1100" b="1" spc="-60" dirty="0">
                <a:latin typeface="Tw Cen MT"/>
                <a:cs typeface="Tw Cen MT"/>
              </a:rPr>
              <a:t>Yoon, </a:t>
            </a:r>
            <a:r>
              <a:rPr sz="1100" spc="-50" dirty="0">
                <a:latin typeface="Tw Cen MT"/>
                <a:cs typeface="Tw Cen MT"/>
              </a:rPr>
              <a:t>Yonsei </a:t>
            </a:r>
            <a:r>
              <a:rPr sz="1100" spc="-40" dirty="0">
                <a:latin typeface="Tw Cen MT"/>
                <a:cs typeface="Tw Cen MT"/>
              </a:rPr>
              <a:t>University </a:t>
            </a:r>
            <a:r>
              <a:rPr sz="1100" spc="-15" dirty="0">
                <a:latin typeface="Tw Cen MT"/>
                <a:cs typeface="Tw Cen MT"/>
              </a:rPr>
              <a:t>, </a:t>
            </a:r>
            <a:r>
              <a:rPr sz="1100" spc="-40" dirty="0">
                <a:latin typeface="Tw Cen MT"/>
                <a:cs typeface="Tw Cen MT"/>
              </a:rPr>
              <a:t>South</a:t>
            </a:r>
            <a:r>
              <a:rPr sz="1100" spc="-35" dirty="0">
                <a:latin typeface="Tw Cen MT"/>
                <a:cs typeface="Tw Cen MT"/>
              </a:rPr>
              <a:t> </a:t>
            </a:r>
            <a:r>
              <a:rPr sz="1100" spc="-50" dirty="0">
                <a:latin typeface="Tw Cen MT"/>
                <a:cs typeface="Tw Cen MT"/>
              </a:rPr>
              <a:t>Korea</a:t>
            </a:r>
            <a:endParaRPr sz="1100">
              <a:latin typeface="Tw Cen MT"/>
              <a:cs typeface="Tw Cen MT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100" b="1" spc="-35" dirty="0">
                <a:solidFill>
                  <a:srgbClr val="0066B3"/>
                </a:solidFill>
                <a:latin typeface="Tw Cen MT"/>
                <a:cs typeface="Tw Cen MT"/>
              </a:rPr>
              <a:t>Title: </a:t>
            </a:r>
            <a:r>
              <a:rPr sz="1100" b="1" spc="-45" dirty="0">
                <a:solidFill>
                  <a:srgbClr val="0066B3"/>
                </a:solidFill>
                <a:latin typeface="Tw Cen MT"/>
                <a:cs typeface="Tw Cen MT"/>
              </a:rPr>
              <a:t>Lower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Eyelid Cadaveric </a:t>
            </a:r>
            <a:r>
              <a:rPr sz="1100" b="1" spc="-35" dirty="0">
                <a:solidFill>
                  <a:srgbClr val="0066B3"/>
                </a:solidFill>
                <a:latin typeface="Tw Cen MT"/>
                <a:cs typeface="Tw Cen MT"/>
              </a:rPr>
              <a:t>Anatomical Dissection</a:t>
            </a:r>
            <a:r>
              <a:rPr sz="1100" b="1" spc="-45" dirty="0">
                <a:solidFill>
                  <a:srgbClr val="0066B3"/>
                </a:solidFill>
                <a:latin typeface="Tw Cen MT"/>
                <a:cs typeface="Tw Cen MT"/>
              </a:rPr>
              <a:t> Techniques</a:t>
            </a:r>
            <a:endParaRPr sz="1100">
              <a:latin typeface="Tw Cen MT"/>
              <a:cs typeface="Tw Cen MT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100" b="1" spc="-50" dirty="0">
                <a:latin typeface="Tw Cen MT"/>
                <a:cs typeface="Tw Cen MT"/>
              </a:rPr>
              <a:t>Dr. </a:t>
            </a:r>
            <a:r>
              <a:rPr sz="1100" b="1" spc="-40" dirty="0">
                <a:latin typeface="Tw Cen MT"/>
                <a:cs typeface="Tw Cen MT"/>
              </a:rPr>
              <a:t>Melike </a:t>
            </a:r>
            <a:r>
              <a:rPr sz="1100" b="1" spc="-45" dirty="0">
                <a:latin typeface="Tw Cen MT"/>
                <a:cs typeface="Tw Cen MT"/>
              </a:rPr>
              <a:t>Ozgun Gedar, </a:t>
            </a:r>
            <a:r>
              <a:rPr sz="1100" spc="-40" dirty="0">
                <a:latin typeface="Tw Cen MT"/>
                <a:cs typeface="Tw Cen MT"/>
              </a:rPr>
              <a:t>Bahcesehir University </a:t>
            </a:r>
            <a:r>
              <a:rPr sz="1100" spc="-30" dirty="0">
                <a:latin typeface="Tw Cen MT"/>
                <a:cs typeface="Tw Cen MT"/>
              </a:rPr>
              <a:t>School </a:t>
            </a:r>
            <a:r>
              <a:rPr sz="1100" spc="-35" dirty="0">
                <a:latin typeface="Tw Cen MT"/>
                <a:cs typeface="Tw Cen MT"/>
              </a:rPr>
              <a:t>of </a:t>
            </a:r>
            <a:r>
              <a:rPr sz="1100" spc="-45" dirty="0">
                <a:latin typeface="Tw Cen MT"/>
                <a:cs typeface="Tw Cen MT"/>
              </a:rPr>
              <a:t>Medicine,</a:t>
            </a:r>
            <a:r>
              <a:rPr sz="1100" spc="10" dirty="0">
                <a:latin typeface="Tw Cen MT"/>
                <a:cs typeface="Tw Cen MT"/>
              </a:rPr>
              <a:t> </a:t>
            </a:r>
            <a:r>
              <a:rPr sz="1100" spc="-55" dirty="0">
                <a:latin typeface="Tw Cen MT"/>
                <a:cs typeface="Tw Cen MT"/>
              </a:rPr>
              <a:t>Turkey</a:t>
            </a:r>
            <a:endParaRPr sz="1100">
              <a:latin typeface="Tw Cen MT"/>
              <a:cs typeface="Tw Cen MT"/>
            </a:endParaRPr>
          </a:p>
          <a:p>
            <a:pPr marL="2116455">
              <a:lnSpc>
                <a:spcPct val="100000"/>
              </a:lnSpc>
              <a:spcBef>
                <a:spcPts val="375"/>
              </a:spcBef>
            </a:pPr>
            <a:r>
              <a:rPr sz="1200" dirty="0">
                <a:solidFill>
                  <a:srgbClr val="103D7E"/>
                </a:solidFill>
                <a:latin typeface="Times New Roman"/>
                <a:cs typeface="Times New Roman"/>
              </a:rPr>
              <a:t>*Speaker </a:t>
            </a:r>
            <a:r>
              <a:rPr sz="1200" spc="-5" dirty="0">
                <a:solidFill>
                  <a:srgbClr val="103D7E"/>
                </a:solidFill>
                <a:latin typeface="Times New Roman"/>
                <a:cs typeface="Times New Roman"/>
              </a:rPr>
              <a:t>Slot</a:t>
            </a:r>
            <a:r>
              <a:rPr sz="1200" spc="-160" dirty="0">
                <a:solidFill>
                  <a:srgbClr val="103D7E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103D7E"/>
                </a:solidFill>
                <a:latin typeface="Times New Roman"/>
                <a:cs typeface="Times New Roman"/>
              </a:rPr>
              <a:t>Available*</a:t>
            </a:r>
            <a:endParaRPr sz="1200">
              <a:latin typeface="Times New Roman"/>
              <a:cs typeface="Times New Roman"/>
            </a:endParaRPr>
          </a:p>
          <a:p>
            <a:pPr marL="2116455">
              <a:lnSpc>
                <a:spcPct val="100000"/>
              </a:lnSpc>
              <a:spcBef>
                <a:spcPts val="355"/>
              </a:spcBef>
            </a:pPr>
            <a:r>
              <a:rPr sz="1200" dirty="0">
                <a:solidFill>
                  <a:srgbClr val="103D7E"/>
                </a:solidFill>
                <a:latin typeface="Times New Roman"/>
                <a:cs typeface="Times New Roman"/>
              </a:rPr>
              <a:t>*Speaker </a:t>
            </a:r>
            <a:r>
              <a:rPr sz="1200" spc="-5" dirty="0">
                <a:solidFill>
                  <a:srgbClr val="103D7E"/>
                </a:solidFill>
                <a:latin typeface="Times New Roman"/>
                <a:cs typeface="Times New Roman"/>
              </a:rPr>
              <a:t>Slot</a:t>
            </a:r>
            <a:r>
              <a:rPr sz="1200" spc="-160" dirty="0">
                <a:solidFill>
                  <a:srgbClr val="103D7E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103D7E"/>
                </a:solidFill>
                <a:latin typeface="Times New Roman"/>
                <a:cs typeface="Times New Roman"/>
              </a:rPr>
              <a:t>Available*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57200" y="7660385"/>
            <a:ext cx="6645909" cy="219075"/>
          </a:xfrm>
          <a:prstGeom prst="rect">
            <a:avLst/>
          </a:prstGeom>
          <a:solidFill>
            <a:srgbClr val="44C8F5"/>
          </a:solidFill>
        </p:spPr>
        <p:txBody>
          <a:bodyPr vert="horz" wrap="square" lIns="0" tIns="17780" rIns="0" bIns="0" rtlCol="0">
            <a:spAutoFit/>
          </a:bodyPr>
          <a:lstStyle/>
          <a:p>
            <a:pPr marR="28575" algn="r">
              <a:lnSpc>
                <a:spcPct val="100000"/>
              </a:lnSpc>
              <a:spcBef>
                <a:spcPts val="140"/>
              </a:spcBef>
            </a:pPr>
            <a:r>
              <a:rPr sz="1100" spc="-30" dirty="0">
                <a:solidFill>
                  <a:srgbClr val="FFFFFF"/>
                </a:solidFill>
                <a:latin typeface="Tw Cen MT"/>
                <a:cs typeface="Tw Cen MT"/>
              </a:rPr>
              <a:t>Lunch </a:t>
            </a:r>
            <a:r>
              <a:rPr sz="1100" spc="-40" dirty="0">
                <a:solidFill>
                  <a:srgbClr val="FFFFFF"/>
                </a:solidFill>
                <a:latin typeface="Tw Cen MT"/>
                <a:cs typeface="Tw Cen MT"/>
              </a:rPr>
              <a:t>Break</a:t>
            </a:r>
            <a:r>
              <a:rPr sz="1100" spc="-7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100" spc="-45" dirty="0">
                <a:solidFill>
                  <a:srgbClr val="FFFFFF"/>
                </a:solidFill>
                <a:latin typeface="Tw Cen MT"/>
                <a:cs typeface="Tw Cen MT"/>
              </a:rPr>
              <a:t>12:40-13:40</a:t>
            </a:r>
            <a:endParaRPr sz="1100">
              <a:latin typeface="Tw Cen MT"/>
              <a:cs typeface="Tw Cen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57200" y="7879169"/>
            <a:ext cx="6645909" cy="396875"/>
          </a:xfrm>
          <a:prstGeom prst="rect">
            <a:avLst/>
          </a:prstGeom>
          <a:solidFill>
            <a:srgbClr val="009EDB"/>
          </a:solidFill>
        </p:spPr>
        <p:txBody>
          <a:bodyPr vert="horz" wrap="square" lIns="0" tIns="17780" rIns="0" bIns="0" rtlCol="0">
            <a:spAutoFit/>
          </a:bodyPr>
          <a:lstStyle/>
          <a:p>
            <a:pPr marL="53340">
              <a:lnSpc>
                <a:spcPct val="100000"/>
              </a:lnSpc>
              <a:spcBef>
                <a:spcPts val="140"/>
              </a:spcBef>
            </a:pPr>
            <a:r>
              <a:rPr sz="1100" b="1" spc="-40" dirty="0">
                <a:solidFill>
                  <a:srgbClr val="FFFFFF"/>
                </a:solidFill>
                <a:latin typeface="Tw Cen MT"/>
                <a:cs typeface="Tw Cen MT"/>
              </a:rPr>
              <a:t>Sessions:</a:t>
            </a:r>
            <a:endParaRPr sz="1100">
              <a:latin typeface="Tw Cen MT"/>
              <a:cs typeface="Tw Cen MT"/>
            </a:endParaRPr>
          </a:p>
          <a:p>
            <a:pPr marL="53340">
              <a:lnSpc>
                <a:spcPct val="100000"/>
              </a:lnSpc>
              <a:spcBef>
                <a:spcPts val="80"/>
              </a:spcBef>
            </a:pPr>
            <a:r>
              <a:rPr sz="1100" b="1" spc="-35" dirty="0">
                <a:solidFill>
                  <a:srgbClr val="FFFFFF"/>
                </a:solidFill>
                <a:latin typeface="Tw Cen MT"/>
                <a:cs typeface="Tw Cen MT"/>
              </a:rPr>
              <a:t>Cataract </a:t>
            </a:r>
            <a:r>
              <a:rPr sz="1100" b="1" spc="-40" dirty="0">
                <a:solidFill>
                  <a:srgbClr val="FFFFFF"/>
                </a:solidFill>
                <a:latin typeface="Tw Cen MT"/>
                <a:cs typeface="Tw Cen MT"/>
              </a:rPr>
              <a:t>and Refractive </a:t>
            </a:r>
            <a:r>
              <a:rPr sz="1100" b="1" spc="-35" dirty="0">
                <a:solidFill>
                  <a:srgbClr val="FFFFFF"/>
                </a:solidFill>
                <a:latin typeface="Tw Cen MT"/>
                <a:cs typeface="Tw Cen MT"/>
              </a:rPr>
              <a:t>Surgery | </a:t>
            </a:r>
            <a:r>
              <a:rPr sz="1100" b="1" spc="-45" dirty="0">
                <a:solidFill>
                  <a:srgbClr val="FFFFFF"/>
                </a:solidFill>
                <a:latin typeface="Tw Cen MT"/>
                <a:cs typeface="Tw Cen MT"/>
              </a:rPr>
              <a:t>Retina </a:t>
            </a:r>
            <a:r>
              <a:rPr sz="1100" b="1" spc="-40" dirty="0">
                <a:solidFill>
                  <a:srgbClr val="FFFFFF"/>
                </a:solidFill>
                <a:latin typeface="Tw Cen MT"/>
                <a:cs typeface="Tw Cen MT"/>
              </a:rPr>
              <a:t>and Retinal </a:t>
            </a:r>
            <a:r>
              <a:rPr sz="1100" b="1" spc="-35" dirty="0">
                <a:solidFill>
                  <a:srgbClr val="FFFFFF"/>
                </a:solidFill>
                <a:latin typeface="Tw Cen MT"/>
                <a:cs typeface="Tw Cen MT"/>
              </a:rPr>
              <a:t>Surgery | </a:t>
            </a:r>
            <a:r>
              <a:rPr sz="1100" b="1" spc="-45" dirty="0">
                <a:solidFill>
                  <a:srgbClr val="FFFFFF"/>
                </a:solidFill>
                <a:latin typeface="Tw Cen MT"/>
                <a:cs typeface="Tw Cen MT"/>
              </a:rPr>
              <a:t>Glaucoma: </a:t>
            </a:r>
            <a:r>
              <a:rPr sz="1100" b="1" spc="-40" dirty="0">
                <a:solidFill>
                  <a:srgbClr val="FFFFFF"/>
                </a:solidFill>
                <a:latin typeface="Tw Cen MT"/>
                <a:cs typeface="Tw Cen MT"/>
              </a:rPr>
              <a:t>Visual </a:t>
            </a:r>
            <a:r>
              <a:rPr sz="1100" b="1" spc="-35" dirty="0">
                <a:solidFill>
                  <a:srgbClr val="FFFFFF"/>
                </a:solidFill>
                <a:latin typeface="Tw Cen MT"/>
                <a:cs typeface="Tw Cen MT"/>
              </a:rPr>
              <a:t>Field</a:t>
            </a:r>
            <a:r>
              <a:rPr sz="1100" b="1" spc="-2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100" b="1" spc="-40" dirty="0">
                <a:solidFill>
                  <a:srgbClr val="FFFFFF"/>
                </a:solidFill>
                <a:latin typeface="Tw Cen MT"/>
                <a:cs typeface="Tw Cen MT"/>
              </a:rPr>
              <a:t>Loss</a:t>
            </a:r>
            <a:endParaRPr sz="1100">
              <a:latin typeface="Tw Cen MT"/>
              <a:cs typeface="Tw Cen M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058261" y="8280943"/>
            <a:ext cx="10134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40" dirty="0">
                <a:solidFill>
                  <a:srgbClr val="0066B3"/>
                </a:solidFill>
                <a:latin typeface="Tw Cen MT"/>
                <a:cs typeface="Tw Cen MT"/>
              </a:rPr>
              <a:t>Session</a:t>
            </a:r>
            <a:r>
              <a:rPr sz="1100" spc="-65" dirty="0">
                <a:solidFill>
                  <a:srgbClr val="0066B3"/>
                </a:solidFill>
                <a:latin typeface="Tw Cen MT"/>
                <a:cs typeface="Tw Cen MT"/>
              </a:rPr>
              <a:t> </a:t>
            </a:r>
            <a:r>
              <a:rPr sz="1100" spc="-40" dirty="0">
                <a:solidFill>
                  <a:srgbClr val="0066B3"/>
                </a:solidFill>
                <a:latin typeface="Tw Cen MT"/>
                <a:cs typeface="Tw Cen MT"/>
              </a:rPr>
              <a:t>Introduction</a:t>
            </a:r>
            <a:endParaRPr sz="1100">
              <a:latin typeface="Tw Cen MT"/>
              <a:cs typeface="Tw Cen M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57200" y="8494534"/>
            <a:ext cx="6645909" cy="394970"/>
          </a:xfrm>
          <a:prstGeom prst="rect">
            <a:avLst/>
          </a:prstGeom>
          <a:solidFill>
            <a:srgbClr val="009EDB"/>
          </a:solidFill>
        </p:spPr>
        <p:txBody>
          <a:bodyPr vert="horz" wrap="square" lIns="0" tIns="17780" rIns="0" bIns="0" rtlCol="0">
            <a:spAutoFit/>
          </a:bodyPr>
          <a:lstStyle/>
          <a:p>
            <a:pPr marL="53340">
              <a:lnSpc>
                <a:spcPct val="100000"/>
              </a:lnSpc>
              <a:spcBef>
                <a:spcPts val="140"/>
              </a:spcBef>
            </a:pPr>
            <a:r>
              <a:rPr sz="1100" b="1" spc="-40" dirty="0">
                <a:solidFill>
                  <a:srgbClr val="FFFFFF"/>
                </a:solidFill>
                <a:latin typeface="Tw Cen MT"/>
                <a:cs typeface="Tw Cen MT"/>
              </a:rPr>
              <a:t>Session </a:t>
            </a:r>
            <a:r>
              <a:rPr sz="1100" b="1" spc="-35" dirty="0">
                <a:solidFill>
                  <a:srgbClr val="FFFFFF"/>
                </a:solidFill>
                <a:latin typeface="Tw Cen MT"/>
                <a:cs typeface="Tw Cen MT"/>
              </a:rPr>
              <a:t>Chair: </a:t>
            </a:r>
            <a:r>
              <a:rPr sz="1100" b="1" spc="-50" dirty="0">
                <a:solidFill>
                  <a:srgbClr val="FFFFFF"/>
                </a:solidFill>
                <a:latin typeface="Tw Cen MT"/>
                <a:cs typeface="Tw Cen MT"/>
              </a:rPr>
              <a:t>Dr. </a:t>
            </a:r>
            <a:r>
              <a:rPr sz="1100" b="1" spc="-35" dirty="0">
                <a:solidFill>
                  <a:srgbClr val="FFFFFF"/>
                </a:solidFill>
                <a:latin typeface="Tw Cen MT"/>
                <a:cs typeface="Tw Cen MT"/>
              </a:rPr>
              <a:t>Jianmin </a:t>
            </a:r>
            <a:r>
              <a:rPr sz="1100" b="1" spc="-40" dirty="0">
                <a:solidFill>
                  <a:srgbClr val="FFFFFF"/>
                </a:solidFill>
                <a:latin typeface="Tw Cen MT"/>
                <a:cs typeface="Tw Cen MT"/>
              </a:rPr>
              <a:t>Ma, </a:t>
            </a:r>
            <a:r>
              <a:rPr sz="1100" spc="-35" dirty="0">
                <a:solidFill>
                  <a:srgbClr val="FFFFFF"/>
                </a:solidFill>
                <a:latin typeface="Tw Cen MT"/>
                <a:cs typeface="Tw Cen MT"/>
              </a:rPr>
              <a:t>Beijing </a:t>
            </a:r>
            <a:r>
              <a:rPr sz="1100" spc="-50" dirty="0">
                <a:solidFill>
                  <a:srgbClr val="FFFFFF"/>
                </a:solidFill>
                <a:latin typeface="Tw Cen MT"/>
                <a:cs typeface="Tw Cen MT"/>
              </a:rPr>
              <a:t>Tongren </a:t>
            </a:r>
            <a:r>
              <a:rPr sz="1100" spc="-45" dirty="0">
                <a:solidFill>
                  <a:srgbClr val="FFFFFF"/>
                </a:solidFill>
                <a:latin typeface="Tw Cen MT"/>
                <a:cs typeface="Tw Cen MT"/>
              </a:rPr>
              <a:t>Eye </a:t>
            </a:r>
            <a:r>
              <a:rPr sz="1100" spc="-50" dirty="0">
                <a:solidFill>
                  <a:srgbClr val="FFFFFF"/>
                </a:solidFill>
                <a:latin typeface="Tw Cen MT"/>
                <a:cs typeface="Tw Cen MT"/>
              </a:rPr>
              <a:t>Center,</a:t>
            </a:r>
            <a:r>
              <a:rPr sz="1100" spc="-30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100" spc="-40" dirty="0">
                <a:solidFill>
                  <a:srgbClr val="FFFFFF"/>
                </a:solidFill>
                <a:latin typeface="Tw Cen MT"/>
                <a:cs typeface="Tw Cen MT"/>
              </a:rPr>
              <a:t>China</a:t>
            </a:r>
            <a:endParaRPr sz="1100">
              <a:latin typeface="Tw Cen MT"/>
              <a:cs typeface="Tw Cen MT"/>
            </a:endParaRPr>
          </a:p>
          <a:p>
            <a:pPr marL="53340">
              <a:lnSpc>
                <a:spcPct val="100000"/>
              </a:lnSpc>
              <a:spcBef>
                <a:spcPts val="60"/>
              </a:spcBef>
            </a:pPr>
            <a:r>
              <a:rPr sz="1100" b="1" spc="-40" dirty="0">
                <a:solidFill>
                  <a:srgbClr val="FFFFFF"/>
                </a:solidFill>
                <a:latin typeface="Tw Cen MT"/>
                <a:cs typeface="Tw Cen MT"/>
              </a:rPr>
              <a:t>Session </a:t>
            </a:r>
            <a:r>
              <a:rPr sz="1100" b="1" spc="-35" dirty="0">
                <a:solidFill>
                  <a:srgbClr val="FFFFFF"/>
                </a:solidFill>
                <a:latin typeface="Tw Cen MT"/>
                <a:cs typeface="Tw Cen MT"/>
              </a:rPr>
              <a:t>Co-chair: </a:t>
            </a:r>
            <a:r>
              <a:rPr sz="1100" b="1" spc="-50" dirty="0">
                <a:solidFill>
                  <a:srgbClr val="FFFFFF"/>
                </a:solidFill>
                <a:latin typeface="Tw Cen MT"/>
                <a:cs typeface="Tw Cen MT"/>
              </a:rPr>
              <a:t>Dr. </a:t>
            </a:r>
            <a:r>
              <a:rPr sz="1100" b="1" spc="-40" dirty="0">
                <a:solidFill>
                  <a:srgbClr val="FFFFFF"/>
                </a:solidFill>
                <a:latin typeface="Tw Cen MT"/>
                <a:cs typeface="Tw Cen MT"/>
              </a:rPr>
              <a:t>Melike </a:t>
            </a:r>
            <a:r>
              <a:rPr sz="1100" b="1" spc="-45" dirty="0">
                <a:solidFill>
                  <a:srgbClr val="FFFFFF"/>
                </a:solidFill>
                <a:latin typeface="Tw Cen MT"/>
                <a:cs typeface="Tw Cen MT"/>
              </a:rPr>
              <a:t>Ozgun Gedar, </a:t>
            </a:r>
            <a:r>
              <a:rPr sz="1100" spc="-40" dirty="0">
                <a:solidFill>
                  <a:srgbClr val="FFFFFF"/>
                </a:solidFill>
                <a:latin typeface="Tw Cen MT"/>
                <a:cs typeface="Tw Cen MT"/>
              </a:rPr>
              <a:t>Bahcesehir University </a:t>
            </a:r>
            <a:r>
              <a:rPr sz="1100" spc="-30" dirty="0">
                <a:solidFill>
                  <a:srgbClr val="FFFFFF"/>
                </a:solidFill>
                <a:latin typeface="Tw Cen MT"/>
                <a:cs typeface="Tw Cen MT"/>
              </a:rPr>
              <a:t>School </a:t>
            </a:r>
            <a:r>
              <a:rPr sz="1100" spc="-35" dirty="0">
                <a:solidFill>
                  <a:srgbClr val="FFFFFF"/>
                </a:solidFill>
                <a:latin typeface="Tw Cen MT"/>
                <a:cs typeface="Tw Cen MT"/>
              </a:rPr>
              <a:t>of </a:t>
            </a:r>
            <a:r>
              <a:rPr sz="1100" spc="-45" dirty="0">
                <a:solidFill>
                  <a:srgbClr val="FFFFFF"/>
                </a:solidFill>
                <a:latin typeface="Tw Cen MT"/>
                <a:cs typeface="Tw Cen MT"/>
              </a:rPr>
              <a:t>Medicine,</a:t>
            </a:r>
            <a:r>
              <a:rPr sz="1100" spc="10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100" spc="-55" dirty="0">
                <a:solidFill>
                  <a:srgbClr val="FFFFFF"/>
                </a:solidFill>
                <a:latin typeface="Tw Cen MT"/>
                <a:cs typeface="Tw Cen MT"/>
              </a:rPr>
              <a:t>Turkey</a:t>
            </a:r>
            <a:endParaRPr sz="1100">
              <a:latin typeface="Tw Cen MT"/>
              <a:cs typeface="Tw Cen M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45811" y="9073461"/>
            <a:ext cx="6851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45" dirty="0">
                <a:latin typeface="Tw Cen MT"/>
                <a:cs typeface="Tw Cen MT"/>
              </a:rPr>
              <a:t>13:40-14:00</a:t>
            </a:r>
            <a:endParaRPr sz="1100">
              <a:latin typeface="Tw Cen MT"/>
              <a:cs typeface="Tw Cen M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45811" y="9650702"/>
            <a:ext cx="6851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45" dirty="0">
                <a:latin typeface="Tw Cen MT"/>
                <a:cs typeface="Tw Cen MT"/>
              </a:rPr>
              <a:t>14:00-14:20</a:t>
            </a:r>
            <a:endParaRPr sz="1100">
              <a:latin typeface="Tw Cen MT"/>
              <a:cs typeface="Tw Cen MT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325644" y="8894226"/>
            <a:ext cx="5664200" cy="112903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320"/>
              </a:spcBef>
            </a:pPr>
            <a:r>
              <a:rPr sz="1100" b="1" spc="-35" dirty="0">
                <a:solidFill>
                  <a:srgbClr val="0066B3"/>
                </a:solidFill>
                <a:latin typeface="Tw Cen MT"/>
                <a:cs typeface="Tw Cen MT"/>
              </a:rPr>
              <a:t>Title: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Pathological Evaluation Of </a:t>
            </a:r>
            <a:r>
              <a:rPr sz="1100" b="1" spc="-35" dirty="0">
                <a:solidFill>
                  <a:srgbClr val="0066B3"/>
                </a:solidFill>
                <a:latin typeface="Tw Cen MT"/>
                <a:cs typeface="Tw Cen MT"/>
              </a:rPr>
              <a:t>Lacrimal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Sac </a:t>
            </a:r>
            <a:r>
              <a:rPr sz="1100" b="1" spc="-30" dirty="0">
                <a:solidFill>
                  <a:srgbClr val="0066B3"/>
                </a:solidFill>
                <a:latin typeface="Tw Cen MT"/>
                <a:cs typeface="Tw Cen MT"/>
              </a:rPr>
              <a:t>In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Cases Undergoing </a:t>
            </a:r>
            <a:r>
              <a:rPr sz="1100" b="1" spc="-45" dirty="0">
                <a:solidFill>
                  <a:srgbClr val="0066B3"/>
                </a:solidFill>
                <a:latin typeface="Tw Cen MT"/>
                <a:cs typeface="Tw Cen MT"/>
              </a:rPr>
              <a:t>Dacryocystorhinostomy For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Acquired  Nasolacrimal </a:t>
            </a:r>
            <a:r>
              <a:rPr sz="1100" b="1" spc="-35" dirty="0">
                <a:solidFill>
                  <a:srgbClr val="0066B3"/>
                </a:solidFill>
                <a:latin typeface="Tw Cen MT"/>
                <a:cs typeface="Tw Cen MT"/>
              </a:rPr>
              <a:t>Duct</a:t>
            </a:r>
            <a:r>
              <a:rPr sz="1100" b="1" spc="-45" dirty="0">
                <a:solidFill>
                  <a:srgbClr val="0066B3"/>
                </a:solidFill>
                <a:latin typeface="Tw Cen MT"/>
                <a:cs typeface="Tw Cen MT"/>
              </a:rPr>
              <a:t>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Obstruction</a:t>
            </a:r>
            <a:endParaRPr sz="1100">
              <a:latin typeface="Tw Cen MT"/>
              <a:cs typeface="Tw Cen MT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100" b="1" spc="-50" dirty="0">
                <a:latin typeface="Tw Cen MT"/>
                <a:cs typeface="Tw Cen MT"/>
              </a:rPr>
              <a:t>Dr. </a:t>
            </a:r>
            <a:r>
              <a:rPr sz="1100" b="1" spc="-35" dirty="0">
                <a:latin typeface="Tw Cen MT"/>
                <a:cs typeface="Tw Cen MT"/>
              </a:rPr>
              <a:t>Pranita Dhakal, </a:t>
            </a:r>
            <a:r>
              <a:rPr sz="1100" spc="-30" dirty="0">
                <a:latin typeface="Tw Cen MT"/>
                <a:cs typeface="Tw Cen MT"/>
              </a:rPr>
              <a:t>Mechi </a:t>
            </a:r>
            <a:r>
              <a:rPr sz="1100" spc="-45" dirty="0">
                <a:latin typeface="Tw Cen MT"/>
                <a:cs typeface="Tw Cen MT"/>
              </a:rPr>
              <a:t>Eye </a:t>
            </a:r>
            <a:r>
              <a:rPr sz="1100" spc="-35" dirty="0">
                <a:latin typeface="Tw Cen MT"/>
                <a:cs typeface="Tw Cen MT"/>
              </a:rPr>
              <a:t>Hospital,</a:t>
            </a:r>
            <a:r>
              <a:rPr sz="1100" spc="-50" dirty="0">
                <a:latin typeface="Tw Cen MT"/>
                <a:cs typeface="Tw Cen MT"/>
              </a:rPr>
              <a:t> </a:t>
            </a:r>
            <a:r>
              <a:rPr sz="1100" spc="-45" dirty="0">
                <a:latin typeface="Tw Cen MT"/>
                <a:cs typeface="Tw Cen MT"/>
              </a:rPr>
              <a:t>Nepal</a:t>
            </a:r>
            <a:endParaRPr sz="1100">
              <a:latin typeface="Tw Cen MT"/>
              <a:cs typeface="Tw Cen MT"/>
            </a:endParaRPr>
          </a:p>
          <a:p>
            <a:pPr marL="12700" marR="152400">
              <a:lnSpc>
                <a:spcPts val="1100"/>
              </a:lnSpc>
              <a:spcBef>
                <a:spcPts val="620"/>
              </a:spcBef>
            </a:pPr>
            <a:r>
              <a:rPr sz="1100" b="1" spc="-35" dirty="0">
                <a:solidFill>
                  <a:srgbClr val="0066B3"/>
                </a:solidFill>
                <a:latin typeface="Tw Cen MT"/>
                <a:cs typeface="Tw Cen MT"/>
              </a:rPr>
              <a:t>Title: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Comparative Study </a:t>
            </a:r>
            <a:r>
              <a:rPr sz="1100" b="1" spc="-45" dirty="0">
                <a:solidFill>
                  <a:srgbClr val="0066B3"/>
                </a:solidFill>
                <a:latin typeface="Tw Cen MT"/>
                <a:cs typeface="Tw Cen MT"/>
              </a:rPr>
              <a:t>On Dacryocystorhinostomy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(DCR) </a:t>
            </a:r>
            <a:r>
              <a:rPr sz="1100" b="1" spc="-35" dirty="0">
                <a:solidFill>
                  <a:srgbClr val="0066B3"/>
                </a:solidFill>
                <a:latin typeface="Tw Cen MT"/>
                <a:cs typeface="Tw Cen MT"/>
              </a:rPr>
              <a:t>Surgery With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Silicone </a:t>
            </a:r>
            <a:r>
              <a:rPr sz="1100" b="1" spc="-45" dirty="0">
                <a:solidFill>
                  <a:srgbClr val="0066B3"/>
                </a:solidFill>
                <a:latin typeface="Tw Cen MT"/>
                <a:cs typeface="Tw Cen MT"/>
              </a:rPr>
              <a:t>Tube </a:t>
            </a:r>
            <a:r>
              <a:rPr sz="1100" b="1" spc="-35" dirty="0">
                <a:solidFill>
                  <a:srgbClr val="0066B3"/>
                </a:solidFill>
                <a:latin typeface="Tw Cen MT"/>
                <a:cs typeface="Tw Cen MT"/>
              </a:rPr>
              <a:t>Intubation </a:t>
            </a:r>
            <a:r>
              <a:rPr sz="1100" b="1" spc="-50" dirty="0">
                <a:solidFill>
                  <a:srgbClr val="0066B3"/>
                </a:solidFill>
                <a:latin typeface="Tw Cen MT"/>
                <a:cs typeface="Tw Cen MT"/>
              </a:rPr>
              <a:t>And  </a:t>
            </a:r>
            <a:r>
              <a:rPr sz="1100" b="1" spc="-35" dirty="0">
                <a:solidFill>
                  <a:srgbClr val="0066B3"/>
                </a:solidFill>
                <a:latin typeface="Tw Cen MT"/>
                <a:cs typeface="Tw Cen MT"/>
              </a:rPr>
              <a:t>Without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Silicone </a:t>
            </a:r>
            <a:r>
              <a:rPr sz="1100" b="1" spc="-45" dirty="0">
                <a:solidFill>
                  <a:srgbClr val="0066B3"/>
                </a:solidFill>
                <a:latin typeface="Tw Cen MT"/>
                <a:cs typeface="Tw Cen MT"/>
              </a:rPr>
              <a:t>Tube </a:t>
            </a:r>
            <a:r>
              <a:rPr sz="1100" b="1" spc="-35" dirty="0">
                <a:solidFill>
                  <a:srgbClr val="0066B3"/>
                </a:solidFill>
                <a:latin typeface="Tw Cen MT"/>
                <a:cs typeface="Tw Cen MT"/>
              </a:rPr>
              <a:t>Intubation At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Geta Eye</a:t>
            </a:r>
            <a:r>
              <a:rPr sz="1100" b="1" spc="-50" dirty="0">
                <a:solidFill>
                  <a:srgbClr val="0066B3"/>
                </a:solidFill>
                <a:latin typeface="Tw Cen MT"/>
                <a:cs typeface="Tw Cen MT"/>
              </a:rPr>
              <a:t>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Hospital</a:t>
            </a:r>
            <a:endParaRPr sz="1100">
              <a:latin typeface="Tw Cen MT"/>
              <a:cs typeface="Tw Cen MT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100" b="1" spc="-50" dirty="0">
                <a:latin typeface="Tw Cen MT"/>
                <a:cs typeface="Tw Cen MT"/>
              </a:rPr>
              <a:t>Dr. </a:t>
            </a:r>
            <a:r>
              <a:rPr sz="1100" b="1" spc="-45" dirty="0">
                <a:latin typeface="Tw Cen MT"/>
                <a:cs typeface="Tw Cen MT"/>
              </a:rPr>
              <a:t>Ravi </a:t>
            </a:r>
            <a:r>
              <a:rPr sz="1100" b="1" spc="-40" dirty="0">
                <a:latin typeface="Tw Cen MT"/>
                <a:cs typeface="Tw Cen MT"/>
              </a:rPr>
              <a:t>Dhar </a:t>
            </a:r>
            <a:r>
              <a:rPr sz="1100" b="1" spc="-35" dirty="0">
                <a:latin typeface="Tw Cen MT"/>
                <a:cs typeface="Tw Cen MT"/>
              </a:rPr>
              <a:t>Bhandari, </a:t>
            </a:r>
            <a:r>
              <a:rPr sz="1100" spc="-45" dirty="0">
                <a:latin typeface="Tw Cen MT"/>
                <a:cs typeface="Tw Cen MT"/>
              </a:rPr>
              <a:t>Geta Eye </a:t>
            </a:r>
            <a:r>
              <a:rPr sz="1100" spc="-35" dirty="0">
                <a:latin typeface="Tw Cen MT"/>
                <a:cs typeface="Tw Cen MT"/>
              </a:rPr>
              <a:t>Hospital,</a:t>
            </a:r>
            <a:r>
              <a:rPr sz="1100" spc="-25" dirty="0">
                <a:latin typeface="Tw Cen MT"/>
                <a:cs typeface="Tw Cen MT"/>
              </a:rPr>
              <a:t> </a:t>
            </a:r>
            <a:r>
              <a:rPr sz="1100" spc="-45" dirty="0">
                <a:latin typeface="Tw Cen MT"/>
                <a:cs typeface="Tw Cen MT"/>
              </a:rPr>
              <a:t>Nepal</a:t>
            </a:r>
            <a:endParaRPr sz="1100">
              <a:latin typeface="Tw Cen MT"/>
              <a:cs typeface="Tw Cen MT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47371" y="2003861"/>
            <a:ext cx="1642745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73760" algn="l"/>
              </a:tabLst>
            </a:pPr>
            <a:r>
              <a:rPr sz="1150" b="1" spc="-25" dirty="0">
                <a:latin typeface="Tw Cen MT"/>
                <a:cs typeface="Tw Cen MT"/>
              </a:rPr>
              <a:t>08:00-08:30	Registrations</a:t>
            </a:r>
            <a:endParaRPr sz="1150">
              <a:latin typeface="Tw Cen MT"/>
              <a:cs typeface="Tw Cen MT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560069" y="2228862"/>
            <a:ext cx="6454140" cy="0"/>
          </a:xfrm>
          <a:custGeom>
            <a:avLst/>
            <a:gdLst/>
            <a:ahLst/>
            <a:cxnLst/>
            <a:rect l="l" t="t" r="r" b="b"/>
            <a:pathLst>
              <a:path w="6454140">
                <a:moveTo>
                  <a:pt x="0" y="0"/>
                </a:moveTo>
                <a:lnTo>
                  <a:pt x="6453835" y="0"/>
                </a:lnTo>
              </a:path>
            </a:pathLst>
          </a:custGeom>
          <a:ln w="3759">
            <a:solidFill>
              <a:srgbClr val="0066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457200" y="1828800"/>
            <a:ext cx="6645909" cy="182880"/>
          </a:xfrm>
          <a:prstGeom prst="rect">
            <a:avLst/>
          </a:prstGeom>
          <a:solidFill>
            <a:srgbClr val="009EDB"/>
          </a:solidFill>
        </p:spPr>
        <p:txBody>
          <a:bodyPr vert="horz" wrap="square" lIns="0" tIns="0" rIns="0" bIns="0" rtlCol="0">
            <a:spAutoFit/>
          </a:bodyPr>
          <a:lstStyle/>
          <a:p>
            <a:pPr marL="43180" algn="ctr">
              <a:lnSpc>
                <a:spcPts val="1425"/>
              </a:lnSpc>
              <a:tabLst>
                <a:tab pos="570230" algn="l"/>
              </a:tabLst>
            </a:pPr>
            <a:r>
              <a:rPr sz="1300" b="1" spc="-25" dirty="0">
                <a:solidFill>
                  <a:srgbClr val="FFFFFF"/>
                </a:solidFill>
                <a:latin typeface="Tw Cen MT"/>
                <a:cs typeface="Tw Cen MT"/>
              </a:rPr>
              <a:t>Day</a:t>
            </a:r>
            <a:r>
              <a:rPr sz="1300" b="1" spc="-10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300" b="1" spc="-20" dirty="0">
                <a:solidFill>
                  <a:srgbClr val="FFFFFF"/>
                </a:solidFill>
                <a:latin typeface="Tw Cen MT"/>
                <a:cs typeface="Tw Cen MT"/>
              </a:rPr>
              <a:t>1	</a:t>
            </a:r>
            <a:r>
              <a:rPr sz="1300" b="1" spc="-25" dirty="0">
                <a:solidFill>
                  <a:srgbClr val="FFFFFF"/>
                </a:solidFill>
                <a:latin typeface="Tw Cen MT"/>
                <a:cs typeface="Tw Cen MT"/>
              </a:rPr>
              <a:t>May </a:t>
            </a:r>
            <a:r>
              <a:rPr sz="1300" b="1" spc="-20" dirty="0">
                <a:solidFill>
                  <a:srgbClr val="FFFFFF"/>
                </a:solidFill>
                <a:latin typeface="Tw Cen MT"/>
                <a:cs typeface="Tw Cen MT"/>
              </a:rPr>
              <a:t>24,</a:t>
            </a:r>
            <a:r>
              <a:rPr sz="1300" b="1" spc="-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300" b="1" spc="-20" dirty="0">
                <a:solidFill>
                  <a:srgbClr val="FFFFFF"/>
                </a:solidFill>
                <a:latin typeface="Tw Cen MT"/>
                <a:cs typeface="Tw Cen MT"/>
              </a:rPr>
              <a:t>2018</a:t>
            </a:r>
            <a:endParaRPr sz="1300">
              <a:latin typeface="Tw Cen MT"/>
              <a:cs typeface="Tw Cen MT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221530" y="2237214"/>
            <a:ext cx="1113790" cy="2324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50" b="1" spc="-20" dirty="0">
                <a:latin typeface="Tw Cen MT"/>
                <a:cs typeface="Tw Cen MT"/>
              </a:rPr>
              <a:t>Conference</a:t>
            </a:r>
            <a:r>
              <a:rPr sz="1350" b="1" spc="-120" dirty="0">
                <a:latin typeface="Tw Cen MT"/>
                <a:cs typeface="Tw Cen MT"/>
              </a:rPr>
              <a:t> </a:t>
            </a:r>
            <a:r>
              <a:rPr sz="1350" b="1" spc="-30" dirty="0">
                <a:latin typeface="Tw Cen MT"/>
                <a:cs typeface="Tw Cen MT"/>
              </a:rPr>
              <a:t>Hall</a:t>
            </a:r>
            <a:endParaRPr sz="1350">
              <a:latin typeface="Tw Cen MT"/>
              <a:cs typeface="Tw Cen MT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335320" y="2392099"/>
            <a:ext cx="2815961" cy="38343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Opening Ceremony</a:t>
            </a:r>
            <a:endParaRPr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141183" y="2582244"/>
            <a:ext cx="948055" cy="2438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00" b="1" spc="5" dirty="0">
                <a:latin typeface="Tw Cen MT"/>
                <a:cs typeface="Tw Cen MT"/>
              </a:rPr>
              <a:t>08:30-09:00</a:t>
            </a:r>
            <a:endParaRPr sz="1400">
              <a:latin typeface="Tw Cen MT"/>
              <a:cs typeface="Tw Cen MT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741146" y="2555913"/>
            <a:ext cx="2235835" cy="329565"/>
          </a:xfrm>
          <a:custGeom>
            <a:avLst/>
            <a:gdLst/>
            <a:ahLst/>
            <a:cxnLst/>
            <a:rect l="l" t="t" r="r" b="b"/>
            <a:pathLst>
              <a:path w="2235835" h="329564">
                <a:moveTo>
                  <a:pt x="0" y="0"/>
                </a:moveTo>
                <a:lnTo>
                  <a:pt x="2235708" y="0"/>
                </a:lnTo>
                <a:lnTo>
                  <a:pt x="2235708" y="329183"/>
                </a:lnTo>
                <a:lnTo>
                  <a:pt x="0" y="32918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789318" y="2560373"/>
            <a:ext cx="2141220" cy="3175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dirty="0">
                <a:solidFill>
                  <a:srgbClr val="F26522"/>
                </a:solidFill>
                <a:latin typeface="Impact"/>
                <a:cs typeface="Impact"/>
              </a:rPr>
              <a:t>conference</a:t>
            </a:r>
            <a:r>
              <a:rPr sz="1900" dirty="0">
                <a:solidFill>
                  <a:srgbClr val="0072BC"/>
                </a:solidFill>
                <a:latin typeface="Impact"/>
                <a:cs typeface="Impact"/>
              </a:rPr>
              <a:t>series</a:t>
            </a:r>
            <a:r>
              <a:rPr sz="1300" dirty="0">
                <a:solidFill>
                  <a:srgbClr val="0072BC"/>
                </a:solidFill>
                <a:latin typeface="Impact"/>
                <a:cs typeface="Impact"/>
              </a:rPr>
              <a:t>.com</a:t>
            </a:r>
            <a:endParaRPr sz="1300">
              <a:latin typeface="Impact"/>
              <a:cs typeface="Impact"/>
            </a:endParaRPr>
          </a:p>
        </p:txBody>
      </p:sp>
      <p:sp>
        <p:nvSpPr>
          <p:cNvPr id="36" name="object 3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25" dirty="0"/>
              <a:t>https://oculoplastic.ophthalmologyconferences.com/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303598"/>
            <a:ext cx="7560309" cy="172720"/>
          </a:xfrm>
          <a:custGeom>
            <a:avLst/>
            <a:gdLst/>
            <a:ahLst/>
            <a:cxnLst/>
            <a:rect l="l" t="t" r="r" b="b"/>
            <a:pathLst>
              <a:path w="7560309" h="172720">
                <a:moveTo>
                  <a:pt x="0" y="172415"/>
                </a:moveTo>
                <a:lnTo>
                  <a:pt x="7560005" y="172415"/>
                </a:lnTo>
                <a:lnTo>
                  <a:pt x="7560005" y="0"/>
                </a:lnTo>
                <a:lnTo>
                  <a:pt x="0" y="0"/>
                </a:lnTo>
                <a:lnTo>
                  <a:pt x="0" y="1724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7560309" cy="1020444"/>
          </a:xfrm>
          <a:custGeom>
            <a:avLst/>
            <a:gdLst/>
            <a:ahLst/>
            <a:cxnLst/>
            <a:rect l="l" t="t" r="r" b="b"/>
            <a:pathLst>
              <a:path w="7560309" h="1020444">
                <a:moveTo>
                  <a:pt x="0" y="1020013"/>
                </a:moveTo>
                <a:lnTo>
                  <a:pt x="7560005" y="1020013"/>
                </a:lnTo>
                <a:lnTo>
                  <a:pt x="7560005" y="0"/>
                </a:lnTo>
                <a:lnTo>
                  <a:pt x="0" y="0"/>
                </a:lnTo>
                <a:lnTo>
                  <a:pt x="0" y="102001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0476001"/>
            <a:ext cx="7560309" cy="216535"/>
          </a:xfrm>
          <a:custGeom>
            <a:avLst/>
            <a:gdLst/>
            <a:ahLst/>
            <a:cxnLst/>
            <a:rect l="l" t="t" r="r" b="b"/>
            <a:pathLst>
              <a:path w="7560309" h="216534">
                <a:moveTo>
                  <a:pt x="0" y="216001"/>
                </a:moveTo>
                <a:lnTo>
                  <a:pt x="7560005" y="216001"/>
                </a:lnTo>
                <a:lnTo>
                  <a:pt x="7560005" y="0"/>
                </a:lnTo>
                <a:lnTo>
                  <a:pt x="0" y="0"/>
                </a:lnTo>
                <a:lnTo>
                  <a:pt x="0" y="216001"/>
                </a:lnTo>
                <a:close/>
              </a:path>
            </a:pathLst>
          </a:custGeom>
          <a:solidFill>
            <a:srgbClr val="0095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16000" y="208127"/>
            <a:ext cx="2506345" cy="432434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sz="2250" spc="0" dirty="0">
                <a:solidFill>
                  <a:srgbClr val="F26522"/>
                </a:solidFill>
                <a:latin typeface="Impact"/>
                <a:cs typeface="Impact"/>
              </a:rPr>
              <a:t>conference</a:t>
            </a:r>
            <a:r>
              <a:rPr sz="2250" spc="0" dirty="0">
                <a:solidFill>
                  <a:srgbClr val="0072BC"/>
                </a:solidFill>
                <a:latin typeface="Impact"/>
                <a:cs typeface="Impact"/>
              </a:rPr>
              <a:t>serie</a:t>
            </a:r>
            <a:r>
              <a:rPr sz="2250" dirty="0">
                <a:solidFill>
                  <a:srgbClr val="0072BC"/>
                </a:solidFill>
                <a:latin typeface="Impact"/>
                <a:cs typeface="Impact"/>
              </a:rPr>
              <a:t>s</a:t>
            </a:r>
            <a:r>
              <a:rPr sz="1550" spc="5" dirty="0">
                <a:solidFill>
                  <a:srgbClr val="0072BC"/>
                </a:solidFill>
                <a:latin typeface="Impact"/>
                <a:cs typeface="Impact"/>
              </a:rPr>
              <a:t>.c</a:t>
            </a:r>
            <a:r>
              <a:rPr sz="1550" spc="10" dirty="0">
                <a:solidFill>
                  <a:srgbClr val="0072BC"/>
                </a:solidFill>
                <a:latin typeface="Impact"/>
                <a:cs typeface="Impact"/>
              </a:rPr>
              <a:t>o</a:t>
            </a:r>
            <a:r>
              <a:rPr sz="1550" spc="25" dirty="0">
                <a:solidFill>
                  <a:srgbClr val="0072BC"/>
                </a:solidFill>
                <a:latin typeface="Impact"/>
                <a:cs typeface="Impact"/>
              </a:rPr>
              <a:t>m</a:t>
            </a:r>
            <a:endParaRPr sz="1550">
              <a:latin typeface="Impact"/>
              <a:cs typeface="Impac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31113" y="316072"/>
            <a:ext cx="195326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i="1" spc="-95" dirty="0">
                <a:solidFill>
                  <a:srgbClr val="4D4D4F"/>
                </a:solidFill>
                <a:latin typeface="Book Antiqua"/>
                <a:cs typeface="Book Antiqua"/>
              </a:rPr>
              <a:t>Oculoplastic </a:t>
            </a:r>
            <a:r>
              <a:rPr sz="1600" i="1" spc="-114" dirty="0">
                <a:solidFill>
                  <a:srgbClr val="4D4D4F"/>
                </a:solidFill>
                <a:latin typeface="Book Antiqua"/>
                <a:cs typeface="Book Antiqua"/>
              </a:rPr>
              <a:t>Surgery</a:t>
            </a:r>
            <a:r>
              <a:rPr sz="1600" i="1" spc="-180" dirty="0">
                <a:solidFill>
                  <a:srgbClr val="4D4D4F"/>
                </a:solidFill>
                <a:latin typeface="Book Antiqua"/>
                <a:cs typeface="Book Antiqua"/>
              </a:rPr>
              <a:t> </a:t>
            </a:r>
            <a:r>
              <a:rPr sz="1600" i="1" spc="-45" dirty="0">
                <a:solidFill>
                  <a:srgbClr val="4D4D4F"/>
                </a:solidFill>
                <a:latin typeface="Book Antiqua"/>
                <a:cs typeface="Book Antiqua"/>
              </a:rPr>
              <a:t>2018</a:t>
            </a:r>
            <a:endParaRPr sz="1600">
              <a:latin typeface="Book Antiqua"/>
              <a:cs typeface="Book Antiqu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55130" y="251142"/>
            <a:ext cx="2624455" cy="361315"/>
          </a:xfrm>
          <a:custGeom>
            <a:avLst/>
            <a:gdLst/>
            <a:ahLst/>
            <a:cxnLst/>
            <a:rect l="l" t="t" r="r" b="b"/>
            <a:pathLst>
              <a:path w="2624455" h="361315">
                <a:moveTo>
                  <a:pt x="0" y="0"/>
                </a:moveTo>
                <a:lnTo>
                  <a:pt x="2624328" y="0"/>
                </a:lnTo>
                <a:lnTo>
                  <a:pt x="2624328" y="361188"/>
                </a:lnTo>
                <a:lnTo>
                  <a:pt x="0" y="36118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03300" y="243842"/>
            <a:ext cx="2531745" cy="3714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250" spc="0" dirty="0">
                <a:solidFill>
                  <a:srgbClr val="F26522"/>
                </a:solidFill>
                <a:latin typeface="Impact"/>
                <a:cs typeface="Impact"/>
              </a:rPr>
              <a:t>conference</a:t>
            </a:r>
            <a:r>
              <a:rPr sz="2250" spc="0" dirty="0">
                <a:solidFill>
                  <a:srgbClr val="0072BC"/>
                </a:solidFill>
                <a:latin typeface="Impact"/>
                <a:cs typeface="Impact"/>
              </a:rPr>
              <a:t>serie</a:t>
            </a:r>
            <a:r>
              <a:rPr sz="2250" dirty="0">
                <a:solidFill>
                  <a:srgbClr val="0072BC"/>
                </a:solidFill>
                <a:latin typeface="Impact"/>
                <a:cs typeface="Impact"/>
              </a:rPr>
              <a:t>s</a:t>
            </a:r>
            <a:r>
              <a:rPr sz="1550" spc="5" dirty="0">
                <a:solidFill>
                  <a:srgbClr val="0072BC"/>
                </a:solidFill>
                <a:latin typeface="Impact"/>
                <a:cs typeface="Impact"/>
              </a:rPr>
              <a:t>.c</a:t>
            </a:r>
            <a:r>
              <a:rPr sz="1550" spc="10" dirty="0">
                <a:solidFill>
                  <a:srgbClr val="0072BC"/>
                </a:solidFill>
                <a:latin typeface="Impact"/>
                <a:cs typeface="Impact"/>
              </a:rPr>
              <a:t>o</a:t>
            </a:r>
            <a:r>
              <a:rPr sz="1550" spc="25" dirty="0">
                <a:solidFill>
                  <a:srgbClr val="0072BC"/>
                </a:solidFill>
                <a:latin typeface="Impact"/>
                <a:cs typeface="Impact"/>
              </a:rPr>
              <a:t>m</a:t>
            </a:r>
            <a:endParaRPr sz="1550">
              <a:latin typeface="Impact"/>
              <a:cs typeface="Impact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10132466"/>
            <a:ext cx="7560309" cy="171450"/>
          </a:xfrm>
          <a:custGeom>
            <a:avLst/>
            <a:gdLst/>
            <a:ahLst/>
            <a:cxnLst/>
            <a:rect l="l" t="t" r="r" b="b"/>
            <a:pathLst>
              <a:path w="7560309" h="171450">
                <a:moveTo>
                  <a:pt x="0" y="171132"/>
                </a:moveTo>
                <a:lnTo>
                  <a:pt x="7560005" y="171132"/>
                </a:lnTo>
                <a:lnTo>
                  <a:pt x="7560005" y="0"/>
                </a:lnTo>
                <a:lnTo>
                  <a:pt x="0" y="0"/>
                </a:lnTo>
                <a:lnTo>
                  <a:pt x="0" y="1711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1020013"/>
            <a:ext cx="7560309" cy="9112885"/>
          </a:xfrm>
          <a:custGeom>
            <a:avLst/>
            <a:gdLst/>
            <a:ahLst/>
            <a:cxnLst/>
            <a:rect l="l" t="t" r="r" b="b"/>
            <a:pathLst>
              <a:path w="7560309" h="9112885">
                <a:moveTo>
                  <a:pt x="0" y="9112453"/>
                </a:moveTo>
                <a:lnTo>
                  <a:pt x="7560005" y="9112453"/>
                </a:lnTo>
                <a:lnTo>
                  <a:pt x="7560005" y="0"/>
                </a:lnTo>
                <a:lnTo>
                  <a:pt x="0" y="0"/>
                </a:lnTo>
                <a:lnTo>
                  <a:pt x="0" y="911245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15962" y="1134580"/>
            <a:ext cx="6851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45" dirty="0">
                <a:latin typeface="Tw Cen MT"/>
                <a:cs typeface="Tw Cen MT"/>
              </a:rPr>
              <a:t>14:20-14:40</a:t>
            </a:r>
            <a:endParaRPr sz="1100">
              <a:latin typeface="Tw Cen MT"/>
              <a:cs typeface="Tw Cen MT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25" dirty="0"/>
              <a:t>https://oculoplastic.ophthalmologyconferences.com/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15962" y="1572120"/>
            <a:ext cx="6851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45" dirty="0">
                <a:latin typeface="Tw Cen MT"/>
                <a:cs typeface="Tw Cen MT"/>
              </a:rPr>
              <a:t>14:40-15:00</a:t>
            </a:r>
            <a:endParaRPr sz="1100">
              <a:latin typeface="Tw Cen MT"/>
              <a:cs typeface="Tw Cen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15962" y="1844375"/>
            <a:ext cx="685165" cy="481965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1100" b="1" spc="-45" dirty="0">
                <a:latin typeface="Tw Cen MT"/>
                <a:cs typeface="Tw Cen MT"/>
              </a:rPr>
              <a:t>15:00-15:20</a:t>
            </a:r>
            <a:endParaRPr sz="1100">
              <a:latin typeface="Tw Cen MT"/>
              <a:cs typeface="Tw Cen MT"/>
            </a:endParaRPr>
          </a:p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1100" b="1" spc="-45" dirty="0">
                <a:latin typeface="Tw Cen MT"/>
                <a:cs typeface="Tw Cen MT"/>
              </a:rPr>
              <a:t>15:20-15:40</a:t>
            </a:r>
            <a:endParaRPr sz="1100">
              <a:latin typeface="Tw Cen MT"/>
              <a:cs typeface="Tw Cen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95796" y="974064"/>
            <a:ext cx="5667375" cy="1359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0500"/>
              </a:lnSpc>
              <a:spcBef>
                <a:spcPts val="100"/>
              </a:spcBef>
            </a:pPr>
            <a:r>
              <a:rPr sz="1100" b="1" spc="-35" dirty="0">
                <a:solidFill>
                  <a:srgbClr val="0066B3"/>
                </a:solidFill>
                <a:latin typeface="Tw Cen MT"/>
                <a:cs typeface="Tw Cen MT"/>
              </a:rPr>
              <a:t>Title: Corneal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Collagen Cross </a:t>
            </a:r>
            <a:r>
              <a:rPr sz="1100" b="1" spc="-35" dirty="0">
                <a:solidFill>
                  <a:srgbClr val="0066B3"/>
                </a:solidFill>
                <a:latin typeface="Tw Cen MT"/>
                <a:cs typeface="Tw Cen MT"/>
              </a:rPr>
              <a:t>Linking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As </a:t>
            </a:r>
            <a:r>
              <a:rPr sz="1100" b="1" spc="-45" dirty="0">
                <a:solidFill>
                  <a:srgbClr val="0066B3"/>
                </a:solidFill>
                <a:latin typeface="Tw Cen MT"/>
                <a:cs typeface="Tw Cen MT"/>
              </a:rPr>
              <a:t>An </a:t>
            </a:r>
            <a:r>
              <a:rPr sz="1100" b="1" spc="-35" dirty="0">
                <a:solidFill>
                  <a:srgbClr val="0066B3"/>
                </a:solidFill>
                <a:latin typeface="Tw Cen MT"/>
                <a:cs typeface="Tw Cen MT"/>
              </a:rPr>
              <a:t>Effective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Aid </a:t>
            </a:r>
            <a:r>
              <a:rPr sz="1100" b="1" spc="-75" dirty="0">
                <a:solidFill>
                  <a:srgbClr val="0066B3"/>
                </a:solidFill>
                <a:latin typeface="Tw Cen MT"/>
                <a:cs typeface="Tw Cen MT"/>
              </a:rPr>
              <a:t>To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Medical </a:t>
            </a:r>
            <a:r>
              <a:rPr sz="1100" b="1" spc="-45" dirty="0">
                <a:solidFill>
                  <a:srgbClr val="0066B3"/>
                </a:solidFill>
                <a:latin typeface="Tw Cen MT"/>
                <a:cs typeface="Tw Cen MT"/>
              </a:rPr>
              <a:t>Therapy </a:t>
            </a:r>
            <a:r>
              <a:rPr sz="1100" b="1" spc="-30" dirty="0">
                <a:solidFill>
                  <a:srgbClr val="0066B3"/>
                </a:solidFill>
                <a:latin typeface="Tw Cen MT"/>
                <a:cs typeface="Tw Cen MT"/>
              </a:rPr>
              <a:t>In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Refractory </a:t>
            </a:r>
            <a:r>
              <a:rPr sz="1100" b="1" spc="-35" dirty="0">
                <a:solidFill>
                  <a:srgbClr val="0066B3"/>
                </a:solidFill>
                <a:latin typeface="Tw Cen MT"/>
                <a:cs typeface="Tw Cen MT"/>
              </a:rPr>
              <a:t>Corneal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Ulcer  </a:t>
            </a:r>
            <a:r>
              <a:rPr sz="1100" b="1" spc="-50" dirty="0">
                <a:latin typeface="Tw Cen MT"/>
                <a:cs typeface="Tw Cen MT"/>
              </a:rPr>
              <a:t>Dr. </a:t>
            </a:r>
            <a:r>
              <a:rPr sz="1100" b="1" spc="-45" dirty="0">
                <a:latin typeface="Tw Cen MT"/>
                <a:cs typeface="Tw Cen MT"/>
              </a:rPr>
              <a:t>Abhiyan </a:t>
            </a:r>
            <a:r>
              <a:rPr sz="1100" b="1" spc="-55" dirty="0">
                <a:latin typeface="Tw Cen MT"/>
                <a:cs typeface="Tw Cen MT"/>
              </a:rPr>
              <a:t>Kumar, </a:t>
            </a:r>
            <a:r>
              <a:rPr sz="1100" spc="-40" dirty="0">
                <a:latin typeface="Tw Cen MT"/>
                <a:cs typeface="Tw Cen MT"/>
              </a:rPr>
              <a:t>Pattnaik </a:t>
            </a:r>
            <a:r>
              <a:rPr sz="1100" spc="-35" dirty="0">
                <a:latin typeface="Tw Cen MT"/>
                <a:cs typeface="Tw Cen MT"/>
              </a:rPr>
              <a:t>Laser </a:t>
            </a:r>
            <a:r>
              <a:rPr sz="1100" spc="-45" dirty="0">
                <a:latin typeface="Tw Cen MT"/>
                <a:cs typeface="Tw Cen MT"/>
              </a:rPr>
              <a:t>Eye </a:t>
            </a:r>
            <a:r>
              <a:rPr sz="1100" spc="-35" dirty="0">
                <a:latin typeface="Tw Cen MT"/>
                <a:cs typeface="Tw Cen MT"/>
              </a:rPr>
              <a:t>Institute,</a:t>
            </a:r>
            <a:r>
              <a:rPr sz="1100" spc="-10" dirty="0">
                <a:latin typeface="Tw Cen MT"/>
                <a:cs typeface="Tw Cen MT"/>
              </a:rPr>
              <a:t> </a:t>
            </a:r>
            <a:r>
              <a:rPr sz="1100" spc="-40" dirty="0">
                <a:latin typeface="Tw Cen MT"/>
                <a:cs typeface="Tw Cen MT"/>
              </a:rPr>
              <a:t>India</a:t>
            </a:r>
            <a:endParaRPr sz="1100">
              <a:latin typeface="Tw Cen MT"/>
              <a:cs typeface="Tw Cen MT"/>
            </a:endParaRPr>
          </a:p>
          <a:p>
            <a:pPr marL="12700" marR="2287270">
              <a:lnSpc>
                <a:spcPct val="130500"/>
              </a:lnSpc>
            </a:pPr>
            <a:r>
              <a:rPr sz="1100" b="1" spc="-35" dirty="0">
                <a:solidFill>
                  <a:srgbClr val="0066B3"/>
                </a:solidFill>
                <a:latin typeface="Tw Cen MT"/>
                <a:cs typeface="Tw Cen MT"/>
              </a:rPr>
              <a:t>Title: Current Understanding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Of Posterior </a:t>
            </a:r>
            <a:r>
              <a:rPr sz="1100" b="1" spc="-35" dirty="0">
                <a:solidFill>
                  <a:srgbClr val="0066B3"/>
                </a:solidFill>
                <a:latin typeface="Tw Cen MT"/>
                <a:cs typeface="Tw Cen MT"/>
              </a:rPr>
              <a:t>Corneal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Astigmatism  </a:t>
            </a:r>
            <a:r>
              <a:rPr sz="1100" b="1" spc="-50" dirty="0">
                <a:latin typeface="Tw Cen MT"/>
                <a:cs typeface="Tw Cen MT"/>
              </a:rPr>
              <a:t>Dr. </a:t>
            </a:r>
            <a:r>
              <a:rPr sz="1100" b="1" spc="-45" dirty="0">
                <a:latin typeface="Tw Cen MT"/>
                <a:cs typeface="Tw Cen MT"/>
              </a:rPr>
              <a:t>Ruchika Kedia, </a:t>
            </a:r>
            <a:r>
              <a:rPr sz="1100" spc="-50" dirty="0">
                <a:latin typeface="Tw Cen MT"/>
                <a:cs typeface="Tw Cen MT"/>
              </a:rPr>
              <a:t>Wavikar </a:t>
            </a:r>
            <a:r>
              <a:rPr sz="1100" spc="-45" dirty="0">
                <a:latin typeface="Tw Cen MT"/>
                <a:cs typeface="Tw Cen MT"/>
              </a:rPr>
              <a:t>Eye </a:t>
            </a:r>
            <a:r>
              <a:rPr sz="1100" spc="-35" dirty="0">
                <a:latin typeface="Tw Cen MT"/>
                <a:cs typeface="Tw Cen MT"/>
              </a:rPr>
              <a:t>Institute,</a:t>
            </a:r>
            <a:r>
              <a:rPr sz="1100" spc="-5" dirty="0">
                <a:latin typeface="Tw Cen MT"/>
                <a:cs typeface="Tw Cen MT"/>
              </a:rPr>
              <a:t> </a:t>
            </a:r>
            <a:r>
              <a:rPr sz="1100" spc="-40" dirty="0">
                <a:latin typeface="Tw Cen MT"/>
                <a:cs typeface="Tw Cen MT"/>
              </a:rPr>
              <a:t>India</a:t>
            </a:r>
            <a:endParaRPr sz="1100">
              <a:latin typeface="Tw Cen MT"/>
              <a:cs typeface="Tw Cen MT"/>
            </a:endParaRPr>
          </a:p>
          <a:p>
            <a:pPr marL="104775" algn="ctr">
              <a:lnSpc>
                <a:spcPct val="100000"/>
              </a:lnSpc>
              <a:spcBef>
                <a:spcPts val="375"/>
              </a:spcBef>
            </a:pPr>
            <a:r>
              <a:rPr sz="1200" dirty="0">
                <a:solidFill>
                  <a:srgbClr val="103D7E"/>
                </a:solidFill>
                <a:latin typeface="Times New Roman"/>
                <a:cs typeface="Times New Roman"/>
              </a:rPr>
              <a:t>*Speaker </a:t>
            </a:r>
            <a:r>
              <a:rPr sz="1200" spc="-5" dirty="0">
                <a:solidFill>
                  <a:srgbClr val="103D7E"/>
                </a:solidFill>
                <a:latin typeface="Times New Roman"/>
                <a:cs typeface="Times New Roman"/>
              </a:rPr>
              <a:t>Slot</a:t>
            </a:r>
            <a:r>
              <a:rPr sz="1200" spc="-160" dirty="0">
                <a:solidFill>
                  <a:srgbClr val="103D7E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103D7E"/>
                </a:solidFill>
                <a:latin typeface="Times New Roman"/>
                <a:cs typeface="Times New Roman"/>
              </a:rPr>
              <a:t>Available*</a:t>
            </a:r>
            <a:endParaRPr sz="1200">
              <a:latin typeface="Times New Roman"/>
              <a:cs typeface="Times New Roman"/>
            </a:endParaRPr>
          </a:p>
          <a:p>
            <a:pPr marL="104775" algn="ctr">
              <a:lnSpc>
                <a:spcPct val="100000"/>
              </a:lnSpc>
              <a:spcBef>
                <a:spcPts val="355"/>
              </a:spcBef>
            </a:pPr>
            <a:r>
              <a:rPr sz="1200" dirty="0">
                <a:solidFill>
                  <a:srgbClr val="103D7E"/>
                </a:solidFill>
                <a:latin typeface="Times New Roman"/>
                <a:cs typeface="Times New Roman"/>
              </a:rPr>
              <a:t>*Speaker </a:t>
            </a:r>
            <a:r>
              <a:rPr sz="1200" spc="-5" dirty="0">
                <a:solidFill>
                  <a:srgbClr val="103D7E"/>
                </a:solidFill>
                <a:latin typeface="Times New Roman"/>
                <a:cs typeface="Times New Roman"/>
              </a:rPr>
              <a:t>Slot</a:t>
            </a:r>
            <a:r>
              <a:rPr sz="1200" spc="-160" dirty="0">
                <a:solidFill>
                  <a:srgbClr val="103D7E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103D7E"/>
                </a:solidFill>
                <a:latin typeface="Times New Roman"/>
                <a:cs typeface="Times New Roman"/>
              </a:rPr>
              <a:t>Available*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7405" y="2351278"/>
            <a:ext cx="6645909" cy="219075"/>
          </a:xfrm>
          <a:prstGeom prst="rect">
            <a:avLst/>
          </a:prstGeom>
          <a:solidFill>
            <a:srgbClr val="44C8F5"/>
          </a:solidFill>
        </p:spPr>
        <p:txBody>
          <a:bodyPr vert="horz" wrap="square" lIns="0" tIns="17780" rIns="0" bIns="0" rtlCol="0">
            <a:spAutoFit/>
          </a:bodyPr>
          <a:lstStyle/>
          <a:p>
            <a:pPr marL="4005579">
              <a:lnSpc>
                <a:spcPct val="100000"/>
              </a:lnSpc>
              <a:spcBef>
                <a:spcPts val="140"/>
              </a:spcBef>
            </a:pPr>
            <a:r>
              <a:rPr sz="1100" spc="-40" dirty="0">
                <a:solidFill>
                  <a:srgbClr val="FFFFFF"/>
                </a:solidFill>
                <a:latin typeface="Tw Cen MT"/>
                <a:cs typeface="Tw Cen MT"/>
              </a:rPr>
              <a:t>Networking </a:t>
            </a:r>
            <a:r>
              <a:rPr sz="1100" spc="-35" dirty="0">
                <a:solidFill>
                  <a:srgbClr val="FFFFFF"/>
                </a:solidFill>
                <a:latin typeface="Tw Cen MT"/>
                <a:cs typeface="Tw Cen MT"/>
              </a:rPr>
              <a:t>and </a:t>
            </a:r>
            <a:r>
              <a:rPr sz="1100" spc="-40" dirty="0">
                <a:solidFill>
                  <a:srgbClr val="FFFFFF"/>
                </a:solidFill>
                <a:latin typeface="Tw Cen MT"/>
                <a:cs typeface="Tw Cen MT"/>
              </a:rPr>
              <a:t>Refreshments Break:</a:t>
            </a:r>
            <a:r>
              <a:rPr sz="1100" spc="-5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100" spc="-45" dirty="0">
                <a:solidFill>
                  <a:srgbClr val="FFFFFF"/>
                </a:solidFill>
                <a:latin typeface="Tw Cen MT"/>
                <a:cs typeface="Tw Cen MT"/>
              </a:rPr>
              <a:t>16:00-16:20</a:t>
            </a:r>
            <a:endParaRPr sz="1100">
              <a:latin typeface="Tw Cen MT"/>
              <a:cs typeface="Tw Cen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15996" y="2684618"/>
            <a:ext cx="6851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45" dirty="0">
                <a:latin typeface="Tw Cen MT"/>
                <a:cs typeface="Tw Cen MT"/>
              </a:rPr>
              <a:t>16:00-16:20</a:t>
            </a:r>
            <a:endParaRPr sz="1100">
              <a:latin typeface="Tw Cen MT"/>
              <a:cs typeface="Tw Cen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15996" y="3192009"/>
            <a:ext cx="6851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45" dirty="0">
                <a:latin typeface="Tw Cen MT"/>
                <a:cs typeface="Tw Cen MT"/>
              </a:rPr>
              <a:t>16:20-16:40</a:t>
            </a:r>
            <a:endParaRPr sz="1100">
              <a:latin typeface="Tw Cen MT"/>
              <a:cs typeface="Tw Cen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15996" y="3699399"/>
            <a:ext cx="6851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45" dirty="0">
                <a:latin typeface="Tw Cen MT"/>
                <a:cs typeface="Tw Cen MT"/>
              </a:rPr>
              <a:t>16:40-17:00</a:t>
            </a:r>
            <a:endParaRPr sz="1100">
              <a:latin typeface="Tw Cen MT"/>
              <a:cs typeface="Tw Cen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15996" y="4136940"/>
            <a:ext cx="6851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45" dirty="0">
                <a:latin typeface="Tw Cen MT"/>
                <a:cs typeface="Tw Cen MT"/>
              </a:rPr>
              <a:t>17:00-17:20</a:t>
            </a:r>
            <a:endParaRPr sz="1100">
              <a:latin typeface="Tw Cen MT"/>
              <a:cs typeface="Tw Cen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15962" y="4409114"/>
            <a:ext cx="685800" cy="481965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1100" b="1" spc="-45" dirty="0">
                <a:latin typeface="Tw Cen MT"/>
                <a:cs typeface="Tw Cen MT"/>
              </a:rPr>
              <a:t>17:20-17:40</a:t>
            </a:r>
            <a:endParaRPr sz="1100">
              <a:latin typeface="Tw Cen MT"/>
              <a:cs typeface="Tw Cen MT"/>
            </a:endParaRPr>
          </a:p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1100" b="1" spc="-45" dirty="0">
                <a:latin typeface="Tw Cen MT"/>
                <a:cs typeface="Tw Cen MT"/>
              </a:rPr>
              <a:t>17:40-18:00</a:t>
            </a:r>
            <a:endParaRPr sz="1100">
              <a:latin typeface="Tw Cen MT"/>
              <a:cs typeface="Tw Cen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295829" y="2524103"/>
            <a:ext cx="5695950" cy="2374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0500"/>
              </a:lnSpc>
              <a:spcBef>
                <a:spcPts val="100"/>
              </a:spcBef>
            </a:pPr>
            <a:r>
              <a:rPr sz="1100" b="1" spc="-35" dirty="0">
                <a:solidFill>
                  <a:srgbClr val="0066B3"/>
                </a:solidFill>
                <a:latin typeface="Tw Cen MT"/>
                <a:cs typeface="Tw Cen MT"/>
              </a:rPr>
              <a:t>Title: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A </a:t>
            </a:r>
            <a:r>
              <a:rPr sz="1100" b="1" spc="-45" dirty="0">
                <a:solidFill>
                  <a:srgbClr val="0066B3"/>
                </a:solidFill>
                <a:latin typeface="Tw Cen MT"/>
                <a:cs typeface="Tw Cen MT"/>
              </a:rPr>
              <a:t>Retrospective </a:t>
            </a:r>
            <a:r>
              <a:rPr sz="1100" b="1" spc="-55" dirty="0">
                <a:solidFill>
                  <a:srgbClr val="0066B3"/>
                </a:solidFill>
                <a:latin typeface="Tw Cen MT"/>
                <a:cs typeface="Tw Cen MT"/>
              </a:rPr>
              <a:t>Review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Of Orbital </a:t>
            </a:r>
            <a:r>
              <a:rPr sz="1100" b="1" spc="-45" dirty="0">
                <a:solidFill>
                  <a:srgbClr val="0066B3"/>
                </a:solidFill>
                <a:latin typeface="Tw Cen MT"/>
                <a:cs typeface="Tw Cen MT"/>
              </a:rPr>
              <a:t>Mycoses </a:t>
            </a:r>
            <a:r>
              <a:rPr sz="1100" b="1" spc="-30" dirty="0">
                <a:solidFill>
                  <a:srgbClr val="0066B3"/>
                </a:solidFill>
                <a:latin typeface="Tw Cen MT"/>
                <a:cs typeface="Tw Cen MT"/>
              </a:rPr>
              <a:t>In </a:t>
            </a:r>
            <a:r>
              <a:rPr sz="1100" b="1" spc="-45" dirty="0">
                <a:solidFill>
                  <a:srgbClr val="0066B3"/>
                </a:solidFill>
                <a:latin typeface="Tw Cen MT"/>
                <a:cs typeface="Tw Cen MT"/>
              </a:rPr>
              <a:t>An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Adult Subtropical </a:t>
            </a:r>
            <a:r>
              <a:rPr sz="1100" b="1" spc="-45" dirty="0">
                <a:solidFill>
                  <a:srgbClr val="0066B3"/>
                </a:solidFill>
                <a:latin typeface="Tw Cen MT"/>
                <a:cs typeface="Tw Cen MT"/>
              </a:rPr>
              <a:t>Population Over </a:t>
            </a:r>
            <a:r>
              <a:rPr sz="1100" b="1" spc="-35" dirty="0">
                <a:solidFill>
                  <a:srgbClr val="0066B3"/>
                </a:solidFill>
                <a:latin typeface="Tw Cen MT"/>
                <a:cs typeface="Tw Cen MT"/>
              </a:rPr>
              <a:t>Three </a:t>
            </a:r>
            <a:r>
              <a:rPr sz="1100" b="1" spc="-45" dirty="0">
                <a:solidFill>
                  <a:srgbClr val="0066B3"/>
                </a:solidFill>
                <a:latin typeface="Tw Cen MT"/>
                <a:cs typeface="Tw Cen MT"/>
              </a:rPr>
              <a:t>Decades  </a:t>
            </a:r>
            <a:r>
              <a:rPr sz="1100" b="1" spc="-50" dirty="0">
                <a:latin typeface="Tw Cen MT"/>
                <a:cs typeface="Tw Cen MT"/>
              </a:rPr>
              <a:t>Dr. </a:t>
            </a:r>
            <a:r>
              <a:rPr sz="1100" b="1" spc="-35" dirty="0">
                <a:latin typeface="Tw Cen MT"/>
                <a:cs typeface="Tw Cen MT"/>
              </a:rPr>
              <a:t>Allister Lee, </a:t>
            </a:r>
            <a:r>
              <a:rPr sz="1100" spc="-40" dirty="0">
                <a:latin typeface="Tw Cen MT"/>
                <a:cs typeface="Tw Cen MT"/>
              </a:rPr>
              <a:t>University Of Queensland,</a:t>
            </a:r>
            <a:r>
              <a:rPr sz="1100" spc="-5" dirty="0">
                <a:latin typeface="Tw Cen MT"/>
                <a:cs typeface="Tw Cen MT"/>
              </a:rPr>
              <a:t> </a:t>
            </a:r>
            <a:r>
              <a:rPr sz="1100" spc="-40" dirty="0">
                <a:latin typeface="Tw Cen MT"/>
                <a:cs typeface="Tw Cen MT"/>
              </a:rPr>
              <a:t>Australia</a:t>
            </a:r>
            <a:endParaRPr sz="1100">
              <a:latin typeface="Tw Cen MT"/>
              <a:cs typeface="Tw Cen MT"/>
            </a:endParaRPr>
          </a:p>
          <a:p>
            <a:pPr marL="12700" marR="242570">
              <a:lnSpc>
                <a:spcPts val="1100"/>
              </a:lnSpc>
              <a:spcBef>
                <a:spcPts val="620"/>
              </a:spcBef>
            </a:pPr>
            <a:r>
              <a:rPr sz="1100" b="1" spc="-35" dirty="0">
                <a:solidFill>
                  <a:srgbClr val="0066B3"/>
                </a:solidFill>
                <a:latin typeface="Tw Cen MT"/>
                <a:cs typeface="Tw Cen MT"/>
              </a:rPr>
              <a:t>Title: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Refractive </a:t>
            </a:r>
            <a:r>
              <a:rPr sz="1100" b="1" spc="-45" dirty="0">
                <a:solidFill>
                  <a:srgbClr val="0066B3"/>
                </a:solidFill>
                <a:latin typeface="Tw Cen MT"/>
                <a:cs typeface="Tw Cen MT"/>
              </a:rPr>
              <a:t>Changes </a:t>
            </a:r>
            <a:r>
              <a:rPr sz="1100" b="1" spc="-50" dirty="0">
                <a:solidFill>
                  <a:srgbClr val="0066B3"/>
                </a:solidFill>
                <a:latin typeface="Tw Cen MT"/>
                <a:cs typeface="Tw Cen MT"/>
              </a:rPr>
              <a:t>Among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Nepalese </a:t>
            </a:r>
            <a:r>
              <a:rPr sz="1100" b="1" spc="-55" dirty="0">
                <a:solidFill>
                  <a:srgbClr val="0066B3"/>
                </a:solidFill>
                <a:latin typeface="Tw Cen MT"/>
                <a:cs typeface="Tw Cen MT"/>
              </a:rPr>
              <a:t>Youths </a:t>
            </a:r>
            <a:r>
              <a:rPr sz="1100" b="1" spc="-45" dirty="0">
                <a:solidFill>
                  <a:srgbClr val="0066B3"/>
                </a:solidFill>
                <a:latin typeface="Tw Cen MT"/>
                <a:cs typeface="Tw Cen MT"/>
              </a:rPr>
              <a:t>Working </a:t>
            </a:r>
            <a:r>
              <a:rPr sz="1100" b="1" spc="-30" dirty="0">
                <a:solidFill>
                  <a:srgbClr val="0066B3"/>
                </a:solidFill>
                <a:latin typeface="Tw Cen MT"/>
                <a:cs typeface="Tw Cen MT"/>
              </a:rPr>
              <a:t>In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South </a:t>
            </a:r>
            <a:r>
              <a:rPr sz="1100" b="1" spc="-45" dirty="0">
                <a:solidFill>
                  <a:srgbClr val="0066B3"/>
                </a:solidFill>
                <a:latin typeface="Tw Cen MT"/>
                <a:cs typeface="Tw Cen MT"/>
              </a:rPr>
              <a:t>Korea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Under </a:t>
            </a:r>
            <a:r>
              <a:rPr sz="1100" b="1" spc="-45" dirty="0">
                <a:solidFill>
                  <a:srgbClr val="0066B3"/>
                </a:solidFill>
                <a:latin typeface="Tw Cen MT"/>
                <a:cs typeface="Tw Cen MT"/>
              </a:rPr>
              <a:t>Employment Permit  System</a:t>
            </a:r>
            <a:endParaRPr sz="1100">
              <a:latin typeface="Tw Cen MT"/>
              <a:cs typeface="Tw Cen MT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100" b="1" spc="-50" dirty="0">
                <a:latin typeface="Tw Cen MT"/>
                <a:cs typeface="Tw Cen MT"/>
              </a:rPr>
              <a:t>Dr. </a:t>
            </a:r>
            <a:r>
              <a:rPr sz="1100" b="1" spc="-40" dirty="0">
                <a:latin typeface="Tw Cen MT"/>
                <a:cs typeface="Tw Cen MT"/>
              </a:rPr>
              <a:t>Gokarna </a:t>
            </a:r>
            <a:r>
              <a:rPr sz="1100" b="1" spc="-35" dirty="0">
                <a:latin typeface="Tw Cen MT"/>
                <a:cs typeface="Tw Cen MT"/>
              </a:rPr>
              <a:t>Dhakal, </a:t>
            </a:r>
            <a:r>
              <a:rPr sz="1100" spc="-35" dirty="0">
                <a:latin typeface="Tw Cen MT"/>
                <a:cs typeface="Tw Cen MT"/>
              </a:rPr>
              <a:t>Civil </a:t>
            </a:r>
            <a:r>
              <a:rPr sz="1100" spc="-30" dirty="0">
                <a:latin typeface="Tw Cen MT"/>
                <a:cs typeface="Tw Cen MT"/>
              </a:rPr>
              <a:t>Service </a:t>
            </a:r>
            <a:r>
              <a:rPr sz="1100" spc="-35" dirty="0">
                <a:latin typeface="Tw Cen MT"/>
                <a:cs typeface="Tw Cen MT"/>
              </a:rPr>
              <a:t>Hospital,</a:t>
            </a:r>
            <a:r>
              <a:rPr sz="1100" spc="-55" dirty="0">
                <a:latin typeface="Tw Cen MT"/>
                <a:cs typeface="Tw Cen MT"/>
              </a:rPr>
              <a:t> </a:t>
            </a:r>
            <a:r>
              <a:rPr sz="1100" spc="-45" dirty="0">
                <a:latin typeface="Tw Cen MT"/>
                <a:cs typeface="Tw Cen MT"/>
              </a:rPr>
              <a:t>Nepal</a:t>
            </a:r>
            <a:endParaRPr sz="1100">
              <a:latin typeface="Tw Cen MT"/>
              <a:cs typeface="Tw Cen MT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100" b="1" spc="-35" dirty="0">
                <a:solidFill>
                  <a:srgbClr val="0066B3"/>
                </a:solidFill>
                <a:latin typeface="Tw Cen MT"/>
                <a:cs typeface="Tw Cen MT"/>
              </a:rPr>
              <a:t>Title: </a:t>
            </a:r>
            <a:r>
              <a:rPr sz="1100" b="1" spc="-45" dirty="0">
                <a:solidFill>
                  <a:srgbClr val="0066B3"/>
                </a:solidFill>
                <a:latin typeface="Tw Cen MT"/>
                <a:cs typeface="Tw Cen MT"/>
              </a:rPr>
              <a:t>Expanding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The Micropthalmic Orbit</a:t>
            </a:r>
            <a:endParaRPr sz="1100">
              <a:latin typeface="Tw Cen MT"/>
              <a:cs typeface="Tw Cen MT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100" b="1" spc="-50" dirty="0">
                <a:latin typeface="Tw Cen MT"/>
                <a:cs typeface="Tw Cen MT"/>
              </a:rPr>
              <a:t>Dr. </a:t>
            </a:r>
            <a:r>
              <a:rPr sz="1100" b="1" spc="-40" dirty="0">
                <a:latin typeface="Tw Cen MT"/>
                <a:cs typeface="Tw Cen MT"/>
              </a:rPr>
              <a:t>Christopher </a:t>
            </a:r>
            <a:r>
              <a:rPr sz="1100" b="1" spc="-30" dirty="0">
                <a:latin typeface="Tw Cen MT"/>
                <a:cs typeface="Tw Cen MT"/>
              </a:rPr>
              <a:t>B. </a:t>
            </a:r>
            <a:r>
              <a:rPr sz="1100" b="1" spc="-45" dirty="0">
                <a:latin typeface="Tw Cen MT"/>
                <a:cs typeface="Tw Cen MT"/>
              </a:rPr>
              <a:t>Chambers, </a:t>
            </a:r>
            <a:r>
              <a:rPr sz="1100" spc="-40" dirty="0">
                <a:latin typeface="Tw Cen MT"/>
                <a:cs typeface="Tw Cen MT"/>
              </a:rPr>
              <a:t>University Of </a:t>
            </a:r>
            <a:r>
              <a:rPr sz="1100" spc="-45" dirty="0">
                <a:latin typeface="Tw Cen MT"/>
                <a:cs typeface="Tw Cen MT"/>
              </a:rPr>
              <a:t>Washington,</a:t>
            </a:r>
            <a:r>
              <a:rPr sz="1100" spc="0" dirty="0">
                <a:latin typeface="Tw Cen MT"/>
                <a:cs typeface="Tw Cen MT"/>
              </a:rPr>
              <a:t> </a:t>
            </a:r>
            <a:r>
              <a:rPr sz="1100" spc="-50" dirty="0">
                <a:latin typeface="Tw Cen MT"/>
                <a:cs typeface="Tw Cen MT"/>
              </a:rPr>
              <a:t>USA</a:t>
            </a:r>
            <a:endParaRPr sz="1100">
              <a:latin typeface="Tw Cen MT"/>
              <a:cs typeface="Tw Cen MT"/>
            </a:endParaRPr>
          </a:p>
          <a:p>
            <a:pPr marL="12700" marR="1269365">
              <a:lnSpc>
                <a:spcPct val="130500"/>
              </a:lnSpc>
            </a:pPr>
            <a:r>
              <a:rPr sz="1100" b="1" spc="-35" dirty="0">
                <a:solidFill>
                  <a:srgbClr val="0066B3"/>
                </a:solidFill>
                <a:latin typeface="Tw Cen MT"/>
                <a:cs typeface="Tw Cen MT"/>
              </a:rPr>
              <a:t>Title: </a:t>
            </a:r>
            <a:r>
              <a:rPr sz="1100" b="1" spc="-45" dirty="0">
                <a:solidFill>
                  <a:srgbClr val="0066B3"/>
                </a:solidFill>
                <a:latin typeface="Tw Cen MT"/>
                <a:cs typeface="Tw Cen MT"/>
              </a:rPr>
              <a:t>Lower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Eyelid Retractor (White-Line) </a:t>
            </a:r>
            <a:r>
              <a:rPr sz="1100" b="1" spc="-45" dirty="0">
                <a:solidFill>
                  <a:srgbClr val="0066B3"/>
                </a:solidFill>
                <a:latin typeface="Tw Cen MT"/>
                <a:cs typeface="Tw Cen MT"/>
              </a:rPr>
              <a:t>Advancement </a:t>
            </a:r>
            <a:r>
              <a:rPr sz="1100" b="1" spc="-75" dirty="0">
                <a:solidFill>
                  <a:srgbClr val="0066B3"/>
                </a:solidFill>
                <a:latin typeface="Tw Cen MT"/>
                <a:cs typeface="Tw Cen MT"/>
              </a:rPr>
              <a:t>To </a:t>
            </a:r>
            <a:r>
              <a:rPr sz="1100" b="1" spc="-30" dirty="0">
                <a:solidFill>
                  <a:srgbClr val="0066B3"/>
                </a:solidFill>
                <a:latin typeface="Tw Cen MT"/>
                <a:cs typeface="Tw Cen MT"/>
              </a:rPr>
              <a:t>Correct </a:t>
            </a:r>
            <a:r>
              <a:rPr sz="1100" b="1" spc="-45" dirty="0">
                <a:solidFill>
                  <a:srgbClr val="0066B3"/>
                </a:solidFill>
                <a:latin typeface="Tw Cen MT"/>
                <a:cs typeface="Tw Cen MT"/>
              </a:rPr>
              <a:t>Tarsal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Ectropion  </a:t>
            </a:r>
            <a:r>
              <a:rPr sz="1100" b="1" spc="-50" dirty="0">
                <a:latin typeface="Tw Cen MT"/>
                <a:cs typeface="Tw Cen MT"/>
              </a:rPr>
              <a:t>Dr. </a:t>
            </a:r>
            <a:r>
              <a:rPr sz="1100" b="1" spc="-35" dirty="0">
                <a:latin typeface="Tw Cen MT"/>
                <a:cs typeface="Tw Cen MT"/>
              </a:rPr>
              <a:t>Suresh Sagili, </a:t>
            </a:r>
            <a:r>
              <a:rPr sz="1100" spc="-55" dirty="0">
                <a:latin typeface="Tw Cen MT"/>
                <a:cs typeface="Tw Cen MT"/>
              </a:rPr>
              <a:t>Royal </a:t>
            </a:r>
            <a:r>
              <a:rPr sz="1100" spc="-45" dirty="0">
                <a:latin typeface="Tw Cen MT"/>
                <a:cs typeface="Tw Cen MT"/>
              </a:rPr>
              <a:t>Shrewsbury </a:t>
            </a:r>
            <a:r>
              <a:rPr sz="1100" spc="-35" dirty="0">
                <a:latin typeface="Tw Cen MT"/>
                <a:cs typeface="Tw Cen MT"/>
              </a:rPr>
              <a:t>Hospital,</a:t>
            </a:r>
            <a:r>
              <a:rPr sz="1100" spc="-20" dirty="0">
                <a:latin typeface="Tw Cen MT"/>
                <a:cs typeface="Tw Cen MT"/>
              </a:rPr>
              <a:t> </a:t>
            </a:r>
            <a:r>
              <a:rPr sz="1100" spc="-50" dirty="0">
                <a:latin typeface="Tw Cen MT"/>
                <a:cs typeface="Tw Cen MT"/>
              </a:rPr>
              <a:t>UK</a:t>
            </a:r>
            <a:endParaRPr sz="1100">
              <a:latin typeface="Tw Cen MT"/>
              <a:cs typeface="Tw Cen MT"/>
            </a:endParaRPr>
          </a:p>
          <a:p>
            <a:pPr marL="76200" algn="ctr">
              <a:lnSpc>
                <a:spcPct val="100000"/>
              </a:lnSpc>
              <a:spcBef>
                <a:spcPts val="375"/>
              </a:spcBef>
            </a:pPr>
            <a:r>
              <a:rPr sz="1200" dirty="0">
                <a:solidFill>
                  <a:srgbClr val="103D7E"/>
                </a:solidFill>
                <a:latin typeface="Times New Roman"/>
                <a:cs typeface="Times New Roman"/>
              </a:rPr>
              <a:t>*Speaker </a:t>
            </a:r>
            <a:r>
              <a:rPr sz="1200" spc="-5" dirty="0">
                <a:solidFill>
                  <a:srgbClr val="103D7E"/>
                </a:solidFill>
                <a:latin typeface="Times New Roman"/>
                <a:cs typeface="Times New Roman"/>
              </a:rPr>
              <a:t>Slot</a:t>
            </a:r>
            <a:r>
              <a:rPr sz="1200" spc="-160" dirty="0">
                <a:solidFill>
                  <a:srgbClr val="103D7E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103D7E"/>
                </a:solidFill>
                <a:latin typeface="Times New Roman"/>
                <a:cs typeface="Times New Roman"/>
              </a:rPr>
              <a:t>Available*</a:t>
            </a:r>
            <a:endParaRPr sz="1200">
              <a:latin typeface="Times New Roman"/>
              <a:cs typeface="Times New Roman"/>
            </a:endParaRPr>
          </a:p>
          <a:p>
            <a:pPr marL="76200" algn="ctr">
              <a:lnSpc>
                <a:spcPct val="100000"/>
              </a:lnSpc>
              <a:spcBef>
                <a:spcPts val="355"/>
              </a:spcBef>
            </a:pPr>
            <a:r>
              <a:rPr sz="1200" dirty="0">
                <a:solidFill>
                  <a:srgbClr val="103D7E"/>
                </a:solidFill>
                <a:latin typeface="Times New Roman"/>
                <a:cs typeface="Times New Roman"/>
              </a:rPr>
              <a:t>*Speaker </a:t>
            </a:r>
            <a:r>
              <a:rPr sz="1200" spc="-5" dirty="0">
                <a:solidFill>
                  <a:srgbClr val="103D7E"/>
                </a:solidFill>
                <a:latin typeface="Times New Roman"/>
                <a:cs typeface="Times New Roman"/>
              </a:rPr>
              <a:t>Slot</a:t>
            </a:r>
            <a:r>
              <a:rPr sz="1200" spc="-160" dirty="0">
                <a:solidFill>
                  <a:srgbClr val="103D7E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103D7E"/>
                </a:solidFill>
                <a:latin typeface="Times New Roman"/>
                <a:cs typeface="Times New Roman"/>
              </a:rPr>
              <a:t>Available*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27405" y="4916182"/>
            <a:ext cx="6645909" cy="219075"/>
          </a:xfrm>
          <a:prstGeom prst="rect">
            <a:avLst/>
          </a:prstGeom>
          <a:solidFill>
            <a:srgbClr val="0066B3"/>
          </a:solidFill>
        </p:spPr>
        <p:txBody>
          <a:bodyPr vert="horz" wrap="square" lIns="0" tIns="17780" rIns="0" bIns="0" rtlCol="0">
            <a:spAutoFit/>
          </a:bodyPr>
          <a:lstStyle/>
          <a:p>
            <a:pPr marR="10795" algn="r">
              <a:lnSpc>
                <a:spcPct val="100000"/>
              </a:lnSpc>
              <a:spcBef>
                <a:spcPts val="140"/>
              </a:spcBef>
            </a:pPr>
            <a:r>
              <a:rPr sz="1100" b="1" spc="-50" dirty="0">
                <a:solidFill>
                  <a:srgbClr val="FFFFFF"/>
                </a:solidFill>
                <a:latin typeface="Tw Cen MT"/>
                <a:cs typeface="Tw Cen MT"/>
              </a:rPr>
              <a:t>Panel</a:t>
            </a:r>
            <a:r>
              <a:rPr sz="1100" b="1" spc="-12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100" b="1" spc="-40" dirty="0">
                <a:solidFill>
                  <a:srgbClr val="FFFFFF"/>
                </a:solidFill>
                <a:latin typeface="Tw Cen MT"/>
                <a:cs typeface="Tw Cen MT"/>
              </a:rPr>
              <a:t>Discussion</a:t>
            </a:r>
            <a:endParaRPr sz="1100">
              <a:latin typeface="Tw Cen MT"/>
              <a:cs typeface="Tw Cen MT"/>
            </a:endParaRPr>
          </a:p>
        </p:txBody>
      </p:sp>
      <p:graphicFrame>
        <p:nvGraphicFramePr>
          <p:cNvPr id="23" name="object 23"/>
          <p:cNvGraphicFramePr>
            <a:graphicFrameLocks noGrp="1"/>
          </p:cNvGraphicFramePr>
          <p:nvPr/>
        </p:nvGraphicFramePr>
        <p:xfrm>
          <a:off x="427405" y="5206962"/>
          <a:ext cx="6645909" cy="19792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6459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9584">
                <a:tc>
                  <a:txBody>
                    <a:bodyPr/>
                    <a:lstStyle/>
                    <a:p>
                      <a:pPr marL="77470" algn="ctr">
                        <a:lnSpc>
                          <a:spcPct val="100000"/>
                        </a:lnSpc>
                        <a:spcBef>
                          <a:spcPts val="45"/>
                        </a:spcBef>
                        <a:tabLst>
                          <a:tab pos="619760" algn="l"/>
                        </a:tabLst>
                      </a:pPr>
                      <a:r>
                        <a:rPr sz="1400" b="1" spc="-50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Day</a:t>
                      </a:r>
                      <a:r>
                        <a:rPr sz="1400" b="1" spc="-45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 </a:t>
                      </a:r>
                      <a:r>
                        <a:rPr sz="1400" b="1" spc="-40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2	</a:t>
                      </a:r>
                      <a:r>
                        <a:rPr sz="1400" b="1" spc="-55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May </a:t>
                      </a:r>
                      <a:r>
                        <a:rPr sz="1400" b="1" spc="-45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25, </a:t>
                      </a:r>
                      <a:r>
                        <a:rPr sz="1400" b="1" spc="-55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2018</a:t>
                      </a:r>
                      <a:endParaRPr sz="1400">
                        <a:latin typeface="Tw Cen MT"/>
                        <a:cs typeface="Tw Cen MT"/>
                      </a:endParaRPr>
                    </a:p>
                    <a:p>
                      <a:pPr marL="3429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400" b="1" spc="-55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Keynote</a:t>
                      </a:r>
                      <a:r>
                        <a:rPr sz="1400" b="1" spc="-50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 </a:t>
                      </a:r>
                      <a:r>
                        <a:rPr sz="1400" b="1" spc="-65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Forum</a:t>
                      </a:r>
                      <a:endParaRPr sz="1400">
                        <a:latin typeface="Tw Cen MT"/>
                        <a:cs typeface="Tw Cen MT"/>
                      </a:endParaRPr>
                    </a:p>
                  </a:txBody>
                  <a:tcPr marL="0" marR="0" marT="5715" marB="0">
                    <a:solidFill>
                      <a:srgbClr val="0066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5030">
                <a:tc>
                  <a:txBody>
                    <a:bodyPr/>
                    <a:lstStyle/>
                    <a:p>
                      <a:pPr marL="880744">
                        <a:lnSpc>
                          <a:spcPts val="1090"/>
                        </a:lnSpc>
                        <a:spcBef>
                          <a:spcPts val="140"/>
                        </a:spcBef>
                      </a:pPr>
                      <a:r>
                        <a:rPr sz="1100" b="1" spc="-35" dirty="0">
                          <a:solidFill>
                            <a:srgbClr val="0066B3"/>
                          </a:solidFill>
                          <a:latin typeface="Tw Cen MT"/>
                          <a:cs typeface="Tw Cen MT"/>
                        </a:rPr>
                        <a:t>Title: </a:t>
                      </a:r>
                      <a:r>
                        <a:rPr sz="1100" b="1" spc="-45" dirty="0">
                          <a:solidFill>
                            <a:srgbClr val="0066B3"/>
                          </a:solidFill>
                          <a:latin typeface="Tw Cen MT"/>
                          <a:cs typeface="Tw Cen MT"/>
                        </a:rPr>
                        <a:t>Combined </a:t>
                      </a:r>
                      <a:r>
                        <a:rPr sz="1100" b="1" spc="-35" dirty="0">
                          <a:solidFill>
                            <a:srgbClr val="0066B3"/>
                          </a:solidFill>
                          <a:latin typeface="Tw Cen MT"/>
                          <a:cs typeface="Tw Cen MT"/>
                        </a:rPr>
                        <a:t>Treatment </a:t>
                      </a:r>
                      <a:r>
                        <a:rPr sz="1100" b="1" spc="-40" dirty="0">
                          <a:solidFill>
                            <a:srgbClr val="0066B3"/>
                          </a:solidFill>
                          <a:latin typeface="Tw Cen MT"/>
                          <a:cs typeface="Tw Cen MT"/>
                        </a:rPr>
                        <a:t>Of Exudative Age-Related Macular</a:t>
                      </a:r>
                      <a:r>
                        <a:rPr sz="1100" b="1" spc="-215" dirty="0">
                          <a:solidFill>
                            <a:srgbClr val="0066B3"/>
                          </a:solidFill>
                          <a:latin typeface="Tw Cen MT"/>
                          <a:cs typeface="Tw Cen MT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0066B3"/>
                          </a:solidFill>
                          <a:latin typeface="Tw Cen MT"/>
                          <a:cs typeface="Tw Cen MT"/>
                        </a:rPr>
                        <a:t>Degeneration</a:t>
                      </a:r>
                      <a:endParaRPr sz="1100">
                        <a:latin typeface="Tw Cen MT"/>
                        <a:cs typeface="Tw Cen MT"/>
                      </a:endParaRPr>
                    </a:p>
                    <a:p>
                      <a:pPr marL="100965">
                        <a:lnSpc>
                          <a:spcPts val="860"/>
                        </a:lnSpc>
                      </a:pPr>
                      <a:r>
                        <a:rPr sz="1100" b="1" spc="-45" dirty="0">
                          <a:latin typeface="Tw Cen MT"/>
                          <a:cs typeface="Tw Cen MT"/>
                        </a:rPr>
                        <a:t>09:00-09:40</a:t>
                      </a:r>
                      <a:endParaRPr sz="1100">
                        <a:latin typeface="Tw Cen MT"/>
                        <a:cs typeface="Tw Cen MT"/>
                      </a:endParaRPr>
                    </a:p>
                    <a:p>
                      <a:pPr marL="880744">
                        <a:lnSpc>
                          <a:spcPts val="1090"/>
                        </a:lnSpc>
                      </a:pPr>
                      <a:r>
                        <a:rPr sz="1100" b="1" spc="-50" dirty="0">
                          <a:latin typeface="Tw Cen MT"/>
                          <a:cs typeface="Tw Cen MT"/>
                        </a:rPr>
                        <a:t>Dr. </a:t>
                      </a:r>
                      <a:r>
                        <a:rPr sz="1100" b="1" spc="-40" dirty="0">
                          <a:latin typeface="Tw Cen MT"/>
                          <a:cs typeface="Tw Cen MT"/>
                        </a:rPr>
                        <a:t>Bilalov </a:t>
                      </a:r>
                      <a:r>
                        <a:rPr sz="1100" b="1" spc="-35" dirty="0">
                          <a:latin typeface="Tw Cen MT"/>
                          <a:cs typeface="Tw Cen MT"/>
                        </a:rPr>
                        <a:t>Erkin </a:t>
                      </a:r>
                      <a:r>
                        <a:rPr sz="1100" b="1" spc="-45" dirty="0">
                          <a:latin typeface="Tw Cen MT"/>
                          <a:cs typeface="Tw Cen MT"/>
                        </a:rPr>
                        <a:t>Nazimovich, </a:t>
                      </a:r>
                      <a:r>
                        <a:rPr sz="1100" spc="-50" dirty="0">
                          <a:latin typeface="Tw Cen MT"/>
                          <a:cs typeface="Tw Cen MT"/>
                        </a:rPr>
                        <a:t>Tashkent </a:t>
                      </a:r>
                      <a:r>
                        <a:rPr sz="1100" spc="-40" dirty="0">
                          <a:latin typeface="Tw Cen MT"/>
                          <a:cs typeface="Tw Cen MT"/>
                        </a:rPr>
                        <a:t>Medical </a:t>
                      </a:r>
                      <a:r>
                        <a:rPr sz="1100" spc="-55" dirty="0">
                          <a:latin typeface="Tw Cen MT"/>
                          <a:cs typeface="Tw Cen MT"/>
                        </a:rPr>
                        <a:t>Academy,</a:t>
                      </a:r>
                      <a:r>
                        <a:rPr sz="1100" spc="5" dirty="0">
                          <a:latin typeface="Tw Cen MT"/>
                          <a:cs typeface="Tw Cen MT"/>
                        </a:rPr>
                        <a:t> </a:t>
                      </a:r>
                      <a:r>
                        <a:rPr sz="1100" spc="-40" dirty="0">
                          <a:latin typeface="Tw Cen MT"/>
                          <a:cs typeface="Tw Cen MT"/>
                        </a:rPr>
                        <a:t>Uzbekistan</a:t>
                      </a:r>
                      <a:endParaRPr sz="1100">
                        <a:latin typeface="Tw Cen MT"/>
                        <a:cs typeface="Tw Cen MT"/>
                      </a:endParaRPr>
                    </a:p>
                    <a:p>
                      <a:pPr marL="880744">
                        <a:lnSpc>
                          <a:spcPts val="1090"/>
                        </a:lnSpc>
                        <a:spcBef>
                          <a:spcPts val="400"/>
                        </a:spcBef>
                      </a:pPr>
                      <a:r>
                        <a:rPr sz="1100" b="1" spc="-35" dirty="0">
                          <a:solidFill>
                            <a:srgbClr val="0066B3"/>
                          </a:solidFill>
                          <a:latin typeface="Tw Cen MT"/>
                          <a:cs typeface="Tw Cen MT"/>
                        </a:rPr>
                        <a:t>Title: </a:t>
                      </a:r>
                      <a:r>
                        <a:rPr sz="1100" b="1" spc="-40" dirty="0">
                          <a:solidFill>
                            <a:srgbClr val="0066B3"/>
                          </a:solidFill>
                          <a:latin typeface="Tw Cen MT"/>
                          <a:cs typeface="Tw Cen MT"/>
                        </a:rPr>
                        <a:t>Guidelines </a:t>
                      </a:r>
                      <a:r>
                        <a:rPr sz="1100" b="1" spc="-45" dirty="0">
                          <a:solidFill>
                            <a:srgbClr val="0066B3"/>
                          </a:solidFill>
                          <a:latin typeface="Tw Cen MT"/>
                          <a:cs typeface="Tw Cen MT"/>
                        </a:rPr>
                        <a:t>For Management </a:t>
                      </a:r>
                      <a:r>
                        <a:rPr sz="1100" b="1" spc="-40" dirty="0">
                          <a:solidFill>
                            <a:srgbClr val="0066B3"/>
                          </a:solidFill>
                          <a:latin typeface="Tw Cen MT"/>
                          <a:cs typeface="Tw Cen MT"/>
                        </a:rPr>
                        <a:t>Of Ocular Surface </a:t>
                      </a:r>
                      <a:r>
                        <a:rPr sz="1100" b="1" spc="-45" dirty="0">
                          <a:solidFill>
                            <a:srgbClr val="0066B3"/>
                          </a:solidFill>
                          <a:latin typeface="Tw Cen MT"/>
                          <a:cs typeface="Tw Cen MT"/>
                        </a:rPr>
                        <a:t>Squamous</a:t>
                      </a:r>
                      <a:r>
                        <a:rPr sz="1100" b="1" spc="-200" dirty="0">
                          <a:solidFill>
                            <a:srgbClr val="0066B3"/>
                          </a:solidFill>
                          <a:latin typeface="Tw Cen MT"/>
                          <a:cs typeface="Tw Cen MT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0066B3"/>
                          </a:solidFill>
                          <a:latin typeface="Tw Cen MT"/>
                          <a:cs typeface="Tw Cen MT"/>
                        </a:rPr>
                        <a:t>Neoplasia</a:t>
                      </a:r>
                      <a:endParaRPr sz="1100">
                        <a:latin typeface="Tw Cen MT"/>
                        <a:cs typeface="Tw Cen MT"/>
                      </a:endParaRPr>
                    </a:p>
                    <a:p>
                      <a:pPr marL="100965">
                        <a:lnSpc>
                          <a:spcPts val="860"/>
                        </a:lnSpc>
                      </a:pPr>
                      <a:r>
                        <a:rPr sz="1100" b="1" spc="-45" dirty="0">
                          <a:latin typeface="Tw Cen MT"/>
                          <a:cs typeface="Tw Cen MT"/>
                        </a:rPr>
                        <a:t>09:40-10:20</a:t>
                      </a:r>
                      <a:endParaRPr sz="1100">
                        <a:latin typeface="Tw Cen MT"/>
                        <a:cs typeface="Tw Cen MT"/>
                      </a:endParaRPr>
                    </a:p>
                    <a:p>
                      <a:pPr marL="880744">
                        <a:lnSpc>
                          <a:spcPts val="1090"/>
                        </a:lnSpc>
                      </a:pPr>
                      <a:r>
                        <a:rPr sz="1100" b="1" spc="-50" dirty="0">
                          <a:latin typeface="Tw Cen MT"/>
                          <a:cs typeface="Tw Cen MT"/>
                        </a:rPr>
                        <a:t>Dr. </a:t>
                      </a:r>
                      <a:r>
                        <a:rPr sz="1100" b="1" spc="-40" dirty="0">
                          <a:latin typeface="Tw Cen MT"/>
                          <a:cs typeface="Tw Cen MT"/>
                        </a:rPr>
                        <a:t>Anita </a:t>
                      </a:r>
                      <a:r>
                        <a:rPr sz="1100" b="1" spc="-50" dirty="0">
                          <a:latin typeface="Tw Cen MT"/>
                          <a:cs typeface="Tw Cen MT"/>
                        </a:rPr>
                        <a:t>Panda, </a:t>
                      </a:r>
                      <a:r>
                        <a:rPr sz="1100" spc="-45" dirty="0">
                          <a:latin typeface="Tw Cen MT"/>
                          <a:cs typeface="Tw Cen MT"/>
                        </a:rPr>
                        <a:t>AIIMS,</a:t>
                      </a:r>
                      <a:r>
                        <a:rPr sz="1100" spc="-15" dirty="0">
                          <a:latin typeface="Tw Cen MT"/>
                          <a:cs typeface="Tw Cen MT"/>
                        </a:rPr>
                        <a:t> </a:t>
                      </a:r>
                      <a:r>
                        <a:rPr sz="1100" spc="-40" dirty="0">
                          <a:latin typeface="Tw Cen MT"/>
                          <a:cs typeface="Tw Cen MT"/>
                        </a:rPr>
                        <a:t>India</a:t>
                      </a:r>
                      <a:endParaRPr sz="1100">
                        <a:latin typeface="Tw Cen MT"/>
                        <a:cs typeface="Tw Cen MT"/>
                      </a:endParaRPr>
                    </a:p>
                  </a:txBody>
                  <a:tcPr marL="0" marR="0" marT="17780" marB="0">
                    <a:solidFill>
                      <a:srgbClr val="E9F0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marL="4005579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100" spc="-40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Networking </a:t>
                      </a:r>
                      <a:r>
                        <a:rPr sz="1100" spc="-35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and </a:t>
                      </a:r>
                      <a:r>
                        <a:rPr sz="1100" spc="-40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Refreshments Break:</a:t>
                      </a:r>
                      <a:r>
                        <a:rPr sz="1100" spc="-55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 </a:t>
                      </a:r>
                      <a:r>
                        <a:rPr sz="1100" spc="-45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10:20-10:40</a:t>
                      </a:r>
                      <a:endParaRPr sz="1100">
                        <a:latin typeface="Tw Cen MT"/>
                        <a:cs typeface="Tw Cen MT"/>
                      </a:endParaRPr>
                    </a:p>
                  </a:txBody>
                  <a:tcPr marL="0" marR="0" marT="17780" marB="0">
                    <a:solidFill>
                      <a:srgbClr val="44C8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100" b="1" spc="-40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Sessions:</a:t>
                      </a:r>
                      <a:endParaRPr sz="1100">
                        <a:latin typeface="Tw Cen MT"/>
                        <a:cs typeface="Tw Cen MT"/>
                      </a:endParaRPr>
                    </a:p>
                    <a:p>
                      <a:pPr marL="5334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100" b="1" spc="-45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Ophthalmology </a:t>
                      </a:r>
                      <a:r>
                        <a:rPr sz="1100" b="1" spc="-35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Surgery | External </a:t>
                      </a:r>
                      <a:r>
                        <a:rPr sz="1100" b="1" spc="-40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Eye </a:t>
                      </a:r>
                      <a:r>
                        <a:rPr sz="1100" b="1" spc="-35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Diseases |</a:t>
                      </a:r>
                      <a:r>
                        <a:rPr sz="1100" b="1" spc="-50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Neuro-Ophthalmology</a:t>
                      </a:r>
                      <a:endParaRPr sz="1100">
                        <a:latin typeface="Tw Cen MT"/>
                        <a:cs typeface="Tw Cen MT"/>
                      </a:endParaRPr>
                    </a:p>
                  </a:txBody>
                  <a:tcPr marL="0" marR="0" marT="17780" marB="0">
                    <a:solidFill>
                      <a:srgbClr val="009E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4" name="object 24"/>
          <p:cNvSpPr txBox="1"/>
          <p:nvPr/>
        </p:nvSpPr>
        <p:spPr>
          <a:xfrm>
            <a:off x="6028545" y="7192757"/>
            <a:ext cx="10134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40" dirty="0">
                <a:solidFill>
                  <a:srgbClr val="0066B3"/>
                </a:solidFill>
                <a:latin typeface="Tw Cen MT"/>
                <a:cs typeface="Tw Cen MT"/>
              </a:rPr>
              <a:t>Session</a:t>
            </a:r>
            <a:r>
              <a:rPr sz="1100" spc="-65" dirty="0">
                <a:solidFill>
                  <a:srgbClr val="0066B3"/>
                </a:solidFill>
                <a:latin typeface="Tw Cen MT"/>
                <a:cs typeface="Tw Cen MT"/>
              </a:rPr>
              <a:t> </a:t>
            </a:r>
            <a:r>
              <a:rPr sz="1100" spc="-40" dirty="0">
                <a:solidFill>
                  <a:srgbClr val="0066B3"/>
                </a:solidFill>
                <a:latin typeface="Tw Cen MT"/>
                <a:cs typeface="Tw Cen MT"/>
              </a:rPr>
              <a:t>Introduction</a:t>
            </a:r>
            <a:endParaRPr sz="1100">
              <a:latin typeface="Tw Cen MT"/>
              <a:cs typeface="Tw Cen M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27405" y="7406399"/>
            <a:ext cx="6645909" cy="394970"/>
          </a:xfrm>
          <a:prstGeom prst="rect">
            <a:avLst/>
          </a:prstGeom>
          <a:solidFill>
            <a:srgbClr val="009EDB"/>
          </a:solidFill>
        </p:spPr>
        <p:txBody>
          <a:bodyPr vert="horz" wrap="square" lIns="0" tIns="17780" rIns="0" bIns="0" rtlCol="0">
            <a:spAutoFit/>
          </a:bodyPr>
          <a:lstStyle/>
          <a:p>
            <a:pPr marL="53340">
              <a:lnSpc>
                <a:spcPct val="100000"/>
              </a:lnSpc>
              <a:spcBef>
                <a:spcPts val="140"/>
              </a:spcBef>
            </a:pPr>
            <a:r>
              <a:rPr sz="1100" b="1" spc="-40" dirty="0">
                <a:solidFill>
                  <a:srgbClr val="FFFFFF"/>
                </a:solidFill>
                <a:latin typeface="Tw Cen MT"/>
                <a:cs typeface="Tw Cen MT"/>
              </a:rPr>
              <a:t>Session </a:t>
            </a:r>
            <a:r>
              <a:rPr sz="1100" b="1" spc="-35" dirty="0">
                <a:solidFill>
                  <a:srgbClr val="FFFFFF"/>
                </a:solidFill>
                <a:latin typeface="Tw Cen MT"/>
                <a:cs typeface="Tw Cen MT"/>
              </a:rPr>
              <a:t>Chair: </a:t>
            </a:r>
            <a:r>
              <a:rPr sz="1100" b="1" spc="-50" dirty="0">
                <a:solidFill>
                  <a:srgbClr val="FFFFFF"/>
                </a:solidFill>
                <a:latin typeface="Tw Cen MT"/>
                <a:cs typeface="Tw Cen MT"/>
              </a:rPr>
              <a:t>Dr. </a:t>
            </a:r>
            <a:r>
              <a:rPr sz="1100" b="1" spc="-40" dirty="0">
                <a:solidFill>
                  <a:srgbClr val="FFFFFF"/>
                </a:solidFill>
                <a:latin typeface="Tw Cen MT"/>
                <a:cs typeface="Tw Cen MT"/>
              </a:rPr>
              <a:t>Christopher </a:t>
            </a:r>
            <a:r>
              <a:rPr sz="1100" b="1" spc="-30" dirty="0">
                <a:solidFill>
                  <a:srgbClr val="FFFFFF"/>
                </a:solidFill>
                <a:latin typeface="Tw Cen MT"/>
                <a:cs typeface="Tw Cen MT"/>
              </a:rPr>
              <a:t>B. </a:t>
            </a:r>
            <a:r>
              <a:rPr sz="1100" b="1" spc="-45" dirty="0">
                <a:solidFill>
                  <a:srgbClr val="FFFFFF"/>
                </a:solidFill>
                <a:latin typeface="Tw Cen MT"/>
                <a:cs typeface="Tw Cen MT"/>
              </a:rPr>
              <a:t>Chambers, </a:t>
            </a:r>
            <a:r>
              <a:rPr sz="1100" spc="-40" dirty="0">
                <a:solidFill>
                  <a:srgbClr val="FFFFFF"/>
                </a:solidFill>
                <a:latin typeface="Tw Cen MT"/>
                <a:cs typeface="Tw Cen MT"/>
              </a:rPr>
              <a:t>University </a:t>
            </a:r>
            <a:r>
              <a:rPr sz="1100" spc="-35" dirty="0">
                <a:solidFill>
                  <a:srgbClr val="FFFFFF"/>
                </a:solidFill>
                <a:latin typeface="Tw Cen MT"/>
                <a:cs typeface="Tw Cen MT"/>
              </a:rPr>
              <a:t>of </a:t>
            </a:r>
            <a:r>
              <a:rPr sz="1100" spc="-45" dirty="0">
                <a:solidFill>
                  <a:srgbClr val="FFFFFF"/>
                </a:solidFill>
                <a:latin typeface="Tw Cen MT"/>
                <a:cs typeface="Tw Cen MT"/>
              </a:rPr>
              <a:t>Washington,</a:t>
            </a:r>
            <a:r>
              <a:rPr sz="1100" spc="-5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Tw Cen MT"/>
                <a:cs typeface="Tw Cen MT"/>
              </a:rPr>
              <a:t>USA</a:t>
            </a:r>
            <a:endParaRPr sz="1100">
              <a:latin typeface="Tw Cen MT"/>
              <a:cs typeface="Tw Cen MT"/>
            </a:endParaRPr>
          </a:p>
          <a:p>
            <a:pPr marL="53340">
              <a:lnSpc>
                <a:spcPct val="100000"/>
              </a:lnSpc>
              <a:spcBef>
                <a:spcPts val="60"/>
              </a:spcBef>
            </a:pPr>
            <a:r>
              <a:rPr sz="1100" b="1" spc="-40" dirty="0">
                <a:solidFill>
                  <a:srgbClr val="FFFFFF"/>
                </a:solidFill>
                <a:latin typeface="Tw Cen MT"/>
                <a:cs typeface="Tw Cen MT"/>
              </a:rPr>
              <a:t>Session </a:t>
            </a:r>
            <a:r>
              <a:rPr sz="1100" b="1" spc="-35" dirty="0">
                <a:solidFill>
                  <a:srgbClr val="FFFFFF"/>
                </a:solidFill>
                <a:latin typeface="Tw Cen MT"/>
                <a:cs typeface="Tw Cen MT"/>
              </a:rPr>
              <a:t>Co-chair: </a:t>
            </a:r>
            <a:r>
              <a:rPr sz="1100" b="1" spc="-50" dirty="0">
                <a:solidFill>
                  <a:srgbClr val="FFFFFF"/>
                </a:solidFill>
                <a:latin typeface="Tw Cen MT"/>
                <a:cs typeface="Tw Cen MT"/>
              </a:rPr>
              <a:t>Dr. </a:t>
            </a:r>
            <a:r>
              <a:rPr sz="1100" b="1" spc="-40" dirty="0">
                <a:solidFill>
                  <a:srgbClr val="FFFFFF"/>
                </a:solidFill>
                <a:latin typeface="Tw Cen MT"/>
                <a:cs typeface="Tw Cen MT"/>
              </a:rPr>
              <a:t>Melike </a:t>
            </a:r>
            <a:r>
              <a:rPr sz="1100" b="1" spc="-45" dirty="0">
                <a:solidFill>
                  <a:srgbClr val="FFFFFF"/>
                </a:solidFill>
                <a:latin typeface="Tw Cen MT"/>
                <a:cs typeface="Tw Cen MT"/>
              </a:rPr>
              <a:t>Ozgun Gedar, </a:t>
            </a:r>
            <a:r>
              <a:rPr sz="1100" spc="-40" dirty="0">
                <a:solidFill>
                  <a:srgbClr val="FFFFFF"/>
                </a:solidFill>
                <a:latin typeface="Tw Cen MT"/>
                <a:cs typeface="Tw Cen MT"/>
              </a:rPr>
              <a:t>Bahcesehir University </a:t>
            </a:r>
            <a:r>
              <a:rPr sz="1100" spc="-30" dirty="0">
                <a:solidFill>
                  <a:srgbClr val="FFFFFF"/>
                </a:solidFill>
                <a:latin typeface="Tw Cen MT"/>
                <a:cs typeface="Tw Cen MT"/>
              </a:rPr>
              <a:t>School </a:t>
            </a:r>
            <a:r>
              <a:rPr sz="1100" spc="-35" dirty="0">
                <a:solidFill>
                  <a:srgbClr val="FFFFFF"/>
                </a:solidFill>
                <a:latin typeface="Tw Cen MT"/>
                <a:cs typeface="Tw Cen MT"/>
              </a:rPr>
              <a:t>of </a:t>
            </a:r>
            <a:r>
              <a:rPr sz="1100" spc="-45" dirty="0">
                <a:solidFill>
                  <a:srgbClr val="FFFFFF"/>
                </a:solidFill>
                <a:latin typeface="Tw Cen MT"/>
                <a:cs typeface="Tw Cen MT"/>
              </a:rPr>
              <a:t>Medicine,</a:t>
            </a:r>
            <a:r>
              <a:rPr sz="1100" spc="10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100" spc="-55" dirty="0">
                <a:solidFill>
                  <a:srgbClr val="FFFFFF"/>
                </a:solidFill>
                <a:latin typeface="Tw Cen MT"/>
                <a:cs typeface="Tw Cen MT"/>
              </a:rPr>
              <a:t>Turkey</a:t>
            </a:r>
            <a:endParaRPr sz="1100">
              <a:latin typeface="Tw Cen MT"/>
              <a:cs typeface="Tw Cen M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16095" y="7915425"/>
            <a:ext cx="6851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45" dirty="0">
                <a:latin typeface="Tw Cen MT"/>
                <a:cs typeface="Tw Cen MT"/>
              </a:rPr>
              <a:t>10:40-11:00</a:t>
            </a:r>
            <a:endParaRPr sz="1100">
              <a:latin typeface="Tw Cen MT"/>
              <a:cs typeface="Tw Cen MT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16095" y="8352965"/>
            <a:ext cx="6851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45" dirty="0">
                <a:latin typeface="Tw Cen MT"/>
                <a:cs typeface="Tw Cen MT"/>
              </a:rPr>
              <a:t>11:00-11:20</a:t>
            </a:r>
            <a:endParaRPr sz="1100">
              <a:latin typeface="Tw Cen MT"/>
              <a:cs typeface="Tw Cen MT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16095" y="8790506"/>
            <a:ext cx="6851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45" dirty="0">
                <a:latin typeface="Tw Cen MT"/>
                <a:cs typeface="Tw Cen MT"/>
              </a:rPr>
              <a:t>11:20-11:40</a:t>
            </a:r>
            <a:endParaRPr sz="1100">
              <a:latin typeface="Tw Cen MT"/>
              <a:cs typeface="Tw Cen M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16095" y="9228046"/>
            <a:ext cx="6851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45" dirty="0">
                <a:latin typeface="Tw Cen MT"/>
                <a:cs typeface="Tw Cen MT"/>
              </a:rPr>
              <a:t>11:40-12:00</a:t>
            </a:r>
            <a:endParaRPr sz="1100">
              <a:latin typeface="Tw Cen MT"/>
              <a:cs typeface="Tw Cen MT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16095" y="9665586"/>
            <a:ext cx="6851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45" dirty="0">
                <a:latin typeface="Tw Cen MT"/>
                <a:cs typeface="Tw Cen MT"/>
              </a:rPr>
              <a:t>12:00-12:20</a:t>
            </a:r>
            <a:endParaRPr sz="1100">
              <a:latin typeface="Tw Cen MT"/>
              <a:cs typeface="Tw Cen MT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295928" y="7754909"/>
            <a:ext cx="5207000" cy="2213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45515">
              <a:lnSpc>
                <a:spcPct val="130500"/>
              </a:lnSpc>
              <a:spcBef>
                <a:spcPts val="100"/>
              </a:spcBef>
            </a:pPr>
            <a:r>
              <a:rPr sz="1100" b="1" spc="-35" dirty="0">
                <a:solidFill>
                  <a:srgbClr val="0066B3"/>
                </a:solidFill>
                <a:latin typeface="Tw Cen MT"/>
                <a:cs typeface="Tw Cen MT"/>
              </a:rPr>
              <a:t>Title: Effectiveness of External </a:t>
            </a:r>
            <a:r>
              <a:rPr sz="1100" b="1" spc="-45" dirty="0">
                <a:solidFill>
                  <a:srgbClr val="0066B3"/>
                </a:solidFill>
                <a:latin typeface="Tw Cen MT"/>
                <a:cs typeface="Tw Cen MT"/>
              </a:rPr>
              <a:t>Dacryocystorhinostomy </a:t>
            </a:r>
            <a:r>
              <a:rPr sz="1100" b="1" spc="-35" dirty="0">
                <a:solidFill>
                  <a:srgbClr val="0066B3"/>
                </a:solidFill>
                <a:latin typeface="Tw Cen MT"/>
                <a:cs typeface="Tw Cen MT"/>
              </a:rPr>
              <a:t>With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Small Skin Incision  </a:t>
            </a:r>
            <a:r>
              <a:rPr sz="1100" b="1" spc="-50" dirty="0">
                <a:latin typeface="Tw Cen MT"/>
                <a:cs typeface="Tw Cen MT"/>
              </a:rPr>
              <a:t>Dr. Mohammad </a:t>
            </a:r>
            <a:r>
              <a:rPr sz="1100" b="1" spc="-40" dirty="0">
                <a:latin typeface="Tw Cen MT"/>
                <a:cs typeface="Tw Cen MT"/>
              </a:rPr>
              <a:t>Idris, </a:t>
            </a:r>
            <a:r>
              <a:rPr sz="1100" spc="-50" dirty="0">
                <a:latin typeface="Tw Cen MT"/>
                <a:cs typeface="Tw Cen MT"/>
              </a:rPr>
              <a:t>Lady </a:t>
            </a:r>
            <a:r>
              <a:rPr sz="1100" spc="-45" dirty="0">
                <a:latin typeface="Tw Cen MT"/>
                <a:cs typeface="Tw Cen MT"/>
              </a:rPr>
              <a:t>Reading </a:t>
            </a:r>
            <a:r>
              <a:rPr sz="1100" spc="-35" dirty="0">
                <a:latin typeface="Tw Cen MT"/>
                <a:cs typeface="Tw Cen MT"/>
              </a:rPr>
              <a:t>Hospital,</a:t>
            </a:r>
            <a:r>
              <a:rPr sz="1100" spc="-5" dirty="0">
                <a:latin typeface="Tw Cen MT"/>
                <a:cs typeface="Tw Cen MT"/>
              </a:rPr>
              <a:t> </a:t>
            </a:r>
            <a:r>
              <a:rPr sz="1100" spc="-50" dirty="0">
                <a:latin typeface="Tw Cen MT"/>
                <a:cs typeface="Tw Cen MT"/>
              </a:rPr>
              <a:t>Pakistan</a:t>
            </a:r>
            <a:endParaRPr sz="1100">
              <a:latin typeface="Tw Cen MT"/>
              <a:cs typeface="Tw Cen MT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100" b="1" spc="-35" dirty="0">
                <a:solidFill>
                  <a:srgbClr val="0066B3"/>
                </a:solidFill>
                <a:latin typeface="Tw Cen MT"/>
                <a:cs typeface="Tw Cen MT"/>
              </a:rPr>
              <a:t>Title: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Epibulbar</a:t>
            </a:r>
            <a:r>
              <a:rPr sz="1100" b="1" spc="-50" dirty="0">
                <a:solidFill>
                  <a:srgbClr val="0066B3"/>
                </a:solidFill>
                <a:latin typeface="Tw Cen MT"/>
                <a:cs typeface="Tw Cen MT"/>
              </a:rPr>
              <a:t>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Dermoid</a:t>
            </a:r>
            <a:endParaRPr sz="1100">
              <a:latin typeface="Tw Cen MT"/>
              <a:cs typeface="Tw Cen MT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100" b="1" spc="-50" dirty="0">
                <a:latin typeface="Tw Cen MT"/>
                <a:cs typeface="Tw Cen MT"/>
              </a:rPr>
              <a:t>Dr. </a:t>
            </a:r>
            <a:r>
              <a:rPr sz="1100" b="1" spc="-45" dirty="0">
                <a:latin typeface="Tw Cen MT"/>
                <a:cs typeface="Tw Cen MT"/>
              </a:rPr>
              <a:t>Abhiyan </a:t>
            </a:r>
            <a:r>
              <a:rPr sz="1100" b="1" spc="-55" dirty="0">
                <a:latin typeface="Tw Cen MT"/>
                <a:cs typeface="Tw Cen MT"/>
              </a:rPr>
              <a:t>Kumar, </a:t>
            </a:r>
            <a:r>
              <a:rPr sz="1100" spc="-40" dirty="0">
                <a:latin typeface="Tw Cen MT"/>
                <a:cs typeface="Tw Cen MT"/>
              </a:rPr>
              <a:t>Pattnaik </a:t>
            </a:r>
            <a:r>
              <a:rPr sz="1100" spc="-35" dirty="0">
                <a:latin typeface="Tw Cen MT"/>
                <a:cs typeface="Tw Cen MT"/>
              </a:rPr>
              <a:t>Laser </a:t>
            </a:r>
            <a:r>
              <a:rPr sz="1100" spc="-45" dirty="0">
                <a:latin typeface="Tw Cen MT"/>
                <a:cs typeface="Tw Cen MT"/>
              </a:rPr>
              <a:t>Eye </a:t>
            </a:r>
            <a:r>
              <a:rPr sz="1100" spc="-35" dirty="0">
                <a:latin typeface="Tw Cen MT"/>
                <a:cs typeface="Tw Cen MT"/>
              </a:rPr>
              <a:t>Institute,</a:t>
            </a:r>
            <a:r>
              <a:rPr sz="1100" spc="0" dirty="0">
                <a:latin typeface="Tw Cen MT"/>
                <a:cs typeface="Tw Cen MT"/>
              </a:rPr>
              <a:t> </a:t>
            </a:r>
            <a:r>
              <a:rPr sz="1100" spc="-40" dirty="0">
                <a:latin typeface="Tw Cen MT"/>
                <a:cs typeface="Tw Cen MT"/>
              </a:rPr>
              <a:t>India</a:t>
            </a:r>
            <a:endParaRPr sz="1100">
              <a:latin typeface="Tw Cen MT"/>
              <a:cs typeface="Tw Cen MT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100" b="1" spc="-35" dirty="0">
                <a:solidFill>
                  <a:srgbClr val="0066B3"/>
                </a:solidFill>
                <a:latin typeface="Tw Cen MT"/>
                <a:cs typeface="Tw Cen MT"/>
              </a:rPr>
              <a:t>Title: Lncrnas </a:t>
            </a:r>
            <a:r>
              <a:rPr sz="1100" b="1" spc="-30" dirty="0">
                <a:solidFill>
                  <a:srgbClr val="0066B3"/>
                </a:solidFill>
                <a:latin typeface="Tw Cen MT"/>
                <a:cs typeface="Tw Cen MT"/>
              </a:rPr>
              <a:t>In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Genetic </a:t>
            </a:r>
            <a:r>
              <a:rPr sz="1100" b="1" spc="-35" dirty="0">
                <a:solidFill>
                  <a:srgbClr val="0066B3"/>
                </a:solidFill>
                <a:latin typeface="Tw Cen MT"/>
                <a:cs typeface="Tw Cen MT"/>
              </a:rPr>
              <a:t>Basis of</a:t>
            </a:r>
            <a:r>
              <a:rPr sz="1100" b="1" spc="0" dirty="0">
                <a:solidFill>
                  <a:srgbClr val="0066B3"/>
                </a:solidFill>
                <a:latin typeface="Tw Cen MT"/>
                <a:cs typeface="Tw Cen MT"/>
              </a:rPr>
              <a:t> </a:t>
            </a:r>
            <a:r>
              <a:rPr sz="1100" b="1" spc="-45" dirty="0">
                <a:solidFill>
                  <a:srgbClr val="0066B3"/>
                </a:solidFill>
                <a:latin typeface="Tw Cen MT"/>
                <a:cs typeface="Tw Cen MT"/>
              </a:rPr>
              <a:t>Glaucoma</a:t>
            </a:r>
            <a:endParaRPr sz="1100">
              <a:latin typeface="Tw Cen MT"/>
              <a:cs typeface="Tw Cen MT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100" b="1" spc="-50" dirty="0">
                <a:latin typeface="Tw Cen MT"/>
                <a:cs typeface="Tw Cen MT"/>
              </a:rPr>
              <a:t>Dr. </a:t>
            </a:r>
            <a:r>
              <a:rPr sz="1100" b="1" spc="-40" dirty="0">
                <a:latin typeface="Tw Cen MT"/>
                <a:cs typeface="Tw Cen MT"/>
              </a:rPr>
              <a:t>Cisse </a:t>
            </a:r>
            <a:r>
              <a:rPr sz="1100" b="1" spc="-50" dirty="0">
                <a:latin typeface="Tw Cen MT"/>
                <a:cs typeface="Tw Cen MT"/>
              </a:rPr>
              <a:t>Yacouba, </a:t>
            </a:r>
            <a:r>
              <a:rPr sz="1100" spc="-35" dirty="0">
                <a:latin typeface="Tw Cen MT"/>
                <a:cs typeface="Tw Cen MT"/>
              </a:rPr>
              <a:t>Southern </a:t>
            </a:r>
            <a:r>
              <a:rPr sz="1100" spc="-40" dirty="0">
                <a:latin typeface="Tw Cen MT"/>
                <a:cs typeface="Tw Cen MT"/>
              </a:rPr>
              <a:t>Medical </a:t>
            </a:r>
            <a:r>
              <a:rPr sz="1100" spc="-45" dirty="0">
                <a:latin typeface="Tw Cen MT"/>
                <a:cs typeface="Tw Cen MT"/>
              </a:rPr>
              <a:t>University,</a:t>
            </a:r>
            <a:r>
              <a:rPr sz="1100" spc="-25" dirty="0">
                <a:latin typeface="Tw Cen MT"/>
                <a:cs typeface="Tw Cen MT"/>
              </a:rPr>
              <a:t> </a:t>
            </a:r>
            <a:r>
              <a:rPr sz="1100" spc="-40" dirty="0">
                <a:latin typeface="Tw Cen MT"/>
                <a:cs typeface="Tw Cen MT"/>
              </a:rPr>
              <a:t>China</a:t>
            </a:r>
            <a:endParaRPr sz="1100">
              <a:latin typeface="Tw Cen MT"/>
              <a:cs typeface="Tw Cen MT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100" b="1" spc="-35" dirty="0">
                <a:solidFill>
                  <a:srgbClr val="0066B3"/>
                </a:solidFill>
                <a:latin typeface="Tw Cen MT"/>
                <a:cs typeface="Tw Cen MT"/>
              </a:rPr>
              <a:t>Title: Effectiveness of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The </a:t>
            </a:r>
            <a:r>
              <a:rPr sz="1100" b="1" spc="-45" dirty="0">
                <a:solidFill>
                  <a:srgbClr val="0066B3"/>
                </a:solidFill>
                <a:latin typeface="Tw Cen MT"/>
                <a:cs typeface="Tw Cen MT"/>
              </a:rPr>
              <a:t>Modified Method </a:t>
            </a:r>
            <a:r>
              <a:rPr sz="1100" b="1" spc="-35" dirty="0">
                <a:solidFill>
                  <a:srgbClr val="0066B3"/>
                </a:solidFill>
                <a:latin typeface="Tw Cen MT"/>
                <a:cs typeface="Tw Cen MT"/>
              </a:rPr>
              <a:t>of Surgical Treatment of </a:t>
            </a:r>
            <a:r>
              <a:rPr sz="1100" b="1" spc="-45" dirty="0">
                <a:solidFill>
                  <a:srgbClr val="0066B3"/>
                </a:solidFill>
                <a:latin typeface="Tw Cen MT"/>
                <a:cs typeface="Tw Cen MT"/>
              </a:rPr>
              <a:t>Terminal</a:t>
            </a:r>
            <a:r>
              <a:rPr sz="1100" b="1" spc="200" dirty="0">
                <a:solidFill>
                  <a:srgbClr val="0066B3"/>
                </a:solidFill>
                <a:latin typeface="Tw Cen MT"/>
                <a:cs typeface="Tw Cen MT"/>
              </a:rPr>
              <a:t> </a:t>
            </a:r>
            <a:r>
              <a:rPr sz="1100" b="1" spc="-45" dirty="0">
                <a:solidFill>
                  <a:srgbClr val="0066B3"/>
                </a:solidFill>
                <a:latin typeface="Tw Cen MT"/>
                <a:cs typeface="Tw Cen MT"/>
              </a:rPr>
              <a:t>Glaucoma</a:t>
            </a:r>
            <a:endParaRPr sz="1100">
              <a:latin typeface="Tw Cen MT"/>
              <a:cs typeface="Tw Cen MT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100" b="1" spc="-50" dirty="0">
                <a:latin typeface="Tw Cen MT"/>
                <a:cs typeface="Tw Cen MT"/>
              </a:rPr>
              <a:t>Dr. </a:t>
            </a:r>
            <a:r>
              <a:rPr sz="1100" b="1" spc="-35" dirty="0">
                <a:latin typeface="Tw Cen MT"/>
                <a:cs typeface="Tw Cen MT"/>
              </a:rPr>
              <a:t>Fazilat </a:t>
            </a:r>
            <a:r>
              <a:rPr sz="1100" b="1" spc="-45" dirty="0">
                <a:latin typeface="Tw Cen MT"/>
                <a:cs typeface="Tw Cen MT"/>
              </a:rPr>
              <a:t>Bhakhridinova, </a:t>
            </a:r>
            <a:r>
              <a:rPr sz="1100" spc="-50" dirty="0">
                <a:latin typeface="Tw Cen MT"/>
                <a:cs typeface="Tw Cen MT"/>
              </a:rPr>
              <a:t>Tashkent </a:t>
            </a:r>
            <a:r>
              <a:rPr sz="1100" spc="-40" dirty="0">
                <a:latin typeface="Tw Cen MT"/>
                <a:cs typeface="Tw Cen MT"/>
              </a:rPr>
              <a:t>Medical </a:t>
            </a:r>
            <a:r>
              <a:rPr sz="1100" spc="-55" dirty="0">
                <a:latin typeface="Tw Cen MT"/>
                <a:cs typeface="Tw Cen MT"/>
              </a:rPr>
              <a:t>Academy,</a:t>
            </a:r>
            <a:r>
              <a:rPr sz="1100" spc="-15" dirty="0">
                <a:latin typeface="Tw Cen MT"/>
                <a:cs typeface="Tw Cen MT"/>
              </a:rPr>
              <a:t> </a:t>
            </a:r>
            <a:r>
              <a:rPr sz="1100" spc="-40" dirty="0">
                <a:latin typeface="Tw Cen MT"/>
                <a:cs typeface="Tw Cen MT"/>
              </a:rPr>
              <a:t>Uzbekistan</a:t>
            </a:r>
            <a:endParaRPr sz="1100">
              <a:latin typeface="Tw Cen MT"/>
              <a:cs typeface="Tw Cen MT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100" b="1" spc="-35" dirty="0">
                <a:solidFill>
                  <a:srgbClr val="0066B3"/>
                </a:solidFill>
                <a:latin typeface="Tw Cen MT"/>
                <a:cs typeface="Tw Cen MT"/>
              </a:rPr>
              <a:t>Title: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The Efficacy </a:t>
            </a:r>
            <a:r>
              <a:rPr sz="1100" b="1" spc="-35" dirty="0">
                <a:solidFill>
                  <a:srgbClr val="0066B3"/>
                </a:solidFill>
                <a:latin typeface="Tw Cen MT"/>
                <a:cs typeface="Tw Cen MT"/>
              </a:rPr>
              <a:t>of </a:t>
            </a:r>
            <a:r>
              <a:rPr sz="1100" b="1" spc="-50" dirty="0">
                <a:solidFill>
                  <a:srgbClr val="0066B3"/>
                </a:solidFill>
                <a:latin typeface="Tw Cen MT"/>
                <a:cs typeface="Tw Cen MT"/>
              </a:rPr>
              <a:t>Improved </a:t>
            </a:r>
            <a:r>
              <a:rPr sz="1100" b="1" spc="-45" dirty="0">
                <a:solidFill>
                  <a:srgbClr val="0066B3"/>
                </a:solidFill>
                <a:latin typeface="Tw Cen MT"/>
                <a:cs typeface="Tw Cen MT"/>
              </a:rPr>
              <a:t>Method </a:t>
            </a:r>
            <a:r>
              <a:rPr sz="1100" b="1" spc="-35" dirty="0">
                <a:solidFill>
                  <a:srgbClr val="0066B3"/>
                </a:solidFill>
                <a:latin typeface="Tw Cen MT"/>
                <a:cs typeface="Tw Cen MT"/>
              </a:rPr>
              <a:t>of Surgical Treatment of</a:t>
            </a:r>
            <a:r>
              <a:rPr sz="1100" b="1" spc="35" dirty="0">
                <a:solidFill>
                  <a:srgbClr val="0066B3"/>
                </a:solidFill>
                <a:latin typeface="Tw Cen MT"/>
                <a:cs typeface="Tw Cen MT"/>
              </a:rPr>
              <a:t>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Persistently Recurrent Pterygium</a:t>
            </a:r>
            <a:endParaRPr sz="1100">
              <a:latin typeface="Tw Cen MT"/>
              <a:cs typeface="Tw Cen MT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100" b="1" spc="-50" dirty="0">
                <a:latin typeface="Tw Cen MT"/>
                <a:cs typeface="Tw Cen MT"/>
              </a:rPr>
              <a:t>Dr. </a:t>
            </a:r>
            <a:r>
              <a:rPr sz="1100" b="1" spc="-45" dirty="0">
                <a:latin typeface="Tw Cen MT"/>
                <a:cs typeface="Tw Cen MT"/>
              </a:rPr>
              <a:t>Kumri Narzikulova, </a:t>
            </a:r>
            <a:r>
              <a:rPr sz="1100" spc="-50" dirty="0">
                <a:latin typeface="Tw Cen MT"/>
                <a:cs typeface="Tw Cen MT"/>
              </a:rPr>
              <a:t>Tashkent </a:t>
            </a:r>
            <a:r>
              <a:rPr sz="1100" spc="-40" dirty="0">
                <a:latin typeface="Tw Cen MT"/>
                <a:cs typeface="Tw Cen MT"/>
              </a:rPr>
              <a:t>Medical </a:t>
            </a:r>
            <a:r>
              <a:rPr sz="1100" spc="-55" dirty="0">
                <a:latin typeface="Tw Cen MT"/>
                <a:cs typeface="Tw Cen MT"/>
              </a:rPr>
              <a:t>Academy,</a:t>
            </a:r>
            <a:r>
              <a:rPr sz="1100" spc="-10" dirty="0">
                <a:latin typeface="Tw Cen MT"/>
                <a:cs typeface="Tw Cen MT"/>
              </a:rPr>
              <a:t> </a:t>
            </a:r>
            <a:r>
              <a:rPr sz="1100" spc="-40" dirty="0">
                <a:latin typeface="Tw Cen MT"/>
                <a:cs typeface="Tw Cen MT"/>
              </a:rPr>
              <a:t>Uzbekistan</a:t>
            </a:r>
            <a:endParaRPr sz="1100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303598"/>
            <a:ext cx="7560309" cy="172720"/>
          </a:xfrm>
          <a:custGeom>
            <a:avLst/>
            <a:gdLst/>
            <a:ahLst/>
            <a:cxnLst/>
            <a:rect l="l" t="t" r="r" b="b"/>
            <a:pathLst>
              <a:path w="7560309" h="172720">
                <a:moveTo>
                  <a:pt x="0" y="172415"/>
                </a:moveTo>
                <a:lnTo>
                  <a:pt x="7560005" y="172415"/>
                </a:lnTo>
                <a:lnTo>
                  <a:pt x="7560005" y="0"/>
                </a:lnTo>
                <a:lnTo>
                  <a:pt x="0" y="0"/>
                </a:lnTo>
                <a:lnTo>
                  <a:pt x="0" y="1724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7560309" cy="756285"/>
          </a:xfrm>
          <a:custGeom>
            <a:avLst/>
            <a:gdLst/>
            <a:ahLst/>
            <a:cxnLst/>
            <a:rect l="l" t="t" r="r" b="b"/>
            <a:pathLst>
              <a:path w="7560309" h="756285">
                <a:moveTo>
                  <a:pt x="0" y="756005"/>
                </a:moveTo>
                <a:lnTo>
                  <a:pt x="7560005" y="756005"/>
                </a:lnTo>
                <a:lnTo>
                  <a:pt x="7560005" y="0"/>
                </a:lnTo>
                <a:lnTo>
                  <a:pt x="0" y="0"/>
                </a:lnTo>
                <a:lnTo>
                  <a:pt x="0" y="7560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0476001"/>
            <a:ext cx="7560309" cy="216535"/>
          </a:xfrm>
          <a:custGeom>
            <a:avLst/>
            <a:gdLst/>
            <a:ahLst/>
            <a:cxnLst/>
            <a:rect l="l" t="t" r="r" b="b"/>
            <a:pathLst>
              <a:path w="7560309" h="216534">
                <a:moveTo>
                  <a:pt x="0" y="216001"/>
                </a:moveTo>
                <a:lnTo>
                  <a:pt x="7560005" y="216001"/>
                </a:lnTo>
                <a:lnTo>
                  <a:pt x="7560005" y="0"/>
                </a:lnTo>
                <a:lnTo>
                  <a:pt x="0" y="0"/>
                </a:lnTo>
                <a:lnTo>
                  <a:pt x="0" y="216001"/>
                </a:lnTo>
                <a:close/>
              </a:path>
            </a:pathLst>
          </a:custGeom>
          <a:solidFill>
            <a:srgbClr val="0095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16000" y="208127"/>
            <a:ext cx="2506345" cy="432434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sz="2250" spc="0" dirty="0">
                <a:solidFill>
                  <a:srgbClr val="F26522"/>
                </a:solidFill>
                <a:latin typeface="Impact"/>
                <a:cs typeface="Impact"/>
              </a:rPr>
              <a:t>conference</a:t>
            </a:r>
            <a:r>
              <a:rPr sz="2250" spc="0" dirty="0">
                <a:solidFill>
                  <a:srgbClr val="0072BC"/>
                </a:solidFill>
                <a:latin typeface="Impact"/>
                <a:cs typeface="Impact"/>
              </a:rPr>
              <a:t>serie</a:t>
            </a:r>
            <a:r>
              <a:rPr sz="2250" dirty="0">
                <a:solidFill>
                  <a:srgbClr val="0072BC"/>
                </a:solidFill>
                <a:latin typeface="Impact"/>
                <a:cs typeface="Impact"/>
              </a:rPr>
              <a:t>s</a:t>
            </a:r>
            <a:r>
              <a:rPr sz="1550" spc="5" dirty="0">
                <a:solidFill>
                  <a:srgbClr val="0072BC"/>
                </a:solidFill>
                <a:latin typeface="Impact"/>
                <a:cs typeface="Impact"/>
              </a:rPr>
              <a:t>.c</a:t>
            </a:r>
            <a:r>
              <a:rPr sz="1550" spc="10" dirty="0">
                <a:solidFill>
                  <a:srgbClr val="0072BC"/>
                </a:solidFill>
                <a:latin typeface="Impact"/>
                <a:cs typeface="Impact"/>
              </a:rPr>
              <a:t>o</a:t>
            </a:r>
            <a:r>
              <a:rPr sz="1550" spc="25" dirty="0">
                <a:solidFill>
                  <a:srgbClr val="0072BC"/>
                </a:solidFill>
                <a:latin typeface="Impact"/>
                <a:cs typeface="Impact"/>
              </a:rPr>
              <a:t>m</a:t>
            </a:r>
            <a:endParaRPr sz="1550">
              <a:latin typeface="Impact"/>
              <a:cs typeface="Impac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31113" y="316072"/>
            <a:ext cx="195326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i="1" spc="-95" dirty="0">
                <a:solidFill>
                  <a:srgbClr val="4D4D4F"/>
                </a:solidFill>
                <a:latin typeface="Book Antiqua"/>
                <a:cs typeface="Book Antiqua"/>
              </a:rPr>
              <a:t>Oculoplastic </a:t>
            </a:r>
            <a:r>
              <a:rPr sz="1600" i="1" spc="-114" dirty="0">
                <a:solidFill>
                  <a:srgbClr val="4D4D4F"/>
                </a:solidFill>
                <a:latin typeface="Book Antiqua"/>
                <a:cs typeface="Book Antiqua"/>
              </a:rPr>
              <a:t>Surgery</a:t>
            </a:r>
            <a:r>
              <a:rPr sz="1600" i="1" spc="-180" dirty="0">
                <a:solidFill>
                  <a:srgbClr val="4D4D4F"/>
                </a:solidFill>
                <a:latin typeface="Book Antiqua"/>
                <a:cs typeface="Book Antiqua"/>
              </a:rPr>
              <a:t> </a:t>
            </a:r>
            <a:r>
              <a:rPr sz="1600" i="1" spc="-45" dirty="0">
                <a:solidFill>
                  <a:srgbClr val="4D4D4F"/>
                </a:solidFill>
                <a:latin typeface="Book Antiqua"/>
                <a:cs typeface="Book Antiqua"/>
              </a:rPr>
              <a:t>2018</a:t>
            </a:r>
            <a:endParaRPr sz="1600">
              <a:latin typeface="Book Antiqua"/>
              <a:cs typeface="Book Antiqu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55130" y="251142"/>
            <a:ext cx="2624455" cy="361315"/>
          </a:xfrm>
          <a:custGeom>
            <a:avLst/>
            <a:gdLst/>
            <a:ahLst/>
            <a:cxnLst/>
            <a:rect l="l" t="t" r="r" b="b"/>
            <a:pathLst>
              <a:path w="2624455" h="361315">
                <a:moveTo>
                  <a:pt x="0" y="0"/>
                </a:moveTo>
                <a:lnTo>
                  <a:pt x="2624328" y="0"/>
                </a:lnTo>
                <a:lnTo>
                  <a:pt x="2624328" y="361188"/>
                </a:lnTo>
                <a:lnTo>
                  <a:pt x="0" y="36118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03300" y="243842"/>
            <a:ext cx="2531745" cy="3714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250" spc="0" dirty="0">
                <a:solidFill>
                  <a:srgbClr val="F26522"/>
                </a:solidFill>
                <a:latin typeface="Impact"/>
                <a:cs typeface="Impact"/>
              </a:rPr>
              <a:t>conference</a:t>
            </a:r>
            <a:r>
              <a:rPr sz="2250" spc="0" dirty="0">
                <a:solidFill>
                  <a:srgbClr val="0072BC"/>
                </a:solidFill>
                <a:latin typeface="Impact"/>
                <a:cs typeface="Impact"/>
              </a:rPr>
              <a:t>serie</a:t>
            </a:r>
            <a:r>
              <a:rPr sz="2250" dirty="0">
                <a:solidFill>
                  <a:srgbClr val="0072BC"/>
                </a:solidFill>
                <a:latin typeface="Impact"/>
                <a:cs typeface="Impact"/>
              </a:rPr>
              <a:t>s</a:t>
            </a:r>
            <a:r>
              <a:rPr sz="1550" spc="5" dirty="0">
                <a:solidFill>
                  <a:srgbClr val="0072BC"/>
                </a:solidFill>
                <a:latin typeface="Impact"/>
                <a:cs typeface="Impact"/>
              </a:rPr>
              <a:t>.c</a:t>
            </a:r>
            <a:r>
              <a:rPr sz="1550" spc="10" dirty="0">
                <a:solidFill>
                  <a:srgbClr val="0072BC"/>
                </a:solidFill>
                <a:latin typeface="Impact"/>
                <a:cs typeface="Impact"/>
              </a:rPr>
              <a:t>o</a:t>
            </a:r>
            <a:r>
              <a:rPr sz="1550" spc="25" dirty="0">
                <a:solidFill>
                  <a:srgbClr val="0072BC"/>
                </a:solidFill>
                <a:latin typeface="Impact"/>
                <a:cs typeface="Impact"/>
              </a:rPr>
              <a:t>m</a:t>
            </a:r>
            <a:endParaRPr sz="1550">
              <a:latin typeface="Impact"/>
              <a:cs typeface="Impact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10132466"/>
            <a:ext cx="7560309" cy="171450"/>
          </a:xfrm>
          <a:custGeom>
            <a:avLst/>
            <a:gdLst/>
            <a:ahLst/>
            <a:cxnLst/>
            <a:rect l="l" t="t" r="r" b="b"/>
            <a:pathLst>
              <a:path w="7560309" h="171450">
                <a:moveTo>
                  <a:pt x="0" y="171132"/>
                </a:moveTo>
                <a:lnTo>
                  <a:pt x="7560005" y="171132"/>
                </a:lnTo>
                <a:lnTo>
                  <a:pt x="7560005" y="0"/>
                </a:lnTo>
                <a:lnTo>
                  <a:pt x="0" y="0"/>
                </a:lnTo>
                <a:lnTo>
                  <a:pt x="0" y="1711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756005"/>
            <a:ext cx="7560309" cy="9377045"/>
          </a:xfrm>
          <a:custGeom>
            <a:avLst/>
            <a:gdLst/>
            <a:ahLst/>
            <a:cxnLst/>
            <a:rect l="l" t="t" r="r" b="b"/>
            <a:pathLst>
              <a:path w="7560309" h="9377045">
                <a:moveTo>
                  <a:pt x="0" y="9376460"/>
                </a:moveTo>
                <a:lnTo>
                  <a:pt x="7560005" y="9376460"/>
                </a:lnTo>
                <a:lnTo>
                  <a:pt x="7560005" y="0"/>
                </a:lnTo>
                <a:lnTo>
                  <a:pt x="0" y="0"/>
                </a:lnTo>
                <a:lnTo>
                  <a:pt x="0" y="93764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15962" y="813403"/>
            <a:ext cx="685165" cy="709930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1100" b="1" spc="-45" dirty="0">
                <a:latin typeface="Tw Cen MT"/>
                <a:cs typeface="Tw Cen MT"/>
              </a:rPr>
              <a:t>12:20-12:40</a:t>
            </a:r>
            <a:endParaRPr sz="1100">
              <a:latin typeface="Tw Cen MT"/>
              <a:cs typeface="Tw Cen MT"/>
            </a:endParaRPr>
          </a:p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1100" b="1" spc="-45" dirty="0">
                <a:latin typeface="Tw Cen MT"/>
                <a:cs typeface="Tw Cen MT"/>
              </a:rPr>
              <a:t>12:40-13:00</a:t>
            </a:r>
            <a:endParaRPr sz="1100">
              <a:latin typeface="Tw Cen MT"/>
              <a:cs typeface="Tw Cen MT"/>
            </a:endParaRPr>
          </a:p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1100" b="1" spc="-45" dirty="0">
                <a:latin typeface="Tw Cen MT"/>
                <a:cs typeface="Tw Cen MT"/>
              </a:rPr>
              <a:t>13:00-13:20</a:t>
            </a:r>
            <a:endParaRPr sz="1100">
              <a:latin typeface="Tw Cen MT"/>
              <a:cs typeface="Tw Cen MT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25" dirty="0"/>
              <a:t>https://oculoplastic.ophthalmologyconferences.com/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3400247" y="820582"/>
            <a:ext cx="1563370" cy="709930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sz="1200" dirty="0">
                <a:solidFill>
                  <a:srgbClr val="103D7E"/>
                </a:solidFill>
                <a:latin typeface="Times New Roman"/>
                <a:cs typeface="Times New Roman"/>
              </a:rPr>
              <a:t>*Speaker </a:t>
            </a:r>
            <a:r>
              <a:rPr sz="1200" spc="-5" dirty="0">
                <a:solidFill>
                  <a:srgbClr val="103D7E"/>
                </a:solidFill>
                <a:latin typeface="Times New Roman"/>
                <a:cs typeface="Times New Roman"/>
              </a:rPr>
              <a:t>Slot</a:t>
            </a:r>
            <a:r>
              <a:rPr sz="1200" spc="-160" dirty="0">
                <a:solidFill>
                  <a:srgbClr val="103D7E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103D7E"/>
                </a:solidFill>
                <a:latin typeface="Times New Roman"/>
                <a:cs typeface="Times New Roman"/>
              </a:rPr>
              <a:t>Available*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55"/>
              </a:spcBef>
            </a:pPr>
            <a:r>
              <a:rPr sz="1200" dirty="0">
                <a:solidFill>
                  <a:srgbClr val="103D7E"/>
                </a:solidFill>
                <a:latin typeface="Times New Roman"/>
                <a:cs typeface="Times New Roman"/>
              </a:rPr>
              <a:t>*Speaker </a:t>
            </a:r>
            <a:r>
              <a:rPr sz="1200" spc="-5" dirty="0">
                <a:solidFill>
                  <a:srgbClr val="103D7E"/>
                </a:solidFill>
                <a:latin typeface="Times New Roman"/>
                <a:cs typeface="Times New Roman"/>
              </a:rPr>
              <a:t>Slot</a:t>
            </a:r>
            <a:r>
              <a:rPr sz="1200" spc="-160" dirty="0">
                <a:solidFill>
                  <a:srgbClr val="103D7E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103D7E"/>
                </a:solidFill>
                <a:latin typeface="Times New Roman"/>
                <a:cs typeface="Times New Roman"/>
              </a:rPr>
              <a:t>Available*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55"/>
              </a:spcBef>
            </a:pPr>
            <a:r>
              <a:rPr sz="1200" dirty="0">
                <a:solidFill>
                  <a:srgbClr val="103D7E"/>
                </a:solidFill>
                <a:latin typeface="Times New Roman"/>
                <a:cs typeface="Times New Roman"/>
              </a:rPr>
              <a:t>*Speaker </a:t>
            </a:r>
            <a:r>
              <a:rPr sz="1200" spc="-5" dirty="0">
                <a:solidFill>
                  <a:srgbClr val="103D7E"/>
                </a:solidFill>
                <a:latin typeface="Times New Roman"/>
                <a:cs typeface="Times New Roman"/>
              </a:rPr>
              <a:t>Slot</a:t>
            </a:r>
            <a:r>
              <a:rPr sz="1200" spc="-160" dirty="0">
                <a:solidFill>
                  <a:srgbClr val="103D7E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103D7E"/>
                </a:solidFill>
                <a:latin typeface="Times New Roman"/>
                <a:cs typeface="Times New Roman"/>
              </a:rPr>
              <a:t>Available*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427405" y="1548206"/>
          <a:ext cx="6645909" cy="19545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6459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8440">
                <a:tc>
                  <a:txBody>
                    <a:bodyPr/>
                    <a:lstStyle/>
                    <a:p>
                      <a:pPr marR="28575" algn="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100" spc="-30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Lunch </a:t>
                      </a:r>
                      <a:r>
                        <a:rPr sz="1100" spc="-40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Break:</a:t>
                      </a:r>
                      <a:r>
                        <a:rPr sz="1100" spc="-60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 </a:t>
                      </a:r>
                      <a:r>
                        <a:rPr sz="1100" spc="-45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13:20-14:20</a:t>
                      </a:r>
                      <a:endParaRPr sz="1100">
                        <a:latin typeface="Tw Cen MT"/>
                        <a:cs typeface="Tw Cen MT"/>
                      </a:endParaRPr>
                    </a:p>
                  </a:txBody>
                  <a:tcPr marL="0" marR="0" marT="17780" marB="0">
                    <a:solidFill>
                      <a:srgbClr val="44C8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400" b="1" spc="-55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Keynote</a:t>
                      </a:r>
                      <a:r>
                        <a:rPr sz="1400" b="1" spc="-50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 </a:t>
                      </a:r>
                      <a:r>
                        <a:rPr sz="1400" b="1" spc="-65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Forum</a:t>
                      </a:r>
                      <a:endParaRPr sz="1400">
                        <a:latin typeface="Tw Cen MT"/>
                        <a:cs typeface="Tw Cen MT"/>
                      </a:endParaRPr>
                    </a:p>
                  </a:txBody>
                  <a:tcPr marL="0" marR="0" marT="5715" marB="0">
                    <a:solidFill>
                      <a:srgbClr val="0066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5030">
                <a:tc>
                  <a:txBody>
                    <a:bodyPr/>
                    <a:lstStyle/>
                    <a:p>
                      <a:pPr marL="880744">
                        <a:lnSpc>
                          <a:spcPts val="1090"/>
                        </a:lnSpc>
                        <a:spcBef>
                          <a:spcPts val="140"/>
                        </a:spcBef>
                      </a:pPr>
                      <a:r>
                        <a:rPr sz="1100" b="1" spc="-35" dirty="0">
                          <a:solidFill>
                            <a:srgbClr val="0066B3"/>
                          </a:solidFill>
                          <a:latin typeface="Tw Cen MT"/>
                          <a:cs typeface="Tw Cen MT"/>
                        </a:rPr>
                        <a:t>Title: </a:t>
                      </a:r>
                      <a:r>
                        <a:rPr sz="1100" b="1" spc="-30" dirty="0">
                          <a:solidFill>
                            <a:srgbClr val="0066B3"/>
                          </a:solidFill>
                          <a:latin typeface="Tw Cen MT"/>
                          <a:cs typeface="Tw Cen MT"/>
                        </a:rPr>
                        <a:t>Correlation </a:t>
                      </a:r>
                      <a:r>
                        <a:rPr sz="1100" b="1" spc="-40" dirty="0">
                          <a:solidFill>
                            <a:srgbClr val="0066B3"/>
                          </a:solidFill>
                          <a:latin typeface="Tw Cen MT"/>
                          <a:cs typeface="Tw Cen MT"/>
                        </a:rPr>
                        <a:t>Between Optic Nerve </a:t>
                      </a:r>
                      <a:r>
                        <a:rPr sz="1100" b="1" spc="-45" dirty="0">
                          <a:solidFill>
                            <a:srgbClr val="0066B3"/>
                          </a:solidFill>
                          <a:latin typeface="Tw Cen MT"/>
                          <a:cs typeface="Tw Cen MT"/>
                        </a:rPr>
                        <a:t>Involvement And </a:t>
                      </a:r>
                      <a:r>
                        <a:rPr sz="1100" b="1" spc="-40" dirty="0">
                          <a:solidFill>
                            <a:srgbClr val="0066B3"/>
                          </a:solidFill>
                          <a:latin typeface="Tw Cen MT"/>
                          <a:cs typeface="Tw Cen MT"/>
                        </a:rPr>
                        <a:t>Chronic Obstructive Pulmonary</a:t>
                      </a:r>
                      <a:r>
                        <a:rPr sz="1100" b="1" dirty="0">
                          <a:solidFill>
                            <a:srgbClr val="0066B3"/>
                          </a:solidFill>
                          <a:latin typeface="Tw Cen MT"/>
                          <a:cs typeface="Tw Cen MT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0066B3"/>
                          </a:solidFill>
                          <a:latin typeface="Tw Cen MT"/>
                          <a:cs typeface="Tw Cen MT"/>
                        </a:rPr>
                        <a:t>Disease</a:t>
                      </a:r>
                      <a:endParaRPr sz="1100">
                        <a:latin typeface="Tw Cen MT"/>
                        <a:cs typeface="Tw Cen MT"/>
                      </a:endParaRPr>
                    </a:p>
                    <a:p>
                      <a:pPr marL="100965">
                        <a:lnSpc>
                          <a:spcPts val="860"/>
                        </a:lnSpc>
                      </a:pPr>
                      <a:r>
                        <a:rPr sz="1100" b="1" spc="-45" dirty="0">
                          <a:latin typeface="Tw Cen MT"/>
                          <a:cs typeface="Tw Cen MT"/>
                        </a:rPr>
                        <a:t>14:20-15:00</a:t>
                      </a:r>
                      <a:endParaRPr sz="1100">
                        <a:latin typeface="Tw Cen MT"/>
                        <a:cs typeface="Tw Cen MT"/>
                      </a:endParaRPr>
                    </a:p>
                    <a:p>
                      <a:pPr marL="880744">
                        <a:lnSpc>
                          <a:spcPts val="1090"/>
                        </a:lnSpc>
                      </a:pPr>
                      <a:r>
                        <a:rPr sz="1100" b="1" spc="-50" dirty="0">
                          <a:latin typeface="Tw Cen MT"/>
                          <a:cs typeface="Tw Cen MT"/>
                        </a:rPr>
                        <a:t>Dr. Mohammad Yazdchi, </a:t>
                      </a:r>
                      <a:r>
                        <a:rPr sz="1100" spc="-50" dirty="0">
                          <a:latin typeface="Tw Cen MT"/>
                          <a:cs typeface="Tw Cen MT"/>
                        </a:rPr>
                        <a:t>Tabriz </a:t>
                      </a:r>
                      <a:r>
                        <a:rPr sz="1100" spc="-45" dirty="0">
                          <a:latin typeface="Tw Cen MT"/>
                          <a:cs typeface="Tw Cen MT"/>
                        </a:rPr>
                        <a:t>University,</a:t>
                      </a:r>
                      <a:r>
                        <a:rPr sz="1100" dirty="0">
                          <a:latin typeface="Tw Cen MT"/>
                          <a:cs typeface="Tw Cen MT"/>
                        </a:rPr>
                        <a:t> </a:t>
                      </a:r>
                      <a:r>
                        <a:rPr sz="1100" spc="-40" dirty="0">
                          <a:latin typeface="Tw Cen MT"/>
                          <a:cs typeface="Tw Cen MT"/>
                        </a:rPr>
                        <a:t>Iran</a:t>
                      </a:r>
                      <a:endParaRPr sz="1100">
                        <a:latin typeface="Tw Cen MT"/>
                        <a:cs typeface="Tw Cen MT"/>
                      </a:endParaRPr>
                    </a:p>
                    <a:p>
                      <a:pPr marL="880744">
                        <a:lnSpc>
                          <a:spcPts val="1090"/>
                        </a:lnSpc>
                        <a:spcBef>
                          <a:spcPts val="400"/>
                        </a:spcBef>
                      </a:pPr>
                      <a:r>
                        <a:rPr sz="1100" b="1" spc="-35" dirty="0">
                          <a:solidFill>
                            <a:srgbClr val="0066B3"/>
                          </a:solidFill>
                          <a:latin typeface="Tw Cen MT"/>
                          <a:cs typeface="Tw Cen MT"/>
                        </a:rPr>
                        <a:t>Title: </a:t>
                      </a:r>
                      <a:r>
                        <a:rPr sz="1100" b="1" spc="-40" dirty="0">
                          <a:solidFill>
                            <a:srgbClr val="0066B3"/>
                          </a:solidFill>
                          <a:latin typeface="Tw Cen MT"/>
                          <a:cs typeface="Tw Cen MT"/>
                        </a:rPr>
                        <a:t>Experimental Study Of The </a:t>
                      </a:r>
                      <a:r>
                        <a:rPr sz="1100" b="1" spc="-35" dirty="0">
                          <a:solidFill>
                            <a:srgbClr val="0066B3"/>
                          </a:solidFill>
                          <a:latin typeface="Tw Cen MT"/>
                          <a:cs typeface="Tw Cen MT"/>
                        </a:rPr>
                        <a:t>Effectiveness </a:t>
                      </a:r>
                      <a:r>
                        <a:rPr sz="1100" b="1" spc="-40" dirty="0">
                          <a:solidFill>
                            <a:srgbClr val="0066B3"/>
                          </a:solidFill>
                          <a:latin typeface="Tw Cen MT"/>
                          <a:cs typeface="Tw Cen MT"/>
                        </a:rPr>
                        <a:t>Of Eye Medicinal Films </a:t>
                      </a:r>
                      <a:r>
                        <a:rPr sz="1100" b="1" spc="-30" dirty="0">
                          <a:solidFill>
                            <a:srgbClr val="0066B3"/>
                          </a:solidFill>
                          <a:latin typeface="Tw Cen MT"/>
                          <a:cs typeface="Tw Cen MT"/>
                        </a:rPr>
                        <a:t>In </a:t>
                      </a:r>
                      <a:r>
                        <a:rPr sz="1100" b="1" spc="-35" dirty="0">
                          <a:solidFill>
                            <a:srgbClr val="0066B3"/>
                          </a:solidFill>
                          <a:latin typeface="Tw Cen MT"/>
                          <a:cs typeface="Tw Cen MT"/>
                        </a:rPr>
                        <a:t>Viral </a:t>
                      </a:r>
                      <a:r>
                        <a:rPr sz="1100" b="1" spc="-40" dirty="0">
                          <a:solidFill>
                            <a:srgbClr val="0066B3"/>
                          </a:solidFill>
                          <a:latin typeface="Tw Cen MT"/>
                          <a:cs typeface="Tw Cen MT"/>
                        </a:rPr>
                        <a:t>Eye</a:t>
                      </a:r>
                      <a:r>
                        <a:rPr sz="1100" b="1" spc="100" dirty="0">
                          <a:solidFill>
                            <a:srgbClr val="0066B3"/>
                          </a:solidFill>
                          <a:latin typeface="Tw Cen MT"/>
                          <a:cs typeface="Tw Cen MT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0066B3"/>
                          </a:solidFill>
                          <a:latin typeface="Tw Cen MT"/>
                          <a:cs typeface="Tw Cen MT"/>
                        </a:rPr>
                        <a:t>Lesions</a:t>
                      </a:r>
                      <a:endParaRPr sz="1100">
                        <a:latin typeface="Tw Cen MT"/>
                        <a:cs typeface="Tw Cen MT"/>
                      </a:endParaRPr>
                    </a:p>
                    <a:p>
                      <a:pPr marL="100965">
                        <a:lnSpc>
                          <a:spcPts val="860"/>
                        </a:lnSpc>
                      </a:pPr>
                      <a:r>
                        <a:rPr sz="1100" b="1" spc="-45" dirty="0">
                          <a:latin typeface="Tw Cen MT"/>
                          <a:cs typeface="Tw Cen MT"/>
                        </a:rPr>
                        <a:t>15:00-15:40</a:t>
                      </a:r>
                      <a:endParaRPr sz="1100">
                        <a:latin typeface="Tw Cen MT"/>
                        <a:cs typeface="Tw Cen MT"/>
                      </a:endParaRPr>
                    </a:p>
                    <a:p>
                      <a:pPr marL="880744">
                        <a:lnSpc>
                          <a:spcPts val="1090"/>
                        </a:lnSpc>
                      </a:pPr>
                      <a:r>
                        <a:rPr sz="1100" b="1" spc="-50" dirty="0">
                          <a:latin typeface="Tw Cen MT"/>
                          <a:cs typeface="Tw Cen MT"/>
                        </a:rPr>
                        <a:t>Dr. </a:t>
                      </a:r>
                      <a:r>
                        <a:rPr sz="1100" b="1" spc="-40" dirty="0">
                          <a:latin typeface="Tw Cen MT"/>
                          <a:cs typeface="Tw Cen MT"/>
                        </a:rPr>
                        <a:t>Bilalov </a:t>
                      </a:r>
                      <a:r>
                        <a:rPr sz="1100" b="1" spc="-35" dirty="0">
                          <a:latin typeface="Tw Cen MT"/>
                          <a:cs typeface="Tw Cen MT"/>
                        </a:rPr>
                        <a:t>Erkin </a:t>
                      </a:r>
                      <a:r>
                        <a:rPr sz="1100" b="1" spc="-45" dirty="0">
                          <a:latin typeface="Tw Cen MT"/>
                          <a:cs typeface="Tw Cen MT"/>
                        </a:rPr>
                        <a:t>Nazimovich, </a:t>
                      </a:r>
                      <a:r>
                        <a:rPr sz="1100" spc="-50" dirty="0">
                          <a:latin typeface="Tw Cen MT"/>
                          <a:cs typeface="Tw Cen MT"/>
                        </a:rPr>
                        <a:t>Tashkent </a:t>
                      </a:r>
                      <a:r>
                        <a:rPr sz="1100" spc="-40" dirty="0">
                          <a:latin typeface="Tw Cen MT"/>
                          <a:cs typeface="Tw Cen MT"/>
                        </a:rPr>
                        <a:t>Medical </a:t>
                      </a:r>
                      <a:r>
                        <a:rPr sz="1100" spc="-55" dirty="0">
                          <a:latin typeface="Tw Cen MT"/>
                          <a:cs typeface="Tw Cen MT"/>
                        </a:rPr>
                        <a:t>Academy,</a:t>
                      </a:r>
                      <a:r>
                        <a:rPr sz="1100" spc="-5" dirty="0">
                          <a:latin typeface="Tw Cen MT"/>
                          <a:cs typeface="Tw Cen MT"/>
                        </a:rPr>
                        <a:t> </a:t>
                      </a:r>
                      <a:r>
                        <a:rPr sz="1100" spc="-40" dirty="0">
                          <a:latin typeface="Tw Cen MT"/>
                          <a:cs typeface="Tw Cen MT"/>
                        </a:rPr>
                        <a:t>Uzbekistan</a:t>
                      </a:r>
                      <a:endParaRPr sz="1100">
                        <a:latin typeface="Tw Cen MT"/>
                        <a:cs typeface="Tw Cen MT"/>
                      </a:endParaRPr>
                    </a:p>
                  </a:txBody>
                  <a:tcPr marL="0" marR="0" marT="17780" marB="0">
                    <a:solidFill>
                      <a:srgbClr val="E9F0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marR="28575" algn="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100" spc="-40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Networking </a:t>
                      </a:r>
                      <a:r>
                        <a:rPr sz="1100" spc="-35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and </a:t>
                      </a:r>
                      <a:r>
                        <a:rPr sz="1100" spc="-40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Refreshments Break:</a:t>
                      </a:r>
                      <a:r>
                        <a:rPr sz="1100" spc="-55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 </a:t>
                      </a:r>
                      <a:r>
                        <a:rPr sz="1100" spc="-45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15:40-16:00</a:t>
                      </a:r>
                      <a:endParaRPr sz="1100">
                        <a:latin typeface="Tw Cen MT"/>
                        <a:cs typeface="Tw Cen MT"/>
                      </a:endParaRPr>
                    </a:p>
                  </a:txBody>
                  <a:tcPr marL="0" marR="0" marT="17780" marB="0">
                    <a:solidFill>
                      <a:srgbClr val="44C8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100" b="1" spc="-40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Sessions:</a:t>
                      </a:r>
                      <a:endParaRPr sz="1100">
                        <a:latin typeface="Tw Cen MT"/>
                        <a:cs typeface="Tw Cen MT"/>
                      </a:endParaRPr>
                    </a:p>
                    <a:p>
                      <a:pPr marL="5334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100" b="1" spc="-45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Ophthalmic </a:t>
                      </a:r>
                      <a:r>
                        <a:rPr sz="1100" b="1" spc="-40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Pharmacology </a:t>
                      </a:r>
                      <a:r>
                        <a:rPr sz="1100" b="1" spc="-35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| </a:t>
                      </a:r>
                      <a:r>
                        <a:rPr sz="1100" b="1" spc="-40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Orbital </a:t>
                      </a:r>
                      <a:r>
                        <a:rPr sz="1100" b="1" spc="-35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Disorders </a:t>
                      </a:r>
                      <a:r>
                        <a:rPr sz="1100" b="1" spc="-45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And</a:t>
                      </a:r>
                      <a:r>
                        <a:rPr sz="1100" b="1" spc="-35" dirty="0">
                          <a:solidFill>
                            <a:srgbClr val="FFFFFF"/>
                          </a:solidFill>
                          <a:latin typeface="Tw Cen MT"/>
                          <a:cs typeface="Tw Cen MT"/>
                        </a:rPr>
                        <a:t> Surgery</a:t>
                      </a:r>
                      <a:endParaRPr sz="1100">
                        <a:latin typeface="Tw Cen MT"/>
                        <a:cs typeface="Tw Cen MT"/>
                      </a:endParaRPr>
                    </a:p>
                  </a:txBody>
                  <a:tcPr marL="0" marR="0" marT="17780" marB="0">
                    <a:solidFill>
                      <a:srgbClr val="009E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4" name="object 14"/>
          <p:cNvSpPr txBox="1"/>
          <p:nvPr/>
        </p:nvSpPr>
        <p:spPr>
          <a:xfrm>
            <a:off x="6028545" y="3507714"/>
            <a:ext cx="10134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40" dirty="0">
                <a:solidFill>
                  <a:srgbClr val="0066B3"/>
                </a:solidFill>
                <a:latin typeface="Tw Cen MT"/>
                <a:cs typeface="Tw Cen MT"/>
              </a:rPr>
              <a:t>Session</a:t>
            </a:r>
            <a:r>
              <a:rPr sz="1100" spc="-65" dirty="0">
                <a:solidFill>
                  <a:srgbClr val="0066B3"/>
                </a:solidFill>
                <a:latin typeface="Tw Cen MT"/>
                <a:cs typeface="Tw Cen MT"/>
              </a:rPr>
              <a:t> </a:t>
            </a:r>
            <a:r>
              <a:rPr sz="1100" spc="-40" dirty="0">
                <a:solidFill>
                  <a:srgbClr val="0066B3"/>
                </a:solidFill>
                <a:latin typeface="Tw Cen MT"/>
                <a:cs typeface="Tw Cen MT"/>
              </a:rPr>
              <a:t>Introduction</a:t>
            </a:r>
            <a:endParaRPr sz="1100">
              <a:latin typeface="Tw Cen MT"/>
              <a:cs typeface="Tw Cen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7405" y="3721354"/>
            <a:ext cx="6645909" cy="394970"/>
          </a:xfrm>
          <a:prstGeom prst="rect">
            <a:avLst/>
          </a:prstGeom>
          <a:solidFill>
            <a:srgbClr val="009EDB"/>
          </a:solidFill>
        </p:spPr>
        <p:txBody>
          <a:bodyPr vert="horz" wrap="square" lIns="0" tIns="17780" rIns="0" bIns="0" rtlCol="0">
            <a:spAutoFit/>
          </a:bodyPr>
          <a:lstStyle/>
          <a:p>
            <a:pPr marL="53340">
              <a:lnSpc>
                <a:spcPct val="100000"/>
              </a:lnSpc>
              <a:spcBef>
                <a:spcPts val="140"/>
              </a:spcBef>
            </a:pPr>
            <a:r>
              <a:rPr sz="1100" b="1" spc="-40" dirty="0">
                <a:solidFill>
                  <a:srgbClr val="FFFFFF"/>
                </a:solidFill>
                <a:latin typeface="Tw Cen MT"/>
                <a:cs typeface="Tw Cen MT"/>
              </a:rPr>
              <a:t>Session </a:t>
            </a:r>
            <a:r>
              <a:rPr sz="1100" b="1" spc="-35" dirty="0">
                <a:solidFill>
                  <a:srgbClr val="FFFFFF"/>
                </a:solidFill>
                <a:latin typeface="Tw Cen MT"/>
                <a:cs typeface="Tw Cen MT"/>
              </a:rPr>
              <a:t>Chair: </a:t>
            </a:r>
            <a:r>
              <a:rPr sz="1100" b="1" spc="-50" dirty="0">
                <a:solidFill>
                  <a:srgbClr val="FFFFFF"/>
                </a:solidFill>
                <a:latin typeface="Tw Cen MT"/>
                <a:cs typeface="Tw Cen MT"/>
              </a:rPr>
              <a:t>Dr. Mohammad Yazdchi, </a:t>
            </a:r>
            <a:r>
              <a:rPr sz="1100" b="1" spc="-45" dirty="0">
                <a:solidFill>
                  <a:srgbClr val="FFFFFF"/>
                </a:solidFill>
                <a:latin typeface="Tw Cen MT"/>
                <a:cs typeface="Tw Cen MT"/>
              </a:rPr>
              <a:t>Tabriz University,</a:t>
            </a:r>
            <a:r>
              <a:rPr sz="1100" b="1" spc="-10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100" b="1" spc="-35" dirty="0">
                <a:solidFill>
                  <a:srgbClr val="FFFFFF"/>
                </a:solidFill>
                <a:latin typeface="Tw Cen MT"/>
                <a:cs typeface="Tw Cen MT"/>
              </a:rPr>
              <a:t>Iran</a:t>
            </a:r>
            <a:endParaRPr sz="1100">
              <a:latin typeface="Tw Cen MT"/>
              <a:cs typeface="Tw Cen MT"/>
            </a:endParaRPr>
          </a:p>
          <a:p>
            <a:pPr marL="53340">
              <a:lnSpc>
                <a:spcPct val="100000"/>
              </a:lnSpc>
              <a:spcBef>
                <a:spcPts val="60"/>
              </a:spcBef>
            </a:pPr>
            <a:r>
              <a:rPr sz="1100" b="1" spc="-40" dirty="0">
                <a:solidFill>
                  <a:srgbClr val="FFFFFF"/>
                </a:solidFill>
                <a:latin typeface="Tw Cen MT"/>
                <a:cs typeface="Tw Cen MT"/>
              </a:rPr>
              <a:t>Session </a:t>
            </a:r>
            <a:r>
              <a:rPr sz="1100" b="1" spc="-35" dirty="0">
                <a:solidFill>
                  <a:srgbClr val="FFFFFF"/>
                </a:solidFill>
                <a:latin typeface="Tw Cen MT"/>
                <a:cs typeface="Tw Cen MT"/>
              </a:rPr>
              <a:t>Co-chair: </a:t>
            </a:r>
            <a:r>
              <a:rPr sz="1100" b="1" spc="-50" dirty="0">
                <a:solidFill>
                  <a:srgbClr val="FFFFFF"/>
                </a:solidFill>
                <a:latin typeface="Tw Cen MT"/>
                <a:cs typeface="Tw Cen MT"/>
              </a:rPr>
              <a:t>Dr. </a:t>
            </a:r>
            <a:r>
              <a:rPr sz="1100" b="1" spc="-40" dirty="0">
                <a:solidFill>
                  <a:srgbClr val="FFFFFF"/>
                </a:solidFill>
                <a:latin typeface="Tw Cen MT"/>
                <a:cs typeface="Tw Cen MT"/>
              </a:rPr>
              <a:t>Bilalov </a:t>
            </a:r>
            <a:r>
              <a:rPr sz="1100" b="1" spc="-35" dirty="0">
                <a:solidFill>
                  <a:srgbClr val="FFFFFF"/>
                </a:solidFill>
                <a:latin typeface="Tw Cen MT"/>
                <a:cs typeface="Tw Cen MT"/>
              </a:rPr>
              <a:t>Erkin </a:t>
            </a:r>
            <a:r>
              <a:rPr sz="1100" b="1" spc="-45" dirty="0">
                <a:solidFill>
                  <a:srgbClr val="FFFFFF"/>
                </a:solidFill>
                <a:latin typeface="Tw Cen MT"/>
                <a:cs typeface="Tw Cen MT"/>
              </a:rPr>
              <a:t>Nazimovich, Tashkent </a:t>
            </a:r>
            <a:r>
              <a:rPr sz="1100" b="1" spc="-40" dirty="0">
                <a:solidFill>
                  <a:srgbClr val="FFFFFF"/>
                </a:solidFill>
                <a:latin typeface="Tw Cen MT"/>
                <a:cs typeface="Tw Cen MT"/>
              </a:rPr>
              <a:t>Medical </a:t>
            </a:r>
            <a:r>
              <a:rPr sz="1100" b="1" spc="-55" dirty="0">
                <a:solidFill>
                  <a:srgbClr val="FFFFFF"/>
                </a:solidFill>
                <a:latin typeface="Tw Cen MT"/>
                <a:cs typeface="Tw Cen MT"/>
              </a:rPr>
              <a:t>Academy,</a:t>
            </a:r>
            <a:r>
              <a:rPr sz="1100" b="1" spc="-20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1100" b="1" spc="-45" dirty="0">
                <a:solidFill>
                  <a:srgbClr val="FFFFFF"/>
                </a:solidFill>
                <a:latin typeface="Tw Cen MT"/>
                <a:cs typeface="Tw Cen MT"/>
              </a:rPr>
              <a:t>Uzbekistan</a:t>
            </a:r>
            <a:endParaRPr sz="1100">
              <a:latin typeface="Tw Cen MT"/>
              <a:cs typeface="Tw Cen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16095" y="4300232"/>
            <a:ext cx="6851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45" dirty="0">
                <a:latin typeface="Tw Cen MT"/>
                <a:cs typeface="Tw Cen MT"/>
              </a:rPr>
              <a:t>16:00-16:20</a:t>
            </a:r>
            <a:endParaRPr sz="1100">
              <a:latin typeface="Tw Cen MT"/>
              <a:cs typeface="Tw Cen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16095" y="4807623"/>
            <a:ext cx="6851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45" dirty="0">
                <a:latin typeface="Tw Cen MT"/>
                <a:cs typeface="Tw Cen MT"/>
              </a:rPr>
              <a:t>16:20-16:40</a:t>
            </a:r>
            <a:endParaRPr sz="1100">
              <a:latin typeface="Tw Cen MT"/>
              <a:cs typeface="Tw Cen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16095" y="5245163"/>
            <a:ext cx="6851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45" dirty="0">
                <a:latin typeface="Tw Cen MT"/>
                <a:cs typeface="Tw Cen MT"/>
              </a:rPr>
              <a:t>16:40-17:00</a:t>
            </a:r>
            <a:endParaRPr sz="1100">
              <a:latin typeface="Tw Cen MT"/>
              <a:cs typeface="Tw Cen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15962" y="5517352"/>
            <a:ext cx="685800" cy="709930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1100" b="1" spc="-45" dirty="0">
                <a:latin typeface="Tw Cen MT"/>
                <a:cs typeface="Tw Cen MT"/>
              </a:rPr>
              <a:t>17:00-17:20</a:t>
            </a:r>
            <a:endParaRPr sz="1100">
              <a:latin typeface="Tw Cen MT"/>
              <a:cs typeface="Tw Cen MT"/>
            </a:endParaRPr>
          </a:p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1100" b="1" spc="-45" dirty="0">
                <a:latin typeface="Tw Cen MT"/>
                <a:cs typeface="Tw Cen MT"/>
              </a:rPr>
              <a:t>17:20-17:40</a:t>
            </a:r>
            <a:endParaRPr sz="1100">
              <a:latin typeface="Tw Cen MT"/>
              <a:cs typeface="Tw Cen MT"/>
            </a:endParaRPr>
          </a:p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1100" b="1" spc="-45" dirty="0">
                <a:latin typeface="Tw Cen MT"/>
                <a:cs typeface="Tw Cen MT"/>
              </a:rPr>
              <a:t>17:40-18:00</a:t>
            </a:r>
            <a:endParaRPr sz="1100">
              <a:latin typeface="Tw Cen MT"/>
              <a:cs typeface="Tw Cen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295928" y="4120997"/>
            <a:ext cx="5730875" cy="2113915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320"/>
              </a:spcBef>
            </a:pPr>
            <a:r>
              <a:rPr sz="1100" b="1" spc="-35" dirty="0">
                <a:solidFill>
                  <a:srgbClr val="0066B3"/>
                </a:solidFill>
                <a:latin typeface="Tw Cen MT"/>
                <a:cs typeface="Tw Cen MT"/>
              </a:rPr>
              <a:t>Title: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The Study Of </a:t>
            </a:r>
            <a:r>
              <a:rPr sz="1100" b="1" spc="-35" dirty="0">
                <a:solidFill>
                  <a:srgbClr val="0066B3"/>
                </a:solidFill>
                <a:latin typeface="Tw Cen MT"/>
                <a:cs typeface="Tw Cen MT"/>
              </a:rPr>
              <a:t>Surgical Design </a:t>
            </a:r>
            <a:r>
              <a:rPr sz="1100" b="1" spc="-45" dirty="0">
                <a:solidFill>
                  <a:srgbClr val="0066B3"/>
                </a:solidFill>
                <a:latin typeface="Tw Cen MT"/>
                <a:cs typeface="Tw Cen MT"/>
              </a:rPr>
              <a:t>And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Prevention </a:t>
            </a:r>
            <a:r>
              <a:rPr sz="1100" b="1" spc="-45" dirty="0">
                <a:solidFill>
                  <a:srgbClr val="0066B3"/>
                </a:solidFill>
                <a:latin typeface="Tw Cen MT"/>
                <a:cs typeface="Tw Cen MT"/>
              </a:rPr>
              <a:t>And </a:t>
            </a:r>
            <a:r>
              <a:rPr sz="1100" b="1" spc="-35" dirty="0">
                <a:solidFill>
                  <a:srgbClr val="0066B3"/>
                </a:solidFill>
                <a:latin typeface="Tw Cen MT"/>
                <a:cs typeface="Tw Cen MT"/>
              </a:rPr>
              <a:t>Treatment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Of Operative Complications Of </a:t>
            </a:r>
            <a:r>
              <a:rPr sz="1100" b="1" spc="-45" dirty="0">
                <a:solidFill>
                  <a:srgbClr val="0066B3"/>
                </a:solidFill>
                <a:latin typeface="Tw Cen MT"/>
                <a:cs typeface="Tw Cen MT"/>
              </a:rPr>
              <a:t>Ocular  Tumors And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Orbital</a:t>
            </a:r>
            <a:r>
              <a:rPr sz="1100" b="1" spc="-30" dirty="0">
                <a:solidFill>
                  <a:srgbClr val="0066B3"/>
                </a:solidFill>
                <a:latin typeface="Tw Cen MT"/>
                <a:cs typeface="Tw Cen MT"/>
              </a:rPr>
              <a:t> </a:t>
            </a:r>
            <a:r>
              <a:rPr sz="1100" b="1" spc="-45" dirty="0">
                <a:solidFill>
                  <a:srgbClr val="0066B3"/>
                </a:solidFill>
                <a:latin typeface="Tw Cen MT"/>
                <a:cs typeface="Tw Cen MT"/>
              </a:rPr>
              <a:t>Diseases</a:t>
            </a:r>
            <a:endParaRPr sz="1100">
              <a:latin typeface="Tw Cen MT"/>
              <a:cs typeface="Tw Cen MT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100" b="1" spc="-50" dirty="0">
                <a:latin typeface="Tw Cen MT"/>
                <a:cs typeface="Tw Cen MT"/>
              </a:rPr>
              <a:t>Dr. </a:t>
            </a:r>
            <a:r>
              <a:rPr sz="1100" b="1" spc="-35" dirty="0">
                <a:latin typeface="Tw Cen MT"/>
                <a:cs typeface="Tw Cen MT"/>
              </a:rPr>
              <a:t>Jianmin </a:t>
            </a:r>
            <a:r>
              <a:rPr sz="1100" b="1" spc="-40" dirty="0">
                <a:latin typeface="Tw Cen MT"/>
                <a:cs typeface="Tw Cen MT"/>
              </a:rPr>
              <a:t>Ma, </a:t>
            </a:r>
            <a:r>
              <a:rPr sz="1100" spc="-35" dirty="0">
                <a:latin typeface="Tw Cen MT"/>
                <a:cs typeface="Tw Cen MT"/>
              </a:rPr>
              <a:t>Beijing </a:t>
            </a:r>
            <a:r>
              <a:rPr sz="1100" spc="-50" dirty="0">
                <a:latin typeface="Tw Cen MT"/>
                <a:cs typeface="Tw Cen MT"/>
              </a:rPr>
              <a:t>Tongren </a:t>
            </a:r>
            <a:r>
              <a:rPr sz="1100" spc="-45" dirty="0">
                <a:latin typeface="Tw Cen MT"/>
                <a:cs typeface="Tw Cen MT"/>
              </a:rPr>
              <a:t>Eye </a:t>
            </a:r>
            <a:r>
              <a:rPr sz="1100" spc="-50" dirty="0">
                <a:latin typeface="Tw Cen MT"/>
                <a:cs typeface="Tw Cen MT"/>
              </a:rPr>
              <a:t>Center,</a:t>
            </a:r>
            <a:r>
              <a:rPr sz="1100" spc="-30" dirty="0">
                <a:latin typeface="Tw Cen MT"/>
                <a:cs typeface="Tw Cen MT"/>
              </a:rPr>
              <a:t> </a:t>
            </a:r>
            <a:r>
              <a:rPr sz="1100" spc="-40" dirty="0">
                <a:latin typeface="Tw Cen MT"/>
                <a:cs typeface="Tw Cen MT"/>
              </a:rPr>
              <a:t>China</a:t>
            </a:r>
            <a:endParaRPr sz="1100">
              <a:latin typeface="Tw Cen MT"/>
              <a:cs typeface="Tw Cen MT"/>
            </a:endParaRPr>
          </a:p>
          <a:p>
            <a:pPr marL="12700" marR="3662045">
              <a:lnSpc>
                <a:spcPct val="130500"/>
              </a:lnSpc>
            </a:pPr>
            <a:r>
              <a:rPr sz="1100" b="1" spc="-35" dirty="0">
                <a:solidFill>
                  <a:srgbClr val="0066B3"/>
                </a:solidFill>
                <a:latin typeface="Tw Cen MT"/>
                <a:cs typeface="Tw Cen MT"/>
              </a:rPr>
              <a:t>Title: </a:t>
            </a:r>
            <a:r>
              <a:rPr sz="1100" b="1" spc="-70" dirty="0">
                <a:solidFill>
                  <a:srgbClr val="0066B3"/>
                </a:solidFill>
                <a:latin typeface="Tw Cen MT"/>
                <a:cs typeface="Tw Cen MT"/>
              </a:rPr>
              <a:t>PACK- </a:t>
            </a:r>
            <a:r>
              <a:rPr sz="1100" b="1" spc="-45" dirty="0">
                <a:solidFill>
                  <a:srgbClr val="0066B3"/>
                </a:solidFill>
                <a:latin typeface="Tw Cen MT"/>
                <a:cs typeface="Tw Cen MT"/>
              </a:rPr>
              <a:t>CXL </a:t>
            </a:r>
            <a:r>
              <a:rPr sz="1100" b="1" spc="-30" dirty="0">
                <a:solidFill>
                  <a:srgbClr val="0066B3"/>
                </a:solidFill>
                <a:latin typeface="Tw Cen MT"/>
                <a:cs typeface="Tw Cen MT"/>
              </a:rPr>
              <a:t>In </a:t>
            </a:r>
            <a:r>
              <a:rPr sz="1100" b="1" spc="-35" dirty="0">
                <a:solidFill>
                  <a:srgbClr val="0066B3"/>
                </a:solidFill>
                <a:latin typeface="Tw Cen MT"/>
                <a:cs typeface="Tw Cen MT"/>
              </a:rPr>
              <a:t>Infectious Keratitis  </a:t>
            </a:r>
            <a:r>
              <a:rPr sz="1100" b="1" spc="-50" dirty="0">
                <a:latin typeface="Tw Cen MT"/>
                <a:cs typeface="Tw Cen MT"/>
              </a:rPr>
              <a:t>Dr. </a:t>
            </a:r>
            <a:r>
              <a:rPr sz="1100" b="1" spc="-40" dirty="0">
                <a:latin typeface="Tw Cen MT"/>
                <a:cs typeface="Tw Cen MT"/>
              </a:rPr>
              <a:t>Anita </a:t>
            </a:r>
            <a:r>
              <a:rPr sz="1100" b="1" spc="-50" dirty="0">
                <a:latin typeface="Tw Cen MT"/>
                <a:cs typeface="Tw Cen MT"/>
              </a:rPr>
              <a:t>Panda, </a:t>
            </a:r>
            <a:r>
              <a:rPr sz="1100" spc="-45" dirty="0">
                <a:latin typeface="Tw Cen MT"/>
                <a:cs typeface="Tw Cen MT"/>
              </a:rPr>
              <a:t>AIIMS,</a:t>
            </a:r>
            <a:r>
              <a:rPr sz="1100" spc="-15" dirty="0">
                <a:latin typeface="Tw Cen MT"/>
                <a:cs typeface="Tw Cen MT"/>
              </a:rPr>
              <a:t> </a:t>
            </a:r>
            <a:r>
              <a:rPr sz="1100" spc="-40" dirty="0">
                <a:latin typeface="Tw Cen MT"/>
                <a:cs typeface="Tw Cen MT"/>
              </a:rPr>
              <a:t>India</a:t>
            </a:r>
            <a:endParaRPr sz="1100">
              <a:latin typeface="Tw Cen MT"/>
              <a:cs typeface="Tw Cen MT"/>
            </a:endParaRPr>
          </a:p>
          <a:p>
            <a:pPr marL="12700" marR="1928495">
              <a:lnSpc>
                <a:spcPct val="130500"/>
              </a:lnSpc>
            </a:pPr>
            <a:r>
              <a:rPr sz="1100" b="1" spc="-35" dirty="0">
                <a:solidFill>
                  <a:srgbClr val="0066B3"/>
                </a:solidFill>
                <a:latin typeface="Tw Cen MT"/>
                <a:cs typeface="Tw Cen MT"/>
              </a:rPr>
              <a:t>Title: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Out </a:t>
            </a:r>
            <a:r>
              <a:rPr sz="1100" b="1" spc="-45" dirty="0">
                <a:solidFill>
                  <a:srgbClr val="0066B3"/>
                </a:solidFill>
                <a:latin typeface="Tw Cen MT"/>
                <a:cs typeface="Tw Cen MT"/>
              </a:rPr>
              <a:t>Come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Of Phaco </a:t>
            </a:r>
            <a:r>
              <a:rPr sz="1100" b="1" spc="-35" dirty="0">
                <a:solidFill>
                  <a:srgbClr val="0066B3"/>
                </a:solidFill>
                <a:latin typeface="Tw Cen MT"/>
                <a:cs typeface="Tw Cen MT"/>
              </a:rPr>
              <a:t>Surgeries </a:t>
            </a:r>
            <a:r>
              <a:rPr sz="1100" b="1" spc="-30" dirty="0">
                <a:solidFill>
                  <a:srgbClr val="0066B3"/>
                </a:solidFill>
                <a:latin typeface="Tw Cen MT"/>
                <a:cs typeface="Tw Cen MT"/>
              </a:rPr>
              <a:t>In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Patients </a:t>
            </a:r>
            <a:r>
              <a:rPr sz="1100" b="1" spc="-35" dirty="0">
                <a:solidFill>
                  <a:srgbClr val="0066B3"/>
                </a:solidFill>
                <a:latin typeface="Tw Cen MT"/>
                <a:cs typeface="Tw Cen MT"/>
              </a:rPr>
              <a:t>With </a:t>
            </a:r>
            <a:r>
              <a:rPr sz="1100" b="1" spc="-40" dirty="0">
                <a:solidFill>
                  <a:srgbClr val="0066B3"/>
                </a:solidFill>
                <a:latin typeface="Tw Cen MT"/>
                <a:cs typeface="Tw Cen MT"/>
              </a:rPr>
              <a:t>Pseudoexfoliation  </a:t>
            </a:r>
            <a:r>
              <a:rPr sz="1100" b="1" spc="-50" dirty="0">
                <a:latin typeface="Tw Cen MT"/>
                <a:cs typeface="Tw Cen MT"/>
              </a:rPr>
              <a:t>Dr. </a:t>
            </a:r>
            <a:r>
              <a:rPr sz="1100" b="1" spc="-40" dirty="0">
                <a:latin typeface="Tw Cen MT"/>
                <a:cs typeface="Tw Cen MT"/>
              </a:rPr>
              <a:t>Nisar </a:t>
            </a:r>
            <a:r>
              <a:rPr sz="1100" b="1" spc="-50" dirty="0">
                <a:latin typeface="Tw Cen MT"/>
                <a:cs typeface="Tw Cen MT"/>
              </a:rPr>
              <a:t>Ahmed </a:t>
            </a:r>
            <a:r>
              <a:rPr sz="1100" b="1" spc="-40" dirty="0">
                <a:latin typeface="Tw Cen MT"/>
                <a:cs typeface="Tw Cen MT"/>
              </a:rPr>
              <a:t>Khan, </a:t>
            </a:r>
            <a:r>
              <a:rPr sz="1100" spc="-35" dirty="0">
                <a:latin typeface="Tw Cen MT"/>
                <a:cs typeface="Tw Cen MT"/>
              </a:rPr>
              <a:t>Indus </a:t>
            </a:r>
            <a:r>
              <a:rPr sz="1100" spc="-40" dirty="0">
                <a:latin typeface="Tw Cen MT"/>
                <a:cs typeface="Tw Cen MT"/>
              </a:rPr>
              <a:t>Medical </a:t>
            </a:r>
            <a:r>
              <a:rPr sz="1100" spc="-45" dirty="0">
                <a:latin typeface="Tw Cen MT"/>
                <a:cs typeface="Tw Cen MT"/>
              </a:rPr>
              <a:t>College,</a:t>
            </a:r>
            <a:r>
              <a:rPr sz="1100" spc="-15" dirty="0">
                <a:latin typeface="Tw Cen MT"/>
                <a:cs typeface="Tw Cen MT"/>
              </a:rPr>
              <a:t> </a:t>
            </a:r>
            <a:r>
              <a:rPr sz="1100" spc="-50" dirty="0">
                <a:latin typeface="Tw Cen MT"/>
                <a:cs typeface="Tw Cen MT"/>
              </a:rPr>
              <a:t>Pakistan</a:t>
            </a:r>
            <a:endParaRPr sz="1100">
              <a:latin typeface="Tw Cen MT"/>
              <a:cs typeface="Tw Cen MT"/>
            </a:endParaRPr>
          </a:p>
          <a:p>
            <a:pPr marL="40640" algn="ctr">
              <a:lnSpc>
                <a:spcPct val="100000"/>
              </a:lnSpc>
              <a:spcBef>
                <a:spcPts val="375"/>
              </a:spcBef>
            </a:pPr>
            <a:r>
              <a:rPr sz="1200" dirty="0">
                <a:solidFill>
                  <a:srgbClr val="103D7E"/>
                </a:solidFill>
                <a:latin typeface="Times New Roman"/>
                <a:cs typeface="Times New Roman"/>
              </a:rPr>
              <a:t>*Speaker </a:t>
            </a:r>
            <a:r>
              <a:rPr sz="1200" spc="-5" dirty="0">
                <a:solidFill>
                  <a:srgbClr val="103D7E"/>
                </a:solidFill>
                <a:latin typeface="Times New Roman"/>
                <a:cs typeface="Times New Roman"/>
              </a:rPr>
              <a:t>Slot</a:t>
            </a:r>
            <a:r>
              <a:rPr sz="1200" spc="-160" dirty="0">
                <a:solidFill>
                  <a:srgbClr val="103D7E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103D7E"/>
                </a:solidFill>
                <a:latin typeface="Times New Roman"/>
                <a:cs typeface="Times New Roman"/>
              </a:rPr>
              <a:t>Available*</a:t>
            </a:r>
            <a:endParaRPr sz="1200">
              <a:latin typeface="Times New Roman"/>
              <a:cs typeface="Times New Roman"/>
            </a:endParaRPr>
          </a:p>
          <a:p>
            <a:pPr marL="40640" algn="ctr">
              <a:lnSpc>
                <a:spcPct val="100000"/>
              </a:lnSpc>
              <a:spcBef>
                <a:spcPts val="355"/>
              </a:spcBef>
            </a:pPr>
            <a:r>
              <a:rPr sz="1200" dirty="0">
                <a:solidFill>
                  <a:srgbClr val="103D7E"/>
                </a:solidFill>
                <a:latin typeface="Times New Roman"/>
                <a:cs typeface="Times New Roman"/>
              </a:rPr>
              <a:t>*Speaker </a:t>
            </a:r>
            <a:r>
              <a:rPr sz="1200" spc="-5" dirty="0">
                <a:solidFill>
                  <a:srgbClr val="103D7E"/>
                </a:solidFill>
                <a:latin typeface="Times New Roman"/>
                <a:cs typeface="Times New Roman"/>
              </a:rPr>
              <a:t>Slot</a:t>
            </a:r>
            <a:r>
              <a:rPr sz="1200" spc="-160" dirty="0">
                <a:solidFill>
                  <a:srgbClr val="103D7E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103D7E"/>
                </a:solidFill>
                <a:latin typeface="Times New Roman"/>
                <a:cs typeface="Times New Roman"/>
              </a:rPr>
              <a:t>Available*</a:t>
            </a:r>
            <a:endParaRPr sz="1200">
              <a:latin typeface="Times New Roman"/>
              <a:cs typeface="Times New Roman"/>
            </a:endParaRPr>
          </a:p>
          <a:p>
            <a:pPr marL="40640" algn="ctr">
              <a:lnSpc>
                <a:spcPct val="100000"/>
              </a:lnSpc>
              <a:spcBef>
                <a:spcPts val="355"/>
              </a:spcBef>
            </a:pPr>
            <a:r>
              <a:rPr sz="1200" dirty="0">
                <a:solidFill>
                  <a:srgbClr val="103D7E"/>
                </a:solidFill>
                <a:latin typeface="Times New Roman"/>
                <a:cs typeface="Times New Roman"/>
              </a:rPr>
              <a:t>*Exhibitor </a:t>
            </a:r>
            <a:r>
              <a:rPr sz="1200" spc="-5" dirty="0">
                <a:solidFill>
                  <a:srgbClr val="103D7E"/>
                </a:solidFill>
                <a:latin typeface="Times New Roman"/>
                <a:cs typeface="Times New Roman"/>
              </a:rPr>
              <a:t>Promotion Slot</a:t>
            </a:r>
            <a:r>
              <a:rPr sz="1200" spc="-75" dirty="0">
                <a:solidFill>
                  <a:srgbClr val="103D7E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103D7E"/>
                </a:solidFill>
                <a:latin typeface="Times New Roman"/>
                <a:cs typeface="Times New Roman"/>
              </a:rPr>
              <a:t>Available*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27405" y="6252451"/>
            <a:ext cx="6645909" cy="236854"/>
          </a:xfrm>
          <a:prstGeom prst="rect">
            <a:avLst/>
          </a:prstGeom>
          <a:solidFill>
            <a:srgbClr val="0066B3"/>
          </a:solidFill>
        </p:spPr>
        <p:txBody>
          <a:bodyPr vert="horz" wrap="square" lIns="0" tIns="9525" rIns="0" bIns="0" rtlCol="0">
            <a:spAutoFit/>
          </a:bodyPr>
          <a:lstStyle/>
          <a:p>
            <a:pPr marL="35560" algn="ctr">
              <a:lnSpc>
                <a:spcPct val="100000"/>
              </a:lnSpc>
              <a:spcBef>
                <a:spcPts val="75"/>
              </a:spcBef>
            </a:pPr>
            <a:r>
              <a:rPr sz="1300" b="1" spc="-45" dirty="0">
                <a:solidFill>
                  <a:srgbClr val="FFFFFF"/>
                </a:solidFill>
                <a:latin typeface="Tw Cen MT"/>
                <a:cs typeface="Tw Cen MT"/>
              </a:rPr>
              <a:t>Networking &amp; Closing</a:t>
            </a:r>
            <a:r>
              <a:rPr sz="1300" b="1" spc="-50" dirty="0">
                <a:solidFill>
                  <a:srgbClr val="FFFFFF"/>
                </a:solidFill>
                <a:latin typeface="Tw Cen MT"/>
                <a:cs typeface="Tw Cen MT"/>
              </a:rPr>
              <a:t> Ceremony</a:t>
            </a:r>
            <a:endParaRPr sz="1300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619999"/>
            <a:ext cx="7560309" cy="142240"/>
          </a:xfrm>
          <a:custGeom>
            <a:avLst/>
            <a:gdLst/>
            <a:ahLst/>
            <a:cxnLst/>
            <a:rect l="l" t="t" r="r" b="b"/>
            <a:pathLst>
              <a:path w="7560309" h="142239">
                <a:moveTo>
                  <a:pt x="0" y="142201"/>
                </a:moveTo>
                <a:lnTo>
                  <a:pt x="7560005" y="142201"/>
                </a:lnTo>
                <a:lnTo>
                  <a:pt x="7560005" y="0"/>
                </a:lnTo>
                <a:lnTo>
                  <a:pt x="0" y="0"/>
                </a:lnTo>
                <a:lnTo>
                  <a:pt x="0" y="1422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0301643"/>
            <a:ext cx="7560309" cy="174625"/>
          </a:xfrm>
          <a:custGeom>
            <a:avLst/>
            <a:gdLst/>
            <a:ahLst/>
            <a:cxnLst/>
            <a:rect l="l" t="t" r="r" b="b"/>
            <a:pathLst>
              <a:path w="7560309" h="174625">
                <a:moveTo>
                  <a:pt x="0" y="174370"/>
                </a:moveTo>
                <a:lnTo>
                  <a:pt x="7560005" y="174370"/>
                </a:lnTo>
                <a:lnTo>
                  <a:pt x="7560005" y="0"/>
                </a:lnTo>
                <a:lnTo>
                  <a:pt x="0" y="0"/>
                </a:lnTo>
                <a:lnTo>
                  <a:pt x="0" y="174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762201"/>
            <a:ext cx="7560309" cy="8539480"/>
          </a:xfrm>
          <a:custGeom>
            <a:avLst/>
            <a:gdLst/>
            <a:ahLst/>
            <a:cxnLst/>
            <a:rect l="l" t="t" r="r" b="b"/>
            <a:pathLst>
              <a:path w="7560309" h="8539480">
                <a:moveTo>
                  <a:pt x="0" y="8539441"/>
                </a:moveTo>
                <a:lnTo>
                  <a:pt x="7560005" y="8539441"/>
                </a:lnTo>
                <a:lnTo>
                  <a:pt x="7560005" y="0"/>
                </a:lnTo>
                <a:lnTo>
                  <a:pt x="0" y="0"/>
                </a:lnTo>
                <a:lnTo>
                  <a:pt x="0" y="853944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7560309" cy="1620520"/>
          </a:xfrm>
          <a:custGeom>
            <a:avLst/>
            <a:gdLst/>
            <a:ahLst/>
            <a:cxnLst/>
            <a:rect l="l" t="t" r="r" b="b"/>
            <a:pathLst>
              <a:path w="7560309" h="1620520">
                <a:moveTo>
                  <a:pt x="0" y="1619999"/>
                </a:moveTo>
                <a:lnTo>
                  <a:pt x="7560005" y="1619999"/>
                </a:lnTo>
                <a:lnTo>
                  <a:pt x="7560005" y="0"/>
                </a:lnTo>
                <a:lnTo>
                  <a:pt x="0" y="0"/>
                </a:lnTo>
                <a:lnTo>
                  <a:pt x="0" y="1619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10476001"/>
            <a:ext cx="7560309" cy="216535"/>
          </a:xfrm>
          <a:custGeom>
            <a:avLst/>
            <a:gdLst/>
            <a:ahLst/>
            <a:cxnLst/>
            <a:rect l="l" t="t" r="r" b="b"/>
            <a:pathLst>
              <a:path w="7560309" h="216534">
                <a:moveTo>
                  <a:pt x="0" y="216001"/>
                </a:moveTo>
                <a:lnTo>
                  <a:pt x="7560005" y="216001"/>
                </a:lnTo>
                <a:lnTo>
                  <a:pt x="7560005" y="0"/>
                </a:lnTo>
                <a:lnTo>
                  <a:pt x="0" y="0"/>
                </a:lnTo>
                <a:lnTo>
                  <a:pt x="0" y="216001"/>
                </a:lnTo>
                <a:close/>
              </a:path>
            </a:pathLst>
          </a:custGeom>
          <a:solidFill>
            <a:srgbClr val="0095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16000" y="208127"/>
            <a:ext cx="2506345" cy="432434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sz="2250" spc="0" dirty="0">
                <a:solidFill>
                  <a:srgbClr val="F26522"/>
                </a:solidFill>
                <a:latin typeface="Impact"/>
                <a:cs typeface="Impact"/>
              </a:rPr>
              <a:t>conference</a:t>
            </a:r>
            <a:r>
              <a:rPr sz="2250" spc="0" dirty="0">
                <a:solidFill>
                  <a:srgbClr val="0072BC"/>
                </a:solidFill>
                <a:latin typeface="Impact"/>
                <a:cs typeface="Impact"/>
              </a:rPr>
              <a:t>serie</a:t>
            </a:r>
            <a:r>
              <a:rPr sz="2250" dirty="0">
                <a:solidFill>
                  <a:srgbClr val="0072BC"/>
                </a:solidFill>
                <a:latin typeface="Impact"/>
                <a:cs typeface="Impact"/>
              </a:rPr>
              <a:t>s</a:t>
            </a:r>
            <a:r>
              <a:rPr sz="1550" spc="5" dirty="0">
                <a:solidFill>
                  <a:srgbClr val="0072BC"/>
                </a:solidFill>
                <a:latin typeface="Impact"/>
                <a:cs typeface="Impact"/>
              </a:rPr>
              <a:t>.c</a:t>
            </a:r>
            <a:r>
              <a:rPr sz="1550" spc="10" dirty="0">
                <a:solidFill>
                  <a:srgbClr val="0072BC"/>
                </a:solidFill>
                <a:latin typeface="Impact"/>
                <a:cs typeface="Impact"/>
              </a:rPr>
              <a:t>o</a:t>
            </a:r>
            <a:r>
              <a:rPr sz="1550" spc="25" dirty="0">
                <a:solidFill>
                  <a:srgbClr val="0072BC"/>
                </a:solidFill>
                <a:latin typeface="Impact"/>
                <a:cs typeface="Impact"/>
              </a:rPr>
              <a:t>m</a:t>
            </a:r>
            <a:endParaRPr sz="1550">
              <a:latin typeface="Impact"/>
              <a:cs typeface="Impac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31113" y="316072"/>
            <a:ext cx="195326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i="1" spc="-95" dirty="0">
                <a:solidFill>
                  <a:srgbClr val="4D4D4F"/>
                </a:solidFill>
                <a:latin typeface="Book Antiqua"/>
                <a:cs typeface="Book Antiqua"/>
              </a:rPr>
              <a:t>Oculoplastic </a:t>
            </a:r>
            <a:r>
              <a:rPr sz="1600" i="1" spc="-114" dirty="0">
                <a:solidFill>
                  <a:srgbClr val="4D4D4F"/>
                </a:solidFill>
                <a:latin typeface="Book Antiqua"/>
                <a:cs typeface="Book Antiqua"/>
              </a:rPr>
              <a:t>Surgery</a:t>
            </a:r>
            <a:r>
              <a:rPr sz="1600" i="1" spc="-180" dirty="0">
                <a:solidFill>
                  <a:srgbClr val="4D4D4F"/>
                </a:solidFill>
                <a:latin typeface="Book Antiqua"/>
                <a:cs typeface="Book Antiqua"/>
              </a:rPr>
              <a:t> </a:t>
            </a:r>
            <a:r>
              <a:rPr sz="1600" i="1" spc="-45" dirty="0">
                <a:solidFill>
                  <a:srgbClr val="4D4D4F"/>
                </a:solidFill>
                <a:latin typeface="Book Antiqua"/>
                <a:cs typeface="Book Antiqua"/>
              </a:rPr>
              <a:t>2018</a:t>
            </a:r>
            <a:endParaRPr sz="1600">
              <a:latin typeface="Book Antiqua"/>
              <a:cs typeface="Book Antiqu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55130" y="251142"/>
            <a:ext cx="2624455" cy="361315"/>
          </a:xfrm>
          <a:custGeom>
            <a:avLst/>
            <a:gdLst/>
            <a:ahLst/>
            <a:cxnLst/>
            <a:rect l="l" t="t" r="r" b="b"/>
            <a:pathLst>
              <a:path w="2624455" h="361315">
                <a:moveTo>
                  <a:pt x="0" y="0"/>
                </a:moveTo>
                <a:lnTo>
                  <a:pt x="2624328" y="0"/>
                </a:lnTo>
                <a:lnTo>
                  <a:pt x="2624328" y="361188"/>
                </a:lnTo>
                <a:lnTo>
                  <a:pt x="0" y="36118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03300" y="243842"/>
            <a:ext cx="2531745" cy="3714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250" spc="0" dirty="0">
                <a:solidFill>
                  <a:srgbClr val="F26522"/>
                </a:solidFill>
                <a:latin typeface="Impact"/>
                <a:cs typeface="Impact"/>
              </a:rPr>
              <a:t>conference</a:t>
            </a:r>
            <a:r>
              <a:rPr sz="2250" spc="0" dirty="0">
                <a:solidFill>
                  <a:srgbClr val="0072BC"/>
                </a:solidFill>
                <a:latin typeface="Impact"/>
                <a:cs typeface="Impact"/>
              </a:rPr>
              <a:t>serie</a:t>
            </a:r>
            <a:r>
              <a:rPr sz="2250" dirty="0">
                <a:solidFill>
                  <a:srgbClr val="0072BC"/>
                </a:solidFill>
                <a:latin typeface="Impact"/>
                <a:cs typeface="Impact"/>
              </a:rPr>
              <a:t>s</a:t>
            </a:r>
            <a:r>
              <a:rPr sz="1550" spc="5" dirty="0">
                <a:solidFill>
                  <a:srgbClr val="0072BC"/>
                </a:solidFill>
                <a:latin typeface="Impact"/>
                <a:cs typeface="Impact"/>
              </a:rPr>
              <a:t>.c</a:t>
            </a:r>
            <a:r>
              <a:rPr sz="1550" spc="10" dirty="0">
                <a:solidFill>
                  <a:srgbClr val="0072BC"/>
                </a:solidFill>
                <a:latin typeface="Impact"/>
                <a:cs typeface="Impact"/>
              </a:rPr>
              <a:t>o</a:t>
            </a:r>
            <a:r>
              <a:rPr sz="1550" spc="25" dirty="0">
                <a:solidFill>
                  <a:srgbClr val="0072BC"/>
                </a:solidFill>
                <a:latin typeface="Impact"/>
                <a:cs typeface="Impact"/>
              </a:rPr>
              <a:t>m</a:t>
            </a:r>
            <a:endParaRPr sz="1550">
              <a:latin typeface="Impact"/>
              <a:cs typeface="Impact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209651" y="2114814"/>
          <a:ext cx="7068184" cy="4356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08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05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1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450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839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34EA2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34EA2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202565">
                        <a:lnSpc>
                          <a:spcPct val="100000"/>
                        </a:lnSpc>
                      </a:pPr>
                      <a:r>
                        <a:rPr sz="1250" b="1" spc="-10" dirty="0">
                          <a:solidFill>
                            <a:srgbClr val="034EA2"/>
                          </a:solidFill>
                          <a:latin typeface="Ebrima"/>
                          <a:cs typeface="Ebrima"/>
                        </a:rPr>
                        <a:t>Melike Ozgun </a:t>
                      </a:r>
                      <a:r>
                        <a:rPr sz="1250" b="1" spc="-5" dirty="0">
                          <a:solidFill>
                            <a:srgbClr val="034EA2"/>
                          </a:solidFill>
                          <a:latin typeface="Ebrima"/>
                          <a:cs typeface="Ebrima"/>
                        </a:rPr>
                        <a:t>Gedar</a:t>
                      </a:r>
                      <a:endParaRPr sz="1250">
                        <a:latin typeface="Ebrima"/>
                        <a:cs typeface="Ebrima"/>
                      </a:endParaRPr>
                    </a:p>
                    <a:p>
                      <a:pPr marL="202565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050" b="1" spc="-20" dirty="0">
                          <a:solidFill>
                            <a:srgbClr val="414042"/>
                          </a:solidFill>
                          <a:latin typeface="Ebrima"/>
                          <a:cs typeface="Ebrima"/>
                        </a:rPr>
                        <a:t>Bahcesehir</a:t>
                      </a:r>
                      <a:r>
                        <a:rPr sz="1050" b="1" spc="-15" dirty="0">
                          <a:solidFill>
                            <a:srgbClr val="414042"/>
                          </a:solidFill>
                          <a:latin typeface="Ebrima"/>
                          <a:cs typeface="Ebrima"/>
                        </a:rPr>
                        <a:t> </a:t>
                      </a:r>
                      <a:r>
                        <a:rPr sz="1050" b="1" spc="-20" dirty="0">
                          <a:solidFill>
                            <a:srgbClr val="414042"/>
                          </a:solidFill>
                          <a:latin typeface="Ebrima"/>
                          <a:cs typeface="Ebrima"/>
                        </a:rPr>
                        <a:t>University</a:t>
                      </a:r>
                      <a:endParaRPr sz="1050">
                        <a:latin typeface="Ebrima"/>
                        <a:cs typeface="Ebrima"/>
                      </a:endParaRPr>
                    </a:p>
                    <a:p>
                      <a:pPr marL="20256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050" b="1" spc="-15" dirty="0">
                          <a:solidFill>
                            <a:srgbClr val="414042"/>
                          </a:solidFill>
                          <a:latin typeface="Ebrima"/>
                          <a:cs typeface="Ebrima"/>
                        </a:rPr>
                        <a:t>Turkey</a:t>
                      </a:r>
                      <a:endParaRPr sz="1050">
                        <a:latin typeface="Ebrima"/>
                        <a:cs typeface="Ebrima"/>
                      </a:endParaRPr>
                    </a:p>
                  </a:txBody>
                  <a:tcPr marL="0" marR="0" marT="571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34EA2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34EA2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34EA2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201930">
                        <a:lnSpc>
                          <a:spcPct val="100000"/>
                        </a:lnSpc>
                      </a:pPr>
                      <a:r>
                        <a:rPr sz="1250" b="1" spc="-10" dirty="0">
                          <a:solidFill>
                            <a:srgbClr val="034EA2"/>
                          </a:solidFill>
                          <a:latin typeface="Ebrima"/>
                          <a:cs typeface="Ebrima"/>
                        </a:rPr>
                        <a:t>Anita Panda</a:t>
                      </a:r>
                      <a:endParaRPr sz="1250">
                        <a:latin typeface="Ebrima"/>
                        <a:cs typeface="Ebrima"/>
                      </a:endParaRPr>
                    </a:p>
                    <a:p>
                      <a:pPr marL="201930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050" b="1" spc="0" dirty="0">
                          <a:solidFill>
                            <a:srgbClr val="414042"/>
                          </a:solidFill>
                          <a:latin typeface="Ebrima"/>
                          <a:cs typeface="Ebrima"/>
                        </a:rPr>
                        <a:t>AIIMS,</a:t>
                      </a:r>
                      <a:r>
                        <a:rPr sz="1050" b="1" dirty="0">
                          <a:solidFill>
                            <a:srgbClr val="414042"/>
                          </a:solidFill>
                          <a:latin typeface="Ebrima"/>
                          <a:cs typeface="Ebrima"/>
                        </a:rPr>
                        <a:t> </a:t>
                      </a:r>
                      <a:r>
                        <a:rPr sz="1050" b="1" spc="5" dirty="0">
                          <a:solidFill>
                            <a:srgbClr val="414042"/>
                          </a:solidFill>
                          <a:latin typeface="Ebrima"/>
                          <a:cs typeface="Ebrima"/>
                        </a:rPr>
                        <a:t>India</a:t>
                      </a:r>
                      <a:endParaRPr sz="1050">
                        <a:latin typeface="Ebrima"/>
                        <a:cs typeface="Ebrima"/>
                      </a:endParaRPr>
                    </a:p>
                  </a:txBody>
                  <a:tcPr marL="0" marR="0" marT="571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34EA2"/>
                      </a:solidFill>
                      <a:prstDash val="solid"/>
                    </a:lnR>
                    <a:lnT w="19050">
                      <a:solidFill>
                        <a:srgbClr val="034EA2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4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34EA2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202565">
                        <a:lnSpc>
                          <a:spcPct val="100000"/>
                        </a:lnSpc>
                      </a:pPr>
                      <a:r>
                        <a:rPr sz="1250" b="1" spc="-10" dirty="0">
                          <a:solidFill>
                            <a:srgbClr val="034EA2"/>
                          </a:solidFill>
                          <a:latin typeface="Ebrima"/>
                          <a:cs typeface="Ebrima"/>
                        </a:rPr>
                        <a:t>Jianmin Ma</a:t>
                      </a:r>
                      <a:endParaRPr sz="1250">
                        <a:latin typeface="Ebrima"/>
                        <a:cs typeface="Ebrima"/>
                      </a:endParaRPr>
                    </a:p>
                    <a:p>
                      <a:pPr marL="202565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050" b="1" spc="0" dirty="0">
                          <a:solidFill>
                            <a:srgbClr val="414042"/>
                          </a:solidFill>
                          <a:latin typeface="Ebrima"/>
                          <a:cs typeface="Ebrima"/>
                        </a:rPr>
                        <a:t>Beijing </a:t>
                      </a:r>
                      <a:r>
                        <a:rPr sz="1050" b="1" spc="10" dirty="0">
                          <a:solidFill>
                            <a:srgbClr val="414042"/>
                          </a:solidFill>
                          <a:latin typeface="Ebrima"/>
                          <a:cs typeface="Ebrima"/>
                        </a:rPr>
                        <a:t>Tongren</a:t>
                      </a:r>
                      <a:r>
                        <a:rPr sz="1050" b="1" spc="-5" dirty="0">
                          <a:solidFill>
                            <a:srgbClr val="414042"/>
                          </a:solidFill>
                          <a:latin typeface="Ebrima"/>
                          <a:cs typeface="Ebrima"/>
                        </a:rPr>
                        <a:t> </a:t>
                      </a:r>
                      <a:r>
                        <a:rPr sz="1050" b="1" spc="0" dirty="0">
                          <a:solidFill>
                            <a:srgbClr val="414042"/>
                          </a:solidFill>
                          <a:latin typeface="Ebrima"/>
                          <a:cs typeface="Ebrima"/>
                        </a:rPr>
                        <a:t>Eye</a:t>
                      </a:r>
                      <a:endParaRPr sz="1050">
                        <a:latin typeface="Ebrima"/>
                        <a:cs typeface="Ebrima"/>
                      </a:endParaRPr>
                    </a:p>
                    <a:p>
                      <a:pPr marL="20256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050" b="1" spc="0" dirty="0">
                          <a:solidFill>
                            <a:srgbClr val="414042"/>
                          </a:solidFill>
                          <a:latin typeface="Ebrima"/>
                          <a:cs typeface="Ebrima"/>
                        </a:rPr>
                        <a:t>Center,</a:t>
                      </a:r>
                      <a:r>
                        <a:rPr sz="1050" b="1" dirty="0">
                          <a:solidFill>
                            <a:srgbClr val="414042"/>
                          </a:solidFill>
                          <a:latin typeface="Ebrima"/>
                          <a:cs typeface="Ebrima"/>
                        </a:rPr>
                        <a:t> </a:t>
                      </a:r>
                      <a:r>
                        <a:rPr sz="1050" b="1" spc="0" dirty="0">
                          <a:solidFill>
                            <a:srgbClr val="414042"/>
                          </a:solidFill>
                          <a:latin typeface="Ebrima"/>
                          <a:cs typeface="Ebrima"/>
                        </a:rPr>
                        <a:t>China</a:t>
                      </a:r>
                      <a:endParaRPr sz="1050">
                        <a:latin typeface="Ebrima"/>
                        <a:cs typeface="Ebrima"/>
                      </a:endParaRPr>
                    </a:p>
                  </a:txBody>
                  <a:tcPr marL="0" marR="0" marT="508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34EA2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01930">
                        <a:lnSpc>
                          <a:spcPct val="100000"/>
                        </a:lnSpc>
                      </a:pPr>
                      <a:r>
                        <a:rPr sz="1250" b="1" spc="-10" dirty="0">
                          <a:solidFill>
                            <a:srgbClr val="034EA2"/>
                          </a:solidFill>
                          <a:latin typeface="Ebrima"/>
                          <a:cs typeface="Ebrima"/>
                        </a:rPr>
                        <a:t>Abhiyan </a:t>
                      </a:r>
                      <a:r>
                        <a:rPr sz="1250" b="1" spc="-5" dirty="0">
                          <a:solidFill>
                            <a:srgbClr val="034EA2"/>
                          </a:solidFill>
                          <a:latin typeface="Ebrima"/>
                          <a:cs typeface="Ebrima"/>
                        </a:rPr>
                        <a:t>Kumar</a:t>
                      </a:r>
                      <a:endParaRPr sz="1250">
                        <a:latin typeface="Ebrima"/>
                        <a:cs typeface="Ebrima"/>
                      </a:endParaRPr>
                    </a:p>
                    <a:p>
                      <a:pPr marL="201930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050" b="1" spc="0" dirty="0">
                          <a:solidFill>
                            <a:srgbClr val="414042"/>
                          </a:solidFill>
                          <a:latin typeface="Ebrima"/>
                          <a:cs typeface="Ebrima"/>
                        </a:rPr>
                        <a:t>Pattnaik Laser </a:t>
                      </a:r>
                      <a:r>
                        <a:rPr sz="1050" b="1" spc="5" dirty="0">
                          <a:solidFill>
                            <a:srgbClr val="414042"/>
                          </a:solidFill>
                          <a:latin typeface="Ebrima"/>
                          <a:cs typeface="Ebrima"/>
                        </a:rPr>
                        <a:t>Eye</a:t>
                      </a:r>
                      <a:r>
                        <a:rPr sz="1050" b="1" spc="-10" dirty="0">
                          <a:solidFill>
                            <a:srgbClr val="414042"/>
                          </a:solidFill>
                          <a:latin typeface="Ebrima"/>
                          <a:cs typeface="Ebrima"/>
                        </a:rPr>
                        <a:t> </a:t>
                      </a:r>
                      <a:r>
                        <a:rPr sz="1050" b="1" spc="5" dirty="0">
                          <a:solidFill>
                            <a:srgbClr val="414042"/>
                          </a:solidFill>
                          <a:latin typeface="Ebrima"/>
                          <a:cs typeface="Ebrima"/>
                        </a:rPr>
                        <a:t>Institute</a:t>
                      </a:r>
                      <a:endParaRPr sz="1050">
                        <a:latin typeface="Ebrima"/>
                        <a:cs typeface="Ebrima"/>
                      </a:endParaRPr>
                    </a:p>
                    <a:p>
                      <a:pPr marL="20193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050" b="1" spc="5" dirty="0">
                          <a:solidFill>
                            <a:srgbClr val="414042"/>
                          </a:solidFill>
                          <a:latin typeface="Ebrima"/>
                          <a:cs typeface="Ebrima"/>
                        </a:rPr>
                        <a:t>India</a:t>
                      </a:r>
                      <a:endParaRPr sz="1050">
                        <a:latin typeface="Ebrima"/>
                        <a:cs typeface="Ebrima"/>
                      </a:endParaRPr>
                    </a:p>
                  </a:txBody>
                  <a:tcPr marL="0" marR="0" marT="63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34EA2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4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34EA2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202565">
                        <a:lnSpc>
                          <a:spcPct val="100000"/>
                        </a:lnSpc>
                      </a:pPr>
                      <a:r>
                        <a:rPr sz="1250" b="1" spc="-10" dirty="0">
                          <a:solidFill>
                            <a:srgbClr val="034EA2"/>
                          </a:solidFill>
                          <a:latin typeface="Ebrima"/>
                          <a:cs typeface="Ebrima"/>
                        </a:rPr>
                        <a:t>Ayelet Priel</a:t>
                      </a:r>
                      <a:endParaRPr sz="1250">
                        <a:latin typeface="Ebrima"/>
                        <a:cs typeface="Ebrima"/>
                      </a:endParaRPr>
                    </a:p>
                    <a:p>
                      <a:pPr marL="202565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050" b="1" spc="5" dirty="0">
                          <a:solidFill>
                            <a:srgbClr val="414042"/>
                          </a:solidFill>
                          <a:latin typeface="Ebrima"/>
                          <a:cs typeface="Ebrima"/>
                        </a:rPr>
                        <a:t>Chaim </a:t>
                      </a:r>
                      <a:r>
                        <a:rPr sz="1050" b="1" spc="10" dirty="0">
                          <a:solidFill>
                            <a:srgbClr val="414042"/>
                          </a:solidFill>
                          <a:latin typeface="Ebrima"/>
                          <a:cs typeface="Ebrima"/>
                        </a:rPr>
                        <a:t>Sheba</a:t>
                      </a:r>
                      <a:r>
                        <a:rPr sz="1050" b="1" spc="-10" dirty="0">
                          <a:solidFill>
                            <a:srgbClr val="414042"/>
                          </a:solidFill>
                          <a:latin typeface="Ebrima"/>
                          <a:cs typeface="Ebrima"/>
                        </a:rPr>
                        <a:t> </a:t>
                      </a:r>
                      <a:r>
                        <a:rPr sz="1050" b="1" spc="0" dirty="0">
                          <a:solidFill>
                            <a:srgbClr val="414042"/>
                          </a:solidFill>
                          <a:latin typeface="Ebrima"/>
                          <a:cs typeface="Ebrima"/>
                        </a:rPr>
                        <a:t>Medical</a:t>
                      </a:r>
                      <a:endParaRPr sz="1050">
                        <a:latin typeface="Ebrima"/>
                        <a:cs typeface="Ebrima"/>
                      </a:endParaRPr>
                    </a:p>
                    <a:p>
                      <a:pPr marL="20256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050" b="1" spc="0" dirty="0">
                          <a:solidFill>
                            <a:srgbClr val="414042"/>
                          </a:solidFill>
                          <a:latin typeface="Ebrima"/>
                          <a:cs typeface="Ebrima"/>
                        </a:rPr>
                        <a:t>Center,</a:t>
                      </a:r>
                      <a:r>
                        <a:rPr sz="1050" b="1" dirty="0">
                          <a:solidFill>
                            <a:srgbClr val="414042"/>
                          </a:solidFill>
                          <a:latin typeface="Ebrima"/>
                          <a:cs typeface="Ebrima"/>
                        </a:rPr>
                        <a:t> </a:t>
                      </a:r>
                      <a:r>
                        <a:rPr sz="1050" b="1" spc="5" dirty="0">
                          <a:solidFill>
                            <a:srgbClr val="414042"/>
                          </a:solidFill>
                          <a:latin typeface="Ebrima"/>
                          <a:cs typeface="Ebrima"/>
                        </a:rPr>
                        <a:t>Israel</a:t>
                      </a:r>
                      <a:endParaRPr sz="1050">
                        <a:latin typeface="Ebrima"/>
                        <a:cs typeface="Ebrima"/>
                      </a:endParaRPr>
                    </a:p>
                  </a:txBody>
                  <a:tcPr marL="0" marR="0" marT="508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34EA2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1930" marR="1010919">
                        <a:lnSpc>
                          <a:spcPct val="129000"/>
                        </a:lnSpc>
                        <a:spcBef>
                          <a:spcPts val="215"/>
                        </a:spcBef>
                      </a:pPr>
                      <a:r>
                        <a:rPr sz="1250" b="1" spc="-10" dirty="0">
                          <a:solidFill>
                            <a:srgbClr val="034EA2"/>
                          </a:solidFill>
                          <a:latin typeface="Ebrima"/>
                          <a:cs typeface="Ebrima"/>
                        </a:rPr>
                        <a:t>Bilalov Erkin  Nazimovich</a:t>
                      </a:r>
                      <a:endParaRPr sz="1250">
                        <a:latin typeface="Ebrima"/>
                        <a:cs typeface="Ebrima"/>
                      </a:endParaRPr>
                    </a:p>
                    <a:p>
                      <a:pPr marL="201930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050" b="1" spc="5" dirty="0">
                          <a:solidFill>
                            <a:srgbClr val="414042"/>
                          </a:solidFill>
                          <a:latin typeface="Ebrima"/>
                          <a:cs typeface="Ebrima"/>
                        </a:rPr>
                        <a:t>Tashkent </a:t>
                      </a:r>
                      <a:r>
                        <a:rPr sz="1050" b="1" spc="0" dirty="0">
                          <a:solidFill>
                            <a:srgbClr val="414042"/>
                          </a:solidFill>
                          <a:latin typeface="Ebrima"/>
                          <a:cs typeface="Ebrima"/>
                        </a:rPr>
                        <a:t>Medical</a:t>
                      </a:r>
                      <a:r>
                        <a:rPr sz="1050" b="1" spc="-60" dirty="0">
                          <a:solidFill>
                            <a:srgbClr val="414042"/>
                          </a:solidFill>
                          <a:latin typeface="Ebrima"/>
                          <a:cs typeface="Ebrima"/>
                        </a:rPr>
                        <a:t> </a:t>
                      </a:r>
                      <a:r>
                        <a:rPr sz="1050" b="1" spc="5" dirty="0">
                          <a:solidFill>
                            <a:srgbClr val="414042"/>
                          </a:solidFill>
                          <a:latin typeface="Ebrima"/>
                          <a:cs typeface="Ebrima"/>
                        </a:rPr>
                        <a:t>Academy</a:t>
                      </a:r>
                      <a:endParaRPr sz="1050">
                        <a:latin typeface="Ebrima"/>
                        <a:cs typeface="Ebrima"/>
                      </a:endParaRPr>
                    </a:p>
                    <a:p>
                      <a:pPr marL="20193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050" b="1" spc="0" dirty="0">
                          <a:solidFill>
                            <a:srgbClr val="414042"/>
                          </a:solidFill>
                          <a:latin typeface="Ebrima"/>
                          <a:cs typeface="Ebrima"/>
                        </a:rPr>
                        <a:t>Uzbekistan</a:t>
                      </a:r>
                      <a:endParaRPr sz="1050">
                        <a:latin typeface="Ebrima"/>
                        <a:cs typeface="Ebrima"/>
                      </a:endParaRPr>
                    </a:p>
                  </a:txBody>
                  <a:tcPr marL="0" marR="0" marT="2730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34EA2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64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34EA2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34EA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202565">
                        <a:lnSpc>
                          <a:spcPct val="100000"/>
                        </a:lnSpc>
                      </a:pPr>
                      <a:r>
                        <a:rPr sz="1250" b="1" spc="-10" dirty="0">
                          <a:solidFill>
                            <a:srgbClr val="034EA2"/>
                          </a:solidFill>
                          <a:latin typeface="Ebrima"/>
                          <a:cs typeface="Ebrima"/>
                        </a:rPr>
                        <a:t>Nisar Ahmed</a:t>
                      </a:r>
                      <a:r>
                        <a:rPr sz="1250" b="1" spc="-50" dirty="0">
                          <a:solidFill>
                            <a:srgbClr val="034EA2"/>
                          </a:solidFill>
                          <a:latin typeface="Ebrima"/>
                          <a:cs typeface="Ebrima"/>
                        </a:rPr>
                        <a:t> </a:t>
                      </a:r>
                      <a:r>
                        <a:rPr sz="1250" b="1" spc="-5" dirty="0">
                          <a:solidFill>
                            <a:srgbClr val="034EA2"/>
                          </a:solidFill>
                          <a:latin typeface="Ebrima"/>
                          <a:cs typeface="Ebrima"/>
                        </a:rPr>
                        <a:t>Khan</a:t>
                      </a:r>
                      <a:endParaRPr sz="1250">
                        <a:latin typeface="Ebrima"/>
                        <a:cs typeface="Ebrima"/>
                      </a:endParaRPr>
                    </a:p>
                    <a:p>
                      <a:pPr marL="202565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050" b="1" spc="5" dirty="0">
                          <a:solidFill>
                            <a:srgbClr val="414042"/>
                          </a:solidFill>
                          <a:latin typeface="Ebrima"/>
                          <a:cs typeface="Ebrima"/>
                        </a:rPr>
                        <a:t>Indus </a:t>
                      </a:r>
                      <a:r>
                        <a:rPr sz="1050" b="1" spc="0" dirty="0">
                          <a:solidFill>
                            <a:srgbClr val="414042"/>
                          </a:solidFill>
                          <a:latin typeface="Ebrima"/>
                          <a:cs typeface="Ebrima"/>
                        </a:rPr>
                        <a:t>Medical</a:t>
                      </a:r>
                      <a:r>
                        <a:rPr sz="1050" b="1" spc="-30" dirty="0">
                          <a:solidFill>
                            <a:srgbClr val="414042"/>
                          </a:solidFill>
                          <a:latin typeface="Ebrima"/>
                          <a:cs typeface="Ebrima"/>
                        </a:rPr>
                        <a:t> </a:t>
                      </a:r>
                      <a:r>
                        <a:rPr sz="1050" b="1" spc="0" dirty="0">
                          <a:solidFill>
                            <a:srgbClr val="414042"/>
                          </a:solidFill>
                          <a:latin typeface="Ebrima"/>
                          <a:cs typeface="Ebrima"/>
                        </a:rPr>
                        <a:t>College</a:t>
                      </a:r>
                      <a:endParaRPr sz="1050">
                        <a:latin typeface="Ebrima"/>
                        <a:cs typeface="Ebrima"/>
                      </a:endParaRPr>
                    </a:p>
                    <a:p>
                      <a:pPr marL="20256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050" b="1" spc="0" dirty="0">
                          <a:solidFill>
                            <a:srgbClr val="414042"/>
                          </a:solidFill>
                          <a:latin typeface="Ebrima"/>
                          <a:cs typeface="Ebrima"/>
                        </a:rPr>
                        <a:t>Pakistan</a:t>
                      </a:r>
                      <a:endParaRPr sz="1050">
                        <a:latin typeface="Ebrima"/>
                        <a:cs typeface="Ebrima"/>
                      </a:endParaRPr>
                    </a:p>
                  </a:txBody>
                  <a:tcPr marL="0" marR="0" marT="508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34EA2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34EA2"/>
                      </a:solidFill>
                      <a:prstDash val="solid"/>
                    </a:lnR>
                    <a:lnB w="12700">
                      <a:solidFill>
                        <a:srgbClr val="034EA2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object 12"/>
          <p:cNvSpPr/>
          <p:nvPr/>
        </p:nvSpPr>
        <p:spPr>
          <a:xfrm>
            <a:off x="471004" y="2187390"/>
            <a:ext cx="807478" cy="9543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71007" y="2187391"/>
            <a:ext cx="807720" cy="954405"/>
          </a:xfrm>
          <a:custGeom>
            <a:avLst/>
            <a:gdLst/>
            <a:ahLst/>
            <a:cxnLst/>
            <a:rect l="l" t="t" r="r" b="b"/>
            <a:pathLst>
              <a:path w="807719" h="954405">
                <a:moveTo>
                  <a:pt x="0" y="0"/>
                </a:moveTo>
                <a:lnTo>
                  <a:pt x="0" y="811009"/>
                </a:lnTo>
                <a:lnTo>
                  <a:pt x="2240" y="893887"/>
                </a:lnTo>
                <a:lnTo>
                  <a:pt x="17921" y="936447"/>
                </a:lnTo>
                <a:lnTo>
                  <a:pt x="60484" y="952126"/>
                </a:lnTo>
                <a:lnTo>
                  <a:pt x="143370" y="954366"/>
                </a:lnTo>
                <a:lnTo>
                  <a:pt x="807478" y="954366"/>
                </a:lnTo>
                <a:lnTo>
                  <a:pt x="807478" y="209537"/>
                </a:lnTo>
                <a:lnTo>
                  <a:pt x="804204" y="88398"/>
                </a:lnTo>
                <a:lnTo>
                  <a:pt x="781286" y="26192"/>
                </a:lnTo>
                <a:lnTo>
                  <a:pt x="719080" y="3274"/>
                </a:lnTo>
                <a:lnTo>
                  <a:pt x="597941" y="0"/>
                </a:lnTo>
                <a:lnTo>
                  <a:pt x="0" y="0"/>
                </a:lnTo>
                <a:close/>
              </a:path>
            </a:pathLst>
          </a:custGeom>
          <a:ln w="52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65010" y="3245764"/>
            <a:ext cx="819467" cy="9903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65006" y="3245769"/>
            <a:ext cx="819785" cy="990600"/>
          </a:xfrm>
          <a:custGeom>
            <a:avLst/>
            <a:gdLst/>
            <a:ahLst/>
            <a:cxnLst/>
            <a:rect l="l" t="t" r="r" b="b"/>
            <a:pathLst>
              <a:path w="819785" h="990600">
                <a:moveTo>
                  <a:pt x="0" y="0"/>
                </a:moveTo>
                <a:lnTo>
                  <a:pt x="0" y="846937"/>
                </a:lnTo>
                <a:lnTo>
                  <a:pt x="2240" y="929823"/>
                </a:lnTo>
                <a:lnTo>
                  <a:pt x="17921" y="972386"/>
                </a:lnTo>
                <a:lnTo>
                  <a:pt x="60484" y="988067"/>
                </a:lnTo>
                <a:lnTo>
                  <a:pt x="143370" y="990307"/>
                </a:lnTo>
                <a:lnTo>
                  <a:pt x="819467" y="990307"/>
                </a:lnTo>
                <a:lnTo>
                  <a:pt x="819467" y="209537"/>
                </a:lnTo>
                <a:lnTo>
                  <a:pt x="816193" y="88398"/>
                </a:lnTo>
                <a:lnTo>
                  <a:pt x="793276" y="26192"/>
                </a:lnTo>
                <a:lnTo>
                  <a:pt x="731074" y="3274"/>
                </a:lnTo>
                <a:lnTo>
                  <a:pt x="609942" y="0"/>
                </a:lnTo>
                <a:lnTo>
                  <a:pt x="0" y="0"/>
                </a:lnTo>
                <a:close/>
              </a:path>
            </a:pathLst>
          </a:custGeom>
          <a:ln w="52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65010" y="4330803"/>
            <a:ext cx="819467" cy="9903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65006" y="4330803"/>
            <a:ext cx="819785" cy="990600"/>
          </a:xfrm>
          <a:custGeom>
            <a:avLst/>
            <a:gdLst/>
            <a:ahLst/>
            <a:cxnLst/>
            <a:rect l="l" t="t" r="r" b="b"/>
            <a:pathLst>
              <a:path w="819785" h="990600">
                <a:moveTo>
                  <a:pt x="0" y="0"/>
                </a:moveTo>
                <a:lnTo>
                  <a:pt x="0" y="846937"/>
                </a:lnTo>
                <a:lnTo>
                  <a:pt x="2240" y="929823"/>
                </a:lnTo>
                <a:lnTo>
                  <a:pt x="17921" y="972386"/>
                </a:lnTo>
                <a:lnTo>
                  <a:pt x="60484" y="988067"/>
                </a:lnTo>
                <a:lnTo>
                  <a:pt x="143370" y="990307"/>
                </a:lnTo>
                <a:lnTo>
                  <a:pt x="819467" y="990307"/>
                </a:lnTo>
                <a:lnTo>
                  <a:pt x="819467" y="209537"/>
                </a:lnTo>
                <a:lnTo>
                  <a:pt x="816193" y="88398"/>
                </a:lnTo>
                <a:lnTo>
                  <a:pt x="793276" y="26192"/>
                </a:lnTo>
                <a:lnTo>
                  <a:pt x="731074" y="3274"/>
                </a:lnTo>
                <a:lnTo>
                  <a:pt x="609942" y="0"/>
                </a:lnTo>
                <a:lnTo>
                  <a:pt x="0" y="0"/>
                </a:lnTo>
                <a:close/>
              </a:path>
            </a:pathLst>
          </a:custGeom>
          <a:ln w="52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65010" y="5415838"/>
            <a:ext cx="819467" cy="9903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65006" y="5415837"/>
            <a:ext cx="819785" cy="990600"/>
          </a:xfrm>
          <a:custGeom>
            <a:avLst/>
            <a:gdLst/>
            <a:ahLst/>
            <a:cxnLst/>
            <a:rect l="l" t="t" r="r" b="b"/>
            <a:pathLst>
              <a:path w="819785" h="990600">
                <a:moveTo>
                  <a:pt x="0" y="0"/>
                </a:moveTo>
                <a:lnTo>
                  <a:pt x="0" y="846937"/>
                </a:lnTo>
                <a:lnTo>
                  <a:pt x="2240" y="929823"/>
                </a:lnTo>
                <a:lnTo>
                  <a:pt x="17921" y="972386"/>
                </a:lnTo>
                <a:lnTo>
                  <a:pt x="60484" y="988067"/>
                </a:lnTo>
                <a:lnTo>
                  <a:pt x="143370" y="990307"/>
                </a:lnTo>
                <a:lnTo>
                  <a:pt x="819467" y="990307"/>
                </a:lnTo>
                <a:lnTo>
                  <a:pt x="819467" y="209537"/>
                </a:lnTo>
                <a:lnTo>
                  <a:pt x="816193" y="88398"/>
                </a:lnTo>
                <a:lnTo>
                  <a:pt x="793276" y="26192"/>
                </a:lnTo>
                <a:lnTo>
                  <a:pt x="731074" y="3274"/>
                </a:lnTo>
                <a:lnTo>
                  <a:pt x="609942" y="0"/>
                </a:lnTo>
                <a:lnTo>
                  <a:pt x="0" y="0"/>
                </a:lnTo>
                <a:close/>
              </a:path>
            </a:pathLst>
          </a:custGeom>
          <a:ln w="52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059415" y="2178113"/>
            <a:ext cx="819480" cy="99029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059424" y="2178113"/>
            <a:ext cx="819785" cy="990600"/>
          </a:xfrm>
          <a:custGeom>
            <a:avLst/>
            <a:gdLst/>
            <a:ahLst/>
            <a:cxnLst/>
            <a:rect l="l" t="t" r="r" b="b"/>
            <a:pathLst>
              <a:path w="819785" h="990600">
                <a:moveTo>
                  <a:pt x="0" y="0"/>
                </a:moveTo>
                <a:lnTo>
                  <a:pt x="0" y="846937"/>
                </a:lnTo>
                <a:lnTo>
                  <a:pt x="2240" y="929823"/>
                </a:lnTo>
                <a:lnTo>
                  <a:pt x="17921" y="972386"/>
                </a:lnTo>
                <a:lnTo>
                  <a:pt x="60484" y="988067"/>
                </a:lnTo>
                <a:lnTo>
                  <a:pt x="143370" y="990307"/>
                </a:lnTo>
                <a:lnTo>
                  <a:pt x="819467" y="990307"/>
                </a:lnTo>
                <a:lnTo>
                  <a:pt x="819467" y="209537"/>
                </a:lnTo>
                <a:lnTo>
                  <a:pt x="816193" y="88398"/>
                </a:lnTo>
                <a:lnTo>
                  <a:pt x="793276" y="26192"/>
                </a:lnTo>
                <a:lnTo>
                  <a:pt x="731074" y="3274"/>
                </a:lnTo>
                <a:lnTo>
                  <a:pt x="609942" y="0"/>
                </a:lnTo>
                <a:lnTo>
                  <a:pt x="0" y="0"/>
                </a:lnTo>
                <a:close/>
              </a:path>
            </a:pathLst>
          </a:custGeom>
          <a:ln w="52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059415" y="3263138"/>
            <a:ext cx="819480" cy="99030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059424" y="3263148"/>
            <a:ext cx="819785" cy="990600"/>
          </a:xfrm>
          <a:custGeom>
            <a:avLst/>
            <a:gdLst/>
            <a:ahLst/>
            <a:cxnLst/>
            <a:rect l="l" t="t" r="r" b="b"/>
            <a:pathLst>
              <a:path w="819785" h="990600">
                <a:moveTo>
                  <a:pt x="0" y="0"/>
                </a:moveTo>
                <a:lnTo>
                  <a:pt x="0" y="846937"/>
                </a:lnTo>
                <a:lnTo>
                  <a:pt x="2240" y="929823"/>
                </a:lnTo>
                <a:lnTo>
                  <a:pt x="17921" y="972386"/>
                </a:lnTo>
                <a:lnTo>
                  <a:pt x="60484" y="988067"/>
                </a:lnTo>
                <a:lnTo>
                  <a:pt x="143370" y="990307"/>
                </a:lnTo>
                <a:lnTo>
                  <a:pt x="819467" y="990307"/>
                </a:lnTo>
                <a:lnTo>
                  <a:pt x="819467" y="209537"/>
                </a:lnTo>
                <a:lnTo>
                  <a:pt x="816193" y="88398"/>
                </a:lnTo>
                <a:lnTo>
                  <a:pt x="793276" y="26192"/>
                </a:lnTo>
                <a:lnTo>
                  <a:pt x="731074" y="3274"/>
                </a:lnTo>
                <a:lnTo>
                  <a:pt x="609942" y="0"/>
                </a:lnTo>
                <a:lnTo>
                  <a:pt x="0" y="0"/>
                </a:lnTo>
                <a:close/>
              </a:path>
            </a:pathLst>
          </a:custGeom>
          <a:ln w="52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059424" y="4348188"/>
            <a:ext cx="819471" cy="99029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059424" y="4348181"/>
            <a:ext cx="819785" cy="990600"/>
          </a:xfrm>
          <a:custGeom>
            <a:avLst/>
            <a:gdLst/>
            <a:ahLst/>
            <a:cxnLst/>
            <a:rect l="l" t="t" r="r" b="b"/>
            <a:pathLst>
              <a:path w="819785" h="990600">
                <a:moveTo>
                  <a:pt x="0" y="0"/>
                </a:moveTo>
                <a:lnTo>
                  <a:pt x="0" y="846937"/>
                </a:lnTo>
                <a:lnTo>
                  <a:pt x="2240" y="929823"/>
                </a:lnTo>
                <a:lnTo>
                  <a:pt x="17921" y="972386"/>
                </a:lnTo>
                <a:lnTo>
                  <a:pt x="60484" y="988067"/>
                </a:lnTo>
                <a:lnTo>
                  <a:pt x="143370" y="990307"/>
                </a:lnTo>
                <a:lnTo>
                  <a:pt x="819467" y="990307"/>
                </a:lnTo>
                <a:lnTo>
                  <a:pt x="819467" y="209537"/>
                </a:lnTo>
                <a:lnTo>
                  <a:pt x="816193" y="88398"/>
                </a:lnTo>
                <a:lnTo>
                  <a:pt x="793276" y="26192"/>
                </a:lnTo>
                <a:lnTo>
                  <a:pt x="731074" y="3274"/>
                </a:lnTo>
                <a:lnTo>
                  <a:pt x="609942" y="0"/>
                </a:lnTo>
                <a:lnTo>
                  <a:pt x="0" y="0"/>
                </a:lnTo>
                <a:close/>
              </a:path>
            </a:pathLst>
          </a:custGeom>
          <a:ln w="52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203300" y="939570"/>
            <a:ext cx="4722495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i="1" spc="-340" dirty="0">
                <a:solidFill>
                  <a:srgbClr val="0066B3"/>
                </a:solidFill>
                <a:latin typeface="Book Antiqua"/>
                <a:cs typeface="Book Antiqua"/>
              </a:rPr>
              <a:t>Organizing </a:t>
            </a:r>
            <a:r>
              <a:rPr sz="3400" i="1" spc="-270" dirty="0">
                <a:solidFill>
                  <a:srgbClr val="0066B3"/>
                </a:solidFill>
                <a:latin typeface="Book Antiqua"/>
                <a:cs typeface="Book Antiqua"/>
              </a:rPr>
              <a:t>Commitee</a:t>
            </a:r>
            <a:r>
              <a:rPr sz="3400" i="1" spc="-500" dirty="0">
                <a:solidFill>
                  <a:srgbClr val="0066B3"/>
                </a:solidFill>
                <a:latin typeface="Book Antiqua"/>
                <a:cs typeface="Book Antiqua"/>
              </a:rPr>
              <a:t> </a:t>
            </a:r>
            <a:r>
              <a:rPr sz="3400" i="1" spc="-220" dirty="0">
                <a:solidFill>
                  <a:srgbClr val="0066B3"/>
                </a:solidFill>
                <a:latin typeface="Book Antiqua"/>
                <a:cs typeface="Book Antiqua"/>
              </a:rPr>
              <a:t>Members</a:t>
            </a:r>
            <a:endParaRPr sz="3400">
              <a:latin typeface="Book Antiqua"/>
              <a:cs typeface="Book Antiqua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25" dirty="0"/>
              <a:t>https://oculoplastic.ophthalmologyconferences.com/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44003" y="1619999"/>
            <a:ext cx="216535" cy="142240"/>
          </a:xfrm>
          <a:custGeom>
            <a:avLst/>
            <a:gdLst/>
            <a:ahLst/>
            <a:cxnLst/>
            <a:rect l="l" t="t" r="r" b="b"/>
            <a:pathLst>
              <a:path w="216534" h="142239">
                <a:moveTo>
                  <a:pt x="0" y="142201"/>
                </a:moveTo>
                <a:lnTo>
                  <a:pt x="216001" y="142201"/>
                </a:lnTo>
                <a:lnTo>
                  <a:pt x="216001" y="0"/>
                </a:lnTo>
                <a:lnTo>
                  <a:pt x="0" y="0"/>
                </a:lnTo>
                <a:lnTo>
                  <a:pt x="0" y="1422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619999"/>
            <a:ext cx="216535" cy="142240"/>
          </a:xfrm>
          <a:custGeom>
            <a:avLst/>
            <a:gdLst/>
            <a:ahLst/>
            <a:cxnLst/>
            <a:rect l="l" t="t" r="r" b="b"/>
            <a:pathLst>
              <a:path w="216535" h="142239">
                <a:moveTo>
                  <a:pt x="0" y="142201"/>
                </a:moveTo>
                <a:lnTo>
                  <a:pt x="216001" y="142201"/>
                </a:lnTo>
                <a:lnTo>
                  <a:pt x="216001" y="0"/>
                </a:lnTo>
                <a:lnTo>
                  <a:pt x="0" y="0"/>
                </a:lnTo>
                <a:lnTo>
                  <a:pt x="0" y="1422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0301643"/>
            <a:ext cx="7560309" cy="174625"/>
          </a:xfrm>
          <a:custGeom>
            <a:avLst/>
            <a:gdLst/>
            <a:ahLst/>
            <a:cxnLst/>
            <a:rect l="l" t="t" r="r" b="b"/>
            <a:pathLst>
              <a:path w="7560309" h="174625">
                <a:moveTo>
                  <a:pt x="0" y="174370"/>
                </a:moveTo>
                <a:lnTo>
                  <a:pt x="7560005" y="174370"/>
                </a:lnTo>
                <a:lnTo>
                  <a:pt x="7560005" y="0"/>
                </a:lnTo>
                <a:lnTo>
                  <a:pt x="0" y="0"/>
                </a:lnTo>
                <a:lnTo>
                  <a:pt x="0" y="174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1762201"/>
            <a:ext cx="7560309" cy="8539480"/>
          </a:xfrm>
          <a:custGeom>
            <a:avLst/>
            <a:gdLst/>
            <a:ahLst/>
            <a:cxnLst/>
            <a:rect l="l" t="t" r="r" b="b"/>
            <a:pathLst>
              <a:path w="7560309" h="8539480">
                <a:moveTo>
                  <a:pt x="0" y="8539441"/>
                </a:moveTo>
                <a:lnTo>
                  <a:pt x="7560005" y="8539441"/>
                </a:lnTo>
                <a:lnTo>
                  <a:pt x="7560005" y="0"/>
                </a:lnTo>
                <a:lnTo>
                  <a:pt x="0" y="0"/>
                </a:lnTo>
                <a:lnTo>
                  <a:pt x="0" y="853944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7560309" cy="1620520"/>
          </a:xfrm>
          <a:custGeom>
            <a:avLst/>
            <a:gdLst/>
            <a:ahLst/>
            <a:cxnLst/>
            <a:rect l="l" t="t" r="r" b="b"/>
            <a:pathLst>
              <a:path w="7560309" h="1620520">
                <a:moveTo>
                  <a:pt x="0" y="1619999"/>
                </a:moveTo>
                <a:lnTo>
                  <a:pt x="7560005" y="1619999"/>
                </a:lnTo>
                <a:lnTo>
                  <a:pt x="7560005" y="0"/>
                </a:lnTo>
                <a:lnTo>
                  <a:pt x="0" y="0"/>
                </a:lnTo>
                <a:lnTo>
                  <a:pt x="0" y="1619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10476001"/>
            <a:ext cx="7560309" cy="216535"/>
          </a:xfrm>
          <a:custGeom>
            <a:avLst/>
            <a:gdLst/>
            <a:ahLst/>
            <a:cxnLst/>
            <a:rect l="l" t="t" r="r" b="b"/>
            <a:pathLst>
              <a:path w="7560309" h="216534">
                <a:moveTo>
                  <a:pt x="0" y="216001"/>
                </a:moveTo>
                <a:lnTo>
                  <a:pt x="7560005" y="216001"/>
                </a:lnTo>
                <a:lnTo>
                  <a:pt x="7560005" y="0"/>
                </a:lnTo>
                <a:lnTo>
                  <a:pt x="0" y="0"/>
                </a:lnTo>
                <a:lnTo>
                  <a:pt x="0" y="216001"/>
                </a:lnTo>
                <a:close/>
              </a:path>
            </a:pathLst>
          </a:custGeom>
          <a:solidFill>
            <a:srgbClr val="0095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16000" y="208127"/>
            <a:ext cx="2506345" cy="432434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sz="2250" spc="0" dirty="0">
                <a:solidFill>
                  <a:srgbClr val="F26522"/>
                </a:solidFill>
                <a:latin typeface="Impact"/>
                <a:cs typeface="Impact"/>
              </a:rPr>
              <a:t>conference</a:t>
            </a:r>
            <a:r>
              <a:rPr sz="2250" spc="0" dirty="0">
                <a:solidFill>
                  <a:srgbClr val="0072BC"/>
                </a:solidFill>
                <a:latin typeface="Impact"/>
                <a:cs typeface="Impact"/>
              </a:rPr>
              <a:t>serie</a:t>
            </a:r>
            <a:r>
              <a:rPr sz="2250" dirty="0">
                <a:solidFill>
                  <a:srgbClr val="0072BC"/>
                </a:solidFill>
                <a:latin typeface="Impact"/>
                <a:cs typeface="Impact"/>
              </a:rPr>
              <a:t>s</a:t>
            </a:r>
            <a:r>
              <a:rPr sz="1550" spc="5" dirty="0">
                <a:solidFill>
                  <a:srgbClr val="0072BC"/>
                </a:solidFill>
                <a:latin typeface="Impact"/>
                <a:cs typeface="Impact"/>
              </a:rPr>
              <a:t>.c</a:t>
            </a:r>
            <a:r>
              <a:rPr sz="1550" spc="10" dirty="0">
                <a:solidFill>
                  <a:srgbClr val="0072BC"/>
                </a:solidFill>
                <a:latin typeface="Impact"/>
                <a:cs typeface="Impact"/>
              </a:rPr>
              <a:t>o</a:t>
            </a:r>
            <a:r>
              <a:rPr sz="1550" spc="25" dirty="0">
                <a:solidFill>
                  <a:srgbClr val="0072BC"/>
                </a:solidFill>
                <a:latin typeface="Impact"/>
                <a:cs typeface="Impact"/>
              </a:rPr>
              <a:t>m</a:t>
            </a:r>
            <a:endParaRPr sz="1550">
              <a:latin typeface="Impact"/>
              <a:cs typeface="Impac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31113" y="316072"/>
            <a:ext cx="195326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i="1" spc="-95" dirty="0">
                <a:solidFill>
                  <a:srgbClr val="4D4D4F"/>
                </a:solidFill>
                <a:latin typeface="Book Antiqua"/>
                <a:cs typeface="Book Antiqua"/>
              </a:rPr>
              <a:t>Oculoplastic </a:t>
            </a:r>
            <a:r>
              <a:rPr sz="1600" i="1" spc="-114" dirty="0">
                <a:solidFill>
                  <a:srgbClr val="4D4D4F"/>
                </a:solidFill>
                <a:latin typeface="Book Antiqua"/>
                <a:cs typeface="Book Antiqua"/>
              </a:rPr>
              <a:t>Surgery</a:t>
            </a:r>
            <a:r>
              <a:rPr sz="1600" i="1" spc="-180" dirty="0">
                <a:solidFill>
                  <a:srgbClr val="4D4D4F"/>
                </a:solidFill>
                <a:latin typeface="Book Antiqua"/>
                <a:cs typeface="Book Antiqua"/>
              </a:rPr>
              <a:t> </a:t>
            </a:r>
            <a:r>
              <a:rPr sz="1600" i="1" spc="-45" dirty="0">
                <a:solidFill>
                  <a:srgbClr val="4D4D4F"/>
                </a:solidFill>
                <a:latin typeface="Book Antiqua"/>
                <a:cs typeface="Book Antiqua"/>
              </a:rPr>
              <a:t>2018</a:t>
            </a:r>
            <a:endParaRPr sz="1600">
              <a:latin typeface="Book Antiqua"/>
              <a:cs typeface="Book Antiqu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55130" y="251142"/>
            <a:ext cx="2624455" cy="361315"/>
          </a:xfrm>
          <a:custGeom>
            <a:avLst/>
            <a:gdLst/>
            <a:ahLst/>
            <a:cxnLst/>
            <a:rect l="l" t="t" r="r" b="b"/>
            <a:pathLst>
              <a:path w="2624455" h="361315">
                <a:moveTo>
                  <a:pt x="0" y="0"/>
                </a:moveTo>
                <a:lnTo>
                  <a:pt x="2624328" y="0"/>
                </a:lnTo>
                <a:lnTo>
                  <a:pt x="2624328" y="361188"/>
                </a:lnTo>
                <a:lnTo>
                  <a:pt x="0" y="36118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03300" y="243842"/>
            <a:ext cx="2531745" cy="3714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250" spc="0" dirty="0">
                <a:solidFill>
                  <a:srgbClr val="F26522"/>
                </a:solidFill>
                <a:latin typeface="Impact"/>
                <a:cs typeface="Impact"/>
              </a:rPr>
              <a:t>conference</a:t>
            </a:r>
            <a:r>
              <a:rPr sz="2250" spc="0" dirty="0">
                <a:solidFill>
                  <a:srgbClr val="0072BC"/>
                </a:solidFill>
                <a:latin typeface="Impact"/>
                <a:cs typeface="Impact"/>
              </a:rPr>
              <a:t>serie</a:t>
            </a:r>
            <a:r>
              <a:rPr sz="2250" dirty="0">
                <a:solidFill>
                  <a:srgbClr val="0072BC"/>
                </a:solidFill>
                <a:latin typeface="Impact"/>
                <a:cs typeface="Impact"/>
              </a:rPr>
              <a:t>s</a:t>
            </a:r>
            <a:r>
              <a:rPr sz="1550" spc="5" dirty="0">
                <a:solidFill>
                  <a:srgbClr val="0072BC"/>
                </a:solidFill>
                <a:latin typeface="Impact"/>
                <a:cs typeface="Impact"/>
              </a:rPr>
              <a:t>.c</a:t>
            </a:r>
            <a:r>
              <a:rPr sz="1550" spc="10" dirty="0">
                <a:solidFill>
                  <a:srgbClr val="0072BC"/>
                </a:solidFill>
                <a:latin typeface="Impact"/>
                <a:cs typeface="Impact"/>
              </a:rPr>
              <a:t>o</a:t>
            </a:r>
            <a:r>
              <a:rPr sz="1550" spc="25" dirty="0">
                <a:solidFill>
                  <a:srgbClr val="0072BC"/>
                </a:solidFill>
                <a:latin typeface="Impact"/>
                <a:cs typeface="Impact"/>
              </a:rPr>
              <a:t>m</a:t>
            </a:r>
            <a:endParaRPr sz="1550">
              <a:latin typeface="Impact"/>
              <a:cs typeface="Impact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16001" y="1041103"/>
            <a:ext cx="7128002" cy="22320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16001" y="3633101"/>
            <a:ext cx="7128002" cy="2231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16001" y="6225108"/>
            <a:ext cx="7128002" cy="2231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25" dirty="0"/>
              <a:t>https://oculoplastic.ophthalmologyconferences.com/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619999"/>
            <a:ext cx="7560309" cy="142240"/>
          </a:xfrm>
          <a:custGeom>
            <a:avLst/>
            <a:gdLst/>
            <a:ahLst/>
            <a:cxnLst/>
            <a:rect l="l" t="t" r="r" b="b"/>
            <a:pathLst>
              <a:path w="7560309" h="142239">
                <a:moveTo>
                  <a:pt x="0" y="142201"/>
                </a:moveTo>
                <a:lnTo>
                  <a:pt x="7560005" y="142201"/>
                </a:lnTo>
                <a:lnTo>
                  <a:pt x="7560005" y="0"/>
                </a:lnTo>
                <a:lnTo>
                  <a:pt x="0" y="0"/>
                </a:lnTo>
                <a:lnTo>
                  <a:pt x="0" y="1422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0301643"/>
            <a:ext cx="7560309" cy="174625"/>
          </a:xfrm>
          <a:custGeom>
            <a:avLst/>
            <a:gdLst/>
            <a:ahLst/>
            <a:cxnLst/>
            <a:rect l="l" t="t" r="r" b="b"/>
            <a:pathLst>
              <a:path w="7560309" h="174625">
                <a:moveTo>
                  <a:pt x="0" y="174370"/>
                </a:moveTo>
                <a:lnTo>
                  <a:pt x="7560005" y="174370"/>
                </a:lnTo>
                <a:lnTo>
                  <a:pt x="7560005" y="0"/>
                </a:lnTo>
                <a:lnTo>
                  <a:pt x="0" y="0"/>
                </a:lnTo>
                <a:lnTo>
                  <a:pt x="0" y="174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762201"/>
            <a:ext cx="7560309" cy="8539480"/>
          </a:xfrm>
          <a:custGeom>
            <a:avLst/>
            <a:gdLst/>
            <a:ahLst/>
            <a:cxnLst/>
            <a:rect l="l" t="t" r="r" b="b"/>
            <a:pathLst>
              <a:path w="7560309" h="8539480">
                <a:moveTo>
                  <a:pt x="0" y="8539441"/>
                </a:moveTo>
                <a:lnTo>
                  <a:pt x="7560005" y="8539441"/>
                </a:lnTo>
                <a:lnTo>
                  <a:pt x="7560005" y="0"/>
                </a:lnTo>
                <a:lnTo>
                  <a:pt x="0" y="0"/>
                </a:lnTo>
                <a:lnTo>
                  <a:pt x="0" y="853944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7560309" cy="1620520"/>
          </a:xfrm>
          <a:custGeom>
            <a:avLst/>
            <a:gdLst/>
            <a:ahLst/>
            <a:cxnLst/>
            <a:rect l="l" t="t" r="r" b="b"/>
            <a:pathLst>
              <a:path w="7560309" h="1620520">
                <a:moveTo>
                  <a:pt x="0" y="1619999"/>
                </a:moveTo>
                <a:lnTo>
                  <a:pt x="7560005" y="1619999"/>
                </a:lnTo>
                <a:lnTo>
                  <a:pt x="7560005" y="0"/>
                </a:lnTo>
                <a:lnTo>
                  <a:pt x="0" y="0"/>
                </a:lnTo>
                <a:lnTo>
                  <a:pt x="0" y="1619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10476001"/>
            <a:ext cx="7560309" cy="216535"/>
          </a:xfrm>
          <a:custGeom>
            <a:avLst/>
            <a:gdLst/>
            <a:ahLst/>
            <a:cxnLst/>
            <a:rect l="l" t="t" r="r" b="b"/>
            <a:pathLst>
              <a:path w="7560309" h="216534">
                <a:moveTo>
                  <a:pt x="0" y="216001"/>
                </a:moveTo>
                <a:lnTo>
                  <a:pt x="7560005" y="216001"/>
                </a:lnTo>
                <a:lnTo>
                  <a:pt x="7560005" y="0"/>
                </a:lnTo>
                <a:lnTo>
                  <a:pt x="0" y="0"/>
                </a:lnTo>
                <a:lnTo>
                  <a:pt x="0" y="216001"/>
                </a:lnTo>
                <a:close/>
              </a:path>
            </a:pathLst>
          </a:custGeom>
          <a:solidFill>
            <a:srgbClr val="0095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16000" y="208127"/>
            <a:ext cx="2506345" cy="432434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sz="2250" spc="0" dirty="0">
                <a:solidFill>
                  <a:srgbClr val="F26522"/>
                </a:solidFill>
                <a:latin typeface="Impact"/>
                <a:cs typeface="Impact"/>
              </a:rPr>
              <a:t>conference</a:t>
            </a:r>
            <a:r>
              <a:rPr sz="2250" spc="0" dirty="0">
                <a:solidFill>
                  <a:srgbClr val="0072BC"/>
                </a:solidFill>
                <a:latin typeface="Impact"/>
                <a:cs typeface="Impact"/>
              </a:rPr>
              <a:t>serie</a:t>
            </a:r>
            <a:r>
              <a:rPr sz="2250" dirty="0">
                <a:solidFill>
                  <a:srgbClr val="0072BC"/>
                </a:solidFill>
                <a:latin typeface="Impact"/>
                <a:cs typeface="Impact"/>
              </a:rPr>
              <a:t>s</a:t>
            </a:r>
            <a:r>
              <a:rPr sz="1550" spc="5" dirty="0">
                <a:solidFill>
                  <a:srgbClr val="0072BC"/>
                </a:solidFill>
                <a:latin typeface="Impact"/>
                <a:cs typeface="Impact"/>
              </a:rPr>
              <a:t>.c</a:t>
            </a:r>
            <a:r>
              <a:rPr sz="1550" spc="10" dirty="0">
                <a:solidFill>
                  <a:srgbClr val="0072BC"/>
                </a:solidFill>
                <a:latin typeface="Impact"/>
                <a:cs typeface="Impact"/>
              </a:rPr>
              <a:t>o</a:t>
            </a:r>
            <a:r>
              <a:rPr sz="1550" spc="25" dirty="0">
                <a:solidFill>
                  <a:srgbClr val="0072BC"/>
                </a:solidFill>
                <a:latin typeface="Impact"/>
                <a:cs typeface="Impact"/>
              </a:rPr>
              <a:t>m</a:t>
            </a:r>
            <a:endParaRPr sz="1550">
              <a:latin typeface="Impact"/>
              <a:cs typeface="Impac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31113" y="316072"/>
            <a:ext cx="195326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i="1" spc="-95" dirty="0">
                <a:solidFill>
                  <a:srgbClr val="4D4D4F"/>
                </a:solidFill>
                <a:latin typeface="Book Antiqua"/>
                <a:cs typeface="Book Antiqua"/>
              </a:rPr>
              <a:t>Oculoplastic </a:t>
            </a:r>
            <a:r>
              <a:rPr sz="1600" i="1" spc="-114" dirty="0">
                <a:solidFill>
                  <a:srgbClr val="4D4D4F"/>
                </a:solidFill>
                <a:latin typeface="Book Antiqua"/>
                <a:cs typeface="Book Antiqua"/>
              </a:rPr>
              <a:t>Surgery</a:t>
            </a:r>
            <a:r>
              <a:rPr sz="1600" i="1" spc="-180" dirty="0">
                <a:solidFill>
                  <a:srgbClr val="4D4D4F"/>
                </a:solidFill>
                <a:latin typeface="Book Antiqua"/>
                <a:cs typeface="Book Antiqua"/>
              </a:rPr>
              <a:t> </a:t>
            </a:r>
            <a:r>
              <a:rPr sz="1600" i="1" spc="-45" dirty="0">
                <a:solidFill>
                  <a:srgbClr val="4D4D4F"/>
                </a:solidFill>
                <a:latin typeface="Book Antiqua"/>
                <a:cs typeface="Book Antiqua"/>
              </a:rPr>
              <a:t>2018</a:t>
            </a:r>
            <a:endParaRPr sz="1600">
              <a:latin typeface="Book Antiqua"/>
              <a:cs typeface="Book Antiqu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55130" y="251142"/>
            <a:ext cx="2624455" cy="361315"/>
          </a:xfrm>
          <a:custGeom>
            <a:avLst/>
            <a:gdLst/>
            <a:ahLst/>
            <a:cxnLst/>
            <a:rect l="l" t="t" r="r" b="b"/>
            <a:pathLst>
              <a:path w="2624455" h="361315">
                <a:moveTo>
                  <a:pt x="0" y="0"/>
                </a:moveTo>
                <a:lnTo>
                  <a:pt x="2624328" y="0"/>
                </a:lnTo>
                <a:lnTo>
                  <a:pt x="2624328" y="361188"/>
                </a:lnTo>
                <a:lnTo>
                  <a:pt x="0" y="36118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03300" y="243842"/>
            <a:ext cx="2531745" cy="3714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250" spc="0" dirty="0">
                <a:solidFill>
                  <a:srgbClr val="F26522"/>
                </a:solidFill>
                <a:latin typeface="Impact"/>
                <a:cs typeface="Impact"/>
              </a:rPr>
              <a:t>conference</a:t>
            </a:r>
            <a:r>
              <a:rPr sz="2250" spc="0" dirty="0">
                <a:solidFill>
                  <a:srgbClr val="0072BC"/>
                </a:solidFill>
                <a:latin typeface="Impact"/>
                <a:cs typeface="Impact"/>
              </a:rPr>
              <a:t>serie</a:t>
            </a:r>
            <a:r>
              <a:rPr sz="2250" dirty="0">
                <a:solidFill>
                  <a:srgbClr val="0072BC"/>
                </a:solidFill>
                <a:latin typeface="Impact"/>
                <a:cs typeface="Impact"/>
              </a:rPr>
              <a:t>s</a:t>
            </a:r>
            <a:r>
              <a:rPr sz="1550" spc="5" dirty="0">
                <a:solidFill>
                  <a:srgbClr val="0072BC"/>
                </a:solidFill>
                <a:latin typeface="Impact"/>
                <a:cs typeface="Impact"/>
              </a:rPr>
              <a:t>.c</a:t>
            </a:r>
            <a:r>
              <a:rPr sz="1550" spc="10" dirty="0">
                <a:solidFill>
                  <a:srgbClr val="0072BC"/>
                </a:solidFill>
                <a:latin typeface="Impact"/>
                <a:cs typeface="Impact"/>
              </a:rPr>
              <a:t>o</a:t>
            </a:r>
            <a:r>
              <a:rPr sz="1550" spc="25" dirty="0">
                <a:solidFill>
                  <a:srgbClr val="0072BC"/>
                </a:solidFill>
                <a:latin typeface="Impact"/>
                <a:cs typeface="Impact"/>
              </a:rPr>
              <a:t>m</a:t>
            </a:r>
            <a:endParaRPr sz="1550">
              <a:latin typeface="Impact"/>
              <a:cs typeface="Impact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0" y="7218006"/>
            <a:ext cx="7559999" cy="30167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43142" y="1814078"/>
            <a:ext cx="6073775" cy="5026025"/>
          </a:xfrm>
          <a:prstGeom prst="rect">
            <a:avLst/>
          </a:prstGeom>
        </p:spPr>
        <p:txBody>
          <a:bodyPr vert="horz" wrap="square" lIns="0" tIns="127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sz="2000" i="1" spc="-60" dirty="0">
                <a:solidFill>
                  <a:srgbClr val="1955A6"/>
                </a:solidFill>
                <a:latin typeface="Times New Roman"/>
                <a:cs typeface="Times New Roman"/>
              </a:rPr>
              <a:t>Poster</a:t>
            </a:r>
            <a:r>
              <a:rPr sz="2000" i="1" spc="-55" dirty="0">
                <a:solidFill>
                  <a:srgbClr val="1955A6"/>
                </a:solidFill>
                <a:latin typeface="Times New Roman"/>
                <a:cs typeface="Times New Roman"/>
              </a:rPr>
              <a:t> </a:t>
            </a:r>
            <a:r>
              <a:rPr sz="2000" i="1" spc="-114" dirty="0">
                <a:solidFill>
                  <a:srgbClr val="1955A6"/>
                </a:solidFill>
                <a:latin typeface="Times New Roman"/>
                <a:cs typeface="Times New Roman"/>
              </a:rPr>
              <a:t>Guidelines</a:t>
            </a:r>
            <a:endParaRPr sz="2000">
              <a:latin typeface="Times New Roman"/>
              <a:cs typeface="Times New Roman"/>
            </a:endParaRPr>
          </a:p>
          <a:p>
            <a:pPr marL="12700" marR="6350" indent="-635" algn="just">
              <a:lnSpc>
                <a:spcPts val="1440"/>
              </a:lnSpc>
              <a:spcBef>
                <a:spcPts val="735"/>
              </a:spcBef>
            </a:pPr>
            <a:r>
              <a:rPr sz="1300" spc="-110" dirty="0">
                <a:solidFill>
                  <a:srgbClr val="4D4D4F"/>
                </a:solidFill>
                <a:latin typeface="Times New Roman"/>
                <a:cs typeface="Times New Roman"/>
              </a:rPr>
              <a:t>The </a:t>
            </a:r>
            <a:r>
              <a:rPr sz="1300" spc="-75" dirty="0">
                <a:solidFill>
                  <a:srgbClr val="4D4D4F"/>
                </a:solidFill>
                <a:latin typeface="Times New Roman"/>
                <a:cs typeface="Times New Roman"/>
              </a:rPr>
              <a:t>poster </a:t>
            </a:r>
            <a:r>
              <a:rPr sz="1300" spc="-100" dirty="0">
                <a:solidFill>
                  <a:srgbClr val="4D4D4F"/>
                </a:solidFill>
                <a:latin typeface="Times New Roman"/>
                <a:cs typeface="Times New Roman"/>
              </a:rPr>
              <a:t>exhibition </a:t>
            </a:r>
            <a:r>
              <a:rPr sz="1300" spc="-125" dirty="0">
                <a:solidFill>
                  <a:srgbClr val="4D4D4F"/>
                </a:solidFill>
                <a:latin typeface="Times New Roman"/>
                <a:cs typeface="Times New Roman"/>
              </a:rPr>
              <a:t>will </a:t>
            </a:r>
            <a:r>
              <a:rPr sz="1300" spc="-90" dirty="0">
                <a:solidFill>
                  <a:srgbClr val="4D4D4F"/>
                </a:solidFill>
                <a:latin typeface="Times New Roman"/>
                <a:cs typeface="Times New Roman"/>
              </a:rPr>
              <a:t>be </a:t>
            </a:r>
            <a:r>
              <a:rPr sz="1300" spc="-95" dirty="0">
                <a:solidFill>
                  <a:srgbClr val="4D4D4F"/>
                </a:solidFill>
                <a:latin typeface="Times New Roman"/>
                <a:cs typeface="Times New Roman"/>
              </a:rPr>
              <a:t>located </a:t>
            </a:r>
            <a:r>
              <a:rPr sz="1300" spc="-90" dirty="0">
                <a:solidFill>
                  <a:srgbClr val="4D4D4F"/>
                </a:solidFill>
                <a:latin typeface="Times New Roman"/>
                <a:cs typeface="Times New Roman"/>
              </a:rPr>
              <a:t>on </a:t>
            </a:r>
            <a:r>
              <a:rPr sz="1300" spc="-65" dirty="0">
                <a:solidFill>
                  <a:srgbClr val="4D4D4F"/>
                </a:solidFill>
                <a:latin typeface="Times New Roman"/>
                <a:cs typeface="Times New Roman"/>
              </a:rPr>
              <a:t>the </a:t>
            </a:r>
            <a:r>
              <a:rPr sz="1300" spc="-100" dirty="0">
                <a:solidFill>
                  <a:srgbClr val="4D4D4F"/>
                </a:solidFill>
                <a:latin typeface="Times New Roman"/>
                <a:cs typeface="Times New Roman"/>
              </a:rPr>
              <a:t>exhibition </a:t>
            </a:r>
            <a:r>
              <a:rPr sz="1300" spc="-85" dirty="0">
                <a:solidFill>
                  <a:srgbClr val="4D4D4F"/>
                </a:solidFill>
                <a:latin typeface="Times New Roman"/>
                <a:cs typeface="Times New Roman"/>
              </a:rPr>
              <a:t>area </a:t>
            </a:r>
            <a:r>
              <a:rPr sz="1300" spc="-110" dirty="0">
                <a:solidFill>
                  <a:srgbClr val="4D4D4F"/>
                </a:solidFill>
                <a:latin typeface="Times New Roman"/>
                <a:cs typeface="Times New Roman"/>
              </a:rPr>
              <a:t>of </a:t>
            </a:r>
            <a:r>
              <a:rPr sz="1300" spc="-65" dirty="0">
                <a:solidFill>
                  <a:srgbClr val="4D4D4F"/>
                </a:solidFill>
                <a:latin typeface="Times New Roman"/>
                <a:cs typeface="Times New Roman"/>
              </a:rPr>
              <a:t>the </a:t>
            </a:r>
            <a:r>
              <a:rPr sz="1300" spc="-105" dirty="0">
                <a:solidFill>
                  <a:srgbClr val="4D4D4F"/>
                </a:solidFill>
                <a:latin typeface="Times New Roman"/>
                <a:cs typeface="Times New Roman"/>
              </a:rPr>
              <a:t>congress </a:t>
            </a:r>
            <a:r>
              <a:rPr sz="1300" spc="-85" dirty="0">
                <a:solidFill>
                  <a:srgbClr val="4D4D4F"/>
                </a:solidFill>
                <a:latin typeface="Times New Roman"/>
                <a:cs typeface="Times New Roman"/>
              </a:rPr>
              <a:t>centre. </a:t>
            </a:r>
            <a:r>
              <a:rPr sz="1300" spc="-110" dirty="0">
                <a:solidFill>
                  <a:srgbClr val="4D4D4F"/>
                </a:solidFill>
                <a:latin typeface="Times New Roman"/>
                <a:cs typeface="Times New Roman"/>
              </a:rPr>
              <a:t>The </a:t>
            </a:r>
            <a:r>
              <a:rPr sz="1300" spc="-85" dirty="0">
                <a:solidFill>
                  <a:srgbClr val="4D4D4F"/>
                </a:solidFill>
                <a:latin typeface="Times New Roman"/>
                <a:cs typeface="Times New Roman"/>
              </a:rPr>
              <a:t>area </a:t>
            </a:r>
            <a:r>
              <a:rPr sz="1300" spc="-125" dirty="0">
                <a:solidFill>
                  <a:srgbClr val="4D4D4F"/>
                </a:solidFill>
                <a:latin typeface="Times New Roman"/>
                <a:cs typeface="Times New Roman"/>
              </a:rPr>
              <a:t>will </a:t>
            </a:r>
            <a:r>
              <a:rPr sz="1300" spc="-90" dirty="0">
                <a:solidFill>
                  <a:srgbClr val="4D4D4F"/>
                </a:solidFill>
                <a:latin typeface="Times New Roman"/>
                <a:cs typeface="Times New Roman"/>
              </a:rPr>
              <a:t>be </a:t>
            </a:r>
            <a:r>
              <a:rPr sz="1300" spc="-110" dirty="0">
                <a:solidFill>
                  <a:srgbClr val="4D4D4F"/>
                </a:solidFill>
                <a:latin typeface="Times New Roman"/>
                <a:cs typeface="Times New Roman"/>
              </a:rPr>
              <a:t>clearly  </a:t>
            </a:r>
            <a:r>
              <a:rPr sz="1300" spc="-90" dirty="0">
                <a:solidFill>
                  <a:srgbClr val="4D4D4F"/>
                </a:solidFill>
                <a:latin typeface="Times New Roman"/>
                <a:cs typeface="Times New Roman"/>
              </a:rPr>
              <a:t>signposted </a:t>
            </a:r>
            <a:r>
              <a:rPr sz="1300" spc="-100" dirty="0">
                <a:solidFill>
                  <a:srgbClr val="4D4D4F"/>
                </a:solidFill>
                <a:latin typeface="Times New Roman"/>
                <a:cs typeface="Times New Roman"/>
              </a:rPr>
              <a:t>from </a:t>
            </a:r>
            <a:r>
              <a:rPr sz="1300" spc="-65" dirty="0">
                <a:solidFill>
                  <a:srgbClr val="4D4D4F"/>
                </a:solidFill>
                <a:latin typeface="Times New Roman"/>
                <a:cs typeface="Times New Roman"/>
              </a:rPr>
              <a:t>the </a:t>
            </a:r>
            <a:r>
              <a:rPr sz="1300" spc="-75" dirty="0">
                <a:solidFill>
                  <a:srgbClr val="4D4D4F"/>
                </a:solidFill>
                <a:latin typeface="Times New Roman"/>
                <a:cs typeface="Times New Roman"/>
              </a:rPr>
              <a:t>registration</a:t>
            </a:r>
            <a:r>
              <a:rPr sz="1300" spc="-10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1300" spc="-95" dirty="0">
                <a:solidFill>
                  <a:srgbClr val="4D4D4F"/>
                </a:solidFill>
                <a:latin typeface="Times New Roman"/>
                <a:cs typeface="Times New Roman"/>
              </a:rPr>
              <a:t>area.</a:t>
            </a:r>
            <a:endParaRPr sz="1300">
              <a:latin typeface="Times New Roman"/>
              <a:cs typeface="Times New Roman"/>
            </a:endParaRPr>
          </a:p>
          <a:p>
            <a:pPr marL="12700" algn="just">
              <a:lnSpc>
                <a:spcPts val="1500"/>
              </a:lnSpc>
              <a:spcBef>
                <a:spcPts val="420"/>
              </a:spcBef>
            </a:pPr>
            <a:r>
              <a:rPr sz="1300" spc="-120" dirty="0">
                <a:solidFill>
                  <a:srgbClr val="4D4D4F"/>
                </a:solidFill>
                <a:latin typeface="Times New Roman"/>
                <a:cs typeface="Times New Roman"/>
              </a:rPr>
              <a:t>Technical</a:t>
            </a:r>
            <a:r>
              <a:rPr sz="1300" spc="-70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1300" spc="-85" dirty="0">
                <a:solidFill>
                  <a:srgbClr val="4D4D4F"/>
                </a:solidFill>
                <a:latin typeface="Times New Roman"/>
                <a:cs typeface="Times New Roman"/>
              </a:rPr>
              <a:t>Instructions:</a:t>
            </a:r>
            <a:endParaRPr sz="1300">
              <a:latin typeface="Times New Roman"/>
              <a:cs typeface="Times New Roman"/>
            </a:endParaRPr>
          </a:p>
          <a:p>
            <a:pPr marL="232410" indent="-99060">
              <a:lnSpc>
                <a:spcPts val="1440"/>
              </a:lnSpc>
              <a:buChar char="•"/>
              <a:tabLst>
                <a:tab pos="233045" algn="l"/>
              </a:tabLst>
            </a:pPr>
            <a:r>
              <a:rPr sz="1300" spc="-95" dirty="0">
                <a:solidFill>
                  <a:srgbClr val="4D4D4F"/>
                </a:solidFill>
                <a:latin typeface="Times New Roman"/>
                <a:cs typeface="Times New Roman"/>
              </a:rPr>
              <a:t>Posters </a:t>
            </a:r>
            <a:r>
              <a:rPr sz="1300" spc="-75" dirty="0">
                <a:solidFill>
                  <a:srgbClr val="4D4D4F"/>
                </a:solidFill>
                <a:latin typeface="Times New Roman"/>
                <a:cs typeface="Times New Roman"/>
              </a:rPr>
              <a:t>must </a:t>
            </a:r>
            <a:r>
              <a:rPr sz="1300" spc="-90" dirty="0">
                <a:solidFill>
                  <a:srgbClr val="4D4D4F"/>
                </a:solidFill>
                <a:latin typeface="Times New Roman"/>
                <a:cs typeface="Times New Roman"/>
              </a:rPr>
              <a:t>be </a:t>
            </a:r>
            <a:r>
              <a:rPr sz="1300" spc="-80" dirty="0">
                <a:solidFill>
                  <a:srgbClr val="4D4D4F"/>
                </a:solidFill>
                <a:latin typeface="Times New Roman"/>
                <a:cs typeface="Times New Roman"/>
              </a:rPr>
              <a:t>prepared </a:t>
            </a:r>
            <a:r>
              <a:rPr sz="1300" spc="-95" dirty="0">
                <a:solidFill>
                  <a:srgbClr val="4D4D4F"/>
                </a:solidFill>
                <a:latin typeface="Times New Roman"/>
                <a:cs typeface="Times New Roman"/>
              </a:rPr>
              <a:t>in </a:t>
            </a:r>
            <a:r>
              <a:rPr sz="1300" spc="-75" dirty="0">
                <a:solidFill>
                  <a:srgbClr val="4D4D4F"/>
                </a:solidFill>
                <a:latin typeface="Times New Roman"/>
                <a:cs typeface="Times New Roman"/>
              </a:rPr>
              <a:t>Portrait</a:t>
            </a:r>
            <a:r>
              <a:rPr sz="1300" spc="35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1300" spc="-105" dirty="0">
                <a:solidFill>
                  <a:srgbClr val="4D4D4F"/>
                </a:solidFill>
                <a:latin typeface="Times New Roman"/>
                <a:cs typeface="Times New Roman"/>
              </a:rPr>
              <a:t>style.</a:t>
            </a:r>
            <a:endParaRPr sz="1300">
              <a:latin typeface="Times New Roman"/>
              <a:cs typeface="Times New Roman"/>
            </a:endParaRPr>
          </a:p>
          <a:p>
            <a:pPr marL="232410" indent="-99060">
              <a:lnSpc>
                <a:spcPts val="1440"/>
              </a:lnSpc>
              <a:buChar char="•"/>
              <a:tabLst>
                <a:tab pos="233045" algn="l"/>
              </a:tabLst>
            </a:pPr>
            <a:r>
              <a:rPr sz="1300" spc="-114" dirty="0">
                <a:solidFill>
                  <a:srgbClr val="4D4D4F"/>
                </a:solidFill>
                <a:latin typeface="Times New Roman"/>
                <a:cs typeface="Times New Roman"/>
              </a:rPr>
              <a:t>Please </a:t>
            </a:r>
            <a:r>
              <a:rPr sz="1300" spc="-155" dirty="0">
                <a:solidFill>
                  <a:srgbClr val="4D4D4F"/>
                </a:solidFill>
                <a:latin typeface="Times New Roman"/>
                <a:cs typeface="Times New Roman"/>
              </a:rPr>
              <a:t>DO </a:t>
            </a:r>
            <a:r>
              <a:rPr sz="1300" spc="-175" dirty="0">
                <a:solidFill>
                  <a:srgbClr val="4D4D4F"/>
                </a:solidFill>
                <a:latin typeface="Times New Roman"/>
                <a:cs typeface="Times New Roman"/>
              </a:rPr>
              <a:t>NOT </a:t>
            </a:r>
            <a:r>
              <a:rPr sz="1300" spc="-75" dirty="0">
                <a:solidFill>
                  <a:srgbClr val="4D4D4F"/>
                </a:solidFill>
                <a:latin typeface="Times New Roman"/>
                <a:cs typeface="Times New Roman"/>
              </a:rPr>
              <a:t>prepare </a:t>
            </a:r>
            <a:r>
              <a:rPr sz="1300" spc="-90" dirty="0">
                <a:solidFill>
                  <a:srgbClr val="4D4D4F"/>
                </a:solidFill>
                <a:latin typeface="Times New Roman"/>
                <a:cs typeface="Times New Roman"/>
              </a:rPr>
              <a:t>a </a:t>
            </a:r>
            <a:r>
              <a:rPr sz="1300" spc="-100" dirty="0">
                <a:solidFill>
                  <a:srgbClr val="4D4D4F"/>
                </a:solidFill>
                <a:latin typeface="Times New Roman"/>
                <a:cs typeface="Times New Roman"/>
              </a:rPr>
              <a:t>landscape</a:t>
            </a:r>
            <a:r>
              <a:rPr sz="1300" spc="-105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1300" spc="-75" dirty="0">
                <a:solidFill>
                  <a:srgbClr val="4D4D4F"/>
                </a:solidFill>
                <a:latin typeface="Times New Roman"/>
                <a:cs typeface="Times New Roman"/>
              </a:rPr>
              <a:t>poster</a:t>
            </a:r>
            <a:endParaRPr sz="1300">
              <a:latin typeface="Times New Roman"/>
              <a:cs typeface="Times New Roman"/>
            </a:endParaRPr>
          </a:p>
          <a:p>
            <a:pPr marL="232410" indent="-99060">
              <a:lnSpc>
                <a:spcPts val="1440"/>
              </a:lnSpc>
              <a:buChar char="•"/>
              <a:tabLst>
                <a:tab pos="233045" algn="l"/>
              </a:tabLst>
            </a:pPr>
            <a:r>
              <a:rPr sz="1300" spc="-110" dirty="0">
                <a:solidFill>
                  <a:srgbClr val="4D4D4F"/>
                </a:solidFill>
                <a:latin typeface="Times New Roman"/>
                <a:cs typeface="Times New Roman"/>
              </a:rPr>
              <a:t>The</a:t>
            </a:r>
            <a:r>
              <a:rPr sz="1300" spc="-70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1300" spc="-100" dirty="0">
                <a:solidFill>
                  <a:srgbClr val="4D4D4F"/>
                </a:solidFill>
                <a:latin typeface="Times New Roman"/>
                <a:cs typeface="Times New Roman"/>
              </a:rPr>
              <a:t>dimensions</a:t>
            </a:r>
            <a:r>
              <a:rPr sz="1300" spc="-70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1300" spc="-95" dirty="0">
                <a:solidFill>
                  <a:srgbClr val="4D4D4F"/>
                </a:solidFill>
                <a:latin typeface="Times New Roman"/>
                <a:cs typeface="Times New Roman"/>
              </a:rPr>
              <a:t>should</a:t>
            </a:r>
            <a:r>
              <a:rPr sz="1300" spc="-70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1300" spc="-90" dirty="0">
                <a:solidFill>
                  <a:srgbClr val="4D4D4F"/>
                </a:solidFill>
                <a:latin typeface="Times New Roman"/>
                <a:cs typeface="Times New Roman"/>
              </a:rPr>
              <a:t>be</a:t>
            </a:r>
            <a:r>
              <a:rPr sz="1300" spc="-70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1300" spc="-175" dirty="0">
                <a:solidFill>
                  <a:srgbClr val="4D4D4F"/>
                </a:solidFill>
                <a:latin typeface="Times New Roman"/>
                <a:cs typeface="Times New Roman"/>
              </a:rPr>
              <a:t>100</a:t>
            </a:r>
            <a:r>
              <a:rPr sz="1300" spc="-70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1300" spc="-120" dirty="0">
                <a:solidFill>
                  <a:srgbClr val="4D4D4F"/>
                </a:solidFill>
                <a:latin typeface="Times New Roman"/>
                <a:cs typeface="Times New Roman"/>
              </a:rPr>
              <a:t>cm</a:t>
            </a:r>
            <a:r>
              <a:rPr sz="1300" spc="-70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1300" spc="-100" dirty="0">
                <a:solidFill>
                  <a:srgbClr val="4D4D4F"/>
                </a:solidFill>
                <a:latin typeface="Times New Roman"/>
                <a:cs typeface="Times New Roman"/>
              </a:rPr>
              <a:t>high</a:t>
            </a:r>
            <a:r>
              <a:rPr sz="1300" spc="-70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1300" spc="-125" dirty="0">
                <a:solidFill>
                  <a:srgbClr val="4D4D4F"/>
                </a:solidFill>
                <a:latin typeface="Times New Roman"/>
                <a:cs typeface="Times New Roman"/>
              </a:rPr>
              <a:t>by</a:t>
            </a:r>
            <a:r>
              <a:rPr sz="1300" spc="-70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1300" spc="-90" dirty="0">
                <a:solidFill>
                  <a:srgbClr val="4D4D4F"/>
                </a:solidFill>
                <a:latin typeface="Times New Roman"/>
                <a:cs typeface="Times New Roman"/>
              </a:rPr>
              <a:t>70</a:t>
            </a:r>
            <a:r>
              <a:rPr sz="1300" spc="-70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1300" spc="-120" dirty="0">
                <a:solidFill>
                  <a:srgbClr val="4D4D4F"/>
                </a:solidFill>
                <a:latin typeface="Times New Roman"/>
                <a:cs typeface="Times New Roman"/>
              </a:rPr>
              <a:t>cm</a:t>
            </a:r>
            <a:r>
              <a:rPr sz="1300" spc="-70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1300" spc="-120" dirty="0">
                <a:solidFill>
                  <a:srgbClr val="4D4D4F"/>
                </a:solidFill>
                <a:latin typeface="Times New Roman"/>
                <a:cs typeface="Times New Roman"/>
              </a:rPr>
              <a:t>wide</a:t>
            </a:r>
            <a:endParaRPr sz="1300">
              <a:latin typeface="Times New Roman"/>
              <a:cs typeface="Times New Roman"/>
            </a:endParaRPr>
          </a:p>
          <a:p>
            <a:pPr marL="232410" indent="-99060">
              <a:lnSpc>
                <a:spcPts val="1440"/>
              </a:lnSpc>
              <a:buChar char="•"/>
              <a:tabLst>
                <a:tab pos="233045" algn="l"/>
              </a:tabLst>
            </a:pPr>
            <a:r>
              <a:rPr sz="1300" spc="-95" dirty="0">
                <a:solidFill>
                  <a:srgbClr val="4D4D4F"/>
                </a:solidFill>
                <a:latin typeface="Times New Roman"/>
                <a:cs typeface="Times New Roman"/>
              </a:rPr>
              <a:t>Posters should </a:t>
            </a:r>
            <a:r>
              <a:rPr sz="1300" spc="-90" dirty="0">
                <a:solidFill>
                  <a:srgbClr val="4D4D4F"/>
                </a:solidFill>
                <a:latin typeface="Times New Roman"/>
                <a:cs typeface="Times New Roman"/>
              </a:rPr>
              <a:t>be </a:t>
            </a:r>
            <a:r>
              <a:rPr sz="1300" spc="-80" dirty="0">
                <a:solidFill>
                  <a:srgbClr val="4D4D4F"/>
                </a:solidFill>
                <a:latin typeface="Times New Roman"/>
                <a:cs typeface="Times New Roman"/>
              </a:rPr>
              <a:t>attached </a:t>
            </a:r>
            <a:r>
              <a:rPr sz="1300" spc="-65" dirty="0">
                <a:solidFill>
                  <a:srgbClr val="4D4D4F"/>
                </a:solidFill>
                <a:latin typeface="Times New Roman"/>
                <a:cs typeface="Times New Roman"/>
              </a:rPr>
              <a:t>to the </a:t>
            </a:r>
            <a:r>
              <a:rPr sz="1300" spc="-90" dirty="0">
                <a:solidFill>
                  <a:srgbClr val="4D4D4F"/>
                </a:solidFill>
                <a:latin typeface="Times New Roman"/>
                <a:cs typeface="Times New Roman"/>
              </a:rPr>
              <a:t>boards </a:t>
            </a:r>
            <a:r>
              <a:rPr sz="1300" spc="-95" dirty="0">
                <a:solidFill>
                  <a:srgbClr val="4D4D4F"/>
                </a:solidFill>
                <a:latin typeface="Times New Roman"/>
                <a:cs typeface="Times New Roman"/>
              </a:rPr>
              <a:t>with stickers, </a:t>
            </a:r>
            <a:r>
              <a:rPr sz="1300" spc="-120" dirty="0">
                <a:solidFill>
                  <a:srgbClr val="4D4D4F"/>
                </a:solidFill>
                <a:latin typeface="Times New Roman"/>
                <a:cs typeface="Times New Roman"/>
              </a:rPr>
              <a:t>which </a:t>
            </a:r>
            <a:r>
              <a:rPr sz="1300" spc="-125" dirty="0">
                <a:solidFill>
                  <a:srgbClr val="4D4D4F"/>
                </a:solidFill>
                <a:latin typeface="Times New Roman"/>
                <a:cs typeface="Times New Roman"/>
              </a:rPr>
              <a:t>you will </a:t>
            </a:r>
            <a:r>
              <a:rPr sz="1300" spc="-90" dirty="0">
                <a:solidFill>
                  <a:srgbClr val="4D4D4F"/>
                </a:solidFill>
                <a:latin typeface="Times New Roman"/>
                <a:cs typeface="Times New Roman"/>
              </a:rPr>
              <a:t>be supplied </a:t>
            </a:r>
            <a:r>
              <a:rPr sz="1300" spc="-65" dirty="0">
                <a:solidFill>
                  <a:srgbClr val="4D4D4F"/>
                </a:solidFill>
                <a:latin typeface="Times New Roman"/>
                <a:cs typeface="Times New Roman"/>
              </a:rPr>
              <a:t>to the</a:t>
            </a:r>
            <a:r>
              <a:rPr sz="1300" spc="15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1300" spc="-95" dirty="0">
                <a:solidFill>
                  <a:srgbClr val="4D4D4F"/>
                </a:solidFill>
                <a:latin typeface="Times New Roman"/>
                <a:cs typeface="Times New Roman"/>
              </a:rPr>
              <a:t>organizers.</a:t>
            </a:r>
            <a:endParaRPr sz="1300">
              <a:latin typeface="Times New Roman"/>
              <a:cs typeface="Times New Roman"/>
            </a:endParaRPr>
          </a:p>
          <a:p>
            <a:pPr marL="232410" indent="-99060">
              <a:lnSpc>
                <a:spcPts val="1500"/>
              </a:lnSpc>
              <a:buChar char="•"/>
              <a:tabLst>
                <a:tab pos="233045" algn="l"/>
              </a:tabLst>
            </a:pPr>
            <a:r>
              <a:rPr sz="1300" spc="-95" dirty="0">
                <a:solidFill>
                  <a:srgbClr val="4D4D4F"/>
                </a:solidFill>
                <a:latin typeface="Times New Roman"/>
                <a:cs typeface="Times New Roman"/>
              </a:rPr>
              <a:t>Poster </a:t>
            </a:r>
            <a:r>
              <a:rPr sz="1300" spc="-100" dirty="0">
                <a:solidFill>
                  <a:srgbClr val="4D4D4F"/>
                </a:solidFill>
                <a:latin typeface="Times New Roman"/>
                <a:cs typeface="Times New Roman"/>
              </a:rPr>
              <a:t>session schedule </a:t>
            </a:r>
            <a:r>
              <a:rPr sz="1300" spc="-95" dirty="0">
                <a:solidFill>
                  <a:srgbClr val="4D4D4F"/>
                </a:solidFill>
                <a:latin typeface="Times New Roman"/>
                <a:cs typeface="Times New Roman"/>
              </a:rPr>
              <a:t>Posters </a:t>
            </a:r>
            <a:r>
              <a:rPr sz="1300" spc="-125" dirty="0">
                <a:solidFill>
                  <a:srgbClr val="4D4D4F"/>
                </a:solidFill>
                <a:latin typeface="Times New Roman"/>
                <a:cs typeface="Times New Roman"/>
              </a:rPr>
              <a:t>will </a:t>
            </a:r>
            <a:r>
              <a:rPr sz="1300" spc="-90" dirty="0">
                <a:solidFill>
                  <a:srgbClr val="4D4D4F"/>
                </a:solidFill>
                <a:latin typeface="Times New Roman"/>
                <a:cs typeface="Times New Roman"/>
              </a:rPr>
              <a:t>be </a:t>
            </a:r>
            <a:r>
              <a:rPr sz="1300" spc="-110" dirty="0">
                <a:solidFill>
                  <a:srgbClr val="4D4D4F"/>
                </a:solidFill>
                <a:latin typeface="Times New Roman"/>
                <a:cs typeface="Times New Roman"/>
              </a:rPr>
              <a:t>displayed </a:t>
            </a:r>
            <a:r>
              <a:rPr sz="1300" spc="-85" dirty="0">
                <a:solidFill>
                  <a:srgbClr val="4D4D4F"/>
                </a:solidFill>
                <a:latin typeface="Times New Roman"/>
                <a:cs typeface="Times New Roman"/>
              </a:rPr>
              <a:t>and </a:t>
            </a:r>
            <a:r>
              <a:rPr sz="1300" spc="-80" dirty="0">
                <a:solidFill>
                  <a:srgbClr val="4D4D4F"/>
                </a:solidFill>
                <a:latin typeface="Times New Roman"/>
                <a:cs typeface="Times New Roman"/>
              </a:rPr>
              <a:t>presented </a:t>
            </a:r>
            <a:r>
              <a:rPr sz="1300" spc="-95" dirty="0">
                <a:solidFill>
                  <a:srgbClr val="4D4D4F"/>
                </a:solidFill>
                <a:latin typeface="Times New Roman"/>
                <a:cs typeface="Times New Roman"/>
              </a:rPr>
              <a:t>in</a:t>
            </a:r>
            <a:r>
              <a:rPr sz="1300" spc="30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1300" spc="-100" dirty="0">
                <a:solidFill>
                  <a:srgbClr val="4D4D4F"/>
                </a:solidFill>
                <a:latin typeface="Times New Roman"/>
                <a:cs typeface="Times New Roman"/>
              </a:rPr>
              <a:t>session.</a:t>
            </a:r>
            <a:endParaRPr sz="1300">
              <a:latin typeface="Times New Roman"/>
              <a:cs typeface="Times New Roman"/>
            </a:endParaRPr>
          </a:p>
          <a:p>
            <a:pPr marL="12700" marR="6350" algn="just">
              <a:lnSpc>
                <a:spcPts val="1440"/>
              </a:lnSpc>
              <a:spcBef>
                <a:spcPts val="595"/>
              </a:spcBef>
            </a:pPr>
            <a:r>
              <a:rPr sz="1300" spc="-114" dirty="0">
                <a:solidFill>
                  <a:srgbClr val="4D4D4F"/>
                </a:solidFill>
                <a:latin typeface="Times New Roman"/>
                <a:cs typeface="Times New Roman"/>
              </a:rPr>
              <a:t>Please </a:t>
            </a:r>
            <a:r>
              <a:rPr sz="1300" spc="-90" dirty="0">
                <a:solidFill>
                  <a:srgbClr val="4D4D4F"/>
                </a:solidFill>
                <a:latin typeface="Times New Roman"/>
                <a:cs typeface="Times New Roman"/>
              </a:rPr>
              <a:t>plan </a:t>
            </a:r>
            <a:r>
              <a:rPr sz="1300" spc="-65" dirty="0">
                <a:solidFill>
                  <a:srgbClr val="4D4D4F"/>
                </a:solidFill>
                <a:latin typeface="Times New Roman"/>
                <a:cs typeface="Times New Roman"/>
              </a:rPr>
              <a:t>to </a:t>
            </a:r>
            <a:r>
              <a:rPr sz="1300" spc="-90" dirty="0">
                <a:solidFill>
                  <a:srgbClr val="4D4D4F"/>
                </a:solidFill>
                <a:latin typeface="Times New Roman"/>
                <a:cs typeface="Times New Roman"/>
              </a:rPr>
              <a:t>be </a:t>
            </a:r>
            <a:r>
              <a:rPr sz="1300" spc="-50" dirty="0">
                <a:solidFill>
                  <a:srgbClr val="4D4D4F"/>
                </a:solidFill>
                <a:latin typeface="Times New Roman"/>
                <a:cs typeface="Times New Roman"/>
              </a:rPr>
              <a:t>at </a:t>
            </a:r>
            <a:r>
              <a:rPr sz="1300" spc="-100" dirty="0">
                <a:solidFill>
                  <a:srgbClr val="4D4D4F"/>
                </a:solidFill>
                <a:latin typeface="Times New Roman"/>
                <a:cs typeface="Times New Roman"/>
              </a:rPr>
              <a:t>your </a:t>
            </a:r>
            <a:r>
              <a:rPr sz="1300" spc="-75" dirty="0">
                <a:solidFill>
                  <a:srgbClr val="4D4D4F"/>
                </a:solidFill>
                <a:latin typeface="Times New Roman"/>
                <a:cs typeface="Times New Roman"/>
              </a:rPr>
              <a:t>poster </a:t>
            </a:r>
            <a:r>
              <a:rPr sz="1300" spc="-85" dirty="0">
                <a:solidFill>
                  <a:srgbClr val="4D4D4F"/>
                </a:solidFill>
                <a:latin typeface="Times New Roman"/>
                <a:cs typeface="Times New Roman"/>
              </a:rPr>
              <a:t>and </a:t>
            </a:r>
            <a:r>
              <a:rPr sz="1300" spc="-114" dirty="0">
                <a:solidFill>
                  <a:srgbClr val="4D4D4F"/>
                </a:solidFill>
                <a:latin typeface="Times New Roman"/>
                <a:cs typeface="Times New Roman"/>
              </a:rPr>
              <a:t>available </a:t>
            </a:r>
            <a:r>
              <a:rPr sz="1300" spc="-65" dirty="0">
                <a:solidFill>
                  <a:srgbClr val="4D4D4F"/>
                </a:solidFill>
                <a:latin typeface="Times New Roman"/>
                <a:cs typeface="Times New Roman"/>
              </a:rPr>
              <a:t>to </a:t>
            </a:r>
            <a:r>
              <a:rPr sz="1300" spc="-100" dirty="0">
                <a:solidFill>
                  <a:srgbClr val="4D4D4F"/>
                </a:solidFill>
                <a:latin typeface="Times New Roman"/>
                <a:cs typeface="Times New Roman"/>
              </a:rPr>
              <a:t>answer </a:t>
            </a:r>
            <a:r>
              <a:rPr sz="1300" spc="-85" dirty="0">
                <a:solidFill>
                  <a:srgbClr val="4D4D4F"/>
                </a:solidFill>
                <a:latin typeface="Times New Roman"/>
                <a:cs typeface="Times New Roman"/>
              </a:rPr>
              <a:t>questions </a:t>
            </a:r>
            <a:r>
              <a:rPr sz="1300" spc="-100" dirty="0">
                <a:solidFill>
                  <a:srgbClr val="4D4D4F"/>
                </a:solidFill>
                <a:latin typeface="Times New Roman"/>
                <a:cs typeface="Times New Roman"/>
              </a:rPr>
              <a:t>from delegates </a:t>
            </a:r>
            <a:r>
              <a:rPr sz="1300" spc="-50" dirty="0">
                <a:solidFill>
                  <a:srgbClr val="4D4D4F"/>
                </a:solidFill>
                <a:latin typeface="Times New Roman"/>
                <a:cs typeface="Times New Roman"/>
              </a:rPr>
              <a:t>at </a:t>
            </a:r>
            <a:r>
              <a:rPr sz="1300" spc="-65" dirty="0">
                <a:solidFill>
                  <a:srgbClr val="4D4D4F"/>
                </a:solidFill>
                <a:latin typeface="Times New Roman"/>
                <a:cs typeface="Times New Roman"/>
              </a:rPr>
              <a:t>the </a:t>
            </a:r>
            <a:r>
              <a:rPr sz="1300" spc="-85" dirty="0">
                <a:solidFill>
                  <a:srgbClr val="4D4D4F"/>
                </a:solidFill>
                <a:latin typeface="Times New Roman"/>
                <a:cs typeface="Times New Roman"/>
              </a:rPr>
              <a:t>time </a:t>
            </a:r>
            <a:r>
              <a:rPr sz="1300" spc="-110" dirty="0">
                <a:solidFill>
                  <a:srgbClr val="4D4D4F"/>
                </a:solidFill>
                <a:latin typeface="Times New Roman"/>
                <a:cs typeface="Times New Roman"/>
              </a:rPr>
              <a:t>of </a:t>
            </a:r>
            <a:r>
              <a:rPr sz="1300" spc="-100" dirty="0">
                <a:solidFill>
                  <a:srgbClr val="4D4D4F"/>
                </a:solidFill>
                <a:latin typeface="Times New Roman"/>
                <a:cs typeface="Times New Roman"/>
              </a:rPr>
              <a:t>your assigned  </a:t>
            </a:r>
            <a:r>
              <a:rPr sz="1300" spc="-75" dirty="0">
                <a:solidFill>
                  <a:srgbClr val="4D4D4F"/>
                </a:solidFill>
                <a:latin typeface="Times New Roman"/>
                <a:cs typeface="Times New Roman"/>
              </a:rPr>
              <a:t>poster </a:t>
            </a:r>
            <a:r>
              <a:rPr sz="1300" spc="-100" dirty="0">
                <a:solidFill>
                  <a:srgbClr val="4D4D4F"/>
                </a:solidFill>
                <a:latin typeface="Times New Roman"/>
                <a:cs typeface="Times New Roman"/>
              </a:rPr>
              <a:t>session. </a:t>
            </a:r>
            <a:r>
              <a:rPr sz="1300" spc="-95" dirty="0">
                <a:solidFill>
                  <a:srgbClr val="4D4D4F"/>
                </a:solidFill>
                <a:latin typeface="Times New Roman"/>
                <a:cs typeface="Times New Roman"/>
              </a:rPr>
              <a:t>Posters </a:t>
            </a:r>
            <a:r>
              <a:rPr sz="1300" spc="-125" dirty="0">
                <a:solidFill>
                  <a:srgbClr val="4D4D4F"/>
                </a:solidFill>
                <a:latin typeface="Times New Roman"/>
                <a:cs typeface="Times New Roman"/>
              </a:rPr>
              <a:t>will </a:t>
            </a:r>
            <a:r>
              <a:rPr sz="1300" spc="-90" dirty="0">
                <a:solidFill>
                  <a:srgbClr val="4D4D4F"/>
                </a:solidFill>
                <a:latin typeface="Times New Roman"/>
                <a:cs typeface="Times New Roman"/>
              </a:rPr>
              <a:t>be </a:t>
            </a:r>
            <a:r>
              <a:rPr sz="1300" spc="-110" dirty="0">
                <a:solidFill>
                  <a:srgbClr val="4D4D4F"/>
                </a:solidFill>
                <a:latin typeface="Times New Roman"/>
                <a:cs typeface="Times New Roman"/>
              </a:rPr>
              <a:t>displayed according </a:t>
            </a:r>
            <a:r>
              <a:rPr sz="1300" spc="-65" dirty="0">
                <a:solidFill>
                  <a:srgbClr val="4D4D4F"/>
                </a:solidFill>
                <a:latin typeface="Times New Roman"/>
                <a:cs typeface="Times New Roman"/>
              </a:rPr>
              <a:t>to the </a:t>
            </a:r>
            <a:r>
              <a:rPr sz="1300" spc="-185" dirty="0">
                <a:solidFill>
                  <a:srgbClr val="4D4D4F"/>
                </a:solidFill>
                <a:latin typeface="Times New Roman"/>
                <a:cs typeface="Times New Roman"/>
              </a:rPr>
              <a:t>POSTER </a:t>
            </a:r>
            <a:r>
              <a:rPr sz="1300" spc="-85" dirty="0">
                <a:solidFill>
                  <a:srgbClr val="4D4D4F"/>
                </a:solidFill>
                <a:latin typeface="Times New Roman"/>
                <a:cs typeface="Times New Roman"/>
              </a:rPr>
              <a:t>numbers </a:t>
            </a:r>
            <a:r>
              <a:rPr sz="1300" spc="-120" dirty="0">
                <a:solidFill>
                  <a:srgbClr val="4D4D4F"/>
                </a:solidFill>
                <a:latin typeface="Times New Roman"/>
                <a:cs typeface="Times New Roman"/>
              </a:rPr>
              <a:t>given </a:t>
            </a:r>
            <a:r>
              <a:rPr sz="1300" spc="-125" dirty="0">
                <a:solidFill>
                  <a:srgbClr val="4D4D4F"/>
                </a:solidFill>
                <a:latin typeface="Times New Roman"/>
                <a:cs typeface="Times New Roman"/>
              </a:rPr>
              <a:t>by </a:t>
            </a:r>
            <a:r>
              <a:rPr sz="1300" spc="-65" dirty="0">
                <a:solidFill>
                  <a:srgbClr val="4D4D4F"/>
                </a:solidFill>
                <a:latin typeface="Times New Roman"/>
                <a:cs typeface="Times New Roman"/>
              </a:rPr>
              <a:t>the </a:t>
            </a:r>
            <a:r>
              <a:rPr sz="1300" spc="-90" dirty="0">
                <a:solidFill>
                  <a:srgbClr val="4D4D4F"/>
                </a:solidFill>
                <a:latin typeface="Times New Roman"/>
                <a:cs typeface="Times New Roman"/>
              </a:rPr>
              <a:t>organizers </a:t>
            </a:r>
            <a:r>
              <a:rPr sz="1300" spc="-85" dirty="0">
                <a:solidFill>
                  <a:srgbClr val="4D4D4F"/>
                </a:solidFill>
                <a:latin typeface="Times New Roman"/>
                <a:cs typeface="Times New Roman"/>
              </a:rPr>
              <a:t>and </a:t>
            </a:r>
            <a:r>
              <a:rPr sz="1300" spc="-125" dirty="0">
                <a:solidFill>
                  <a:srgbClr val="4D4D4F"/>
                </a:solidFill>
                <a:latin typeface="Times New Roman"/>
                <a:cs typeface="Times New Roman"/>
              </a:rPr>
              <a:t>will </a:t>
            </a:r>
            <a:r>
              <a:rPr sz="1300" spc="-95" dirty="0">
                <a:solidFill>
                  <a:srgbClr val="4D4D4F"/>
                </a:solidFill>
                <a:latin typeface="Times New Roman"/>
                <a:cs typeface="Times New Roman"/>
              </a:rPr>
              <a:t>be  </a:t>
            </a:r>
            <a:r>
              <a:rPr sz="1300" spc="-90" dirty="0">
                <a:solidFill>
                  <a:srgbClr val="4D4D4F"/>
                </a:solidFill>
                <a:latin typeface="Times New Roman"/>
                <a:cs typeface="Times New Roman"/>
              </a:rPr>
              <a:t>grouped </a:t>
            </a:r>
            <a:r>
              <a:rPr sz="1300" spc="-125" dirty="0">
                <a:solidFill>
                  <a:srgbClr val="4D4D4F"/>
                </a:solidFill>
                <a:latin typeface="Times New Roman"/>
                <a:cs typeface="Times New Roman"/>
              </a:rPr>
              <a:t>by </a:t>
            </a:r>
            <a:r>
              <a:rPr sz="1300" spc="-80" dirty="0">
                <a:solidFill>
                  <a:srgbClr val="4D4D4F"/>
                </a:solidFill>
                <a:latin typeface="Times New Roman"/>
                <a:cs typeface="Times New Roman"/>
              </a:rPr>
              <a:t>sub</a:t>
            </a:r>
            <a:r>
              <a:rPr sz="1300" spc="10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1300" spc="-95" dirty="0">
                <a:solidFill>
                  <a:srgbClr val="4D4D4F"/>
                </a:solidFill>
                <a:latin typeface="Times New Roman"/>
                <a:cs typeface="Times New Roman"/>
              </a:rPr>
              <a:t>topic.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2000" i="1" spc="-90" dirty="0">
                <a:solidFill>
                  <a:srgbClr val="1955A6"/>
                </a:solidFill>
                <a:latin typeface="Times New Roman"/>
                <a:cs typeface="Times New Roman"/>
              </a:rPr>
              <a:t>Young </a:t>
            </a:r>
            <a:r>
              <a:rPr sz="2000" i="1" spc="-80" dirty="0">
                <a:solidFill>
                  <a:srgbClr val="1955A6"/>
                </a:solidFill>
                <a:latin typeface="Times New Roman"/>
                <a:cs typeface="Times New Roman"/>
              </a:rPr>
              <a:t>Researchers</a:t>
            </a:r>
            <a:r>
              <a:rPr sz="2000" i="1" spc="-15" dirty="0">
                <a:solidFill>
                  <a:srgbClr val="1955A6"/>
                </a:solidFill>
                <a:latin typeface="Times New Roman"/>
                <a:cs typeface="Times New Roman"/>
              </a:rPr>
              <a:t> </a:t>
            </a:r>
            <a:r>
              <a:rPr sz="2000" i="1" spc="-90" dirty="0">
                <a:solidFill>
                  <a:srgbClr val="1955A6"/>
                </a:solidFill>
                <a:latin typeface="Times New Roman"/>
                <a:cs typeface="Times New Roman"/>
              </a:rPr>
              <a:t>Forum</a:t>
            </a:r>
            <a:endParaRPr sz="2000">
              <a:latin typeface="Times New Roman"/>
              <a:cs typeface="Times New Roman"/>
            </a:endParaRPr>
          </a:p>
          <a:p>
            <a:pPr marL="12700" marR="6350" algn="just">
              <a:lnSpc>
                <a:spcPts val="1440"/>
              </a:lnSpc>
              <a:spcBef>
                <a:spcPts val="735"/>
              </a:spcBef>
            </a:pPr>
            <a:r>
              <a:rPr sz="1300" spc="-110" dirty="0">
                <a:solidFill>
                  <a:srgbClr val="4D4D4F"/>
                </a:solidFill>
                <a:latin typeface="Times New Roman"/>
                <a:cs typeface="Times New Roman"/>
              </a:rPr>
              <a:t>The </a:t>
            </a:r>
            <a:r>
              <a:rPr sz="1300" spc="-180" dirty="0">
                <a:solidFill>
                  <a:srgbClr val="4D4D4F"/>
                </a:solidFill>
                <a:latin typeface="Times New Roman"/>
                <a:cs typeface="Times New Roman"/>
              </a:rPr>
              <a:t>Young </a:t>
            </a:r>
            <a:r>
              <a:rPr sz="1300" spc="-105" dirty="0">
                <a:solidFill>
                  <a:srgbClr val="4D4D4F"/>
                </a:solidFill>
                <a:latin typeface="Times New Roman"/>
                <a:cs typeface="Times New Roman"/>
              </a:rPr>
              <a:t>Researchers </a:t>
            </a:r>
            <a:r>
              <a:rPr sz="1300" spc="-120" dirty="0">
                <a:solidFill>
                  <a:srgbClr val="4D4D4F"/>
                </a:solidFill>
                <a:latin typeface="Times New Roman"/>
                <a:cs typeface="Times New Roman"/>
              </a:rPr>
              <a:t>Forum </a:t>
            </a:r>
            <a:r>
              <a:rPr sz="1300" spc="-100" dirty="0">
                <a:solidFill>
                  <a:srgbClr val="4D4D4F"/>
                </a:solidFill>
                <a:latin typeface="Times New Roman"/>
                <a:cs typeface="Times New Roman"/>
              </a:rPr>
              <a:t>offers </a:t>
            </a:r>
            <a:r>
              <a:rPr sz="1300" spc="-125" dirty="0">
                <a:solidFill>
                  <a:srgbClr val="4D4D4F"/>
                </a:solidFill>
                <a:latin typeface="Times New Roman"/>
                <a:cs typeface="Times New Roman"/>
              </a:rPr>
              <a:t>young </a:t>
            </a:r>
            <a:r>
              <a:rPr sz="1300" spc="-85" dirty="0">
                <a:solidFill>
                  <a:srgbClr val="4D4D4F"/>
                </a:solidFill>
                <a:latin typeface="Times New Roman"/>
                <a:cs typeface="Times New Roman"/>
              </a:rPr>
              <a:t>researchers </a:t>
            </a:r>
            <a:r>
              <a:rPr sz="1300" spc="-65" dirty="0">
                <a:solidFill>
                  <a:srgbClr val="4D4D4F"/>
                </a:solidFill>
                <a:latin typeface="Times New Roman"/>
                <a:cs typeface="Times New Roman"/>
              </a:rPr>
              <a:t>the </a:t>
            </a:r>
            <a:r>
              <a:rPr sz="1300" spc="-95" dirty="0">
                <a:solidFill>
                  <a:srgbClr val="4D4D4F"/>
                </a:solidFill>
                <a:latin typeface="Times New Roman"/>
                <a:cs typeface="Times New Roman"/>
              </a:rPr>
              <a:t>possibility </a:t>
            </a:r>
            <a:r>
              <a:rPr sz="1300" spc="-65" dirty="0">
                <a:solidFill>
                  <a:srgbClr val="4D4D4F"/>
                </a:solidFill>
                <a:latin typeface="Times New Roman"/>
                <a:cs typeface="Times New Roman"/>
              </a:rPr>
              <a:t>to </a:t>
            </a:r>
            <a:r>
              <a:rPr sz="1300" spc="-90" dirty="0">
                <a:solidFill>
                  <a:srgbClr val="4D4D4F"/>
                </a:solidFill>
                <a:latin typeface="Times New Roman"/>
                <a:cs typeface="Times New Roman"/>
              </a:rPr>
              <a:t>meet </a:t>
            </a:r>
            <a:r>
              <a:rPr sz="1300" spc="-85" dirty="0">
                <a:solidFill>
                  <a:srgbClr val="4D4D4F"/>
                </a:solidFill>
                <a:latin typeface="Times New Roman"/>
                <a:cs typeface="Times New Roman"/>
              </a:rPr>
              <a:t>and </a:t>
            </a:r>
            <a:r>
              <a:rPr sz="1300" spc="-95" dirty="0">
                <a:solidFill>
                  <a:srgbClr val="4D4D4F"/>
                </a:solidFill>
                <a:latin typeface="Times New Roman"/>
                <a:cs typeface="Times New Roman"/>
              </a:rPr>
              <a:t>discuss </a:t>
            </a:r>
            <a:r>
              <a:rPr sz="1300" spc="-90" dirty="0">
                <a:solidFill>
                  <a:srgbClr val="4D4D4F"/>
                </a:solidFill>
                <a:latin typeface="Times New Roman"/>
                <a:cs typeface="Times New Roman"/>
              </a:rPr>
              <a:t>research topics and  </a:t>
            </a:r>
            <a:r>
              <a:rPr sz="1300" spc="-105" dirty="0">
                <a:solidFill>
                  <a:srgbClr val="4D4D4F"/>
                </a:solidFill>
                <a:latin typeface="Times New Roman"/>
                <a:cs typeface="Times New Roman"/>
              </a:rPr>
              <a:t>methodologies,</a:t>
            </a:r>
            <a:r>
              <a:rPr sz="1300" spc="-60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1300" spc="-85" dirty="0">
                <a:solidFill>
                  <a:srgbClr val="4D4D4F"/>
                </a:solidFill>
                <a:latin typeface="Times New Roman"/>
                <a:cs typeface="Times New Roman"/>
              </a:rPr>
              <a:t>share</a:t>
            </a:r>
            <a:r>
              <a:rPr sz="1300" spc="-60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1300" spc="-85" dirty="0">
                <a:solidFill>
                  <a:srgbClr val="4D4D4F"/>
                </a:solidFill>
                <a:latin typeface="Times New Roman"/>
                <a:cs typeface="Times New Roman"/>
              </a:rPr>
              <a:t>and</a:t>
            </a:r>
            <a:r>
              <a:rPr sz="1300" spc="-60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1300" spc="-114" dirty="0">
                <a:solidFill>
                  <a:srgbClr val="4D4D4F"/>
                </a:solidFill>
                <a:latin typeface="Times New Roman"/>
                <a:cs typeface="Times New Roman"/>
              </a:rPr>
              <a:t>develop</a:t>
            </a:r>
            <a:r>
              <a:rPr sz="1300" spc="-60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1300" spc="-100" dirty="0">
                <a:solidFill>
                  <a:srgbClr val="4D4D4F"/>
                </a:solidFill>
                <a:latin typeface="Times New Roman"/>
                <a:cs typeface="Times New Roman"/>
              </a:rPr>
              <a:t>ideas,</a:t>
            </a:r>
            <a:r>
              <a:rPr sz="1300" spc="-60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1300" spc="-85" dirty="0">
                <a:solidFill>
                  <a:srgbClr val="4D4D4F"/>
                </a:solidFill>
                <a:latin typeface="Times New Roman"/>
                <a:cs typeface="Times New Roman"/>
              </a:rPr>
              <a:t>learn</a:t>
            </a:r>
            <a:r>
              <a:rPr sz="1300" spc="-60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1300" spc="-100" dirty="0">
                <a:solidFill>
                  <a:srgbClr val="4D4D4F"/>
                </a:solidFill>
                <a:latin typeface="Times New Roman"/>
                <a:cs typeface="Times New Roman"/>
              </a:rPr>
              <a:t>from</a:t>
            </a:r>
            <a:r>
              <a:rPr sz="1300" spc="-60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1300" spc="-105" dirty="0">
                <a:solidFill>
                  <a:srgbClr val="4D4D4F"/>
                </a:solidFill>
                <a:latin typeface="Times New Roman"/>
                <a:cs typeface="Times New Roman"/>
              </a:rPr>
              <a:t>each</a:t>
            </a:r>
            <a:r>
              <a:rPr sz="1300" spc="-60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1300" spc="-70" dirty="0">
                <a:solidFill>
                  <a:srgbClr val="4D4D4F"/>
                </a:solidFill>
                <a:latin typeface="Times New Roman"/>
                <a:cs typeface="Times New Roman"/>
              </a:rPr>
              <a:t>other</a:t>
            </a:r>
            <a:r>
              <a:rPr sz="1300" spc="-60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1300" spc="-85" dirty="0">
                <a:solidFill>
                  <a:srgbClr val="4D4D4F"/>
                </a:solidFill>
                <a:latin typeface="Times New Roman"/>
                <a:cs typeface="Times New Roman"/>
              </a:rPr>
              <a:t>and</a:t>
            </a:r>
            <a:r>
              <a:rPr sz="1300" spc="-60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1300" spc="-110" dirty="0">
                <a:solidFill>
                  <a:srgbClr val="4D4D4F"/>
                </a:solidFill>
                <a:latin typeface="Times New Roman"/>
                <a:cs typeface="Times New Roman"/>
              </a:rPr>
              <a:t>gain</a:t>
            </a:r>
            <a:r>
              <a:rPr sz="1300" spc="-60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1300" spc="-125" dirty="0">
                <a:solidFill>
                  <a:srgbClr val="4D4D4F"/>
                </a:solidFill>
                <a:latin typeface="Times New Roman"/>
                <a:cs typeface="Times New Roman"/>
              </a:rPr>
              <a:t>knowledge</a:t>
            </a:r>
            <a:r>
              <a:rPr sz="1300" spc="-60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1300" spc="-100" dirty="0">
                <a:solidFill>
                  <a:srgbClr val="4D4D4F"/>
                </a:solidFill>
                <a:latin typeface="Times New Roman"/>
                <a:cs typeface="Times New Roman"/>
              </a:rPr>
              <a:t>from</a:t>
            </a:r>
            <a:r>
              <a:rPr sz="1300" spc="-60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1300" spc="-85" dirty="0">
                <a:solidFill>
                  <a:srgbClr val="4D4D4F"/>
                </a:solidFill>
                <a:latin typeface="Times New Roman"/>
                <a:cs typeface="Times New Roman"/>
              </a:rPr>
              <a:t>senior</a:t>
            </a:r>
            <a:r>
              <a:rPr sz="1300" spc="-60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1300" spc="-90" dirty="0">
                <a:solidFill>
                  <a:srgbClr val="4D4D4F"/>
                </a:solidFill>
                <a:latin typeface="Times New Roman"/>
                <a:cs typeface="Times New Roman"/>
              </a:rPr>
              <a:t>researchers.</a:t>
            </a:r>
            <a:endParaRPr sz="1300">
              <a:latin typeface="Times New Roman"/>
              <a:cs typeface="Times New Roman"/>
            </a:endParaRPr>
          </a:p>
          <a:p>
            <a:pPr marL="12700" marR="5080" algn="just">
              <a:lnSpc>
                <a:spcPts val="1440"/>
              </a:lnSpc>
              <a:spcBef>
                <a:spcPts val="565"/>
              </a:spcBef>
            </a:pPr>
            <a:r>
              <a:rPr sz="1300" spc="-180" dirty="0">
                <a:solidFill>
                  <a:srgbClr val="4D4D4F"/>
                </a:solidFill>
                <a:latin typeface="Times New Roman"/>
                <a:cs typeface="Times New Roman"/>
              </a:rPr>
              <a:t>Young </a:t>
            </a:r>
            <a:r>
              <a:rPr sz="1300" spc="-105" dirty="0">
                <a:solidFill>
                  <a:srgbClr val="4D4D4F"/>
                </a:solidFill>
                <a:latin typeface="Times New Roman"/>
                <a:cs typeface="Times New Roman"/>
              </a:rPr>
              <a:t>Researcher </a:t>
            </a:r>
            <a:r>
              <a:rPr sz="1300" spc="-110" dirty="0">
                <a:solidFill>
                  <a:srgbClr val="4D4D4F"/>
                </a:solidFill>
                <a:latin typeface="Times New Roman"/>
                <a:cs typeface="Times New Roman"/>
              </a:rPr>
              <a:t>Sessions </a:t>
            </a:r>
            <a:r>
              <a:rPr sz="1300" spc="-80" dirty="0">
                <a:solidFill>
                  <a:srgbClr val="4D4D4F"/>
                </a:solidFill>
                <a:latin typeface="Times New Roman"/>
                <a:cs typeface="Times New Roman"/>
              </a:rPr>
              <a:t>are </a:t>
            </a:r>
            <a:r>
              <a:rPr sz="1300" spc="-95" dirty="0">
                <a:solidFill>
                  <a:srgbClr val="4D4D4F"/>
                </a:solidFill>
                <a:latin typeface="Times New Roman"/>
                <a:cs typeface="Times New Roman"/>
              </a:rPr>
              <a:t>organized </a:t>
            </a:r>
            <a:r>
              <a:rPr sz="1300" spc="-65" dirty="0">
                <a:solidFill>
                  <a:srgbClr val="4D4D4F"/>
                </a:solidFill>
                <a:latin typeface="Times New Roman"/>
                <a:cs typeface="Times New Roman"/>
              </a:rPr>
              <a:t>to </a:t>
            </a:r>
            <a:r>
              <a:rPr sz="1300" spc="-100" dirty="0">
                <a:solidFill>
                  <a:srgbClr val="4D4D4F"/>
                </a:solidFill>
                <a:latin typeface="Times New Roman"/>
                <a:cs typeface="Times New Roman"/>
              </a:rPr>
              <a:t>provide </a:t>
            </a:r>
            <a:r>
              <a:rPr sz="1300" spc="-90" dirty="0">
                <a:solidFill>
                  <a:srgbClr val="4D4D4F"/>
                </a:solidFill>
                <a:latin typeface="Times New Roman"/>
                <a:cs typeface="Times New Roman"/>
              </a:rPr>
              <a:t>a </a:t>
            </a:r>
            <a:r>
              <a:rPr sz="1300" spc="-85" dirty="0">
                <a:solidFill>
                  <a:srgbClr val="4D4D4F"/>
                </a:solidFill>
                <a:latin typeface="Times New Roman"/>
                <a:cs typeface="Times New Roman"/>
              </a:rPr>
              <a:t>unique platform for </a:t>
            </a:r>
            <a:r>
              <a:rPr sz="1300" spc="-180" dirty="0">
                <a:solidFill>
                  <a:srgbClr val="4D4D4F"/>
                </a:solidFill>
                <a:latin typeface="Times New Roman"/>
                <a:cs typeface="Times New Roman"/>
              </a:rPr>
              <a:t>Young </a:t>
            </a:r>
            <a:r>
              <a:rPr sz="1300" spc="-100" dirty="0">
                <a:solidFill>
                  <a:srgbClr val="4D4D4F"/>
                </a:solidFill>
                <a:latin typeface="Times New Roman"/>
                <a:cs typeface="Times New Roman"/>
              </a:rPr>
              <a:t>Researchers/Investigators </a:t>
            </a:r>
            <a:r>
              <a:rPr sz="1300" spc="-90" dirty="0">
                <a:solidFill>
                  <a:srgbClr val="4D4D4F"/>
                </a:solidFill>
                <a:latin typeface="Times New Roman"/>
                <a:cs typeface="Times New Roman"/>
              </a:rPr>
              <a:t>for  presenting </a:t>
            </a:r>
            <a:r>
              <a:rPr sz="1300" spc="-75" dirty="0">
                <a:solidFill>
                  <a:srgbClr val="4D4D4F"/>
                </a:solidFill>
                <a:latin typeface="Times New Roman"/>
                <a:cs typeface="Times New Roman"/>
              </a:rPr>
              <a:t>latest </a:t>
            </a:r>
            <a:r>
              <a:rPr sz="1300" spc="-90" dirty="0">
                <a:solidFill>
                  <a:srgbClr val="4D4D4F"/>
                </a:solidFill>
                <a:latin typeface="Times New Roman"/>
                <a:cs typeface="Times New Roman"/>
              </a:rPr>
              <a:t>research </a:t>
            </a:r>
            <a:r>
              <a:rPr sz="1300" spc="-85" dirty="0">
                <a:solidFill>
                  <a:srgbClr val="4D4D4F"/>
                </a:solidFill>
                <a:latin typeface="Times New Roman"/>
                <a:cs typeface="Times New Roman"/>
              </a:rPr>
              <a:t>projects </a:t>
            </a:r>
            <a:r>
              <a:rPr sz="1300" spc="-95" dirty="0">
                <a:solidFill>
                  <a:srgbClr val="4D4D4F"/>
                </a:solidFill>
                <a:latin typeface="Times New Roman"/>
                <a:cs typeface="Times New Roman"/>
              </a:rPr>
              <a:t>with </a:t>
            </a:r>
            <a:r>
              <a:rPr sz="1300" spc="-85" dirty="0">
                <a:solidFill>
                  <a:srgbClr val="4D4D4F"/>
                </a:solidFill>
                <a:latin typeface="Times New Roman"/>
                <a:cs typeface="Times New Roman"/>
              </a:rPr>
              <a:t>an in-depth </a:t>
            </a:r>
            <a:r>
              <a:rPr sz="1300" spc="-110" dirty="0">
                <a:solidFill>
                  <a:srgbClr val="4D4D4F"/>
                </a:solidFill>
                <a:latin typeface="Times New Roman"/>
                <a:cs typeface="Times New Roman"/>
              </a:rPr>
              <a:t>analysis. </a:t>
            </a:r>
            <a:r>
              <a:rPr sz="1300" spc="-180" dirty="0">
                <a:solidFill>
                  <a:srgbClr val="4D4D4F"/>
                </a:solidFill>
                <a:latin typeface="Times New Roman"/>
                <a:cs typeface="Times New Roman"/>
              </a:rPr>
              <a:t>Young </a:t>
            </a:r>
            <a:r>
              <a:rPr sz="1300" spc="-100" dirty="0">
                <a:solidFill>
                  <a:srgbClr val="4D4D4F"/>
                </a:solidFill>
                <a:latin typeface="Times New Roman"/>
                <a:cs typeface="Times New Roman"/>
              </a:rPr>
              <a:t>Investigators </a:t>
            </a:r>
            <a:r>
              <a:rPr sz="1300" spc="-105" dirty="0">
                <a:solidFill>
                  <a:srgbClr val="4D4D4F"/>
                </a:solidFill>
                <a:latin typeface="Times New Roman"/>
                <a:cs typeface="Times New Roman"/>
              </a:rPr>
              <a:t>(e.g. </a:t>
            </a:r>
            <a:r>
              <a:rPr sz="1300" spc="-100" dirty="0">
                <a:solidFill>
                  <a:srgbClr val="4D4D4F"/>
                </a:solidFill>
                <a:latin typeface="Times New Roman"/>
                <a:cs typeface="Times New Roman"/>
              </a:rPr>
              <a:t>Post-Graduate </a:t>
            </a:r>
            <a:r>
              <a:rPr sz="1300" spc="-75" dirty="0">
                <a:solidFill>
                  <a:srgbClr val="4D4D4F"/>
                </a:solidFill>
                <a:latin typeface="Times New Roman"/>
                <a:cs typeface="Times New Roman"/>
              </a:rPr>
              <a:t>students,  </a:t>
            </a:r>
            <a:r>
              <a:rPr sz="1300" spc="-95" dirty="0">
                <a:solidFill>
                  <a:srgbClr val="4D4D4F"/>
                </a:solidFill>
                <a:latin typeface="Times New Roman"/>
                <a:cs typeface="Times New Roman"/>
              </a:rPr>
              <a:t>Post-doctoral </a:t>
            </a:r>
            <a:r>
              <a:rPr sz="1300" spc="-125" dirty="0">
                <a:solidFill>
                  <a:srgbClr val="4D4D4F"/>
                </a:solidFill>
                <a:latin typeface="Times New Roman"/>
                <a:cs typeface="Times New Roman"/>
              </a:rPr>
              <a:t>fellows, </a:t>
            </a:r>
            <a:r>
              <a:rPr sz="1300" spc="-114" dirty="0">
                <a:solidFill>
                  <a:srgbClr val="4D4D4F"/>
                </a:solidFill>
                <a:latin typeface="Times New Roman"/>
                <a:cs typeface="Times New Roman"/>
              </a:rPr>
              <a:t>Trainees, </a:t>
            </a:r>
            <a:r>
              <a:rPr sz="1300" spc="-105" dirty="0">
                <a:solidFill>
                  <a:srgbClr val="4D4D4F"/>
                </a:solidFill>
                <a:latin typeface="Times New Roman"/>
                <a:cs typeface="Times New Roman"/>
              </a:rPr>
              <a:t>Junior </a:t>
            </a:r>
            <a:r>
              <a:rPr sz="1300" spc="-95" dirty="0">
                <a:solidFill>
                  <a:srgbClr val="4D4D4F"/>
                </a:solidFill>
                <a:latin typeface="Times New Roman"/>
                <a:cs typeface="Times New Roman"/>
              </a:rPr>
              <a:t>faculty) </a:t>
            </a:r>
            <a:r>
              <a:rPr sz="1300" spc="-80" dirty="0">
                <a:solidFill>
                  <a:srgbClr val="4D4D4F"/>
                </a:solidFill>
                <a:latin typeface="Times New Roman"/>
                <a:cs typeface="Times New Roman"/>
              </a:rPr>
              <a:t>are </a:t>
            </a:r>
            <a:r>
              <a:rPr sz="1300" spc="-65" dirty="0">
                <a:solidFill>
                  <a:srgbClr val="4D4D4F"/>
                </a:solidFill>
                <a:latin typeface="Times New Roman"/>
                <a:cs typeface="Times New Roman"/>
              </a:rPr>
              <a:t>the </a:t>
            </a:r>
            <a:r>
              <a:rPr sz="1300" spc="-105" dirty="0">
                <a:solidFill>
                  <a:srgbClr val="4D4D4F"/>
                </a:solidFill>
                <a:latin typeface="Times New Roman"/>
                <a:cs typeface="Times New Roman"/>
              </a:rPr>
              <a:t>focus </a:t>
            </a:r>
            <a:r>
              <a:rPr sz="1300" spc="-110" dirty="0">
                <a:solidFill>
                  <a:srgbClr val="4D4D4F"/>
                </a:solidFill>
                <a:latin typeface="Times New Roman"/>
                <a:cs typeface="Times New Roman"/>
              </a:rPr>
              <a:t>of </a:t>
            </a:r>
            <a:r>
              <a:rPr sz="1300" spc="-70" dirty="0">
                <a:solidFill>
                  <a:srgbClr val="4D4D4F"/>
                </a:solidFill>
                <a:latin typeface="Times New Roman"/>
                <a:cs typeface="Times New Roman"/>
              </a:rPr>
              <a:t>this </a:t>
            </a:r>
            <a:r>
              <a:rPr sz="1300" spc="-100" dirty="0">
                <a:solidFill>
                  <a:srgbClr val="4D4D4F"/>
                </a:solidFill>
                <a:latin typeface="Times New Roman"/>
                <a:cs typeface="Times New Roman"/>
              </a:rPr>
              <a:t>event. </a:t>
            </a:r>
            <a:r>
              <a:rPr sz="1300" spc="-85" dirty="0">
                <a:solidFill>
                  <a:srgbClr val="4D4D4F"/>
                </a:solidFill>
                <a:latin typeface="Times New Roman"/>
                <a:cs typeface="Times New Roman"/>
              </a:rPr>
              <a:t>Participants </a:t>
            </a:r>
            <a:r>
              <a:rPr sz="1300" spc="-95" dirty="0">
                <a:solidFill>
                  <a:srgbClr val="4D4D4F"/>
                </a:solidFill>
                <a:latin typeface="Times New Roman"/>
                <a:cs typeface="Times New Roman"/>
              </a:rPr>
              <a:t>should </a:t>
            </a:r>
            <a:r>
              <a:rPr sz="1300" spc="-90" dirty="0">
                <a:solidFill>
                  <a:srgbClr val="4D4D4F"/>
                </a:solidFill>
                <a:latin typeface="Times New Roman"/>
                <a:cs typeface="Times New Roman"/>
              </a:rPr>
              <a:t>be </a:t>
            </a:r>
            <a:r>
              <a:rPr sz="1300" spc="-125" dirty="0">
                <a:solidFill>
                  <a:srgbClr val="4D4D4F"/>
                </a:solidFill>
                <a:latin typeface="Times New Roman"/>
                <a:cs typeface="Times New Roman"/>
              </a:rPr>
              <a:t>below </a:t>
            </a:r>
            <a:r>
              <a:rPr sz="1300" spc="-65" dirty="0">
                <a:solidFill>
                  <a:srgbClr val="4D4D4F"/>
                </a:solidFill>
                <a:latin typeface="Times New Roman"/>
                <a:cs typeface="Times New Roman"/>
              </a:rPr>
              <a:t>the </a:t>
            </a:r>
            <a:r>
              <a:rPr sz="1300" spc="-114" dirty="0">
                <a:solidFill>
                  <a:srgbClr val="4D4D4F"/>
                </a:solidFill>
                <a:latin typeface="Times New Roman"/>
                <a:cs typeface="Times New Roman"/>
              </a:rPr>
              <a:t>age  </a:t>
            </a:r>
            <a:r>
              <a:rPr sz="1300" spc="-110" dirty="0">
                <a:solidFill>
                  <a:srgbClr val="4D4D4F"/>
                </a:solidFill>
                <a:latin typeface="Times New Roman"/>
                <a:cs typeface="Times New Roman"/>
              </a:rPr>
              <a:t>of </a:t>
            </a:r>
            <a:r>
              <a:rPr sz="1300" spc="-100" dirty="0">
                <a:solidFill>
                  <a:srgbClr val="4D4D4F"/>
                </a:solidFill>
                <a:latin typeface="Times New Roman"/>
                <a:cs typeface="Times New Roman"/>
              </a:rPr>
              <a:t>33 </a:t>
            </a:r>
            <a:r>
              <a:rPr sz="1300" spc="-105" dirty="0">
                <a:solidFill>
                  <a:srgbClr val="4D4D4F"/>
                </a:solidFill>
                <a:latin typeface="Times New Roman"/>
                <a:cs typeface="Times New Roman"/>
              </a:rPr>
              <a:t>years. </a:t>
            </a:r>
            <a:r>
              <a:rPr sz="1300" spc="-165" dirty="0">
                <a:solidFill>
                  <a:srgbClr val="4D4D4F"/>
                </a:solidFill>
                <a:latin typeface="Times New Roman"/>
                <a:cs typeface="Times New Roman"/>
              </a:rPr>
              <a:t>All </a:t>
            </a:r>
            <a:r>
              <a:rPr sz="1300" spc="-95" dirty="0">
                <a:solidFill>
                  <a:srgbClr val="4D4D4F"/>
                </a:solidFill>
                <a:latin typeface="Times New Roman"/>
                <a:cs typeface="Times New Roman"/>
              </a:rPr>
              <a:t>submissions </a:t>
            </a:r>
            <a:r>
              <a:rPr sz="1300" spc="-75" dirty="0">
                <a:solidFill>
                  <a:srgbClr val="4D4D4F"/>
                </a:solidFill>
                <a:latin typeface="Times New Roman"/>
                <a:cs typeface="Times New Roman"/>
              </a:rPr>
              <a:t>must </a:t>
            </a:r>
            <a:r>
              <a:rPr sz="1300" spc="-90" dirty="0">
                <a:solidFill>
                  <a:srgbClr val="4D4D4F"/>
                </a:solidFill>
                <a:latin typeface="Times New Roman"/>
                <a:cs typeface="Times New Roman"/>
              </a:rPr>
              <a:t>be </a:t>
            </a:r>
            <a:r>
              <a:rPr sz="1300" spc="-95" dirty="0">
                <a:solidFill>
                  <a:srgbClr val="4D4D4F"/>
                </a:solidFill>
                <a:latin typeface="Times New Roman"/>
                <a:cs typeface="Times New Roman"/>
              </a:rPr>
              <a:t>in</a:t>
            </a:r>
            <a:r>
              <a:rPr sz="1300" spc="50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1300" spc="-125" dirty="0">
                <a:solidFill>
                  <a:srgbClr val="4D4D4F"/>
                </a:solidFill>
                <a:latin typeface="Times New Roman"/>
                <a:cs typeface="Times New Roman"/>
              </a:rPr>
              <a:t>English.</a:t>
            </a:r>
            <a:endParaRPr sz="1300">
              <a:latin typeface="Times New Roman"/>
              <a:cs typeface="Times New Roman"/>
            </a:endParaRPr>
          </a:p>
          <a:p>
            <a:pPr marL="12700" marR="6350" algn="just">
              <a:lnSpc>
                <a:spcPts val="1440"/>
              </a:lnSpc>
              <a:spcBef>
                <a:spcPts val="565"/>
              </a:spcBef>
            </a:pPr>
            <a:r>
              <a:rPr sz="1300" spc="-110" dirty="0">
                <a:solidFill>
                  <a:srgbClr val="4D4D4F"/>
                </a:solidFill>
                <a:latin typeface="Times New Roman"/>
                <a:cs typeface="Times New Roman"/>
              </a:rPr>
              <a:t>The </a:t>
            </a:r>
            <a:r>
              <a:rPr sz="1300" spc="-80" dirty="0">
                <a:solidFill>
                  <a:srgbClr val="4D4D4F"/>
                </a:solidFill>
                <a:latin typeface="Times New Roman"/>
                <a:cs typeface="Times New Roman"/>
              </a:rPr>
              <a:t>prize </a:t>
            </a:r>
            <a:r>
              <a:rPr sz="1300" spc="-120" dirty="0">
                <a:solidFill>
                  <a:srgbClr val="4D4D4F"/>
                </a:solidFill>
                <a:latin typeface="Times New Roman"/>
                <a:cs typeface="Times New Roman"/>
              </a:rPr>
              <a:t>winning </a:t>
            </a:r>
            <a:r>
              <a:rPr sz="1300" spc="-80" dirty="0">
                <a:solidFill>
                  <a:srgbClr val="4D4D4F"/>
                </a:solidFill>
                <a:latin typeface="Times New Roman"/>
                <a:cs typeface="Times New Roman"/>
              </a:rPr>
              <a:t>papers </a:t>
            </a:r>
            <a:r>
              <a:rPr sz="1300" spc="-125" dirty="0">
                <a:solidFill>
                  <a:srgbClr val="4D4D4F"/>
                </a:solidFill>
                <a:latin typeface="Times New Roman"/>
                <a:cs typeface="Times New Roman"/>
              </a:rPr>
              <a:t>will </a:t>
            </a:r>
            <a:r>
              <a:rPr sz="1300" spc="-90" dirty="0">
                <a:solidFill>
                  <a:srgbClr val="4D4D4F"/>
                </a:solidFill>
                <a:latin typeface="Times New Roman"/>
                <a:cs typeface="Times New Roman"/>
              </a:rPr>
              <a:t>be </a:t>
            </a:r>
            <a:r>
              <a:rPr sz="1300" spc="-95" dirty="0">
                <a:solidFill>
                  <a:srgbClr val="4D4D4F"/>
                </a:solidFill>
                <a:latin typeface="Times New Roman"/>
                <a:cs typeface="Times New Roman"/>
              </a:rPr>
              <a:t>considered </a:t>
            </a:r>
            <a:r>
              <a:rPr sz="1300" spc="-85" dirty="0">
                <a:solidFill>
                  <a:srgbClr val="4D4D4F"/>
                </a:solidFill>
                <a:latin typeface="Times New Roman"/>
                <a:cs typeface="Times New Roman"/>
              </a:rPr>
              <a:t>for </a:t>
            </a:r>
            <a:r>
              <a:rPr sz="1300" spc="-90" dirty="0">
                <a:solidFill>
                  <a:srgbClr val="4D4D4F"/>
                </a:solidFill>
                <a:latin typeface="Times New Roman"/>
                <a:cs typeface="Times New Roman"/>
              </a:rPr>
              <a:t>publication </a:t>
            </a:r>
            <a:r>
              <a:rPr sz="1300" spc="-95" dirty="0">
                <a:solidFill>
                  <a:srgbClr val="4D4D4F"/>
                </a:solidFill>
                <a:latin typeface="Times New Roman"/>
                <a:cs typeface="Times New Roman"/>
              </a:rPr>
              <a:t>in </a:t>
            </a:r>
            <a:r>
              <a:rPr sz="1300" spc="-65" dirty="0">
                <a:solidFill>
                  <a:srgbClr val="4D4D4F"/>
                </a:solidFill>
                <a:latin typeface="Times New Roman"/>
                <a:cs typeface="Times New Roman"/>
              </a:rPr>
              <a:t>the </a:t>
            </a:r>
            <a:r>
              <a:rPr sz="1300" spc="-80" dirty="0">
                <a:solidFill>
                  <a:srgbClr val="4D4D4F"/>
                </a:solidFill>
                <a:latin typeface="Times New Roman"/>
                <a:cs typeface="Times New Roman"/>
              </a:rPr>
              <a:t>international </a:t>
            </a:r>
            <a:r>
              <a:rPr sz="1300" spc="-85" dirty="0">
                <a:solidFill>
                  <a:srgbClr val="4D4D4F"/>
                </a:solidFill>
                <a:latin typeface="Times New Roman"/>
                <a:cs typeface="Times New Roman"/>
              </a:rPr>
              <a:t>journals </a:t>
            </a:r>
            <a:r>
              <a:rPr sz="1300" spc="-105" dirty="0">
                <a:solidFill>
                  <a:srgbClr val="4D4D4F"/>
                </a:solidFill>
                <a:latin typeface="Times New Roman"/>
                <a:cs typeface="Times New Roman"/>
              </a:rPr>
              <a:t>once </a:t>
            </a:r>
            <a:r>
              <a:rPr sz="1300" spc="-65" dirty="0">
                <a:solidFill>
                  <a:srgbClr val="4D4D4F"/>
                </a:solidFill>
                <a:latin typeface="Times New Roman"/>
                <a:cs typeface="Times New Roman"/>
              </a:rPr>
              <a:t>the </a:t>
            </a:r>
            <a:r>
              <a:rPr sz="1300" spc="-75" dirty="0">
                <a:solidFill>
                  <a:srgbClr val="4D4D4F"/>
                </a:solidFill>
                <a:latin typeface="Times New Roman"/>
                <a:cs typeface="Times New Roman"/>
              </a:rPr>
              <a:t>paper </a:t>
            </a:r>
            <a:r>
              <a:rPr sz="1300" spc="-100" dirty="0">
                <a:solidFill>
                  <a:srgbClr val="4D4D4F"/>
                </a:solidFill>
                <a:latin typeface="Times New Roman"/>
                <a:cs typeface="Times New Roman"/>
              </a:rPr>
              <a:t>is  </a:t>
            </a:r>
            <a:r>
              <a:rPr sz="1300" spc="-90" dirty="0">
                <a:solidFill>
                  <a:srgbClr val="4D4D4F"/>
                </a:solidFill>
                <a:latin typeface="Times New Roman"/>
                <a:cs typeface="Times New Roman"/>
              </a:rPr>
              <a:t>subjected </a:t>
            </a:r>
            <a:r>
              <a:rPr sz="1300" spc="-65" dirty="0">
                <a:solidFill>
                  <a:srgbClr val="4D4D4F"/>
                </a:solidFill>
                <a:latin typeface="Times New Roman"/>
                <a:cs typeface="Times New Roman"/>
              </a:rPr>
              <a:t>to </a:t>
            </a:r>
            <a:r>
              <a:rPr sz="1300" spc="-75" dirty="0">
                <a:solidFill>
                  <a:srgbClr val="4D4D4F"/>
                </a:solidFill>
                <a:latin typeface="Times New Roman"/>
                <a:cs typeface="Times New Roman"/>
              </a:rPr>
              <a:t>standard </a:t>
            </a:r>
            <a:r>
              <a:rPr sz="1300" spc="-114" dirty="0">
                <a:solidFill>
                  <a:srgbClr val="4D4D4F"/>
                </a:solidFill>
                <a:latin typeface="Times New Roman"/>
                <a:cs typeface="Times New Roman"/>
              </a:rPr>
              <a:t>review</a:t>
            </a:r>
            <a:r>
              <a:rPr sz="1300" spc="-35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1300" spc="-90" dirty="0">
                <a:solidFill>
                  <a:srgbClr val="4D4D4F"/>
                </a:solidFill>
                <a:latin typeface="Times New Roman"/>
                <a:cs typeface="Times New Roman"/>
              </a:rPr>
              <a:t>procedures.</a:t>
            </a:r>
            <a:endParaRPr sz="13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415"/>
              </a:spcBef>
            </a:pPr>
            <a:r>
              <a:rPr sz="1300" spc="-130" dirty="0">
                <a:solidFill>
                  <a:srgbClr val="4D4D4F"/>
                </a:solidFill>
                <a:latin typeface="Times New Roman"/>
                <a:cs typeface="Times New Roman"/>
              </a:rPr>
              <a:t>For </a:t>
            </a:r>
            <a:r>
              <a:rPr sz="1300" spc="-65" dirty="0">
                <a:solidFill>
                  <a:srgbClr val="4D4D4F"/>
                </a:solidFill>
                <a:latin typeface="Times New Roman"/>
                <a:cs typeface="Times New Roman"/>
              </a:rPr>
              <a:t>further </a:t>
            </a:r>
            <a:r>
              <a:rPr sz="1300" spc="-95" dirty="0">
                <a:solidFill>
                  <a:srgbClr val="4D4D4F"/>
                </a:solidFill>
                <a:latin typeface="Times New Roman"/>
                <a:cs typeface="Times New Roman"/>
              </a:rPr>
              <a:t>information </a:t>
            </a:r>
            <a:r>
              <a:rPr sz="1300" spc="-100" dirty="0">
                <a:solidFill>
                  <a:srgbClr val="4D4D4F"/>
                </a:solidFill>
                <a:latin typeface="Times New Roman"/>
                <a:cs typeface="Times New Roman"/>
              </a:rPr>
              <a:t>please </a:t>
            </a:r>
            <a:r>
              <a:rPr sz="1300" spc="-90" dirty="0">
                <a:solidFill>
                  <a:srgbClr val="4D4D4F"/>
                </a:solidFill>
                <a:latin typeface="Times New Roman"/>
                <a:cs typeface="Times New Roman"/>
              </a:rPr>
              <a:t>contact: </a:t>
            </a:r>
            <a:r>
              <a:rPr sz="1300" spc="-105" dirty="0">
                <a:solidFill>
                  <a:srgbClr val="103D7E"/>
                </a:solidFill>
                <a:latin typeface="Times New Roman"/>
                <a:cs typeface="Times New Roman"/>
                <a:hlinkClick r:id="rId3"/>
              </a:rPr>
              <a:t>oculoplasty@annualcongress.net,</a:t>
            </a:r>
            <a:r>
              <a:rPr sz="1300" spc="50" dirty="0">
                <a:solidFill>
                  <a:srgbClr val="103D7E"/>
                </a:solidFill>
                <a:latin typeface="Times New Roman"/>
                <a:cs typeface="Times New Roman"/>
                <a:hlinkClick r:id="rId3"/>
              </a:rPr>
              <a:t> </a:t>
            </a:r>
            <a:r>
              <a:rPr sz="1300" spc="-110" dirty="0">
                <a:solidFill>
                  <a:srgbClr val="103D7E"/>
                </a:solidFill>
                <a:latin typeface="Times New Roman"/>
                <a:cs typeface="Times New Roman"/>
                <a:hlinkClick r:id="rId4"/>
              </a:rPr>
              <a:t>oculoplasty@conferencesworld.org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25" dirty="0"/>
              <a:t>https://oculoplastic.ophthalmologyconferences.com/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619999"/>
            <a:ext cx="0" cy="142240"/>
          </a:xfrm>
          <a:custGeom>
            <a:avLst/>
            <a:gdLst/>
            <a:ahLst/>
            <a:cxnLst/>
            <a:rect l="l" t="t" r="r" b="b"/>
            <a:pathLst>
              <a:path h="142239">
                <a:moveTo>
                  <a:pt x="0" y="142201"/>
                </a:moveTo>
                <a:lnTo>
                  <a:pt x="0" y="0"/>
                </a:lnTo>
                <a:lnTo>
                  <a:pt x="0" y="1422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762201"/>
            <a:ext cx="0" cy="7327900"/>
          </a:xfrm>
          <a:custGeom>
            <a:avLst/>
            <a:gdLst/>
            <a:ahLst/>
            <a:cxnLst/>
            <a:rect l="l" t="t" r="r" b="b"/>
            <a:pathLst>
              <a:path h="7327900">
                <a:moveTo>
                  <a:pt x="0" y="7327811"/>
                </a:moveTo>
                <a:lnTo>
                  <a:pt x="0" y="0"/>
                </a:lnTo>
                <a:lnTo>
                  <a:pt x="0" y="732781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0" cy="1620520"/>
          </a:xfrm>
          <a:custGeom>
            <a:avLst/>
            <a:gdLst/>
            <a:ahLst/>
            <a:cxnLst/>
            <a:rect l="l" t="t" r="r" b="b"/>
            <a:pathLst>
              <a:path h="1620520">
                <a:moveTo>
                  <a:pt x="0" y="1619999"/>
                </a:moveTo>
                <a:lnTo>
                  <a:pt x="0" y="0"/>
                </a:lnTo>
                <a:lnTo>
                  <a:pt x="0" y="1619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16000" y="208127"/>
            <a:ext cx="2506345" cy="432434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sz="2250" spc="0" dirty="0">
                <a:solidFill>
                  <a:srgbClr val="F26522"/>
                </a:solidFill>
                <a:latin typeface="Impact"/>
                <a:cs typeface="Impact"/>
              </a:rPr>
              <a:t>conference</a:t>
            </a:r>
            <a:r>
              <a:rPr sz="2250" spc="0" dirty="0">
                <a:solidFill>
                  <a:srgbClr val="0072BC"/>
                </a:solidFill>
                <a:latin typeface="Impact"/>
                <a:cs typeface="Impact"/>
              </a:rPr>
              <a:t>serie</a:t>
            </a:r>
            <a:r>
              <a:rPr sz="2250" dirty="0">
                <a:solidFill>
                  <a:srgbClr val="0072BC"/>
                </a:solidFill>
                <a:latin typeface="Impact"/>
                <a:cs typeface="Impact"/>
              </a:rPr>
              <a:t>s</a:t>
            </a:r>
            <a:r>
              <a:rPr sz="1550" spc="5" dirty="0">
                <a:solidFill>
                  <a:srgbClr val="0072BC"/>
                </a:solidFill>
                <a:latin typeface="Impact"/>
                <a:cs typeface="Impact"/>
              </a:rPr>
              <a:t>.c</a:t>
            </a:r>
            <a:r>
              <a:rPr sz="1550" spc="10" dirty="0">
                <a:solidFill>
                  <a:srgbClr val="0072BC"/>
                </a:solidFill>
                <a:latin typeface="Impact"/>
                <a:cs typeface="Impact"/>
              </a:rPr>
              <a:t>o</a:t>
            </a:r>
            <a:r>
              <a:rPr sz="1550" spc="25" dirty="0">
                <a:solidFill>
                  <a:srgbClr val="0072BC"/>
                </a:solidFill>
                <a:latin typeface="Impact"/>
                <a:cs typeface="Impact"/>
              </a:rPr>
              <a:t>m</a:t>
            </a:r>
            <a:endParaRPr sz="1550">
              <a:latin typeface="Impact"/>
              <a:cs typeface="Impac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6000" y="208127"/>
            <a:ext cx="6855459" cy="432434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0"/>
              </a:spcBef>
              <a:tabLst>
                <a:tab pos="4927600" algn="l"/>
              </a:tabLst>
            </a:pPr>
            <a:r>
              <a:rPr sz="3375" spc="7" baseline="-2469" dirty="0">
                <a:solidFill>
                  <a:srgbClr val="F26522"/>
                </a:solidFill>
                <a:latin typeface="Impact"/>
                <a:cs typeface="Impact"/>
              </a:rPr>
              <a:t>conference</a:t>
            </a:r>
            <a:r>
              <a:rPr sz="3375" spc="7" baseline="-2469" dirty="0">
                <a:solidFill>
                  <a:srgbClr val="0072BC"/>
                </a:solidFill>
                <a:latin typeface="Impact"/>
                <a:cs typeface="Impact"/>
              </a:rPr>
              <a:t>series</a:t>
            </a:r>
            <a:r>
              <a:rPr sz="2325" spc="7" baseline="-3584" dirty="0">
                <a:solidFill>
                  <a:srgbClr val="0072BC"/>
                </a:solidFill>
                <a:latin typeface="Impact"/>
                <a:cs typeface="Impact"/>
              </a:rPr>
              <a:t>.com	</a:t>
            </a:r>
            <a:r>
              <a:rPr sz="1600" i="1" spc="-95" dirty="0">
                <a:solidFill>
                  <a:srgbClr val="4D4D4F"/>
                </a:solidFill>
                <a:latin typeface="Book Antiqua"/>
                <a:cs typeface="Book Antiqua"/>
              </a:rPr>
              <a:t>Oculoplastic </a:t>
            </a:r>
            <a:r>
              <a:rPr sz="1600" i="1" spc="-114" dirty="0">
                <a:solidFill>
                  <a:srgbClr val="4D4D4F"/>
                </a:solidFill>
                <a:latin typeface="Book Antiqua"/>
                <a:cs typeface="Book Antiqua"/>
              </a:rPr>
              <a:t>Surgery</a:t>
            </a:r>
            <a:r>
              <a:rPr sz="1600" i="1" spc="-180" dirty="0">
                <a:solidFill>
                  <a:srgbClr val="4D4D4F"/>
                </a:solidFill>
                <a:latin typeface="Book Antiqua"/>
                <a:cs typeface="Book Antiqua"/>
              </a:rPr>
              <a:t> </a:t>
            </a:r>
            <a:r>
              <a:rPr sz="1600" i="1" spc="-45" dirty="0">
                <a:solidFill>
                  <a:srgbClr val="4D4D4F"/>
                </a:solidFill>
                <a:latin typeface="Book Antiqua"/>
                <a:cs typeface="Book Antiqua"/>
              </a:rPr>
              <a:t>2018</a:t>
            </a:r>
            <a:endParaRPr sz="1600">
              <a:latin typeface="Book Antiqua"/>
              <a:cs typeface="Book Antiqu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9580" y="10529914"/>
            <a:ext cx="2069464" cy="1130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75"/>
              </a:lnSpc>
            </a:pPr>
            <a:r>
              <a:rPr sz="800" b="1" i="1" spc="-25" dirty="0">
                <a:solidFill>
                  <a:srgbClr val="FFFFFF"/>
                </a:solidFill>
                <a:latin typeface="Times New Roman"/>
                <a:cs typeface="Times New Roman"/>
              </a:rPr>
              <a:t>https://oculoplastic.ophthalmologyconferences.com/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0"/>
            <a:ext cx="7559992" cy="106920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846260" y="464858"/>
            <a:ext cx="2428240" cy="452755"/>
          </a:xfrm>
          <a:custGeom>
            <a:avLst/>
            <a:gdLst/>
            <a:ahLst/>
            <a:cxnLst/>
            <a:rect l="l" t="t" r="r" b="b"/>
            <a:pathLst>
              <a:path w="2428240" h="452755">
                <a:moveTo>
                  <a:pt x="0" y="0"/>
                </a:moveTo>
                <a:lnTo>
                  <a:pt x="2427731" y="0"/>
                </a:lnTo>
                <a:lnTo>
                  <a:pt x="2427731" y="452627"/>
                </a:lnTo>
                <a:lnTo>
                  <a:pt x="0" y="452627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862280" y="384233"/>
            <a:ext cx="2349500" cy="48958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250" b="0" i="0" spc="180" dirty="0">
                <a:latin typeface="Niagara Solid"/>
                <a:cs typeface="Niagara Solid"/>
              </a:rPr>
              <a:t>Plan </a:t>
            </a:r>
            <a:r>
              <a:rPr sz="2250" b="0" i="0" spc="200" dirty="0">
                <a:latin typeface="Niagara Solid"/>
                <a:cs typeface="Niagara Solid"/>
              </a:rPr>
              <a:t>your </a:t>
            </a:r>
            <a:r>
              <a:rPr sz="2250" b="0" i="0" spc="180" dirty="0">
                <a:latin typeface="Niagara Solid"/>
                <a:cs typeface="Niagara Solid"/>
              </a:rPr>
              <a:t>Trip </a:t>
            </a:r>
            <a:r>
              <a:rPr sz="2250" b="0" i="0" spc="155" dirty="0">
                <a:latin typeface="Niagara Solid"/>
                <a:cs typeface="Niagara Solid"/>
              </a:rPr>
              <a:t>to</a:t>
            </a:r>
            <a:r>
              <a:rPr sz="2250" b="0" i="0" spc="-145" dirty="0">
                <a:latin typeface="Niagara Solid"/>
                <a:cs typeface="Niagara Solid"/>
              </a:rPr>
              <a:t> </a:t>
            </a:r>
            <a:r>
              <a:rPr sz="3050" b="0" i="0" spc="275" dirty="0">
                <a:latin typeface="Niagara Solid"/>
                <a:cs typeface="Niagara Solid"/>
              </a:rPr>
              <a:t>Osaka</a:t>
            </a:r>
            <a:endParaRPr sz="3050">
              <a:latin typeface="Niagara Solid"/>
              <a:cs typeface="Niagara Solid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86268" y="1172763"/>
            <a:ext cx="2977960" cy="20181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86268" y="1172763"/>
            <a:ext cx="2978150" cy="2018664"/>
          </a:xfrm>
          <a:custGeom>
            <a:avLst/>
            <a:gdLst/>
            <a:ahLst/>
            <a:cxnLst/>
            <a:rect l="l" t="t" r="r" b="b"/>
            <a:pathLst>
              <a:path w="2978150" h="2018664">
                <a:moveTo>
                  <a:pt x="2643111" y="0"/>
                </a:moveTo>
                <a:lnTo>
                  <a:pt x="2836695" y="5232"/>
                </a:lnTo>
                <a:lnTo>
                  <a:pt x="2936103" y="41856"/>
                </a:lnTo>
                <a:lnTo>
                  <a:pt x="2972727" y="141264"/>
                </a:lnTo>
                <a:lnTo>
                  <a:pt x="2977959" y="334848"/>
                </a:lnTo>
                <a:lnTo>
                  <a:pt x="2977959" y="1683270"/>
                </a:lnTo>
                <a:lnTo>
                  <a:pt x="2972727" y="1876854"/>
                </a:lnTo>
                <a:lnTo>
                  <a:pt x="2936103" y="1976262"/>
                </a:lnTo>
                <a:lnTo>
                  <a:pt x="2836695" y="2012886"/>
                </a:lnTo>
                <a:lnTo>
                  <a:pt x="2643111" y="2018118"/>
                </a:lnTo>
                <a:lnTo>
                  <a:pt x="0" y="2018118"/>
                </a:lnTo>
                <a:lnTo>
                  <a:pt x="0" y="0"/>
                </a:lnTo>
                <a:lnTo>
                  <a:pt x="2643111" y="0"/>
                </a:lnTo>
                <a:close/>
              </a:path>
            </a:pathLst>
          </a:custGeom>
          <a:ln w="347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86268" y="3473361"/>
            <a:ext cx="2977960" cy="20181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86268" y="3473367"/>
            <a:ext cx="2978150" cy="2018664"/>
          </a:xfrm>
          <a:custGeom>
            <a:avLst/>
            <a:gdLst/>
            <a:ahLst/>
            <a:cxnLst/>
            <a:rect l="l" t="t" r="r" b="b"/>
            <a:pathLst>
              <a:path w="2978150" h="2018664">
                <a:moveTo>
                  <a:pt x="2643111" y="0"/>
                </a:moveTo>
                <a:lnTo>
                  <a:pt x="2836695" y="5232"/>
                </a:lnTo>
                <a:lnTo>
                  <a:pt x="2936103" y="41856"/>
                </a:lnTo>
                <a:lnTo>
                  <a:pt x="2972727" y="141264"/>
                </a:lnTo>
                <a:lnTo>
                  <a:pt x="2977959" y="334848"/>
                </a:lnTo>
                <a:lnTo>
                  <a:pt x="2977959" y="1683270"/>
                </a:lnTo>
                <a:lnTo>
                  <a:pt x="2972727" y="1876854"/>
                </a:lnTo>
                <a:lnTo>
                  <a:pt x="2936103" y="1976262"/>
                </a:lnTo>
                <a:lnTo>
                  <a:pt x="2836695" y="2012886"/>
                </a:lnTo>
                <a:lnTo>
                  <a:pt x="2643111" y="2018118"/>
                </a:lnTo>
                <a:lnTo>
                  <a:pt x="0" y="2018118"/>
                </a:lnTo>
                <a:lnTo>
                  <a:pt x="0" y="0"/>
                </a:lnTo>
                <a:lnTo>
                  <a:pt x="2643111" y="0"/>
                </a:lnTo>
                <a:close/>
              </a:path>
            </a:pathLst>
          </a:custGeom>
          <a:ln w="347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86268" y="5773965"/>
            <a:ext cx="2977960" cy="20181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86268" y="5773965"/>
            <a:ext cx="2978150" cy="2018664"/>
          </a:xfrm>
          <a:custGeom>
            <a:avLst/>
            <a:gdLst/>
            <a:ahLst/>
            <a:cxnLst/>
            <a:rect l="l" t="t" r="r" b="b"/>
            <a:pathLst>
              <a:path w="2978150" h="2018665">
                <a:moveTo>
                  <a:pt x="2643111" y="0"/>
                </a:moveTo>
                <a:lnTo>
                  <a:pt x="2836695" y="5232"/>
                </a:lnTo>
                <a:lnTo>
                  <a:pt x="2936103" y="41856"/>
                </a:lnTo>
                <a:lnTo>
                  <a:pt x="2972727" y="141264"/>
                </a:lnTo>
                <a:lnTo>
                  <a:pt x="2977959" y="334848"/>
                </a:lnTo>
                <a:lnTo>
                  <a:pt x="2977959" y="1683270"/>
                </a:lnTo>
                <a:lnTo>
                  <a:pt x="2972727" y="1876854"/>
                </a:lnTo>
                <a:lnTo>
                  <a:pt x="2936103" y="1976262"/>
                </a:lnTo>
                <a:lnTo>
                  <a:pt x="2836695" y="2012886"/>
                </a:lnTo>
                <a:lnTo>
                  <a:pt x="2643111" y="2018118"/>
                </a:lnTo>
                <a:lnTo>
                  <a:pt x="0" y="2018118"/>
                </a:lnTo>
                <a:lnTo>
                  <a:pt x="0" y="0"/>
                </a:lnTo>
                <a:lnTo>
                  <a:pt x="2643111" y="0"/>
                </a:lnTo>
                <a:close/>
              </a:path>
            </a:pathLst>
          </a:custGeom>
          <a:ln w="347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86268" y="8074568"/>
            <a:ext cx="2977960" cy="201812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86268" y="8074568"/>
            <a:ext cx="2978150" cy="2018664"/>
          </a:xfrm>
          <a:custGeom>
            <a:avLst/>
            <a:gdLst/>
            <a:ahLst/>
            <a:cxnLst/>
            <a:rect l="l" t="t" r="r" b="b"/>
            <a:pathLst>
              <a:path w="2978150" h="2018665">
                <a:moveTo>
                  <a:pt x="2643111" y="0"/>
                </a:moveTo>
                <a:lnTo>
                  <a:pt x="2836695" y="5232"/>
                </a:lnTo>
                <a:lnTo>
                  <a:pt x="2936103" y="41856"/>
                </a:lnTo>
                <a:lnTo>
                  <a:pt x="2972727" y="141264"/>
                </a:lnTo>
                <a:lnTo>
                  <a:pt x="2977959" y="334848"/>
                </a:lnTo>
                <a:lnTo>
                  <a:pt x="2977959" y="1683270"/>
                </a:lnTo>
                <a:lnTo>
                  <a:pt x="2972727" y="1876854"/>
                </a:lnTo>
                <a:lnTo>
                  <a:pt x="2936103" y="1976262"/>
                </a:lnTo>
                <a:lnTo>
                  <a:pt x="2836695" y="2012886"/>
                </a:lnTo>
                <a:lnTo>
                  <a:pt x="2643111" y="2018118"/>
                </a:lnTo>
                <a:lnTo>
                  <a:pt x="0" y="2018118"/>
                </a:lnTo>
                <a:lnTo>
                  <a:pt x="0" y="0"/>
                </a:lnTo>
                <a:lnTo>
                  <a:pt x="2643111" y="0"/>
                </a:lnTo>
                <a:close/>
              </a:path>
            </a:pathLst>
          </a:custGeom>
          <a:ln w="347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896842" y="1173835"/>
            <a:ext cx="0" cy="2181225"/>
          </a:xfrm>
          <a:custGeom>
            <a:avLst/>
            <a:gdLst/>
            <a:ahLst/>
            <a:cxnLst/>
            <a:rect l="l" t="t" r="r" b="b"/>
            <a:pathLst>
              <a:path h="2181225">
                <a:moveTo>
                  <a:pt x="0" y="2180844"/>
                </a:moveTo>
                <a:lnTo>
                  <a:pt x="0" y="0"/>
                </a:lnTo>
                <a:lnTo>
                  <a:pt x="0" y="2180844"/>
                </a:lnTo>
                <a:close/>
              </a:path>
            </a:pathLst>
          </a:custGeom>
          <a:solidFill>
            <a:srgbClr val="0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95771" y="1172763"/>
            <a:ext cx="2977959" cy="201812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895771" y="1172763"/>
            <a:ext cx="2978150" cy="2018664"/>
          </a:xfrm>
          <a:custGeom>
            <a:avLst/>
            <a:gdLst/>
            <a:ahLst/>
            <a:cxnLst/>
            <a:rect l="l" t="t" r="r" b="b"/>
            <a:pathLst>
              <a:path w="2978150" h="2018664">
                <a:moveTo>
                  <a:pt x="334848" y="0"/>
                </a:moveTo>
                <a:lnTo>
                  <a:pt x="141264" y="5232"/>
                </a:lnTo>
                <a:lnTo>
                  <a:pt x="41856" y="41856"/>
                </a:lnTo>
                <a:lnTo>
                  <a:pt x="5232" y="141264"/>
                </a:lnTo>
                <a:lnTo>
                  <a:pt x="0" y="334848"/>
                </a:lnTo>
                <a:lnTo>
                  <a:pt x="0" y="1683270"/>
                </a:lnTo>
                <a:lnTo>
                  <a:pt x="5232" y="1876854"/>
                </a:lnTo>
                <a:lnTo>
                  <a:pt x="41856" y="1976262"/>
                </a:lnTo>
                <a:lnTo>
                  <a:pt x="141264" y="2012886"/>
                </a:lnTo>
                <a:lnTo>
                  <a:pt x="334848" y="2018118"/>
                </a:lnTo>
                <a:lnTo>
                  <a:pt x="2977959" y="2018118"/>
                </a:lnTo>
                <a:lnTo>
                  <a:pt x="2977959" y="0"/>
                </a:lnTo>
                <a:lnTo>
                  <a:pt x="334848" y="0"/>
                </a:lnTo>
                <a:close/>
              </a:path>
            </a:pathLst>
          </a:custGeom>
          <a:ln w="347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895771" y="3473361"/>
            <a:ext cx="2977959" cy="201813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895771" y="3473367"/>
            <a:ext cx="2978150" cy="2018664"/>
          </a:xfrm>
          <a:custGeom>
            <a:avLst/>
            <a:gdLst/>
            <a:ahLst/>
            <a:cxnLst/>
            <a:rect l="l" t="t" r="r" b="b"/>
            <a:pathLst>
              <a:path w="2978150" h="2018664">
                <a:moveTo>
                  <a:pt x="334848" y="0"/>
                </a:moveTo>
                <a:lnTo>
                  <a:pt x="141264" y="5232"/>
                </a:lnTo>
                <a:lnTo>
                  <a:pt x="41856" y="41856"/>
                </a:lnTo>
                <a:lnTo>
                  <a:pt x="5232" y="141264"/>
                </a:lnTo>
                <a:lnTo>
                  <a:pt x="0" y="334848"/>
                </a:lnTo>
                <a:lnTo>
                  <a:pt x="0" y="1683270"/>
                </a:lnTo>
                <a:lnTo>
                  <a:pt x="5232" y="1876854"/>
                </a:lnTo>
                <a:lnTo>
                  <a:pt x="41856" y="1976262"/>
                </a:lnTo>
                <a:lnTo>
                  <a:pt x="141264" y="2012886"/>
                </a:lnTo>
                <a:lnTo>
                  <a:pt x="334848" y="2018118"/>
                </a:lnTo>
                <a:lnTo>
                  <a:pt x="2977959" y="2018118"/>
                </a:lnTo>
                <a:lnTo>
                  <a:pt x="2977959" y="0"/>
                </a:lnTo>
                <a:lnTo>
                  <a:pt x="334848" y="0"/>
                </a:lnTo>
                <a:close/>
              </a:path>
            </a:pathLst>
          </a:custGeom>
          <a:ln w="347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895771" y="5773965"/>
            <a:ext cx="2977959" cy="201812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895771" y="5773965"/>
            <a:ext cx="2978150" cy="2018664"/>
          </a:xfrm>
          <a:custGeom>
            <a:avLst/>
            <a:gdLst/>
            <a:ahLst/>
            <a:cxnLst/>
            <a:rect l="l" t="t" r="r" b="b"/>
            <a:pathLst>
              <a:path w="2978150" h="2018665">
                <a:moveTo>
                  <a:pt x="334848" y="0"/>
                </a:moveTo>
                <a:lnTo>
                  <a:pt x="141264" y="5232"/>
                </a:lnTo>
                <a:lnTo>
                  <a:pt x="41856" y="41856"/>
                </a:lnTo>
                <a:lnTo>
                  <a:pt x="5232" y="141264"/>
                </a:lnTo>
                <a:lnTo>
                  <a:pt x="0" y="334848"/>
                </a:lnTo>
                <a:lnTo>
                  <a:pt x="0" y="1683270"/>
                </a:lnTo>
                <a:lnTo>
                  <a:pt x="5232" y="1876854"/>
                </a:lnTo>
                <a:lnTo>
                  <a:pt x="41856" y="1976262"/>
                </a:lnTo>
                <a:lnTo>
                  <a:pt x="141264" y="2012886"/>
                </a:lnTo>
                <a:lnTo>
                  <a:pt x="334848" y="2018118"/>
                </a:lnTo>
                <a:lnTo>
                  <a:pt x="2977959" y="2018118"/>
                </a:lnTo>
                <a:lnTo>
                  <a:pt x="2977959" y="0"/>
                </a:lnTo>
                <a:lnTo>
                  <a:pt x="334848" y="0"/>
                </a:lnTo>
                <a:close/>
              </a:path>
            </a:pathLst>
          </a:custGeom>
          <a:ln w="347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896842" y="8075638"/>
            <a:ext cx="0" cy="2181225"/>
          </a:xfrm>
          <a:custGeom>
            <a:avLst/>
            <a:gdLst/>
            <a:ahLst/>
            <a:cxnLst/>
            <a:rect l="l" t="t" r="r" b="b"/>
            <a:pathLst>
              <a:path h="2181225">
                <a:moveTo>
                  <a:pt x="0" y="2180844"/>
                </a:moveTo>
                <a:lnTo>
                  <a:pt x="0" y="0"/>
                </a:lnTo>
                <a:lnTo>
                  <a:pt x="0" y="2180844"/>
                </a:lnTo>
                <a:close/>
              </a:path>
            </a:pathLst>
          </a:custGeom>
          <a:solidFill>
            <a:srgbClr val="0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895771" y="8074568"/>
            <a:ext cx="2977959" cy="201812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895771" y="8074568"/>
            <a:ext cx="2978150" cy="2018664"/>
          </a:xfrm>
          <a:custGeom>
            <a:avLst/>
            <a:gdLst/>
            <a:ahLst/>
            <a:cxnLst/>
            <a:rect l="l" t="t" r="r" b="b"/>
            <a:pathLst>
              <a:path w="2978150" h="2018665">
                <a:moveTo>
                  <a:pt x="334848" y="0"/>
                </a:moveTo>
                <a:lnTo>
                  <a:pt x="141264" y="5232"/>
                </a:lnTo>
                <a:lnTo>
                  <a:pt x="41856" y="41856"/>
                </a:lnTo>
                <a:lnTo>
                  <a:pt x="5232" y="141264"/>
                </a:lnTo>
                <a:lnTo>
                  <a:pt x="0" y="334848"/>
                </a:lnTo>
                <a:lnTo>
                  <a:pt x="0" y="1683270"/>
                </a:lnTo>
                <a:lnTo>
                  <a:pt x="5232" y="1876854"/>
                </a:lnTo>
                <a:lnTo>
                  <a:pt x="41856" y="1976262"/>
                </a:lnTo>
                <a:lnTo>
                  <a:pt x="141264" y="2012886"/>
                </a:lnTo>
                <a:lnTo>
                  <a:pt x="334848" y="2018118"/>
                </a:lnTo>
                <a:lnTo>
                  <a:pt x="2977959" y="2018118"/>
                </a:lnTo>
                <a:lnTo>
                  <a:pt x="2977959" y="0"/>
                </a:lnTo>
                <a:lnTo>
                  <a:pt x="334848" y="0"/>
                </a:lnTo>
                <a:close/>
              </a:path>
            </a:pathLst>
          </a:custGeom>
          <a:ln w="347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87336" y="1173835"/>
            <a:ext cx="3141345" cy="2181225"/>
          </a:xfrm>
          <a:custGeom>
            <a:avLst/>
            <a:gdLst/>
            <a:ahLst/>
            <a:cxnLst/>
            <a:rect l="l" t="t" r="r" b="b"/>
            <a:pathLst>
              <a:path w="3141345" h="2181225">
                <a:moveTo>
                  <a:pt x="0" y="0"/>
                </a:moveTo>
                <a:lnTo>
                  <a:pt x="3140963" y="0"/>
                </a:lnTo>
                <a:lnTo>
                  <a:pt x="3140963" y="2180844"/>
                </a:lnTo>
                <a:lnTo>
                  <a:pt x="0" y="2180844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86271" y="1172769"/>
            <a:ext cx="2977954" cy="201811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86268" y="1172763"/>
            <a:ext cx="2978150" cy="2018664"/>
          </a:xfrm>
          <a:custGeom>
            <a:avLst/>
            <a:gdLst/>
            <a:ahLst/>
            <a:cxnLst/>
            <a:rect l="l" t="t" r="r" b="b"/>
            <a:pathLst>
              <a:path w="2978150" h="2018664">
                <a:moveTo>
                  <a:pt x="2643111" y="0"/>
                </a:moveTo>
                <a:lnTo>
                  <a:pt x="2836695" y="5232"/>
                </a:lnTo>
                <a:lnTo>
                  <a:pt x="2936103" y="41856"/>
                </a:lnTo>
                <a:lnTo>
                  <a:pt x="2972727" y="141264"/>
                </a:lnTo>
                <a:lnTo>
                  <a:pt x="2977959" y="334848"/>
                </a:lnTo>
                <a:lnTo>
                  <a:pt x="2977959" y="1683270"/>
                </a:lnTo>
                <a:lnTo>
                  <a:pt x="2972727" y="1876854"/>
                </a:lnTo>
                <a:lnTo>
                  <a:pt x="2936103" y="1976262"/>
                </a:lnTo>
                <a:lnTo>
                  <a:pt x="2836695" y="2012886"/>
                </a:lnTo>
                <a:lnTo>
                  <a:pt x="2643111" y="2018118"/>
                </a:lnTo>
                <a:lnTo>
                  <a:pt x="0" y="2018118"/>
                </a:lnTo>
                <a:lnTo>
                  <a:pt x="0" y="0"/>
                </a:lnTo>
                <a:lnTo>
                  <a:pt x="2643111" y="0"/>
                </a:lnTo>
                <a:close/>
              </a:path>
            </a:pathLst>
          </a:custGeom>
          <a:ln w="347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896842" y="1186535"/>
            <a:ext cx="3141345" cy="2181225"/>
          </a:xfrm>
          <a:custGeom>
            <a:avLst/>
            <a:gdLst/>
            <a:ahLst/>
            <a:cxnLst/>
            <a:rect l="l" t="t" r="r" b="b"/>
            <a:pathLst>
              <a:path w="3141345" h="2181225">
                <a:moveTo>
                  <a:pt x="0" y="0"/>
                </a:moveTo>
                <a:lnTo>
                  <a:pt x="3140964" y="0"/>
                </a:lnTo>
                <a:lnTo>
                  <a:pt x="3140964" y="2180844"/>
                </a:lnTo>
                <a:lnTo>
                  <a:pt x="0" y="2180844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895775" y="1185469"/>
            <a:ext cx="2977946" cy="201811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895771" y="1185463"/>
            <a:ext cx="2978150" cy="2018664"/>
          </a:xfrm>
          <a:custGeom>
            <a:avLst/>
            <a:gdLst/>
            <a:ahLst/>
            <a:cxnLst/>
            <a:rect l="l" t="t" r="r" b="b"/>
            <a:pathLst>
              <a:path w="2978150" h="2018664">
                <a:moveTo>
                  <a:pt x="334848" y="0"/>
                </a:moveTo>
                <a:lnTo>
                  <a:pt x="141264" y="5232"/>
                </a:lnTo>
                <a:lnTo>
                  <a:pt x="41856" y="41856"/>
                </a:lnTo>
                <a:lnTo>
                  <a:pt x="5232" y="141264"/>
                </a:lnTo>
                <a:lnTo>
                  <a:pt x="0" y="334848"/>
                </a:lnTo>
                <a:lnTo>
                  <a:pt x="0" y="1683270"/>
                </a:lnTo>
                <a:lnTo>
                  <a:pt x="5232" y="1876854"/>
                </a:lnTo>
                <a:lnTo>
                  <a:pt x="41856" y="1976262"/>
                </a:lnTo>
                <a:lnTo>
                  <a:pt x="141264" y="2012886"/>
                </a:lnTo>
                <a:lnTo>
                  <a:pt x="334848" y="2018118"/>
                </a:lnTo>
                <a:lnTo>
                  <a:pt x="2977959" y="2018118"/>
                </a:lnTo>
                <a:lnTo>
                  <a:pt x="2977959" y="0"/>
                </a:lnTo>
                <a:lnTo>
                  <a:pt x="334848" y="0"/>
                </a:lnTo>
                <a:close/>
              </a:path>
            </a:pathLst>
          </a:custGeom>
          <a:ln w="347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87336" y="3474428"/>
            <a:ext cx="3141345" cy="2181225"/>
          </a:xfrm>
          <a:custGeom>
            <a:avLst/>
            <a:gdLst/>
            <a:ahLst/>
            <a:cxnLst/>
            <a:rect l="l" t="t" r="r" b="b"/>
            <a:pathLst>
              <a:path w="3141345" h="2181225">
                <a:moveTo>
                  <a:pt x="0" y="0"/>
                </a:moveTo>
                <a:lnTo>
                  <a:pt x="3140963" y="0"/>
                </a:lnTo>
                <a:lnTo>
                  <a:pt x="3140963" y="2180844"/>
                </a:lnTo>
                <a:lnTo>
                  <a:pt x="0" y="2180844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86269" y="3473367"/>
            <a:ext cx="2965361" cy="201811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86268" y="3473367"/>
            <a:ext cx="2978150" cy="2018664"/>
          </a:xfrm>
          <a:custGeom>
            <a:avLst/>
            <a:gdLst/>
            <a:ahLst/>
            <a:cxnLst/>
            <a:rect l="l" t="t" r="r" b="b"/>
            <a:pathLst>
              <a:path w="2978150" h="2018664">
                <a:moveTo>
                  <a:pt x="2643111" y="0"/>
                </a:moveTo>
                <a:lnTo>
                  <a:pt x="2836695" y="5232"/>
                </a:lnTo>
                <a:lnTo>
                  <a:pt x="2936103" y="41856"/>
                </a:lnTo>
                <a:lnTo>
                  <a:pt x="2972727" y="141264"/>
                </a:lnTo>
                <a:lnTo>
                  <a:pt x="2977959" y="334848"/>
                </a:lnTo>
                <a:lnTo>
                  <a:pt x="2977959" y="1683270"/>
                </a:lnTo>
                <a:lnTo>
                  <a:pt x="2972727" y="1876854"/>
                </a:lnTo>
                <a:lnTo>
                  <a:pt x="2936103" y="1976262"/>
                </a:lnTo>
                <a:lnTo>
                  <a:pt x="2836695" y="2012886"/>
                </a:lnTo>
                <a:lnTo>
                  <a:pt x="2643111" y="2018118"/>
                </a:lnTo>
                <a:lnTo>
                  <a:pt x="0" y="2018118"/>
                </a:lnTo>
                <a:lnTo>
                  <a:pt x="0" y="0"/>
                </a:lnTo>
                <a:lnTo>
                  <a:pt x="2643111" y="0"/>
                </a:lnTo>
                <a:close/>
              </a:path>
            </a:pathLst>
          </a:custGeom>
          <a:ln w="347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896842" y="3474428"/>
            <a:ext cx="3141345" cy="2181225"/>
          </a:xfrm>
          <a:custGeom>
            <a:avLst/>
            <a:gdLst/>
            <a:ahLst/>
            <a:cxnLst/>
            <a:rect l="l" t="t" r="r" b="b"/>
            <a:pathLst>
              <a:path w="3141345" h="2181225">
                <a:moveTo>
                  <a:pt x="0" y="0"/>
                </a:moveTo>
                <a:lnTo>
                  <a:pt x="3140964" y="0"/>
                </a:lnTo>
                <a:lnTo>
                  <a:pt x="3140964" y="2180844"/>
                </a:lnTo>
                <a:lnTo>
                  <a:pt x="0" y="2180844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895775" y="3473361"/>
            <a:ext cx="2977946" cy="201813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895771" y="3473367"/>
            <a:ext cx="2978150" cy="2018664"/>
          </a:xfrm>
          <a:custGeom>
            <a:avLst/>
            <a:gdLst/>
            <a:ahLst/>
            <a:cxnLst/>
            <a:rect l="l" t="t" r="r" b="b"/>
            <a:pathLst>
              <a:path w="2978150" h="2018664">
                <a:moveTo>
                  <a:pt x="334848" y="0"/>
                </a:moveTo>
                <a:lnTo>
                  <a:pt x="141264" y="5232"/>
                </a:lnTo>
                <a:lnTo>
                  <a:pt x="41856" y="41856"/>
                </a:lnTo>
                <a:lnTo>
                  <a:pt x="5232" y="141264"/>
                </a:lnTo>
                <a:lnTo>
                  <a:pt x="0" y="334848"/>
                </a:lnTo>
                <a:lnTo>
                  <a:pt x="0" y="1683270"/>
                </a:lnTo>
                <a:lnTo>
                  <a:pt x="5232" y="1876854"/>
                </a:lnTo>
                <a:lnTo>
                  <a:pt x="41856" y="1976262"/>
                </a:lnTo>
                <a:lnTo>
                  <a:pt x="141264" y="2012886"/>
                </a:lnTo>
                <a:lnTo>
                  <a:pt x="334848" y="2018118"/>
                </a:lnTo>
                <a:lnTo>
                  <a:pt x="2977959" y="2018118"/>
                </a:lnTo>
                <a:lnTo>
                  <a:pt x="2977959" y="0"/>
                </a:lnTo>
                <a:lnTo>
                  <a:pt x="334848" y="0"/>
                </a:lnTo>
                <a:close/>
              </a:path>
            </a:pathLst>
          </a:custGeom>
          <a:ln w="347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87336" y="5775033"/>
            <a:ext cx="3141345" cy="2181225"/>
          </a:xfrm>
          <a:custGeom>
            <a:avLst/>
            <a:gdLst/>
            <a:ahLst/>
            <a:cxnLst/>
            <a:rect l="l" t="t" r="r" b="b"/>
            <a:pathLst>
              <a:path w="3141345" h="2181225">
                <a:moveTo>
                  <a:pt x="0" y="0"/>
                </a:moveTo>
                <a:lnTo>
                  <a:pt x="3140963" y="0"/>
                </a:lnTo>
                <a:lnTo>
                  <a:pt x="3140963" y="2180844"/>
                </a:lnTo>
                <a:lnTo>
                  <a:pt x="0" y="2180844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86270" y="5773966"/>
            <a:ext cx="2977955" cy="201811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86268" y="5773965"/>
            <a:ext cx="2978150" cy="2018664"/>
          </a:xfrm>
          <a:custGeom>
            <a:avLst/>
            <a:gdLst/>
            <a:ahLst/>
            <a:cxnLst/>
            <a:rect l="l" t="t" r="r" b="b"/>
            <a:pathLst>
              <a:path w="2978150" h="2018665">
                <a:moveTo>
                  <a:pt x="2643111" y="0"/>
                </a:moveTo>
                <a:lnTo>
                  <a:pt x="2836695" y="5232"/>
                </a:lnTo>
                <a:lnTo>
                  <a:pt x="2936103" y="41856"/>
                </a:lnTo>
                <a:lnTo>
                  <a:pt x="2972727" y="141264"/>
                </a:lnTo>
                <a:lnTo>
                  <a:pt x="2977959" y="334848"/>
                </a:lnTo>
                <a:lnTo>
                  <a:pt x="2977959" y="1683270"/>
                </a:lnTo>
                <a:lnTo>
                  <a:pt x="2972727" y="1876854"/>
                </a:lnTo>
                <a:lnTo>
                  <a:pt x="2936103" y="1976262"/>
                </a:lnTo>
                <a:lnTo>
                  <a:pt x="2836695" y="2012886"/>
                </a:lnTo>
                <a:lnTo>
                  <a:pt x="2643111" y="2018118"/>
                </a:lnTo>
                <a:lnTo>
                  <a:pt x="0" y="2018118"/>
                </a:lnTo>
                <a:lnTo>
                  <a:pt x="0" y="0"/>
                </a:lnTo>
                <a:lnTo>
                  <a:pt x="2643111" y="0"/>
                </a:lnTo>
                <a:close/>
              </a:path>
            </a:pathLst>
          </a:custGeom>
          <a:ln w="347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896842" y="5775033"/>
            <a:ext cx="3141345" cy="2181225"/>
          </a:xfrm>
          <a:custGeom>
            <a:avLst/>
            <a:gdLst/>
            <a:ahLst/>
            <a:cxnLst/>
            <a:rect l="l" t="t" r="r" b="b"/>
            <a:pathLst>
              <a:path w="3141345" h="2181225">
                <a:moveTo>
                  <a:pt x="0" y="0"/>
                </a:moveTo>
                <a:lnTo>
                  <a:pt x="3140964" y="0"/>
                </a:lnTo>
                <a:lnTo>
                  <a:pt x="3140964" y="2180844"/>
                </a:lnTo>
                <a:lnTo>
                  <a:pt x="0" y="2180844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895775" y="5773966"/>
            <a:ext cx="2977946" cy="201811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895771" y="5773965"/>
            <a:ext cx="2978150" cy="2018664"/>
          </a:xfrm>
          <a:custGeom>
            <a:avLst/>
            <a:gdLst/>
            <a:ahLst/>
            <a:cxnLst/>
            <a:rect l="l" t="t" r="r" b="b"/>
            <a:pathLst>
              <a:path w="2978150" h="2018665">
                <a:moveTo>
                  <a:pt x="334848" y="0"/>
                </a:moveTo>
                <a:lnTo>
                  <a:pt x="141264" y="5232"/>
                </a:lnTo>
                <a:lnTo>
                  <a:pt x="41856" y="41856"/>
                </a:lnTo>
                <a:lnTo>
                  <a:pt x="5232" y="141264"/>
                </a:lnTo>
                <a:lnTo>
                  <a:pt x="0" y="334848"/>
                </a:lnTo>
                <a:lnTo>
                  <a:pt x="0" y="1683270"/>
                </a:lnTo>
                <a:lnTo>
                  <a:pt x="5232" y="1876854"/>
                </a:lnTo>
                <a:lnTo>
                  <a:pt x="41856" y="1976262"/>
                </a:lnTo>
                <a:lnTo>
                  <a:pt x="141264" y="2012886"/>
                </a:lnTo>
                <a:lnTo>
                  <a:pt x="334848" y="2018118"/>
                </a:lnTo>
                <a:lnTo>
                  <a:pt x="2977959" y="2018118"/>
                </a:lnTo>
                <a:lnTo>
                  <a:pt x="2977959" y="0"/>
                </a:lnTo>
                <a:lnTo>
                  <a:pt x="334848" y="0"/>
                </a:lnTo>
                <a:close/>
              </a:path>
            </a:pathLst>
          </a:custGeom>
          <a:ln w="347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87336" y="8075638"/>
            <a:ext cx="3141345" cy="2181225"/>
          </a:xfrm>
          <a:custGeom>
            <a:avLst/>
            <a:gdLst/>
            <a:ahLst/>
            <a:cxnLst/>
            <a:rect l="l" t="t" r="r" b="b"/>
            <a:pathLst>
              <a:path w="3141345" h="2181225">
                <a:moveTo>
                  <a:pt x="0" y="0"/>
                </a:moveTo>
                <a:lnTo>
                  <a:pt x="3140963" y="0"/>
                </a:lnTo>
                <a:lnTo>
                  <a:pt x="3140963" y="2180844"/>
                </a:lnTo>
                <a:lnTo>
                  <a:pt x="0" y="2180844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86270" y="8074571"/>
            <a:ext cx="2977955" cy="201811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86268" y="8074568"/>
            <a:ext cx="2978150" cy="2018664"/>
          </a:xfrm>
          <a:custGeom>
            <a:avLst/>
            <a:gdLst/>
            <a:ahLst/>
            <a:cxnLst/>
            <a:rect l="l" t="t" r="r" b="b"/>
            <a:pathLst>
              <a:path w="2978150" h="2018665">
                <a:moveTo>
                  <a:pt x="2643111" y="0"/>
                </a:moveTo>
                <a:lnTo>
                  <a:pt x="2836695" y="5232"/>
                </a:lnTo>
                <a:lnTo>
                  <a:pt x="2936103" y="41856"/>
                </a:lnTo>
                <a:lnTo>
                  <a:pt x="2972727" y="141264"/>
                </a:lnTo>
                <a:lnTo>
                  <a:pt x="2977959" y="334848"/>
                </a:lnTo>
                <a:lnTo>
                  <a:pt x="2977959" y="1683270"/>
                </a:lnTo>
                <a:lnTo>
                  <a:pt x="2972727" y="1876854"/>
                </a:lnTo>
                <a:lnTo>
                  <a:pt x="2936103" y="1976262"/>
                </a:lnTo>
                <a:lnTo>
                  <a:pt x="2836695" y="2012886"/>
                </a:lnTo>
                <a:lnTo>
                  <a:pt x="2643111" y="2018118"/>
                </a:lnTo>
                <a:lnTo>
                  <a:pt x="0" y="2018118"/>
                </a:lnTo>
                <a:lnTo>
                  <a:pt x="0" y="0"/>
                </a:lnTo>
                <a:lnTo>
                  <a:pt x="2643111" y="0"/>
                </a:lnTo>
                <a:close/>
              </a:path>
            </a:pathLst>
          </a:custGeom>
          <a:ln w="347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896842" y="8082013"/>
            <a:ext cx="3141345" cy="2181225"/>
          </a:xfrm>
          <a:custGeom>
            <a:avLst/>
            <a:gdLst/>
            <a:ahLst/>
            <a:cxnLst/>
            <a:rect l="l" t="t" r="r" b="b"/>
            <a:pathLst>
              <a:path w="3141345" h="2181225">
                <a:moveTo>
                  <a:pt x="0" y="0"/>
                </a:moveTo>
                <a:lnTo>
                  <a:pt x="3140964" y="0"/>
                </a:lnTo>
                <a:lnTo>
                  <a:pt x="3140964" y="2180843"/>
                </a:lnTo>
                <a:lnTo>
                  <a:pt x="0" y="2180843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3895775" y="8080947"/>
            <a:ext cx="2977946" cy="2018115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895771" y="8080943"/>
            <a:ext cx="2978150" cy="2018664"/>
          </a:xfrm>
          <a:custGeom>
            <a:avLst/>
            <a:gdLst/>
            <a:ahLst/>
            <a:cxnLst/>
            <a:rect l="l" t="t" r="r" b="b"/>
            <a:pathLst>
              <a:path w="2978150" h="2018665">
                <a:moveTo>
                  <a:pt x="334848" y="0"/>
                </a:moveTo>
                <a:lnTo>
                  <a:pt x="141264" y="5232"/>
                </a:lnTo>
                <a:lnTo>
                  <a:pt x="41856" y="41856"/>
                </a:lnTo>
                <a:lnTo>
                  <a:pt x="5232" y="141264"/>
                </a:lnTo>
                <a:lnTo>
                  <a:pt x="0" y="334848"/>
                </a:lnTo>
                <a:lnTo>
                  <a:pt x="0" y="1683270"/>
                </a:lnTo>
                <a:lnTo>
                  <a:pt x="5232" y="1876854"/>
                </a:lnTo>
                <a:lnTo>
                  <a:pt x="41856" y="1976262"/>
                </a:lnTo>
                <a:lnTo>
                  <a:pt x="141264" y="2012886"/>
                </a:lnTo>
                <a:lnTo>
                  <a:pt x="334848" y="2018118"/>
                </a:lnTo>
                <a:lnTo>
                  <a:pt x="2977959" y="2018118"/>
                </a:lnTo>
                <a:lnTo>
                  <a:pt x="2977959" y="0"/>
                </a:lnTo>
                <a:lnTo>
                  <a:pt x="334848" y="0"/>
                </a:lnTo>
                <a:close/>
              </a:path>
            </a:pathLst>
          </a:custGeom>
          <a:ln w="3473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About</a:t>
            </a:r>
            <a:r>
              <a:rPr spc="-155" dirty="0"/>
              <a:t> </a:t>
            </a:r>
            <a:r>
              <a:rPr spc="-10" dirty="0"/>
              <a:t>Osaka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9300" y="940647"/>
            <a:ext cx="6386195" cy="6814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7699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Osaka </a:t>
            </a:r>
            <a:r>
              <a:rPr sz="1200" spc="-25" dirty="0">
                <a:latin typeface="Times New Roman"/>
                <a:cs typeface="Times New Roman"/>
              </a:rPr>
              <a:t>is </a:t>
            </a:r>
            <a:r>
              <a:rPr sz="1200" spc="10" dirty="0">
                <a:latin typeface="Times New Roman"/>
                <a:cs typeface="Times New Roman"/>
              </a:rPr>
              <a:t>the </a:t>
            </a:r>
            <a:r>
              <a:rPr sz="1200" spc="5" dirty="0">
                <a:latin typeface="Times New Roman"/>
                <a:cs typeface="Times New Roman"/>
              </a:rPr>
              <a:t>most </a:t>
            </a:r>
            <a:r>
              <a:rPr sz="1200" spc="0" dirty="0">
                <a:latin typeface="Times New Roman"/>
                <a:cs typeface="Times New Roman"/>
              </a:rPr>
              <a:t>populous </a:t>
            </a:r>
            <a:r>
              <a:rPr sz="1200" spc="-20" dirty="0">
                <a:latin typeface="Times New Roman"/>
                <a:cs typeface="Times New Roman"/>
              </a:rPr>
              <a:t>city </a:t>
            </a:r>
            <a:r>
              <a:rPr sz="1200" spc="15" dirty="0">
                <a:latin typeface="Times New Roman"/>
                <a:cs typeface="Times New Roman"/>
              </a:rPr>
              <a:t>in </a:t>
            </a:r>
            <a:r>
              <a:rPr sz="1200" spc="10" dirty="0">
                <a:latin typeface="Times New Roman"/>
                <a:cs typeface="Times New Roman"/>
              </a:rPr>
              <a:t>the </a:t>
            </a:r>
            <a:r>
              <a:rPr sz="1200" spc="-15" dirty="0">
                <a:latin typeface="Times New Roman"/>
                <a:cs typeface="Times New Roman"/>
              </a:rPr>
              <a:t>Japan </a:t>
            </a:r>
            <a:r>
              <a:rPr sz="1200" spc="-5" dirty="0">
                <a:latin typeface="Times New Roman"/>
                <a:cs typeface="Times New Roman"/>
              </a:rPr>
              <a:t>which </a:t>
            </a:r>
            <a:r>
              <a:rPr sz="1200" spc="-25" dirty="0">
                <a:latin typeface="Times New Roman"/>
                <a:cs typeface="Times New Roman"/>
              </a:rPr>
              <a:t>is </a:t>
            </a:r>
            <a:r>
              <a:rPr sz="1200" spc="-10" dirty="0">
                <a:latin typeface="Times New Roman"/>
                <a:cs typeface="Times New Roman"/>
              </a:rPr>
              <a:t>developed </a:t>
            </a:r>
            <a:r>
              <a:rPr sz="1200" spc="-15" dirty="0">
                <a:latin typeface="Times New Roman"/>
                <a:cs typeface="Times New Roman"/>
              </a:rPr>
              <a:t>very </a:t>
            </a:r>
            <a:r>
              <a:rPr sz="1200" spc="-10" dirty="0">
                <a:latin typeface="Times New Roman"/>
                <a:cs typeface="Times New Roman"/>
              </a:rPr>
              <a:t>rapidly </a:t>
            </a:r>
            <a:r>
              <a:rPr sz="1200" spc="15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become </a:t>
            </a:r>
            <a:r>
              <a:rPr sz="1200" spc="10" dirty="0">
                <a:latin typeface="Times New Roman"/>
                <a:cs typeface="Times New Roman"/>
              </a:rPr>
              <a:t>the </a:t>
            </a:r>
            <a:r>
              <a:rPr sz="1200" spc="5" dirty="0">
                <a:latin typeface="Times New Roman"/>
                <a:cs typeface="Times New Roman"/>
              </a:rPr>
              <a:t>attraction  </a:t>
            </a:r>
            <a:r>
              <a:rPr sz="1200" spc="-10" dirty="0">
                <a:latin typeface="Times New Roman"/>
                <a:cs typeface="Times New Roman"/>
              </a:rPr>
              <a:t>for</a:t>
            </a:r>
            <a:r>
              <a:rPr sz="1200" spc="-25" dirty="0">
                <a:latin typeface="Times New Roman"/>
                <a:cs typeface="Times New Roman"/>
              </a:rPr>
              <a:t> all </a:t>
            </a:r>
            <a:r>
              <a:rPr sz="1200" spc="0" dirty="0">
                <a:latin typeface="Times New Roman"/>
                <a:cs typeface="Times New Roman"/>
              </a:rPr>
              <a:t>kinds</a:t>
            </a:r>
            <a:r>
              <a:rPr sz="1200" spc="-25" dirty="0">
                <a:latin typeface="Times New Roman"/>
                <a:cs typeface="Times New Roman"/>
              </a:rPr>
              <a:t> of </a:t>
            </a:r>
            <a:r>
              <a:rPr sz="1200" spc="-5" dirty="0">
                <a:latin typeface="Times New Roman"/>
                <a:cs typeface="Times New Roman"/>
              </a:rPr>
              <a:t>investments.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It</a:t>
            </a:r>
            <a:r>
              <a:rPr sz="1200" spc="-25" dirty="0">
                <a:latin typeface="Times New Roman"/>
                <a:cs typeface="Times New Roman"/>
              </a:rPr>
              <a:t> is </a:t>
            </a:r>
            <a:r>
              <a:rPr sz="1200" spc="10" dirty="0">
                <a:latin typeface="Times New Roman"/>
                <a:cs typeface="Times New Roman"/>
              </a:rPr>
              <a:t>the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tourist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hub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and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known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for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the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luxury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and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Times New Roman"/>
                <a:cs typeface="Times New Roman"/>
              </a:rPr>
              <a:t>comfort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and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thus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makes  </a:t>
            </a:r>
            <a:r>
              <a:rPr sz="1200" spc="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perfect </a:t>
            </a:r>
            <a:r>
              <a:rPr sz="1200" spc="0" dirty="0">
                <a:latin typeface="Times New Roman"/>
                <a:cs typeface="Times New Roman"/>
              </a:rPr>
              <a:t>destination </a:t>
            </a:r>
            <a:r>
              <a:rPr sz="1200" spc="-10" dirty="0">
                <a:latin typeface="Times New Roman"/>
                <a:cs typeface="Times New Roman"/>
              </a:rPr>
              <a:t>for Clinical </a:t>
            </a:r>
            <a:r>
              <a:rPr sz="1200" dirty="0">
                <a:latin typeface="Times New Roman"/>
                <a:cs typeface="Times New Roman"/>
              </a:rPr>
              <a:t>Ophthalmology </a:t>
            </a:r>
            <a:r>
              <a:rPr sz="1200" spc="15" dirty="0">
                <a:latin typeface="Times New Roman"/>
                <a:cs typeface="Times New Roman"/>
              </a:rPr>
              <a:t>and</a:t>
            </a:r>
            <a:r>
              <a:rPr sz="1200" spc="-19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OculoplasticSurgery </a:t>
            </a:r>
            <a:r>
              <a:rPr sz="1200" spc="-25" dirty="0">
                <a:latin typeface="Times New Roman"/>
                <a:cs typeface="Times New Roman"/>
              </a:rPr>
              <a:t>2018</a:t>
            </a:r>
            <a:endParaRPr sz="12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27699"/>
              </a:lnSpc>
              <a:spcBef>
                <a:spcPts val="1415"/>
              </a:spcBef>
            </a:pPr>
            <a:r>
              <a:rPr sz="1200" spc="-40" dirty="0">
                <a:latin typeface="Times New Roman"/>
                <a:cs typeface="Times New Roman"/>
              </a:rPr>
              <a:t>A </a:t>
            </a:r>
            <a:r>
              <a:rPr sz="1200" spc="5" dirty="0">
                <a:latin typeface="Times New Roman"/>
                <a:cs typeface="Times New Roman"/>
              </a:rPr>
              <a:t>booming </a:t>
            </a:r>
            <a:r>
              <a:rPr sz="1200" spc="0" dirty="0">
                <a:latin typeface="Times New Roman"/>
                <a:cs typeface="Times New Roman"/>
              </a:rPr>
              <a:t>population, </a:t>
            </a:r>
            <a:r>
              <a:rPr sz="1200" spc="-10" dirty="0">
                <a:latin typeface="Times New Roman"/>
                <a:cs typeface="Times New Roman"/>
              </a:rPr>
              <a:t>growing prevalence </a:t>
            </a:r>
            <a:r>
              <a:rPr sz="1200" spc="-25" dirty="0">
                <a:latin typeface="Times New Roman"/>
                <a:cs typeface="Times New Roman"/>
              </a:rPr>
              <a:t>of </a:t>
            </a:r>
            <a:r>
              <a:rPr sz="1200" spc="-30" dirty="0">
                <a:latin typeface="Times New Roman"/>
                <a:cs typeface="Times New Roman"/>
              </a:rPr>
              <a:t>lifestyle </a:t>
            </a:r>
            <a:r>
              <a:rPr sz="1200" spc="-15" dirty="0">
                <a:latin typeface="Times New Roman"/>
                <a:cs typeface="Times New Roman"/>
              </a:rPr>
              <a:t>diseases </a:t>
            </a:r>
            <a:r>
              <a:rPr sz="1200" spc="15" dirty="0">
                <a:latin typeface="Times New Roman"/>
                <a:cs typeface="Times New Roman"/>
              </a:rPr>
              <a:t>and </a:t>
            </a:r>
            <a:r>
              <a:rPr sz="1200" spc="5" dirty="0">
                <a:latin typeface="Times New Roman"/>
                <a:cs typeface="Times New Roman"/>
              </a:rPr>
              <a:t>mandatory </a:t>
            </a:r>
            <a:r>
              <a:rPr sz="1200" spc="0" dirty="0">
                <a:latin typeface="Times New Roman"/>
                <a:cs typeface="Times New Roman"/>
              </a:rPr>
              <a:t>health insurance </a:t>
            </a:r>
            <a:r>
              <a:rPr sz="1200" spc="-15" dirty="0">
                <a:latin typeface="Times New Roman"/>
                <a:cs typeface="Times New Roman"/>
              </a:rPr>
              <a:t>policies  </a:t>
            </a:r>
            <a:r>
              <a:rPr sz="1200" spc="-10" dirty="0">
                <a:latin typeface="Times New Roman"/>
                <a:cs typeface="Times New Roman"/>
              </a:rPr>
              <a:t>are </a:t>
            </a:r>
            <a:r>
              <a:rPr sz="1200" spc="-15" dirty="0">
                <a:latin typeface="Times New Roman"/>
                <a:cs typeface="Times New Roman"/>
              </a:rPr>
              <a:t>fuelling </a:t>
            </a:r>
            <a:r>
              <a:rPr sz="1200" spc="10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growth </a:t>
            </a:r>
            <a:r>
              <a:rPr sz="1200" spc="-25" dirty="0">
                <a:latin typeface="Times New Roman"/>
                <a:cs typeface="Times New Roman"/>
              </a:rPr>
              <a:t>of </a:t>
            </a:r>
            <a:r>
              <a:rPr sz="1200" spc="-10" dirty="0">
                <a:latin typeface="Times New Roman"/>
                <a:cs typeface="Times New Roman"/>
              </a:rPr>
              <a:t>private </a:t>
            </a:r>
            <a:r>
              <a:rPr sz="1200" spc="-5" dirty="0">
                <a:latin typeface="Times New Roman"/>
                <a:cs typeface="Times New Roman"/>
              </a:rPr>
              <a:t>sector </a:t>
            </a:r>
            <a:r>
              <a:rPr sz="1200" spc="-10" dirty="0">
                <a:latin typeface="Times New Roman"/>
                <a:cs typeface="Times New Roman"/>
              </a:rPr>
              <a:t>firms </a:t>
            </a:r>
            <a:r>
              <a:rPr sz="1200" spc="15" dirty="0">
                <a:latin typeface="Times New Roman"/>
                <a:cs typeface="Times New Roman"/>
              </a:rPr>
              <a:t>in </a:t>
            </a:r>
            <a:r>
              <a:rPr sz="1200" spc="10" dirty="0">
                <a:latin typeface="Times New Roman"/>
                <a:cs typeface="Times New Roman"/>
              </a:rPr>
              <a:t>the</a:t>
            </a:r>
            <a:r>
              <a:rPr sz="1200" spc="-215" dirty="0">
                <a:latin typeface="Times New Roman"/>
                <a:cs typeface="Times New Roman"/>
              </a:rPr>
              <a:t> </a:t>
            </a:r>
            <a:r>
              <a:rPr sz="1200" spc="-65" dirty="0">
                <a:latin typeface="Times New Roman"/>
                <a:cs typeface="Times New Roman"/>
              </a:rPr>
              <a:t>Japan’s </a:t>
            </a:r>
            <a:r>
              <a:rPr sz="1200" spc="-5" dirty="0">
                <a:latin typeface="Times New Roman"/>
                <a:cs typeface="Times New Roman"/>
              </a:rPr>
              <a:t>healthcare industry.</a:t>
            </a:r>
            <a:endParaRPr sz="1200">
              <a:latin typeface="Times New Roman"/>
              <a:cs typeface="Times New Roman"/>
            </a:endParaRPr>
          </a:p>
          <a:p>
            <a:pPr marL="12700" marR="6350" algn="just">
              <a:lnSpc>
                <a:spcPct val="127699"/>
              </a:lnSpc>
              <a:spcBef>
                <a:spcPts val="1415"/>
              </a:spcBef>
            </a:pPr>
            <a:r>
              <a:rPr sz="1200" spc="-65" dirty="0">
                <a:latin typeface="Times New Roman"/>
                <a:cs typeface="Times New Roman"/>
              </a:rPr>
              <a:t>Japan’s </a:t>
            </a:r>
            <a:r>
              <a:rPr sz="1200" spc="-10" dirty="0">
                <a:latin typeface="Times New Roman"/>
                <a:cs typeface="Times New Roman"/>
              </a:rPr>
              <a:t>private </a:t>
            </a:r>
            <a:r>
              <a:rPr sz="1200" spc="-5" dirty="0">
                <a:latin typeface="Times New Roman"/>
                <a:cs typeface="Times New Roman"/>
              </a:rPr>
              <a:t>hospitals </a:t>
            </a:r>
            <a:r>
              <a:rPr sz="1200" spc="-20" dirty="0">
                <a:latin typeface="Times New Roman"/>
                <a:cs typeface="Times New Roman"/>
              </a:rPr>
              <a:t>were </a:t>
            </a:r>
            <a:r>
              <a:rPr sz="1200" spc="-10" dirty="0">
                <a:latin typeface="Times New Roman"/>
                <a:cs typeface="Times New Roman"/>
              </a:rPr>
              <a:t>valued </a:t>
            </a:r>
            <a:r>
              <a:rPr sz="1200" dirty="0">
                <a:latin typeface="Times New Roman"/>
                <a:cs typeface="Times New Roman"/>
              </a:rPr>
              <a:t>at </a:t>
            </a:r>
            <a:r>
              <a:rPr sz="1200" spc="-25" dirty="0">
                <a:latin typeface="Times New Roman"/>
                <a:cs typeface="Times New Roman"/>
              </a:rPr>
              <a:t>$1.75 </a:t>
            </a:r>
            <a:r>
              <a:rPr sz="1200" spc="-10" dirty="0">
                <a:latin typeface="Times New Roman"/>
                <a:cs typeface="Times New Roman"/>
              </a:rPr>
              <a:t>billion </a:t>
            </a:r>
            <a:r>
              <a:rPr sz="1200" spc="15" dirty="0">
                <a:latin typeface="Times New Roman"/>
                <a:cs typeface="Times New Roman"/>
              </a:rPr>
              <a:t>in </a:t>
            </a:r>
            <a:r>
              <a:rPr sz="1200" spc="-25" dirty="0">
                <a:latin typeface="Times New Roman"/>
                <a:cs typeface="Times New Roman"/>
              </a:rPr>
              <a:t>2013 </a:t>
            </a:r>
            <a:r>
              <a:rPr sz="1200" spc="10" dirty="0">
                <a:latin typeface="Times New Roman"/>
                <a:cs typeface="Times New Roman"/>
              </a:rPr>
              <a:t>but </a:t>
            </a:r>
            <a:r>
              <a:rPr sz="1200" spc="-10" dirty="0">
                <a:latin typeface="Times New Roman"/>
                <a:cs typeface="Times New Roman"/>
              </a:rPr>
              <a:t>are </a:t>
            </a:r>
            <a:r>
              <a:rPr sz="1200" spc="-5" dirty="0">
                <a:latin typeface="Times New Roman"/>
                <a:cs typeface="Times New Roman"/>
              </a:rPr>
              <a:t>expected </a:t>
            </a:r>
            <a:r>
              <a:rPr sz="1200" spc="10" dirty="0">
                <a:latin typeface="Times New Roman"/>
                <a:cs typeface="Times New Roman"/>
              </a:rPr>
              <a:t>to </a:t>
            </a:r>
            <a:r>
              <a:rPr sz="1200" dirty="0">
                <a:latin typeface="Times New Roman"/>
                <a:cs typeface="Times New Roman"/>
              </a:rPr>
              <a:t>reach </a:t>
            </a:r>
            <a:r>
              <a:rPr sz="1200" spc="-25" dirty="0">
                <a:latin typeface="Times New Roman"/>
                <a:cs typeface="Times New Roman"/>
              </a:rPr>
              <a:t>$3.23 </a:t>
            </a:r>
            <a:r>
              <a:rPr sz="1200" spc="-10" dirty="0">
                <a:latin typeface="Times New Roman"/>
                <a:cs typeface="Times New Roman"/>
              </a:rPr>
              <a:t>billion </a:t>
            </a:r>
            <a:r>
              <a:rPr sz="1200" spc="-30" dirty="0">
                <a:latin typeface="Times New Roman"/>
                <a:cs typeface="Times New Roman"/>
              </a:rPr>
              <a:t>by  </a:t>
            </a:r>
            <a:r>
              <a:rPr sz="1200" spc="-25" dirty="0">
                <a:latin typeface="Times New Roman"/>
                <a:cs typeface="Times New Roman"/>
              </a:rPr>
              <a:t>2020, </a:t>
            </a:r>
            <a:r>
              <a:rPr sz="1200" spc="-5" dirty="0">
                <a:latin typeface="Times New Roman"/>
                <a:cs typeface="Times New Roman"/>
              </a:rPr>
              <a:t>according </a:t>
            </a:r>
            <a:r>
              <a:rPr sz="1200" spc="10" dirty="0">
                <a:latin typeface="Times New Roman"/>
                <a:cs typeface="Times New Roman"/>
              </a:rPr>
              <a:t>to </a:t>
            </a:r>
            <a:r>
              <a:rPr sz="1200" spc="-10" dirty="0">
                <a:latin typeface="Times New Roman"/>
                <a:cs typeface="Times New Roman"/>
              </a:rPr>
              <a:t>a new </a:t>
            </a:r>
            <a:r>
              <a:rPr sz="1200" spc="10" dirty="0">
                <a:latin typeface="Times New Roman"/>
                <a:cs typeface="Times New Roman"/>
              </a:rPr>
              <a:t>report</a:t>
            </a:r>
            <a:r>
              <a:rPr sz="1200" spc="-21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by </a:t>
            </a:r>
            <a:r>
              <a:rPr sz="1200" spc="-5" dirty="0">
                <a:latin typeface="Times New Roman"/>
                <a:cs typeface="Times New Roman"/>
              </a:rPr>
              <a:t>research </a:t>
            </a:r>
            <a:r>
              <a:rPr sz="1200" dirty="0">
                <a:latin typeface="Times New Roman"/>
                <a:cs typeface="Times New Roman"/>
              </a:rPr>
              <a:t>firm </a:t>
            </a:r>
            <a:r>
              <a:rPr sz="1200" spc="-10" dirty="0">
                <a:latin typeface="Times New Roman"/>
                <a:cs typeface="Times New Roman"/>
              </a:rPr>
              <a:t>Colliers </a:t>
            </a:r>
            <a:r>
              <a:rPr sz="1200" spc="0" dirty="0">
                <a:latin typeface="Times New Roman"/>
                <a:cs typeface="Times New Roman"/>
              </a:rPr>
              <a:t>International.</a:t>
            </a:r>
            <a:endParaRPr sz="12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27699"/>
              </a:lnSpc>
              <a:spcBef>
                <a:spcPts val="1415"/>
              </a:spcBef>
            </a:pPr>
            <a:r>
              <a:rPr sz="1200" spc="-30" dirty="0">
                <a:latin typeface="Times New Roman"/>
                <a:cs typeface="Times New Roman"/>
              </a:rPr>
              <a:t>The </a:t>
            </a:r>
            <a:r>
              <a:rPr sz="1200" spc="10" dirty="0">
                <a:latin typeface="Times New Roman"/>
                <a:cs typeface="Times New Roman"/>
              </a:rPr>
              <a:t>report </a:t>
            </a:r>
            <a:r>
              <a:rPr sz="1200" spc="-15" dirty="0">
                <a:latin typeface="Times New Roman"/>
                <a:cs typeface="Times New Roman"/>
              </a:rPr>
              <a:t>revealed </a:t>
            </a:r>
            <a:r>
              <a:rPr sz="1200" spc="10" dirty="0">
                <a:latin typeface="Times New Roman"/>
                <a:cs typeface="Times New Roman"/>
              </a:rPr>
              <a:t>that </a:t>
            </a:r>
            <a:r>
              <a:rPr sz="1200" spc="0" dirty="0">
                <a:latin typeface="Times New Roman"/>
                <a:cs typeface="Times New Roman"/>
              </a:rPr>
              <a:t>population </a:t>
            </a:r>
            <a:r>
              <a:rPr sz="1200" spc="-5" dirty="0">
                <a:latin typeface="Times New Roman"/>
                <a:cs typeface="Times New Roman"/>
              </a:rPr>
              <a:t>growth, </a:t>
            </a:r>
            <a:r>
              <a:rPr sz="1200" spc="-10" dirty="0">
                <a:latin typeface="Times New Roman"/>
                <a:cs typeface="Times New Roman"/>
              </a:rPr>
              <a:t>prevalence </a:t>
            </a:r>
            <a:r>
              <a:rPr sz="1200" spc="-25" dirty="0">
                <a:latin typeface="Times New Roman"/>
                <a:cs typeface="Times New Roman"/>
              </a:rPr>
              <a:t>of </a:t>
            </a:r>
            <a:r>
              <a:rPr sz="1200" spc="-30" dirty="0">
                <a:latin typeface="Times New Roman"/>
                <a:cs typeface="Times New Roman"/>
              </a:rPr>
              <a:t>lifestyle </a:t>
            </a:r>
            <a:r>
              <a:rPr sz="1200" spc="-20" dirty="0">
                <a:latin typeface="Times New Roman"/>
                <a:cs typeface="Times New Roman"/>
              </a:rPr>
              <a:t>diseases, </a:t>
            </a:r>
            <a:r>
              <a:rPr sz="1200" spc="10" dirty="0">
                <a:latin typeface="Times New Roman"/>
                <a:cs typeface="Times New Roman"/>
              </a:rPr>
              <a:t>introduction </a:t>
            </a:r>
            <a:r>
              <a:rPr sz="1200" spc="-25" dirty="0">
                <a:latin typeface="Times New Roman"/>
                <a:cs typeface="Times New Roman"/>
              </a:rPr>
              <a:t>of </a:t>
            </a:r>
            <a:r>
              <a:rPr sz="1200" dirty="0">
                <a:latin typeface="Times New Roman"/>
                <a:cs typeface="Times New Roman"/>
              </a:rPr>
              <a:t>compulsory  </a:t>
            </a:r>
            <a:r>
              <a:rPr sz="1200" spc="0" dirty="0">
                <a:latin typeface="Times New Roman"/>
                <a:cs typeface="Times New Roman"/>
              </a:rPr>
              <a:t>health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Times New Roman"/>
                <a:cs typeface="Times New Roman"/>
              </a:rPr>
              <a:t>insurance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along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the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emirate’s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push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to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become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medical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tourism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hub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are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expected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to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drive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the  </a:t>
            </a:r>
            <a:r>
              <a:rPr sz="1200" dirty="0">
                <a:latin typeface="Times New Roman"/>
                <a:cs typeface="Times New Roman"/>
              </a:rPr>
              <a:t>growth </a:t>
            </a:r>
            <a:r>
              <a:rPr sz="1200" spc="-25" dirty="0">
                <a:latin typeface="Times New Roman"/>
                <a:cs typeface="Times New Roman"/>
              </a:rPr>
              <a:t>of </a:t>
            </a:r>
            <a:r>
              <a:rPr sz="1200" spc="10" dirty="0">
                <a:latin typeface="Times New Roman"/>
                <a:cs typeface="Times New Roman"/>
              </a:rPr>
              <a:t>the </a:t>
            </a:r>
            <a:r>
              <a:rPr sz="1200" spc="-10" dirty="0">
                <a:latin typeface="Times New Roman"/>
                <a:cs typeface="Times New Roman"/>
              </a:rPr>
              <a:t>private </a:t>
            </a:r>
            <a:r>
              <a:rPr sz="1200" spc="-5" dirty="0">
                <a:latin typeface="Times New Roman"/>
                <a:cs typeface="Times New Roman"/>
              </a:rPr>
              <a:t>sector </a:t>
            </a:r>
            <a:r>
              <a:rPr sz="1200" spc="15" dirty="0">
                <a:latin typeface="Times New Roman"/>
                <a:cs typeface="Times New Roman"/>
              </a:rPr>
              <a:t>in </a:t>
            </a:r>
            <a:r>
              <a:rPr sz="1200" spc="-65" dirty="0">
                <a:latin typeface="Times New Roman"/>
                <a:cs typeface="Times New Roman"/>
              </a:rPr>
              <a:t>Japan’s </a:t>
            </a:r>
            <a:r>
              <a:rPr sz="1200" spc="-5" dirty="0">
                <a:latin typeface="Times New Roman"/>
                <a:cs typeface="Times New Roman"/>
              </a:rPr>
              <a:t>healthcare</a:t>
            </a:r>
            <a:r>
              <a:rPr sz="1200" spc="-1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industry.</a:t>
            </a:r>
            <a:endParaRPr sz="12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27699"/>
              </a:lnSpc>
              <a:spcBef>
                <a:spcPts val="1415"/>
              </a:spcBef>
            </a:pPr>
            <a:r>
              <a:rPr sz="1200" spc="-5" dirty="0">
                <a:latin typeface="Times New Roman"/>
                <a:cs typeface="Times New Roman"/>
              </a:rPr>
              <a:t>Osaka </a:t>
            </a:r>
            <a:r>
              <a:rPr sz="1200" spc="-25" dirty="0">
                <a:latin typeface="Times New Roman"/>
                <a:cs typeface="Times New Roman"/>
              </a:rPr>
              <a:t>is </a:t>
            </a:r>
            <a:r>
              <a:rPr sz="1200" spc="10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second </a:t>
            </a:r>
            <a:r>
              <a:rPr sz="1200" spc="-15" dirty="0">
                <a:latin typeface="Times New Roman"/>
                <a:cs typeface="Times New Roman"/>
              </a:rPr>
              <a:t>largest </a:t>
            </a:r>
            <a:r>
              <a:rPr sz="1200" spc="5" dirty="0">
                <a:latin typeface="Times New Roman"/>
                <a:cs typeface="Times New Roman"/>
              </a:rPr>
              <a:t>metropolitan </a:t>
            </a:r>
            <a:r>
              <a:rPr sz="1200" spc="-10" dirty="0">
                <a:latin typeface="Times New Roman"/>
                <a:cs typeface="Times New Roman"/>
              </a:rPr>
              <a:t>area </a:t>
            </a:r>
            <a:r>
              <a:rPr sz="1200" spc="15" dirty="0">
                <a:latin typeface="Times New Roman"/>
                <a:cs typeface="Times New Roman"/>
              </a:rPr>
              <a:t>in </a:t>
            </a:r>
            <a:r>
              <a:rPr sz="1200" spc="-15" dirty="0">
                <a:latin typeface="Times New Roman"/>
                <a:cs typeface="Times New Roman"/>
              </a:rPr>
              <a:t>Japan </a:t>
            </a:r>
            <a:r>
              <a:rPr sz="1200" spc="15" dirty="0">
                <a:latin typeface="Times New Roman"/>
                <a:cs typeface="Times New Roman"/>
              </a:rPr>
              <a:t>and </a:t>
            </a:r>
            <a:r>
              <a:rPr sz="1200" spc="-15" dirty="0">
                <a:latin typeface="Times New Roman"/>
                <a:cs typeface="Times New Roman"/>
              </a:rPr>
              <a:t>serves </a:t>
            </a:r>
            <a:r>
              <a:rPr sz="1200" spc="-10" dirty="0">
                <a:latin typeface="Times New Roman"/>
                <a:cs typeface="Times New Roman"/>
              </a:rPr>
              <a:t>a </a:t>
            </a:r>
            <a:r>
              <a:rPr sz="1200" spc="0" dirty="0">
                <a:latin typeface="Times New Roman"/>
                <a:cs typeface="Times New Roman"/>
              </a:rPr>
              <a:t>major </a:t>
            </a:r>
            <a:r>
              <a:rPr sz="1200" dirty="0">
                <a:latin typeface="Times New Roman"/>
                <a:cs typeface="Times New Roman"/>
              </a:rPr>
              <a:t>economic </a:t>
            </a:r>
            <a:r>
              <a:rPr sz="1200" spc="-5" dirty="0">
                <a:latin typeface="Times New Roman"/>
                <a:cs typeface="Times New Roman"/>
              </a:rPr>
              <a:t>hub. </a:t>
            </a:r>
            <a:r>
              <a:rPr sz="1200" spc="-10" dirty="0">
                <a:latin typeface="Times New Roman"/>
                <a:cs typeface="Times New Roman"/>
              </a:rPr>
              <a:t>Historically a  </a:t>
            </a:r>
            <a:r>
              <a:rPr sz="1200" spc="5" dirty="0">
                <a:latin typeface="Times New Roman"/>
                <a:cs typeface="Times New Roman"/>
              </a:rPr>
              <a:t>merchant </a:t>
            </a:r>
            <a:r>
              <a:rPr sz="1200" spc="-40" dirty="0">
                <a:latin typeface="Times New Roman"/>
                <a:cs typeface="Times New Roman"/>
              </a:rPr>
              <a:t>city, </a:t>
            </a:r>
            <a:r>
              <a:rPr sz="1200" spc="-5" dirty="0">
                <a:latin typeface="Times New Roman"/>
                <a:cs typeface="Times New Roman"/>
              </a:rPr>
              <a:t>Osaka has </a:t>
            </a:r>
            <a:r>
              <a:rPr sz="1200" spc="-15" dirty="0">
                <a:latin typeface="Times New Roman"/>
                <a:cs typeface="Times New Roman"/>
              </a:rPr>
              <a:t>also </a:t>
            </a:r>
            <a:r>
              <a:rPr sz="1200" spc="0" dirty="0">
                <a:latin typeface="Times New Roman"/>
                <a:cs typeface="Times New Roman"/>
              </a:rPr>
              <a:t>been </a:t>
            </a:r>
            <a:r>
              <a:rPr sz="1200" spc="5" dirty="0">
                <a:latin typeface="Times New Roman"/>
                <a:cs typeface="Times New Roman"/>
              </a:rPr>
              <a:t>known </a:t>
            </a:r>
            <a:r>
              <a:rPr sz="1200" spc="-20" dirty="0">
                <a:latin typeface="Times New Roman"/>
                <a:cs typeface="Times New Roman"/>
              </a:rPr>
              <a:t>as </a:t>
            </a:r>
            <a:r>
              <a:rPr sz="1200" spc="10" dirty="0">
                <a:latin typeface="Times New Roman"/>
                <a:cs typeface="Times New Roman"/>
              </a:rPr>
              <a:t>the </a:t>
            </a:r>
            <a:r>
              <a:rPr sz="1200" spc="-50" dirty="0">
                <a:latin typeface="Times New Roman"/>
                <a:cs typeface="Times New Roman"/>
              </a:rPr>
              <a:t>“Nation’s Kitchen”. </a:t>
            </a:r>
            <a:r>
              <a:rPr sz="1200" spc="0" dirty="0">
                <a:latin typeface="Times New Roman"/>
                <a:cs typeface="Times New Roman"/>
              </a:rPr>
              <a:t>With </a:t>
            </a:r>
            <a:r>
              <a:rPr sz="1200" spc="-10" dirty="0">
                <a:latin typeface="Times New Roman"/>
                <a:cs typeface="Times New Roman"/>
              </a:rPr>
              <a:t>a </a:t>
            </a:r>
            <a:r>
              <a:rPr sz="1200" spc="0" dirty="0">
                <a:latin typeface="Times New Roman"/>
                <a:cs typeface="Times New Roman"/>
              </a:rPr>
              <a:t>population </a:t>
            </a:r>
            <a:r>
              <a:rPr sz="1200" spc="-25" dirty="0">
                <a:latin typeface="Times New Roman"/>
                <a:cs typeface="Times New Roman"/>
              </a:rPr>
              <a:t>of 2.5 </a:t>
            </a:r>
            <a:r>
              <a:rPr sz="1200" spc="-5" dirty="0">
                <a:latin typeface="Times New Roman"/>
                <a:cs typeface="Times New Roman"/>
              </a:rPr>
              <a:t>million,  Osaka </a:t>
            </a:r>
            <a:r>
              <a:rPr sz="1200" spc="-25" dirty="0">
                <a:latin typeface="Times New Roman"/>
                <a:cs typeface="Times New Roman"/>
              </a:rPr>
              <a:t>is </a:t>
            </a:r>
            <a:r>
              <a:rPr sz="1200" spc="-65" dirty="0">
                <a:latin typeface="Times New Roman"/>
                <a:cs typeface="Times New Roman"/>
              </a:rPr>
              <a:t>Japan’s </a:t>
            </a:r>
            <a:r>
              <a:rPr sz="1200" spc="15" dirty="0">
                <a:latin typeface="Times New Roman"/>
                <a:cs typeface="Times New Roman"/>
              </a:rPr>
              <a:t>third </a:t>
            </a:r>
            <a:r>
              <a:rPr sz="1200" spc="-15" dirty="0">
                <a:latin typeface="Times New Roman"/>
                <a:cs typeface="Times New Roman"/>
              </a:rPr>
              <a:t>largest </a:t>
            </a:r>
            <a:r>
              <a:rPr sz="1200" spc="15" dirty="0">
                <a:latin typeface="Times New Roman"/>
                <a:cs typeface="Times New Roman"/>
              </a:rPr>
              <a:t>and </a:t>
            </a:r>
            <a:r>
              <a:rPr sz="1200" dirty="0">
                <a:latin typeface="Times New Roman"/>
                <a:cs typeface="Times New Roman"/>
              </a:rPr>
              <a:t>second </a:t>
            </a:r>
            <a:r>
              <a:rPr sz="1200" spc="5" dirty="0">
                <a:latin typeface="Times New Roman"/>
                <a:cs typeface="Times New Roman"/>
              </a:rPr>
              <a:t>most </a:t>
            </a:r>
            <a:r>
              <a:rPr sz="1200" spc="10" dirty="0">
                <a:latin typeface="Times New Roman"/>
                <a:cs typeface="Times New Roman"/>
              </a:rPr>
              <a:t>important </a:t>
            </a:r>
            <a:r>
              <a:rPr sz="1200" spc="-40" dirty="0">
                <a:latin typeface="Times New Roman"/>
                <a:cs typeface="Times New Roman"/>
              </a:rPr>
              <a:t>city. </a:t>
            </a:r>
            <a:r>
              <a:rPr sz="1200" spc="-5" dirty="0">
                <a:latin typeface="Times New Roman"/>
                <a:cs typeface="Times New Roman"/>
              </a:rPr>
              <a:t>It has </a:t>
            </a:r>
            <a:r>
              <a:rPr sz="1200" spc="0" dirty="0">
                <a:latin typeface="Times New Roman"/>
                <a:cs typeface="Times New Roman"/>
              </a:rPr>
              <a:t>been </a:t>
            </a:r>
            <a:r>
              <a:rPr sz="1200" spc="10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economic powerhouse </a:t>
            </a:r>
            <a:r>
              <a:rPr sz="1200" spc="-25" dirty="0">
                <a:latin typeface="Times New Roman"/>
                <a:cs typeface="Times New Roman"/>
              </a:rPr>
              <a:t>of  </a:t>
            </a:r>
            <a:r>
              <a:rPr sz="1200" spc="10" dirty="0">
                <a:latin typeface="Times New Roman"/>
                <a:cs typeface="Times New Roman"/>
              </a:rPr>
              <a:t>the </a:t>
            </a:r>
            <a:r>
              <a:rPr sz="1200" spc="-20" dirty="0">
                <a:latin typeface="Times New Roman"/>
                <a:cs typeface="Times New Roman"/>
              </a:rPr>
              <a:t>Kansai </a:t>
            </a:r>
            <a:r>
              <a:rPr sz="1200" dirty="0">
                <a:latin typeface="Times New Roman"/>
                <a:cs typeface="Times New Roman"/>
              </a:rPr>
              <a:t>region </a:t>
            </a:r>
            <a:r>
              <a:rPr sz="1200" spc="-10" dirty="0">
                <a:latin typeface="Times New Roman"/>
                <a:cs typeface="Times New Roman"/>
              </a:rPr>
              <a:t>for </a:t>
            </a:r>
            <a:r>
              <a:rPr sz="1200" dirty="0">
                <a:latin typeface="Times New Roman"/>
                <a:cs typeface="Times New Roman"/>
              </a:rPr>
              <a:t>many </a:t>
            </a:r>
            <a:r>
              <a:rPr sz="1200" spc="-5" dirty="0">
                <a:latin typeface="Times New Roman"/>
                <a:cs typeface="Times New Roman"/>
              </a:rPr>
              <a:t>centuries. </a:t>
            </a:r>
            <a:r>
              <a:rPr sz="1200" spc="-30" dirty="0">
                <a:latin typeface="Times New Roman"/>
                <a:cs typeface="Times New Roman"/>
              </a:rPr>
              <a:t>The </a:t>
            </a:r>
            <a:r>
              <a:rPr sz="1200" spc="-60" dirty="0">
                <a:latin typeface="Times New Roman"/>
                <a:cs typeface="Times New Roman"/>
              </a:rPr>
              <a:t>city’s </a:t>
            </a:r>
            <a:r>
              <a:rPr sz="1200" spc="-25" dirty="0">
                <a:latin typeface="Times New Roman"/>
                <a:cs typeface="Times New Roman"/>
              </a:rPr>
              <a:t>west </a:t>
            </a:r>
            <a:r>
              <a:rPr sz="1200" spc="-10" dirty="0">
                <a:latin typeface="Times New Roman"/>
                <a:cs typeface="Times New Roman"/>
              </a:rPr>
              <a:t>side </a:t>
            </a:r>
            <a:r>
              <a:rPr sz="1200" spc="-5" dirty="0">
                <a:latin typeface="Times New Roman"/>
                <a:cs typeface="Times New Roman"/>
              </a:rPr>
              <a:t>has </a:t>
            </a:r>
            <a:r>
              <a:rPr sz="1200" spc="10" dirty="0">
                <a:latin typeface="Times New Roman"/>
                <a:cs typeface="Times New Roman"/>
              </a:rPr>
              <a:t>the main </a:t>
            </a:r>
            <a:r>
              <a:rPr sz="1200" spc="25" dirty="0">
                <a:latin typeface="Times New Roman"/>
                <a:cs typeface="Times New Roman"/>
              </a:rPr>
              <a:t>port </a:t>
            </a:r>
            <a:r>
              <a:rPr sz="1200" spc="-20" dirty="0">
                <a:latin typeface="Times New Roman"/>
                <a:cs typeface="Times New Roman"/>
              </a:rPr>
              <a:t>as </a:t>
            </a:r>
            <a:r>
              <a:rPr sz="1200" spc="-40" dirty="0">
                <a:latin typeface="Times New Roman"/>
                <a:cs typeface="Times New Roman"/>
              </a:rPr>
              <a:t>well </a:t>
            </a:r>
            <a:r>
              <a:rPr sz="1200" spc="-20" dirty="0">
                <a:latin typeface="Times New Roman"/>
                <a:cs typeface="Times New Roman"/>
              </a:rPr>
              <a:t>as </a:t>
            </a:r>
            <a:r>
              <a:rPr sz="1200" spc="-10" dirty="0">
                <a:latin typeface="Times New Roman"/>
                <a:cs typeface="Times New Roman"/>
              </a:rPr>
              <a:t>a </a:t>
            </a:r>
            <a:r>
              <a:rPr sz="1200" spc="5" dirty="0">
                <a:latin typeface="Times New Roman"/>
                <a:cs typeface="Times New Roman"/>
              </a:rPr>
              <a:t>tourist </a:t>
            </a:r>
            <a:r>
              <a:rPr sz="1200" spc="0" dirty="0">
                <a:latin typeface="Times New Roman"/>
                <a:cs typeface="Times New Roman"/>
              </a:rPr>
              <a:t>destina-  </a:t>
            </a:r>
            <a:r>
              <a:rPr sz="1200" spc="10" dirty="0">
                <a:latin typeface="Times New Roman"/>
                <a:cs typeface="Times New Roman"/>
              </a:rPr>
              <a:t>tion </a:t>
            </a:r>
            <a:r>
              <a:rPr sz="1200" dirty="0">
                <a:latin typeface="Times New Roman"/>
                <a:cs typeface="Times New Roman"/>
              </a:rPr>
              <a:t>with </a:t>
            </a:r>
            <a:r>
              <a:rPr sz="1200" spc="0" dirty="0">
                <a:latin typeface="Times New Roman"/>
                <a:cs typeface="Times New Roman"/>
              </a:rPr>
              <a:t>attractions </a:t>
            </a:r>
            <a:r>
              <a:rPr sz="1200" dirty="0">
                <a:latin typeface="Times New Roman"/>
                <a:cs typeface="Times New Roman"/>
              </a:rPr>
              <a:t>such </a:t>
            </a:r>
            <a:r>
              <a:rPr sz="1200" spc="-20" dirty="0">
                <a:latin typeface="Times New Roman"/>
                <a:cs typeface="Times New Roman"/>
              </a:rPr>
              <a:t>as </a:t>
            </a:r>
            <a:r>
              <a:rPr sz="1200" spc="-30" dirty="0">
                <a:latin typeface="Times New Roman"/>
                <a:cs typeface="Times New Roman"/>
              </a:rPr>
              <a:t>Kyocera </a:t>
            </a:r>
            <a:r>
              <a:rPr sz="1200" spc="-5" dirty="0">
                <a:latin typeface="Times New Roman"/>
                <a:cs typeface="Times New Roman"/>
              </a:rPr>
              <a:t>Dome, </a:t>
            </a:r>
            <a:r>
              <a:rPr sz="1200" spc="-15" dirty="0">
                <a:latin typeface="Times New Roman"/>
                <a:cs typeface="Times New Roman"/>
              </a:rPr>
              <a:t>Universal </a:t>
            </a:r>
            <a:r>
              <a:rPr sz="1200" spc="-10" dirty="0">
                <a:latin typeface="Times New Roman"/>
                <a:cs typeface="Times New Roman"/>
              </a:rPr>
              <a:t>Studios </a:t>
            </a:r>
            <a:r>
              <a:rPr sz="1200" spc="-20" dirty="0">
                <a:latin typeface="Times New Roman"/>
                <a:cs typeface="Times New Roman"/>
              </a:rPr>
              <a:t>Japan, </a:t>
            </a:r>
            <a:r>
              <a:rPr sz="1200" spc="-5" dirty="0">
                <a:latin typeface="Times New Roman"/>
                <a:cs typeface="Times New Roman"/>
              </a:rPr>
              <a:t>Osaka </a:t>
            </a:r>
            <a:r>
              <a:rPr sz="1200" spc="0" dirty="0">
                <a:latin typeface="Times New Roman"/>
                <a:cs typeface="Times New Roman"/>
              </a:rPr>
              <a:t>aquarium, </a:t>
            </a:r>
            <a:r>
              <a:rPr sz="1200" dirty="0">
                <a:latin typeface="Times New Roman"/>
                <a:cs typeface="Times New Roman"/>
              </a:rPr>
              <a:t>Minami, </a:t>
            </a:r>
            <a:r>
              <a:rPr sz="1200" spc="-5" dirty="0">
                <a:latin typeface="Times New Roman"/>
                <a:cs typeface="Times New Roman"/>
              </a:rPr>
              <a:t>Osaka  </a:t>
            </a:r>
            <a:r>
              <a:rPr sz="1200" spc="-20" dirty="0">
                <a:latin typeface="Times New Roman"/>
                <a:cs typeface="Times New Roman"/>
              </a:rPr>
              <a:t>castle,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Umeda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sky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building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and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the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Tempozan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Harbour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Village.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Osaka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is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known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for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its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food,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both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in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Japan  </a:t>
            </a:r>
            <a:r>
              <a:rPr sz="1200" spc="15" dirty="0">
                <a:latin typeface="Times New Roman"/>
                <a:cs typeface="Times New Roman"/>
              </a:rPr>
              <a:t>and </a:t>
            </a:r>
            <a:r>
              <a:rPr sz="1200" dirty="0">
                <a:latin typeface="Times New Roman"/>
                <a:cs typeface="Times New Roman"/>
              </a:rPr>
              <a:t>abroad. </a:t>
            </a:r>
            <a:r>
              <a:rPr sz="1200" spc="0" dirty="0">
                <a:latin typeface="Times New Roman"/>
                <a:cs typeface="Times New Roman"/>
              </a:rPr>
              <a:t>Author </a:t>
            </a:r>
            <a:r>
              <a:rPr sz="1200" spc="-15" dirty="0">
                <a:latin typeface="Times New Roman"/>
                <a:cs typeface="Times New Roman"/>
              </a:rPr>
              <a:t>Michael </a:t>
            </a:r>
            <a:r>
              <a:rPr sz="1200" dirty="0">
                <a:latin typeface="Times New Roman"/>
                <a:cs typeface="Times New Roman"/>
              </a:rPr>
              <a:t>Booth </a:t>
            </a:r>
            <a:r>
              <a:rPr sz="1200" spc="15" dirty="0">
                <a:latin typeface="Times New Roman"/>
                <a:cs typeface="Times New Roman"/>
              </a:rPr>
              <a:t>and </a:t>
            </a:r>
            <a:r>
              <a:rPr sz="1200" dirty="0">
                <a:latin typeface="Times New Roman"/>
                <a:cs typeface="Times New Roman"/>
              </a:rPr>
              <a:t>food </a:t>
            </a:r>
            <a:r>
              <a:rPr sz="1200" spc="-5" dirty="0">
                <a:latin typeface="Times New Roman"/>
                <a:cs typeface="Times New Roman"/>
              </a:rPr>
              <a:t>critic </a:t>
            </a:r>
            <a:r>
              <a:rPr sz="1200" spc="-10" dirty="0">
                <a:latin typeface="Times New Roman"/>
                <a:cs typeface="Times New Roman"/>
              </a:rPr>
              <a:t>François </a:t>
            </a:r>
            <a:r>
              <a:rPr sz="1200" spc="-5" dirty="0">
                <a:latin typeface="Times New Roman"/>
                <a:cs typeface="Times New Roman"/>
              </a:rPr>
              <a:t>Simon </a:t>
            </a:r>
            <a:r>
              <a:rPr sz="1200" spc="-25" dirty="0">
                <a:latin typeface="Times New Roman"/>
                <a:cs typeface="Times New Roman"/>
              </a:rPr>
              <a:t>of </a:t>
            </a:r>
            <a:r>
              <a:rPr sz="1200" spc="-55" dirty="0">
                <a:latin typeface="Times New Roman"/>
                <a:cs typeface="Times New Roman"/>
              </a:rPr>
              <a:t>Le </a:t>
            </a:r>
            <a:r>
              <a:rPr sz="1200" spc="-15" dirty="0">
                <a:latin typeface="Times New Roman"/>
                <a:cs typeface="Times New Roman"/>
              </a:rPr>
              <a:t>Figaro </a:t>
            </a:r>
            <a:r>
              <a:rPr sz="1200" spc="-20" dirty="0">
                <a:latin typeface="Times New Roman"/>
                <a:cs typeface="Times New Roman"/>
              </a:rPr>
              <a:t>have </a:t>
            </a:r>
            <a:r>
              <a:rPr sz="1200" spc="15" dirty="0">
                <a:latin typeface="Times New Roman"/>
                <a:cs typeface="Times New Roman"/>
              </a:rPr>
              <a:t>both </a:t>
            </a:r>
            <a:r>
              <a:rPr sz="1200" spc="-15" dirty="0">
                <a:latin typeface="Times New Roman"/>
                <a:cs typeface="Times New Roman"/>
              </a:rPr>
              <a:t>suggested </a:t>
            </a:r>
            <a:r>
              <a:rPr sz="1200" spc="10" dirty="0">
                <a:latin typeface="Times New Roman"/>
                <a:cs typeface="Times New Roman"/>
              </a:rPr>
              <a:t>that  </a:t>
            </a:r>
            <a:r>
              <a:rPr sz="1200" spc="-5" dirty="0">
                <a:latin typeface="Times New Roman"/>
                <a:cs typeface="Times New Roman"/>
              </a:rPr>
              <a:t>Osaka </a:t>
            </a:r>
            <a:r>
              <a:rPr sz="1200" spc="-25" dirty="0">
                <a:latin typeface="Times New Roman"/>
                <a:cs typeface="Times New Roman"/>
              </a:rPr>
              <a:t>is </a:t>
            </a:r>
            <a:r>
              <a:rPr sz="1200" spc="10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food </a:t>
            </a:r>
            <a:r>
              <a:rPr sz="1200" spc="-15" dirty="0">
                <a:latin typeface="Times New Roman"/>
                <a:cs typeface="Times New Roman"/>
              </a:rPr>
              <a:t>capital </a:t>
            </a:r>
            <a:r>
              <a:rPr sz="1200" spc="-25" dirty="0">
                <a:latin typeface="Times New Roman"/>
                <a:cs typeface="Times New Roman"/>
              </a:rPr>
              <a:t>of </a:t>
            </a:r>
            <a:r>
              <a:rPr sz="1200" spc="10" dirty="0">
                <a:latin typeface="Times New Roman"/>
                <a:cs typeface="Times New Roman"/>
              </a:rPr>
              <a:t>the </a:t>
            </a:r>
            <a:r>
              <a:rPr sz="1200" spc="-10" dirty="0">
                <a:latin typeface="Times New Roman"/>
                <a:cs typeface="Times New Roman"/>
              </a:rPr>
              <a:t>world. </a:t>
            </a:r>
            <a:r>
              <a:rPr sz="1200" spc="-60" dirty="0">
                <a:latin typeface="Times New Roman"/>
                <a:cs typeface="Times New Roman"/>
              </a:rPr>
              <a:t>Osaka’s </a:t>
            </a:r>
            <a:r>
              <a:rPr sz="1200" dirty="0">
                <a:latin typeface="Times New Roman"/>
                <a:cs typeface="Times New Roman"/>
              </a:rPr>
              <a:t>culinary </a:t>
            </a:r>
            <a:r>
              <a:rPr sz="1200" spc="-10" dirty="0">
                <a:latin typeface="Times New Roman"/>
                <a:cs typeface="Times New Roman"/>
              </a:rPr>
              <a:t>prevalence </a:t>
            </a:r>
            <a:r>
              <a:rPr sz="1200" spc="-25" dirty="0">
                <a:latin typeface="Times New Roman"/>
                <a:cs typeface="Times New Roman"/>
              </a:rPr>
              <a:t>is </a:t>
            </a:r>
            <a:r>
              <a:rPr sz="1200" spc="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result </a:t>
            </a:r>
            <a:r>
              <a:rPr sz="1200" spc="-25" dirty="0">
                <a:latin typeface="Times New Roman"/>
                <a:cs typeface="Times New Roman"/>
              </a:rPr>
              <a:t>of </a:t>
            </a:r>
            <a:r>
              <a:rPr sz="1200" spc="-10" dirty="0">
                <a:latin typeface="Times New Roman"/>
                <a:cs typeface="Times New Roman"/>
              </a:rPr>
              <a:t>a </a:t>
            </a:r>
            <a:r>
              <a:rPr sz="1200" dirty="0">
                <a:latin typeface="Times New Roman"/>
                <a:cs typeface="Times New Roman"/>
              </a:rPr>
              <a:t>location </a:t>
            </a:r>
            <a:r>
              <a:rPr sz="1200" spc="10" dirty="0">
                <a:latin typeface="Times New Roman"/>
                <a:cs typeface="Times New Roman"/>
              </a:rPr>
              <a:t>that </a:t>
            </a:r>
            <a:r>
              <a:rPr sz="1200" spc="-5" dirty="0">
                <a:latin typeface="Times New Roman"/>
                <a:cs typeface="Times New Roman"/>
              </a:rPr>
              <a:t>has </a:t>
            </a:r>
            <a:r>
              <a:rPr sz="1200" spc="10" dirty="0">
                <a:latin typeface="Times New Roman"/>
                <a:cs typeface="Times New Roman"/>
              </a:rPr>
              <a:t>pro-  </a:t>
            </a:r>
            <a:r>
              <a:rPr sz="1200" spc="-5" dirty="0">
                <a:latin typeface="Times New Roman"/>
                <a:cs typeface="Times New Roman"/>
              </a:rPr>
              <a:t>vided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access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to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Times New Roman"/>
                <a:cs typeface="Times New Roman"/>
              </a:rPr>
              <a:t>high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quality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ingredients,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Times New Roman"/>
                <a:cs typeface="Times New Roman"/>
              </a:rPr>
              <a:t>high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Times New Roman"/>
                <a:cs typeface="Times New Roman"/>
              </a:rPr>
              <a:t>population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of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merchants,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15" dirty="0">
                <a:latin typeface="Times New Roman"/>
                <a:cs typeface="Times New Roman"/>
              </a:rPr>
              <a:t>and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close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proximity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to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the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ocean  </a:t>
            </a:r>
            <a:r>
              <a:rPr sz="1200" spc="15" dirty="0">
                <a:latin typeface="Times New Roman"/>
                <a:cs typeface="Times New Roman"/>
              </a:rPr>
              <a:t>and </a:t>
            </a:r>
            <a:r>
              <a:rPr sz="1200" spc="-20" dirty="0">
                <a:latin typeface="Times New Roman"/>
                <a:cs typeface="Times New Roman"/>
              </a:rPr>
              <a:t>waterway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0" dirty="0">
                <a:latin typeface="Times New Roman"/>
                <a:cs typeface="Times New Roman"/>
              </a:rPr>
              <a:t>trade.</a:t>
            </a:r>
            <a:endParaRPr sz="1200">
              <a:latin typeface="Times New Roman"/>
              <a:cs typeface="Times New Roman"/>
            </a:endParaRPr>
          </a:p>
          <a:p>
            <a:pPr marR="19050" algn="ctr">
              <a:lnSpc>
                <a:spcPts val="1639"/>
              </a:lnSpc>
            </a:pPr>
            <a:r>
              <a:rPr sz="1400" b="1" spc="-50" dirty="0">
                <a:solidFill>
                  <a:srgbClr val="4D4D4F"/>
                </a:solidFill>
                <a:latin typeface="Times New Roman"/>
                <a:cs typeface="Times New Roman"/>
              </a:rPr>
              <a:t>Contact </a:t>
            </a:r>
            <a:r>
              <a:rPr sz="1400" b="1" spc="-45" dirty="0">
                <a:solidFill>
                  <a:srgbClr val="4D4D4F"/>
                </a:solidFill>
                <a:latin typeface="Times New Roman"/>
                <a:cs typeface="Times New Roman"/>
              </a:rPr>
              <a:t>Details</a:t>
            </a:r>
            <a:endParaRPr sz="1400">
              <a:latin typeface="Times New Roman"/>
              <a:cs typeface="Times New Roman"/>
            </a:endParaRPr>
          </a:p>
          <a:p>
            <a:pPr marR="18415" algn="ctr">
              <a:lnSpc>
                <a:spcPts val="1660"/>
              </a:lnSpc>
            </a:pPr>
            <a:r>
              <a:rPr sz="1400" spc="-45" dirty="0">
                <a:solidFill>
                  <a:srgbClr val="034F9E"/>
                </a:solidFill>
                <a:latin typeface="Times New Roman"/>
                <a:cs typeface="Times New Roman"/>
              </a:rPr>
              <a:t>https://oculoplastic.ophthalmologyconferences.com/</a:t>
            </a:r>
            <a:endParaRPr sz="1400">
              <a:latin typeface="Times New Roman"/>
              <a:cs typeface="Times New Roman"/>
            </a:endParaRPr>
          </a:p>
          <a:p>
            <a:pPr marR="19050" algn="ctr">
              <a:lnSpc>
                <a:spcPts val="1660"/>
              </a:lnSpc>
              <a:spcBef>
                <a:spcPts val="525"/>
              </a:spcBef>
            </a:pPr>
            <a:r>
              <a:rPr sz="1400" b="1" spc="-50" dirty="0">
                <a:solidFill>
                  <a:srgbClr val="4D4D4F"/>
                </a:solidFill>
                <a:latin typeface="Times New Roman"/>
                <a:cs typeface="Times New Roman"/>
              </a:rPr>
              <a:t>Submit your </a:t>
            </a:r>
            <a:r>
              <a:rPr sz="1400" b="1" spc="-45" dirty="0">
                <a:solidFill>
                  <a:srgbClr val="4D4D4F"/>
                </a:solidFill>
                <a:latin typeface="Times New Roman"/>
                <a:cs typeface="Times New Roman"/>
              </a:rPr>
              <a:t>abstract online</a:t>
            </a:r>
            <a:r>
              <a:rPr sz="1400" b="1" spc="-65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1400" b="1" spc="-45" dirty="0">
                <a:solidFill>
                  <a:srgbClr val="4D4D4F"/>
                </a:solidFill>
                <a:latin typeface="Times New Roman"/>
                <a:cs typeface="Times New Roman"/>
              </a:rPr>
              <a:t>at:</a:t>
            </a:r>
            <a:endParaRPr sz="1400">
              <a:latin typeface="Times New Roman"/>
              <a:cs typeface="Times New Roman"/>
            </a:endParaRPr>
          </a:p>
          <a:p>
            <a:pPr marR="18415" algn="ctr">
              <a:lnSpc>
                <a:spcPts val="1660"/>
              </a:lnSpc>
            </a:pPr>
            <a:r>
              <a:rPr sz="1400" spc="-45" dirty="0">
                <a:solidFill>
                  <a:srgbClr val="3A5FAC"/>
                </a:solidFill>
                <a:latin typeface="Times New Roman"/>
                <a:cs typeface="Times New Roman"/>
              </a:rPr>
              <a:t>https://oculoplastic.ophthalmologyconferences.com/abstract-submission.php</a:t>
            </a:r>
            <a:endParaRPr sz="1400">
              <a:latin typeface="Times New Roman"/>
              <a:cs typeface="Times New Roman"/>
            </a:endParaRPr>
          </a:p>
          <a:p>
            <a:pPr marR="19050" algn="ctr">
              <a:lnSpc>
                <a:spcPts val="1660"/>
              </a:lnSpc>
              <a:spcBef>
                <a:spcPts val="525"/>
              </a:spcBef>
            </a:pPr>
            <a:r>
              <a:rPr sz="1400" b="1" spc="-45" dirty="0">
                <a:solidFill>
                  <a:srgbClr val="4D4D4F"/>
                </a:solidFill>
                <a:latin typeface="Times New Roman"/>
                <a:cs typeface="Times New Roman"/>
              </a:rPr>
              <a:t>Register</a:t>
            </a:r>
            <a:r>
              <a:rPr sz="1400" b="1" spc="-75" dirty="0">
                <a:solidFill>
                  <a:srgbClr val="4D4D4F"/>
                </a:solidFill>
                <a:latin typeface="Times New Roman"/>
                <a:cs typeface="Times New Roman"/>
              </a:rPr>
              <a:t> </a:t>
            </a:r>
            <a:r>
              <a:rPr sz="1400" b="1" spc="-45" dirty="0">
                <a:solidFill>
                  <a:srgbClr val="4D4D4F"/>
                </a:solidFill>
                <a:latin typeface="Times New Roman"/>
                <a:cs typeface="Times New Roman"/>
              </a:rPr>
              <a:t>online:</a:t>
            </a:r>
            <a:endParaRPr sz="1400">
              <a:latin typeface="Times New Roman"/>
              <a:cs typeface="Times New Roman"/>
            </a:endParaRPr>
          </a:p>
          <a:p>
            <a:pPr marR="19050" algn="ctr">
              <a:lnSpc>
                <a:spcPts val="1660"/>
              </a:lnSpc>
            </a:pPr>
            <a:r>
              <a:rPr sz="1400" spc="-45" dirty="0">
                <a:solidFill>
                  <a:srgbClr val="3A5FAC"/>
                </a:solidFill>
                <a:latin typeface="Times New Roman"/>
                <a:cs typeface="Times New Roman"/>
              </a:rPr>
              <a:t>https://oculoplastic.ophthalmologyconferences.com/registration.php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03D7E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1895</Words>
  <Application>Microsoft Office PowerPoint</Application>
  <PresentationFormat>Custom</PresentationFormat>
  <Paragraphs>254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Book Antiqua</vt:lpstr>
      <vt:lpstr>Calibri</vt:lpstr>
      <vt:lpstr>Ebrima</vt:lpstr>
      <vt:lpstr>Impact</vt:lpstr>
      <vt:lpstr>Lucida Sans</vt:lpstr>
      <vt:lpstr>Niagara Solid</vt:lpstr>
      <vt:lpstr>Times New Roman</vt:lpstr>
      <vt:lpstr>Tw Cen 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Plan your Trip to Osaka</vt:lpstr>
      <vt:lpstr>About Osaka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Apme Oculoplastice Surgery 2018</dc:creator>
  <cp:lastModifiedBy>Apme Oculoplastice Surgery 2018</cp:lastModifiedBy>
  <cp:revision>1</cp:revision>
  <dcterms:created xsi:type="dcterms:W3CDTF">2018-04-04T05:09:37Z</dcterms:created>
  <dcterms:modified xsi:type="dcterms:W3CDTF">2018-04-04T05:14:47Z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2018-03-16T00:00:00Z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2018-04-04T00:00:00Z</vt:filetime>
  </property>
</Properties>
</file>