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2192">
            <a:solidFill>
              <a:srgbClr val="2C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13264" y="0"/>
            <a:ext cx="2078355" cy="6858000"/>
          </a:xfrm>
          <a:custGeom>
            <a:avLst/>
            <a:gdLst/>
            <a:ahLst/>
            <a:cxnLst/>
            <a:rect l="l" t="t" r="r" b="b"/>
            <a:pathLst>
              <a:path w="2078354" h="6858000">
                <a:moveTo>
                  <a:pt x="2078227" y="0"/>
                </a:moveTo>
                <a:lnTo>
                  <a:pt x="0" y="0"/>
                </a:lnTo>
                <a:lnTo>
                  <a:pt x="0" y="6858000"/>
                </a:lnTo>
                <a:lnTo>
                  <a:pt x="2078227" y="6858000"/>
                </a:lnTo>
                <a:lnTo>
                  <a:pt x="2078227" y="0"/>
                </a:lnTo>
                <a:close/>
              </a:path>
            </a:pathLst>
          </a:custGeom>
          <a:solidFill>
            <a:srgbClr val="39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4758055" cy="6858000"/>
          </a:xfrm>
          <a:custGeom>
            <a:avLst/>
            <a:gdLst/>
            <a:ahLst/>
            <a:cxnLst/>
            <a:rect l="l" t="t" r="r" b="b"/>
            <a:pathLst>
              <a:path w="4758055" h="6858000">
                <a:moveTo>
                  <a:pt x="4757928" y="0"/>
                </a:moveTo>
                <a:lnTo>
                  <a:pt x="0" y="0"/>
                </a:lnTo>
                <a:lnTo>
                  <a:pt x="0" y="6858000"/>
                </a:lnTo>
                <a:lnTo>
                  <a:pt x="4757928" y="6858000"/>
                </a:lnTo>
                <a:lnTo>
                  <a:pt x="47579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6991" y="201168"/>
            <a:ext cx="2264664" cy="2468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7383" y="1091183"/>
            <a:ext cx="9857232" cy="814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rdiocare.insightconference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7787" y="5461720"/>
            <a:ext cx="4108450" cy="45525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solidFill>
                  <a:srgbClr val="393838"/>
                </a:solidFill>
                <a:latin typeface="Times New Roman"/>
                <a:cs typeface="Times New Roman"/>
              </a:rPr>
              <a:t>MAIL:</a:t>
            </a:r>
            <a:r>
              <a:rPr sz="1400" b="1" spc="-4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400" i="1" u="sng" spc="-10" dirty="0" smtClean="0">
                <a:solidFill>
                  <a:srgbClr val="393838"/>
                </a:solidFill>
                <a:uFill>
                  <a:solidFill>
                    <a:srgbClr val="393838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en-US" sz="1400" i="1" u="sng" spc="-10" dirty="0" smtClean="0">
                <a:solidFill>
                  <a:srgbClr val="393838"/>
                </a:solidFill>
                <a:uFill>
                  <a:solidFill>
                    <a:srgbClr val="393838"/>
                  </a:solidFill>
                </a:uFill>
                <a:latin typeface="Times New Roman"/>
                <a:cs typeface="Times New Roman"/>
              </a:rPr>
              <a:t> nursinghealthcare@conferenceinvitation.com</a:t>
            </a: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 smtClean="0">
                <a:solidFill>
                  <a:srgbClr val="393838"/>
                </a:solidFill>
                <a:latin typeface="Times New Roman"/>
                <a:cs typeface="Times New Roman"/>
              </a:rPr>
              <a:t>URL:</a:t>
            </a:r>
            <a:r>
              <a:rPr sz="1400" b="1" spc="-75" dirty="0" smtClean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400" i="1" spc="-10" dirty="0" smtClean="0">
                <a:solidFill>
                  <a:srgbClr val="393838"/>
                </a:solidFill>
                <a:latin typeface="Times New Roman"/>
                <a:cs typeface="Times New Roman"/>
              </a:rPr>
              <a:t>https://nursinghealthcare.nursingconference.com/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49392" y="2743199"/>
            <a:ext cx="243656" cy="259080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CONFERENCE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49392" y="1954148"/>
            <a:ext cx="243656" cy="6464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" y="2431542"/>
            <a:ext cx="4724400" cy="16267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  <a:tabLst>
                <a:tab pos="600075" algn="l"/>
                <a:tab pos="2228215" algn="l"/>
                <a:tab pos="3639820" algn="l"/>
              </a:tabLst>
            </a:pPr>
            <a:r>
              <a:rPr lang="en-US" sz="1600" dirty="0" smtClean="0">
                <a:solidFill>
                  <a:srgbClr val="171717"/>
                </a:solidFill>
                <a:latin typeface="Times New Roman"/>
                <a:cs typeface="Times New Roman"/>
              </a:rPr>
              <a:t>56</a:t>
            </a:r>
            <a:r>
              <a:rPr lang="en-US" sz="1600" baseline="30000" dirty="0" smtClean="0">
                <a:solidFill>
                  <a:srgbClr val="171717"/>
                </a:solidFill>
                <a:latin typeface="Times New Roman"/>
                <a:cs typeface="Times New Roman"/>
              </a:rPr>
              <a:t>th</a:t>
            </a:r>
            <a:r>
              <a:rPr lang="en-US" sz="1600" dirty="0" smtClean="0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lang="en-US" sz="1600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  </a:t>
            </a:r>
            <a:r>
              <a:rPr lang="en-US" sz="1600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International Conference </a:t>
            </a:r>
            <a:r>
              <a:rPr sz="1600" spc="-25" dirty="0" smtClean="0">
                <a:solidFill>
                  <a:srgbClr val="171717"/>
                </a:solidFill>
                <a:latin typeface="Times New Roman"/>
                <a:cs typeface="Times New Roman"/>
              </a:rPr>
              <a:t>on</a:t>
            </a:r>
            <a:endParaRPr sz="1600" dirty="0">
              <a:latin typeface="Times New Roman"/>
              <a:cs typeface="Times New Roman"/>
            </a:endParaRPr>
          </a:p>
          <a:p>
            <a:pPr algn="ctr"/>
            <a:r>
              <a:rPr lang="en-US" sz="2400" b="0" i="0" dirty="0" smtClean="0">
                <a:solidFill>
                  <a:schemeClr val="tx1"/>
                </a:solidFill>
                <a:effectLst/>
                <a:latin typeface="Michroma"/>
              </a:rPr>
              <a:t>Nursing &amp; Primary Healthcare</a:t>
            </a:r>
            <a:endParaRPr lang="en-US" sz="2400" b="0" i="0" dirty="0" smtClean="0">
              <a:solidFill>
                <a:srgbClr val="01AAC7"/>
              </a:solidFill>
              <a:effectLst/>
              <a:latin typeface="Michroma"/>
            </a:endParaRPr>
          </a:p>
          <a:p>
            <a:pPr algn="ctr"/>
            <a:r>
              <a:rPr lang="en-US" sz="1600" b="0" i="0" dirty="0" smtClean="0">
                <a:solidFill>
                  <a:srgbClr val="333333"/>
                </a:solidFill>
                <a:effectLst/>
                <a:latin typeface="Roboto Slab"/>
              </a:rPr>
              <a:t>September 25-26, </a:t>
            </a:r>
            <a:r>
              <a:rPr lang="en-US" sz="1600" b="0" i="0" dirty="0" smtClean="0">
                <a:solidFill>
                  <a:srgbClr val="333333"/>
                </a:solidFill>
                <a:effectLst/>
                <a:latin typeface="Roboto Slab"/>
              </a:rPr>
              <a:t>2025 London, UK</a:t>
            </a: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 dirty="0" smtClean="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600" b="1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Theme:</a:t>
            </a:r>
            <a:r>
              <a:rPr lang="en-US" sz="1600" b="1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lang="en-US" sz="1600" i="1" dirty="0" smtClean="0">
                <a:solidFill>
                  <a:srgbClr val="333C50"/>
                </a:solidFill>
                <a:latin typeface="Times New Roman"/>
                <a:cs typeface="Times New Roman"/>
              </a:rPr>
              <a:t>“Global Health Challenges: Addressing Inequalities and Advancing Access”</a:t>
            </a:r>
            <a:endParaRPr sz="16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2688" y="1005890"/>
            <a:ext cx="6324600" cy="1005840"/>
            <a:chOff x="932688" y="1005890"/>
            <a:chExt cx="6324600" cy="1005840"/>
          </a:xfrm>
        </p:grpSpPr>
        <p:sp>
          <p:nvSpPr>
            <p:cNvPr id="8" name="object 8"/>
            <p:cNvSpPr/>
            <p:nvPr/>
          </p:nvSpPr>
          <p:spPr>
            <a:xfrm>
              <a:off x="946404" y="1184198"/>
              <a:ext cx="3438525" cy="813435"/>
            </a:xfrm>
            <a:custGeom>
              <a:avLst/>
              <a:gdLst/>
              <a:ahLst/>
              <a:cxnLst/>
              <a:rect l="l" t="t" r="r" b="b"/>
              <a:pathLst>
                <a:path w="3438525" h="813435">
                  <a:moveTo>
                    <a:pt x="0" y="813257"/>
                  </a:moveTo>
                  <a:lnTo>
                    <a:pt x="3438016" y="813257"/>
                  </a:lnTo>
                  <a:lnTo>
                    <a:pt x="3438016" y="0"/>
                  </a:lnTo>
                  <a:lnTo>
                    <a:pt x="0" y="0"/>
                  </a:lnTo>
                  <a:lnTo>
                    <a:pt x="0" y="813257"/>
                  </a:lnTo>
                  <a:close/>
                </a:path>
              </a:pathLst>
            </a:custGeom>
            <a:ln w="2743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05427" y="1019606"/>
              <a:ext cx="3438525" cy="810260"/>
            </a:xfrm>
            <a:custGeom>
              <a:avLst/>
              <a:gdLst/>
              <a:ahLst/>
              <a:cxnLst/>
              <a:rect l="l" t="t" r="r" b="b"/>
              <a:pathLst>
                <a:path w="3438525" h="810260">
                  <a:moveTo>
                    <a:pt x="0" y="810209"/>
                  </a:moveTo>
                  <a:lnTo>
                    <a:pt x="3438016" y="810209"/>
                  </a:lnTo>
                  <a:lnTo>
                    <a:pt x="3438016" y="0"/>
                  </a:lnTo>
                  <a:lnTo>
                    <a:pt x="0" y="0"/>
                  </a:lnTo>
                  <a:lnTo>
                    <a:pt x="0" y="810209"/>
                  </a:lnTo>
                  <a:close/>
                </a:path>
              </a:pathLst>
            </a:custGeom>
            <a:ln w="274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67383" y="1091183"/>
            <a:ext cx="5760720" cy="814069"/>
          </a:xfrm>
          <a:prstGeom prst="rect">
            <a:avLst/>
          </a:prstGeom>
          <a:solidFill>
            <a:srgbClr val="333C50"/>
          </a:solidFill>
        </p:spPr>
        <p:txBody>
          <a:bodyPr vert="horz" wrap="square" lIns="0" tIns="72390" rIns="0" bIns="0" rtlCol="0">
            <a:spAutoFit/>
          </a:bodyPr>
          <a:lstStyle/>
          <a:p>
            <a:pPr marL="421640">
              <a:lnSpc>
                <a:spcPct val="100000"/>
              </a:lnSpc>
              <a:spcBef>
                <a:spcPts val="570"/>
              </a:spcBef>
            </a:pPr>
            <a:r>
              <a:rPr dirty="0"/>
              <a:t>Sponsorship</a:t>
            </a:r>
            <a:r>
              <a:rPr spc="-210" dirty="0"/>
              <a:t> </a:t>
            </a:r>
            <a:r>
              <a:rPr spc="-10" dirty="0"/>
              <a:t>Brochure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28472"/>
            <a:ext cx="10713720" cy="5379720"/>
          </a:xfrm>
          <a:custGeom>
            <a:avLst/>
            <a:gdLst/>
            <a:ahLst/>
            <a:cxnLst/>
            <a:rect l="l" t="t" r="r" b="b"/>
            <a:pathLst>
              <a:path w="10713720" h="5379720">
                <a:moveTo>
                  <a:pt x="10713466" y="0"/>
                </a:moveTo>
                <a:lnTo>
                  <a:pt x="0" y="0"/>
                </a:lnTo>
                <a:lnTo>
                  <a:pt x="0" y="5379466"/>
                </a:lnTo>
                <a:lnTo>
                  <a:pt x="10713466" y="537946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69791" y="862583"/>
            <a:ext cx="4864735" cy="502920"/>
          </a:xfrm>
          <a:prstGeom prst="rect">
            <a:avLst/>
          </a:prstGeom>
          <a:solidFill>
            <a:srgbClr val="1F2A35"/>
          </a:solidFill>
          <a:ln w="12192">
            <a:solidFill>
              <a:srgbClr val="1F3861"/>
            </a:solidFill>
          </a:ln>
        </p:spPr>
        <p:txBody>
          <a:bodyPr vert="horz" wrap="square" lIns="0" tIns="128905" rIns="0" bIns="0" rtlCol="0">
            <a:spAutoFit/>
          </a:bodyPr>
          <a:lstStyle/>
          <a:p>
            <a:pPr marR="24130" algn="ctr">
              <a:lnSpc>
                <a:spcPct val="100000"/>
              </a:lnSpc>
              <a:spcBef>
                <a:spcPts val="1015"/>
              </a:spcBef>
              <a:tabLst>
                <a:tab pos="220408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P</a:t>
            </a:r>
            <a:r>
              <a:rPr sz="14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60575" y="1459991"/>
            <a:ext cx="2914015" cy="4379595"/>
            <a:chOff x="1560575" y="1459991"/>
            <a:chExt cx="2914015" cy="4379595"/>
          </a:xfrm>
        </p:grpSpPr>
        <p:sp>
          <p:nvSpPr>
            <p:cNvPr id="6" name="object 6"/>
            <p:cNvSpPr/>
            <p:nvPr/>
          </p:nvSpPr>
          <p:spPr>
            <a:xfrm>
              <a:off x="1569719" y="1469135"/>
              <a:ext cx="2895600" cy="4361180"/>
            </a:xfrm>
            <a:custGeom>
              <a:avLst/>
              <a:gdLst/>
              <a:ahLst/>
              <a:cxnLst/>
              <a:rect l="l" t="t" r="r" b="b"/>
              <a:pathLst>
                <a:path w="2895600" h="4361180">
                  <a:moveTo>
                    <a:pt x="395097" y="0"/>
                  </a:moveTo>
                  <a:lnTo>
                    <a:pt x="2434844" y="0"/>
                  </a:lnTo>
                  <a:lnTo>
                    <a:pt x="2476881" y="5714"/>
                  </a:lnTo>
                  <a:lnTo>
                    <a:pt x="2515489" y="21971"/>
                  </a:lnTo>
                  <a:lnTo>
                    <a:pt x="2549271" y="47371"/>
                  </a:lnTo>
                  <a:lnTo>
                    <a:pt x="2577338" y="80772"/>
                  </a:lnTo>
                  <a:lnTo>
                    <a:pt x="2598293" y="120776"/>
                  </a:lnTo>
                  <a:lnTo>
                    <a:pt x="2611247" y="165988"/>
                  </a:lnTo>
                  <a:lnTo>
                    <a:pt x="2613914" y="195706"/>
                  </a:lnTo>
                  <a:lnTo>
                    <a:pt x="2895472" y="195706"/>
                  </a:lnTo>
                  <a:lnTo>
                    <a:pt x="2895472" y="4361116"/>
                  </a:lnTo>
                  <a:lnTo>
                    <a:pt x="0" y="4361116"/>
                  </a:lnTo>
                  <a:lnTo>
                    <a:pt x="0" y="195706"/>
                  </a:lnTo>
                  <a:lnTo>
                    <a:pt x="216027" y="195706"/>
                  </a:lnTo>
                  <a:lnTo>
                    <a:pt x="218567" y="165988"/>
                  </a:lnTo>
                  <a:lnTo>
                    <a:pt x="231394" y="120776"/>
                  </a:lnTo>
                  <a:lnTo>
                    <a:pt x="252475" y="80772"/>
                  </a:lnTo>
                  <a:lnTo>
                    <a:pt x="280416" y="47371"/>
                  </a:lnTo>
                  <a:lnTo>
                    <a:pt x="314452" y="21971"/>
                  </a:lnTo>
                  <a:lnTo>
                    <a:pt x="352932" y="5714"/>
                  </a:lnTo>
                  <a:lnTo>
                    <a:pt x="395097" y="0"/>
                  </a:lnTo>
                  <a:close/>
                </a:path>
              </a:pathLst>
            </a:custGeom>
            <a:ln w="18288">
              <a:solidFill>
                <a:srgbClr val="1F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1847" y="151485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332" y="0"/>
                  </a:moveTo>
                  <a:lnTo>
                    <a:pt x="147827" y="0"/>
                  </a:lnTo>
                  <a:lnTo>
                    <a:pt x="101091" y="7493"/>
                  </a:lnTo>
                  <a:lnTo>
                    <a:pt x="60451" y="28575"/>
                  </a:lnTo>
                  <a:lnTo>
                    <a:pt x="28575" y="60452"/>
                  </a:lnTo>
                  <a:lnTo>
                    <a:pt x="7493" y="100965"/>
                  </a:lnTo>
                  <a:lnTo>
                    <a:pt x="0" y="147701"/>
                  </a:lnTo>
                  <a:lnTo>
                    <a:pt x="7493" y="194437"/>
                  </a:lnTo>
                  <a:lnTo>
                    <a:pt x="28575" y="234823"/>
                  </a:lnTo>
                  <a:lnTo>
                    <a:pt x="60451" y="266827"/>
                  </a:lnTo>
                  <a:lnTo>
                    <a:pt x="101091" y="287909"/>
                  </a:lnTo>
                  <a:lnTo>
                    <a:pt x="147827" y="295402"/>
                  </a:lnTo>
                  <a:lnTo>
                    <a:pt x="2156332" y="295402"/>
                  </a:lnTo>
                  <a:lnTo>
                    <a:pt x="2203068" y="287909"/>
                  </a:lnTo>
                  <a:lnTo>
                    <a:pt x="2243709" y="266827"/>
                  </a:lnTo>
                  <a:lnTo>
                    <a:pt x="2275586" y="234823"/>
                  </a:lnTo>
                  <a:lnTo>
                    <a:pt x="2296667" y="194437"/>
                  </a:lnTo>
                  <a:lnTo>
                    <a:pt x="2304161" y="147701"/>
                  </a:lnTo>
                  <a:lnTo>
                    <a:pt x="2296667" y="100965"/>
                  </a:lnTo>
                  <a:lnTo>
                    <a:pt x="2275586" y="60452"/>
                  </a:lnTo>
                  <a:lnTo>
                    <a:pt x="2243709" y="28575"/>
                  </a:lnTo>
                  <a:lnTo>
                    <a:pt x="2203068" y="7493"/>
                  </a:lnTo>
                  <a:lnTo>
                    <a:pt x="2156332" y="0"/>
                  </a:lnTo>
                  <a:close/>
                </a:path>
              </a:pathLst>
            </a:custGeom>
            <a:solidFill>
              <a:srgbClr val="1F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639055" y="1463039"/>
            <a:ext cx="2914015" cy="4379595"/>
            <a:chOff x="4639055" y="1463039"/>
            <a:chExt cx="2914015" cy="4379595"/>
          </a:xfrm>
        </p:grpSpPr>
        <p:sp>
          <p:nvSpPr>
            <p:cNvPr id="9" name="object 9"/>
            <p:cNvSpPr/>
            <p:nvPr/>
          </p:nvSpPr>
          <p:spPr>
            <a:xfrm>
              <a:off x="4648199" y="1472183"/>
              <a:ext cx="2895600" cy="4361815"/>
            </a:xfrm>
            <a:custGeom>
              <a:avLst/>
              <a:gdLst/>
              <a:ahLst/>
              <a:cxnLst/>
              <a:rect l="l" t="t" r="r" b="b"/>
              <a:pathLst>
                <a:path w="2895600" h="4361815">
                  <a:moveTo>
                    <a:pt x="395097" y="0"/>
                  </a:moveTo>
                  <a:lnTo>
                    <a:pt x="2434844" y="0"/>
                  </a:lnTo>
                  <a:lnTo>
                    <a:pt x="2476880" y="5714"/>
                  </a:lnTo>
                  <a:lnTo>
                    <a:pt x="2515489" y="21970"/>
                  </a:lnTo>
                  <a:lnTo>
                    <a:pt x="2549271" y="47498"/>
                  </a:lnTo>
                  <a:lnTo>
                    <a:pt x="2577338" y="80899"/>
                  </a:lnTo>
                  <a:lnTo>
                    <a:pt x="2598293" y="120903"/>
                  </a:lnTo>
                  <a:lnTo>
                    <a:pt x="2611247" y="166115"/>
                  </a:lnTo>
                  <a:lnTo>
                    <a:pt x="2613914" y="195706"/>
                  </a:lnTo>
                  <a:lnTo>
                    <a:pt x="2895473" y="195706"/>
                  </a:lnTo>
                  <a:lnTo>
                    <a:pt x="2895473" y="4361218"/>
                  </a:lnTo>
                  <a:lnTo>
                    <a:pt x="0" y="4361218"/>
                  </a:lnTo>
                  <a:lnTo>
                    <a:pt x="0" y="195706"/>
                  </a:lnTo>
                  <a:lnTo>
                    <a:pt x="216026" y="195706"/>
                  </a:lnTo>
                  <a:lnTo>
                    <a:pt x="218566" y="166115"/>
                  </a:lnTo>
                  <a:lnTo>
                    <a:pt x="231394" y="120903"/>
                  </a:lnTo>
                  <a:lnTo>
                    <a:pt x="252475" y="80899"/>
                  </a:lnTo>
                  <a:lnTo>
                    <a:pt x="280415" y="47498"/>
                  </a:lnTo>
                  <a:lnTo>
                    <a:pt x="314451" y="21970"/>
                  </a:lnTo>
                  <a:lnTo>
                    <a:pt x="352933" y="5714"/>
                  </a:lnTo>
                  <a:lnTo>
                    <a:pt x="395097" y="0"/>
                  </a:lnTo>
                  <a:close/>
                </a:path>
              </a:pathLst>
            </a:custGeom>
            <a:ln w="18288">
              <a:solidFill>
                <a:srgbClr val="1F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10327" y="1517903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332" y="0"/>
                  </a:moveTo>
                  <a:lnTo>
                    <a:pt x="147827" y="0"/>
                  </a:lnTo>
                  <a:lnTo>
                    <a:pt x="101092" y="7493"/>
                  </a:lnTo>
                  <a:lnTo>
                    <a:pt x="60451" y="28575"/>
                  </a:lnTo>
                  <a:lnTo>
                    <a:pt x="28575" y="60451"/>
                  </a:lnTo>
                  <a:lnTo>
                    <a:pt x="7493" y="100965"/>
                  </a:lnTo>
                  <a:lnTo>
                    <a:pt x="0" y="147700"/>
                  </a:lnTo>
                  <a:lnTo>
                    <a:pt x="7493" y="194437"/>
                  </a:lnTo>
                  <a:lnTo>
                    <a:pt x="28575" y="234823"/>
                  </a:lnTo>
                  <a:lnTo>
                    <a:pt x="60451" y="266826"/>
                  </a:lnTo>
                  <a:lnTo>
                    <a:pt x="101092" y="287909"/>
                  </a:lnTo>
                  <a:lnTo>
                    <a:pt x="147827" y="295401"/>
                  </a:lnTo>
                  <a:lnTo>
                    <a:pt x="2156332" y="295401"/>
                  </a:lnTo>
                  <a:lnTo>
                    <a:pt x="2203069" y="287909"/>
                  </a:lnTo>
                  <a:lnTo>
                    <a:pt x="2243581" y="266826"/>
                  </a:lnTo>
                  <a:lnTo>
                    <a:pt x="2275586" y="234823"/>
                  </a:lnTo>
                  <a:lnTo>
                    <a:pt x="2296668" y="194437"/>
                  </a:lnTo>
                  <a:lnTo>
                    <a:pt x="2304161" y="147700"/>
                  </a:lnTo>
                  <a:lnTo>
                    <a:pt x="2296668" y="100965"/>
                  </a:lnTo>
                  <a:lnTo>
                    <a:pt x="2275586" y="60451"/>
                  </a:lnTo>
                  <a:lnTo>
                    <a:pt x="2243581" y="28575"/>
                  </a:lnTo>
                  <a:lnTo>
                    <a:pt x="2203069" y="7493"/>
                  </a:lnTo>
                  <a:lnTo>
                    <a:pt x="2156332" y="0"/>
                  </a:lnTo>
                  <a:close/>
                </a:path>
              </a:pathLst>
            </a:custGeom>
            <a:solidFill>
              <a:srgbClr val="1F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738871" y="1459991"/>
            <a:ext cx="2910840" cy="4379595"/>
            <a:chOff x="7738871" y="1459991"/>
            <a:chExt cx="2910840" cy="4379595"/>
          </a:xfrm>
        </p:grpSpPr>
        <p:sp>
          <p:nvSpPr>
            <p:cNvPr id="12" name="object 12"/>
            <p:cNvSpPr/>
            <p:nvPr/>
          </p:nvSpPr>
          <p:spPr>
            <a:xfrm>
              <a:off x="7748015" y="1469135"/>
              <a:ext cx="2892425" cy="4361180"/>
            </a:xfrm>
            <a:custGeom>
              <a:avLst/>
              <a:gdLst/>
              <a:ahLst/>
              <a:cxnLst/>
              <a:rect l="l" t="t" r="r" b="b"/>
              <a:pathLst>
                <a:path w="2892425" h="4361180">
                  <a:moveTo>
                    <a:pt x="394715" y="0"/>
                  </a:moveTo>
                  <a:lnTo>
                    <a:pt x="2432050" y="0"/>
                  </a:lnTo>
                  <a:lnTo>
                    <a:pt x="2474213" y="5714"/>
                  </a:lnTo>
                  <a:lnTo>
                    <a:pt x="2512694" y="21971"/>
                  </a:lnTo>
                  <a:lnTo>
                    <a:pt x="2546604" y="47371"/>
                  </a:lnTo>
                  <a:lnTo>
                    <a:pt x="2574543" y="80772"/>
                  </a:lnTo>
                  <a:lnTo>
                    <a:pt x="2595626" y="120776"/>
                  </a:lnTo>
                  <a:lnTo>
                    <a:pt x="2608453" y="165988"/>
                  </a:lnTo>
                  <a:lnTo>
                    <a:pt x="2610992" y="195706"/>
                  </a:lnTo>
                  <a:lnTo>
                    <a:pt x="2892425" y="195706"/>
                  </a:lnTo>
                  <a:lnTo>
                    <a:pt x="2892425" y="4361116"/>
                  </a:lnTo>
                  <a:lnTo>
                    <a:pt x="0" y="4361116"/>
                  </a:lnTo>
                  <a:lnTo>
                    <a:pt x="0" y="195706"/>
                  </a:lnTo>
                  <a:lnTo>
                    <a:pt x="215773" y="195706"/>
                  </a:lnTo>
                  <a:lnTo>
                    <a:pt x="218312" y="165988"/>
                  </a:lnTo>
                  <a:lnTo>
                    <a:pt x="231139" y="120776"/>
                  </a:lnTo>
                  <a:lnTo>
                    <a:pt x="252222" y="80772"/>
                  </a:lnTo>
                  <a:lnTo>
                    <a:pt x="280161" y="47371"/>
                  </a:lnTo>
                  <a:lnTo>
                    <a:pt x="314070" y="21971"/>
                  </a:lnTo>
                  <a:lnTo>
                    <a:pt x="352551" y="5714"/>
                  </a:lnTo>
                  <a:lnTo>
                    <a:pt x="394715" y="0"/>
                  </a:lnTo>
                  <a:close/>
                </a:path>
              </a:pathLst>
            </a:custGeom>
            <a:ln w="18288">
              <a:solidFill>
                <a:srgbClr val="1F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07095" y="151485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332" y="0"/>
                  </a:moveTo>
                  <a:lnTo>
                    <a:pt x="147827" y="0"/>
                  </a:lnTo>
                  <a:lnTo>
                    <a:pt x="101092" y="7493"/>
                  </a:lnTo>
                  <a:lnTo>
                    <a:pt x="60451" y="28575"/>
                  </a:lnTo>
                  <a:lnTo>
                    <a:pt x="28575" y="60452"/>
                  </a:lnTo>
                  <a:lnTo>
                    <a:pt x="7493" y="100965"/>
                  </a:lnTo>
                  <a:lnTo>
                    <a:pt x="0" y="147701"/>
                  </a:lnTo>
                  <a:lnTo>
                    <a:pt x="7493" y="194437"/>
                  </a:lnTo>
                  <a:lnTo>
                    <a:pt x="28575" y="234823"/>
                  </a:lnTo>
                  <a:lnTo>
                    <a:pt x="60451" y="266827"/>
                  </a:lnTo>
                  <a:lnTo>
                    <a:pt x="101092" y="287909"/>
                  </a:lnTo>
                  <a:lnTo>
                    <a:pt x="147827" y="295402"/>
                  </a:lnTo>
                  <a:lnTo>
                    <a:pt x="2156332" y="295402"/>
                  </a:lnTo>
                  <a:lnTo>
                    <a:pt x="2203069" y="287909"/>
                  </a:lnTo>
                  <a:lnTo>
                    <a:pt x="2243581" y="266827"/>
                  </a:lnTo>
                  <a:lnTo>
                    <a:pt x="2275585" y="234823"/>
                  </a:lnTo>
                  <a:lnTo>
                    <a:pt x="2296668" y="194437"/>
                  </a:lnTo>
                  <a:lnTo>
                    <a:pt x="2304160" y="147701"/>
                  </a:lnTo>
                  <a:lnTo>
                    <a:pt x="2296668" y="100965"/>
                  </a:lnTo>
                  <a:lnTo>
                    <a:pt x="2275585" y="60452"/>
                  </a:lnTo>
                  <a:lnTo>
                    <a:pt x="2243581" y="28575"/>
                  </a:lnTo>
                  <a:lnTo>
                    <a:pt x="2203069" y="7493"/>
                  </a:lnTo>
                  <a:lnTo>
                    <a:pt x="2156332" y="0"/>
                  </a:lnTo>
                  <a:close/>
                </a:path>
              </a:pathLst>
            </a:custGeom>
            <a:solidFill>
              <a:srgbClr val="1F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58720" y="1554226"/>
            <a:ext cx="80473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341370" algn="l"/>
                <a:tab pos="6341745" algn="l"/>
              </a:tabLst>
            </a:pP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-6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-1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-15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-1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50" b="1" spc="-13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50" b="1" spc="-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50" b="1" spc="1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50" b="1" spc="1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50" b="1" spc="25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 P</a:t>
            </a:r>
            <a:r>
              <a:rPr sz="1650" b="1" spc="-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-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-7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	G</a:t>
            </a:r>
            <a:r>
              <a:rPr sz="1650" b="1" spc="-1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-8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50" b="1" spc="24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-6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-75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1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1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1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1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49348" y="1933397"/>
            <a:ext cx="2665730" cy="3883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975" indent="-16827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Three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Corporate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Sponsored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Workshop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slots</a:t>
            </a:r>
            <a:endParaRPr sz="105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65"/>
              </a:spcBef>
            </a:pPr>
            <a:r>
              <a:rPr sz="1050" dirty="0">
                <a:latin typeface="Times New Roman"/>
                <a:cs typeface="Times New Roman"/>
              </a:rPr>
              <a:t>(audio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visual</a:t>
            </a:r>
            <a:r>
              <a:rPr sz="1050" spc="-8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included)</a:t>
            </a:r>
            <a:endParaRPr sz="1050">
              <a:latin typeface="Times New Roman"/>
              <a:cs typeface="Times New Roman"/>
            </a:endParaRPr>
          </a:p>
          <a:p>
            <a:pPr marL="180340" marR="224154" indent="-168275">
              <a:lnSpc>
                <a:spcPct val="102899"/>
              </a:lnSpc>
              <a:spcBef>
                <a:spcPts val="25"/>
              </a:spcBef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complimentary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exhibit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booths,</a:t>
            </a:r>
            <a:r>
              <a:rPr sz="1050" spc="-20" dirty="0">
                <a:latin typeface="Times New Roman"/>
                <a:cs typeface="Times New Roman"/>
              </a:rPr>
              <a:t> with 	</a:t>
            </a:r>
            <a:r>
              <a:rPr sz="1050" spc="-10" dirty="0">
                <a:latin typeface="Times New Roman"/>
                <a:cs typeface="Times New Roman"/>
              </a:rPr>
              <a:t>priority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purchase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exhibition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space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and 	choose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location</a:t>
            </a:r>
            <a:r>
              <a:rPr sz="1050" spc="-9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(3X3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Sqm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each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both 	</a:t>
            </a:r>
            <a:r>
              <a:rPr sz="1050" spc="-10" dirty="0">
                <a:latin typeface="Times New Roman"/>
                <a:cs typeface="Times New Roman"/>
              </a:rPr>
              <a:t>size)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170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Four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complimentary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30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9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website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front</a:t>
            </a:r>
            <a:endParaRPr sz="1050">
              <a:latin typeface="Times New Roman"/>
              <a:cs typeface="Times New Roman"/>
            </a:endParaRPr>
          </a:p>
          <a:p>
            <a:pPr marL="186055" marR="5080">
              <a:lnSpc>
                <a:spcPct val="101000"/>
              </a:lnSpc>
            </a:pPr>
            <a:r>
              <a:rPr sz="1050" dirty="0">
                <a:latin typeface="Times New Roman"/>
                <a:cs typeface="Times New Roman"/>
              </a:rPr>
              <a:t>page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link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 </a:t>
            </a:r>
            <a:r>
              <a:rPr sz="1050" spc="-10" dirty="0">
                <a:latin typeface="Times New Roman"/>
                <a:cs typeface="Times New Roman"/>
              </a:rPr>
              <a:t>congress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sponsorship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9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25" dirty="0">
                <a:latin typeface="Times New Roman"/>
                <a:cs typeface="Times New Roman"/>
              </a:rPr>
              <a:t> on </a:t>
            </a:r>
            <a:r>
              <a:rPr sz="1050" dirty="0">
                <a:latin typeface="Times New Roman"/>
                <a:cs typeface="Times New Roman"/>
              </a:rPr>
              <a:t>social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media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all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offline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printing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materials including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30"/>
              </a:lnSpc>
              <a:spcBef>
                <a:spcPts val="10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A4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color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advertisement</a:t>
            </a:r>
            <a:r>
              <a:rPr sz="1050" spc="-1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congress</a:t>
            </a:r>
            <a:endParaRPr sz="1050">
              <a:latin typeface="Times New Roman"/>
              <a:cs typeface="Times New Roman"/>
            </a:endParaRPr>
          </a:p>
          <a:p>
            <a:pPr marL="186055">
              <a:lnSpc>
                <a:spcPts val="1215"/>
              </a:lnSpc>
            </a:pPr>
            <a:r>
              <a:rPr sz="1050" spc="-10" dirty="0">
                <a:latin typeface="Times New Roman"/>
                <a:cs typeface="Times New Roman"/>
              </a:rPr>
              <a:t>Program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Book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Abstracts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40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spc="-10" dirty="0">
                <a:latin typeface="Times New Roman"/>
                <a:cs typeface="Times New Roman"/>
              </a:rPr>
              <a:t>Three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inserts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provided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25" dirty="0">
                <a:latin typeface="Times New Roman"/>
                <a:cs typeface="Times New Roman"/>
              </a:rPr>
              <a:t> the</a:t>
            </a:r>
            <a:endParaRPr sz="105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35"/>
              </a:spcBef>
            </a:pPr>
            <a:r>
              <a:rPr sz="1050" spc="-10" dirty="0">
                <a:latin typeface="Times New Roman"/>
                <a:cs typeface="Times New Roman"/>
              </a:rPr>
              <a:t>congress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delegate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0340" marR="17145" indent="-168275">
              <a:lnSpc>
                <a:spcPct val="101000"/>
              </a:lnSpc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post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Email </a:t>
            </a:r>
            <a:r>
              <a:rPr sz="1050" spc="-20" dirty="0">
                <a:latin typeface="Times New Roman"/>
                <a:cs typeface="Times New Roman"/>
              </a:rPr>
              <a:t>message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consented 	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registrants</a:t>
            </a:r>
            <a:r>
              <a:rPr sz="1050" spc="-114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up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60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days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after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(content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provided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spc="-10" dirty="0">
                <a:latin typeface="Times New Roman"/>
                <a:cs typeface="Times New Roman"/>
              </a:rPr>
              <a:t>sponsor)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30"/>
              </a:lnSpc>
              <a:spcBef>
                <a:spcPts val="10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spc="-10" dirty="0">
                <a:latin typeface="Times New Roman"/>
                <a:cs typeface="Times New Roman"/>
              </a:rPr>
              <a:t>25%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off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cost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additional</a:t>
            </a:r>
            <a:r>
              <a:rPr sz="1050" spc="-1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purchased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30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spc="-20" dirty="0">
                <a:latin typeface="Times New Roman"/>
                <a:cs typeface="Times New Roman"/>
              </a:rPr>
              <a:t>sponsorship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items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55"/>
              </a:lnSpc>
              <a:spcBef>
                <a:spcPts val="15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20%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Waiver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on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Sponsorship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any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25" dirty="0">
                <a:latin typeface="Times New Roman"/>
                <a:cs typeface="Times New Roman"/>
              </a:rPr>
              <a:t>our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55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spc="-10" dirty="0">
                <a:latin typeface="Times New Roman"/>
                <a:cs typeface="Times New Roman"/>
              </a:rPr>
              <a:t>next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year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conferences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9098" y="1901393"/>
            <a:ext cx="2677160" cy="3925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975" indent="-16827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Corporate</a:t>
            </a:r>
            <a:r>
              <a:rPr sz="1050" spc="-1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Sponsored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Workshop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slot</a:t>
            </a:r>
            <a:endParaRPr sz="105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65"/>
              </a:spcBef>
            </a:pPr>
            <a:r>
              <a:rPr sz="1050" dirty="0">
                <a:latin typeface="Times New Roman"/>
                <a:cs typeface="Times New Roman"/>
              </a:rPr>
              <a:t>(audio</a:t>
            </a:r>
            <a:r>
              <a:rPr sz="1050" spc="-10" dirty="0">
                <a:latin typeface="Times New Roman"/>
                <a:cs typeface="Times New Roman"/>
              </a:rPr>
              <a:t> visual</a:t>
            </a:r>
            <a:r>
              <a:rPr sz="1050" spc="-8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included)</a:t>
            </a:r>
            <a:endParaRPr sz="1050">
              <a:latin typeface="Times New Roman"/>
              <a:cs typeface="Times New Roman"/>
            </a:endParaRPr>
          </a:p>
          <a:p>
            <a:pPr marL="180340" marR="650875" indent="-168275">
              <a:lnSpc>
                <a:spcPct val="102899"/>
              </a:lnSpc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An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opportunity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5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Poster 	Presentation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Awards</a:t>
            </a:r>
            <a:endParaRPr sz="1050">
              <a:latin typeface="Times New Roman"/>
              <a:cs typeface="Times New Roman"/>
            </a:endParaRPr>
          </a:p>
          <a:p>
            <a:pPr marL="180340" marR="144780" indent="-168275">
              <a:lnSpc>
                <a:spcPct val="100099"/>
              </a:lnSpc>
              <a:spcBef>
                <a:spcPts val="80"/>
              </a:spcBef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Two </a:t>
            </a:r>
            <a:r>
              <a:rPr sz="1050" spc="-20" dirty="0">
                <a:latin typeface="Times New Roman"/>
                <a:cs typeface="Times New Roman"/>
              </a:rPr>
              <a:t>complimentary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exhibit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booth,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with 	</a:t>
            </a:r>
            <a:r>
              <a:rPr sz="1050" spc="-10" dirty="0">
                <a:latin typeface="Times New Roman"/>
                <a:cs typeface="Times New Roman"/>
              </a:rPr>
              <a:t>priority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purchase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exhibition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space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and 	</a:t>
            </a:r>
            <a:r>
              <a:rPr sz="1050" spc="-20" dirty="0">
                <a:latin typeface="Times New Roman"/>
                <a:cs typeface="Times New Roman"/>
              </a:rPr>
              <a:t>choose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location</a:t>
            </a:r>
            <a:r>
              <a:rPr sz="1050" spc="-10" dirty="0">
                <a:latin typeface="Times New Roman"/>
                <a:cs typeface="Times New Roman"/>
              </a:rPr>
              <a:t> (Booth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size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3X3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Sqm)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25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complimentary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ct val="100000"/>
              </a:lnSpc>
              <a:spcBef>
                <a:spcPts val="40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7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website</a:t>
            </a:r>
            <a:r>
              <a:rPr sz="1050" spc="-11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front</a:t>
            </a:r>
            <a:endParaRPr sz="1050">
              <a:latin typeface="Times New Roman"/>
              <a:cs typeface="Times New Roman"/>
            </a:endParaRPr>
          </a:p>
          <a:p>
            <a:pPr marL="186055" marR="15875">
              <a:lnSpc>
                <a:spcPct val="102899"/>
              </a:lnSpc>
            </a:pPr>
            <a:r>
              <a:rPr sz="1050" dirty="0">
                <a:latin typeface="Times New Roman"/>
                <a:cs typeface="Times New Roman"/>
              </a:rPr>
              <a:t>page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link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</a:t>
            </a:r>
            <a:r>
              <a:rPr sz="1050" spc="-20" dirty="0">
                <a:latin typeface="Times New Roman"/>
                <a:cs typeface="Times New Roman"/>
              </a:rPr>
              <a:t> congress sponsorship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1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social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media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all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offline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printing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materials including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conference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0340" marR="5080" indent="-168275">
              <a:lnSpc>
                <a:spcPct val="100000"/>
              </a:lnSpc>
              <a:spcBef>
                <a:spcPts val="40"/>
              </a:spcBef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A4 color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advertisement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 the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congress 	Program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Book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Abstracts</a:t>
            </a:r>
            <a:r>
              <a:rPr sz="1050" spc="-11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(excluding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cover 	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30"/>
              </a:lnSpc>
              <a:spcBef>
                <a:spcPts val="10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inserts</a:t>
            </a:r>
            <a:r>
              <a:rPr sz="1050" spc="-1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provided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sponsor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</a:t>
            </a:r>
            <a:endParaRPr sz="1050">
              <a:latin typeface="Times New Roman"/>
              <a:cs typeface="Times New Roman"/>
            </a:endParaRPr>
          </a:p>
          <a:p>
            <a:pPr marL="186055">
              <a:lnSpc>
                <a:spcPts val="1230"/>
              </a:lnSpc>
            </a:pPr>
            <a:r>
              <a:rPr sz="1050" spc="-10" dirty="0">
                <a:latin typeface="Times New Roman"/>
                <a:cs typeface="Times New Roman"/>
              </a:rPr>
              <a:t>congress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delegate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0340" marR="25400" indent="-168275">
              <a:lnSpc>
                <a:spcPct val="99100"/>
              </a:lnSpc>
              <a:spcBef>
                <a:spcPts val="95"/>
              </a:spcBef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post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Email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message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consented 	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registrants</a:t>
            </a:r>
            <a:r>
              <a:rPr sz="1050" spc="-114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up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40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days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after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(content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provided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spc="-10" dirty="0">
                <a:latin typeface="Times New Roman"/>
                <a:cs typeface="Times New Roman"/>
              </a:rPr>
              <a:t>sponsor)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200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20%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Waiver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 </a:t>
            </a:r>
            <a:r>
              <a:rPr sz="1050" spc="-20" dirty="0">
                <a:latin typeface="Times New Roman"/>
                <a:cs typeface="Times New Roman"/>
              </a:rPr>
              <a:t>Sponsorship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any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our</a:t>
            </a:r>
            <a:endParaRPr sz="105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110"/>
              </a:spcBef>
            </a:pPr>
            <a:r>
              <a:rPr sz="1050" spc="-10" dirty="0">
                <a:latin typeface="Times New Roman"/>
                <a:cs typeface="Times New Roman"/>
              </a:rPr>
              <a:t>next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year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conferences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8313" y="1922779"/>
            <a:ext cx="2687955" cy="2912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975" indent="-168275" algn="just">
              <a:lnSpc>
                <a:spcPts val="1240"/>
              </a:lnSpc>
              <a:spcBef>
                <a:spcPts val="105"/>
              </a:spcBef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Two</a:t>
            </a:r>
            <a:r>
              <a:rPr sz="1050" spc="5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complimentary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0975" indent="-168275" algn="just">
              <a:lnSpc>
                <a:spcPts val="1240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An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opportunity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sponsor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3 </a:t>
            </a:r>
            <a:r>
              <a:rPr sz="1050" spc="-10" dirty="0">
                <a:latin typeface="Times New Roman"/>
                <a:cs typeface="Times New Roman"/>
              </a:rPr>
              <a:t>Poster</a:t>
            </a:r>
            <a:endParaRPr sz="1050">
              <a:latin typeface="Times New Roman"/>
              <a:cs typeface="Times New Roman"/>
            </a:endParaRPr>
          </a:p>
          <a:p>
            <a:pPr marL="186055" algn="just">
              <a:lnSpc>
                <a:spcPct val="100000"/>
              </a:lnSpc>
              <a:spcBef>
                <a:spcPts val="35"/>
              </a:spcBef>
            </a:pPr>
            <a:r>
              <a:rPr sz="1050" spc="-10" dirty="0">
                <a:latin typeface="Times New Roman"/>
                <a:cs typeface="Times New Roman"/>
              </a:rPr>
              <a:t>Presentation</a:t>
            </a:r>
            <a:r>
              <a:rPr sz="1050" spc="-9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Awards.</a:t>
            </a:r>
            <a:endParaRPr sz="1050">
              <a:latin typeface="Times New Roman"/>
              <a:cs typeface="Times New Roman"/>
            </a:endParaRPr>
          </a:p>
          <a:p>
            <a:pPr marL="180340" marR="5080" indent="-168275" algn="just">
              <a:lnSpc>
                <a:spcPct val="100000"/>
              </a:lnSpc>
              <a:spcBef>
                <a:spcPts val="85"/>
              </a:spcBef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10" dirty="0">
                <a:latin typeface="Times New Roman"/>
                <a:cs typeface="Times New Roman"/>
              </a:rPr>
              <a:t> complimentary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 booth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10" dirty="0">
                <a:latin typeface="Times New Roman"/>
                <a:cs typeface="Times New Roman"/>
              </a:rPr>
              <a:t> priority 	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purchase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exhibition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space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choose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booth 	</a:t>
            </a:r>
            <a:r>
              <a:rPr sz="1050" spc="-10" dirty="0">
                <a:latin typeface="Times New Roman"/>
                <a:cs typeface="Times New Roman"/>
              </a:rPr>
              <a:t>location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(Booth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size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3X3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Sqm)</a:t>
            </a:r>
            <a:endParaRPr sz="1050">
              <a:latin typeface="Times New Roman"/>
              <a:cs typeface="Times New Roman"/>
            </a:endParaRPr>
          </a:p>
          <a:p>
            <a:pPr marL="180975" indent="-168275" algn="just">
              <a:lnSpc>
                <a:spcPts val="1250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9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congress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website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front</a:t>
            </a:r>
            <a:endParaRPr sz="1050">
              <a:latin typeface="Times New Roman"/>
              <a:cs typeface="Times New Roman"/>
            </a:endParaRPr>
          </a:p>
          <a:p>
            <a:pPr marL="186055" marR="26670">
              <a:lnSpc>
                <a:spcPct val="99700"/>
              </a:lnSpc>
              <a:spcBef>
                <a:spcPts val="15"/>
              </a:spcBef>
            </a:pPr>
            <a:r>
              <a:rPr sz="1050" dirty="0">
                <a:latin typeface="Times New Roman"/>
                <a:cs typeface="Times New Roman"/>
              </a:rPr>
              <a:t>page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with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link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</a:t>
            </a:r>
            <a:r>
              <a:rPr sz="1050" spc="-20" dirty="0">
                <a:latin typeface="Times New Roman"/>
                <a:cs typeface="Times New Roman"/>
              </a:rPr>
              <a:t> congress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sponsorship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logo</a:t>
            </a:r>
            <a:r>
              <a:rPr sz="1050" spc="1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recognition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on </a:t>
            </a:r>
            <a:r>
              <a:rPr sz="1050" spc="-10" dirty="0">
                <a:latin typeface="Times New Roman"/>
                <a:cs typeface="Times New Roman"/>
              </a:rPr>
              <a:t>social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media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all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offline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printing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materials including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0340" marR="19050" indent="-168275">
              <a:lnSpc>
                <a:spcPct val="100000"/>
              </a:lnSpc>
              <a:spcBef>
                <a:spcPts val="85"/>
              </a:spcBef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A4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color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advertisement</a:t>
            </a:r>
            <a:r>
              <a:rPr sz="1050" spc="-1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congress 	Program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Book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Abstracts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(excluding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cover 	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0340" marR="348615" indent="-168275">
              <a:lnSpc>
                <a:spcPts val="1200"/>
              </a:lnSpc>
              <a:spcBef>
                <a:spcPts val="35"/>
              </a:spcBef>
              <a:buFont typeface="Arial MT"/>
              <a:buChar char="•"/>
              <a:tabLst>
                <a:tab pos="186055" algn="l"/>
              </a:tabLst>
            </a:pPr>
            <a:r>
              <a:rPr sz="1050" dirty="0">
                <a:latin typeface="Times New Roman"/>
                <a:cs typeface="Times New Roman"/>
              </a:rPr>
              <a:t>One</a:t>
            </a:r>
            <a:r>
              <a:rPr sz="1050" spc="-8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insert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provided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by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spc="-10" dirty="0">
                <a:latin typeface="Times New Roman"/>
                <a:cs typeface="Times New Roman"/>
              </a:rPr>
              <a:t>congress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delegate</a:t>
            </a:r>
            <a:r>
              <a:rPr sz="1050" spc="-8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0975" indent="-168275">
              <a:lnSpc>
                <a:spcPts val="1195"/>
              </a:lnSpc>
              <a:buFont typeface="Arial MT"/>
              <a:buChar char="•"/>
              <a:tabLst>
                <a:tab pos="180975" algn="l"/>
              </a:tabLst>
            </a:pPr>
            <a:r>
              <a:rPr sz="1050" dirty="0">
                <a:latin typeface="Times New Roman"/>
                <a:cs typeface="Times New Roman"/>
              </a:rPr>
              <a:t>10%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Waiver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Sponsorship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any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our</a:t>
            </a:r>
            <a:endParaRPr sz="105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  <a:spcBef>
                <a:spcPts val="35"/>
              </a:spcBef>
            </a:pPr>
            <a:r>
              <a:rPr sz="1050" spc="-10" dirty="0">
                <a:latin typeface="Times New Roman"/>
                <a:cs typeface="Times New Roman"/>
              </a:rPr>
              <a:t>next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year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conferences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12987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8951849" y="0"/>
                </a:moveTo>
                <a:lnTo>
                  <a:pt x="0" y="0"/>
                </a:lnTo>
                <a:lnTo>
                  <a:pt x="0" y="5379466"/>
                </a:lnTo>
                <a:lnTo>
                  <a:pt x="8951849" y="5379466"/>
                </a:lnTo>
                <a:lnTo>
                  <a:pt x="8951849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6591"/>
            <a:ext cx="7205345" cy="368935"/>
            <a:chOff x="1069847" y="926591"/>
            <a:chExt cx="7205345" cy="368935"/>
          </a:xfrm>
        </p:grpSpPr>
        <p:sp>
          <p:nvSpPr>
            <p:cNvPr id="5" name="object 5"/>
            <p:cNvSpPr/>
            <p:nvPr/>
          </p:nvSpPr>
          <p:spPr>
            <a:xfrm>
              <a:off x="1069847" y="926591"/>
              <a:ext cx="1898650" cy="362585"/>
            </a:xfrm>
            <a:custGeom>
              <a:avLst/>
              <a:gdLst/>
              <a:ahLst/>
              <a:cxnLst/>
              <a:rect l="l" t="t" r="r" b="b"/>
              <a:pathLst>
                <a:path w="1898650" h="362584">
                  <a:moveTo>
                    <a:pt x="1718056" y="0"/>
                  </a:moveTo>
                  <a:lnTo>
                    <a:pt x="180365" y="0"/>
                  </a:lnTo>
                  <a:lnTo>
                    <a:pt x="132410" y="6477"/>
                  </a:lnTo>
                  <a:lnTo>
                    <a:pt x="89331" y="24765"/>
                  </a:lnTo>
                  <a:lnTo>
                    <a:pt x="52832" y="53086"/>
                  </a:lnTo>
                  <a:lnTo>
                    <a:pt x="24625" y="89788"/>
                  </a:lnTo>
                  <a:lnTo>
                    <a:pt x="6451" y="132969"/>
                  </a:lnTo>
                  <a:lnTo>
                    <a:pt x="0" y="181102"/>
                  </a:lnTo>
                  <a:lnTo>
                    <a:pt x="0" y="362331"/>
                  </a:lnTo>
                  <a:lnTo>
                    <a:pt x="1898396" y="362331"/>
                  </a:lnTo>
                  <a:lnTo>
                    <a:pt x="1898396" y="181102"/>
                  </a:lnTo>
                  <a:lnTo>
                    <a:pt x="1891919" y="132969"/>
                  </a:lnTo>
                  <a:lnTo>
                    <a:pt x="1873758" y="89788"/>
                  </a:lnTo>
                  <a:lnTo>
                    <a:pt x="1845564" y="53086"/>
                  </a:lnTo>
                  <a:lnTo>
                    <a:pt x="1809114" y="24765"/>
                  </a:lnTo>
                  <a:lnTo>
                    <a:pt x="1765935" y="6477"/>
                  </a:lnTo>
                  <a:lnTo>
                    <a:pt x="1718056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3"/>
              <a:ext cx="7205345" cy="0"/>
            </a:xfrm>
            <a:custGeom>
              <a:avLst/>
              <a:gdLst/>
              <a:ahLst/>
              <a:cxnLst/>
              <a:rect l="l" t="t" r="r" b="b"/>
              <a:pathLst>
                <a:path w="7205345">
                  <a:moveTo>
                    <a:pt x="0" y="0"/>
                  </a:moveTo>
                  <a:lnTo>
                    <a:pt x="7204836" y="0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96161" y="987932"/>
            <a:ext cx="13303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8283" y="1435734"/>
            <a:ext cx="50933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complimentary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registrations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booth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(Booth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size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3X3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Sqm)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recognition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congress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website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including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offline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platforms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speaking/workshop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slot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insert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congress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delegate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10%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Waiver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Sponsorship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 any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year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63752" y="2843783"/>
            <a:ext cx="7211059" cy="371475"/>
            <a:chOff x="1063752" y="2843783"/>
            <a:chExt cx="7211059" cy="371475"/>
          </a:xfrm>
        </p:grpSpPr>
        <p:sp>
          <p:nvSpPr>
            <p:cNvPr id="10" name="object 10"/>
            <p:cNvSpPr/>
            <p:nvPr/>
          </p:nvSpPr>
          <p:spPr>
            <a:xfrm>
              <a:off x="1069848" y="2849879"/>
              <a:ext cx="2764790" cy="359410"/>
            </a:xfrm>
            <a:custGeom>
              <a:avLst/>
              <a:gdLst/>
              <a:ahLst/>
              <a:cxnLst/>
              <a:rect l="l" t="t" r="r" b="b"/>
              <a:pathLst>
                <a:path w="2764790" h="359410">
                  <a:moveTo>
                    <a:pt x="2584068" y="0"/>
                  </a:moveTo>
                  <a:lnTo>
                    <a:pt x="180454" y="0"/>
                  </a:lnTo>
                  <a:lnTo>
                    <a:pt x="132473" y="6477"/>
                  </a:lnTo>
                  <a:lnTo>
                    <a:pt x="89369" y="24511"/>
                  </a:lnTo>
                  <a:lnTo>
                    <a:pt x="52857" y="52578"/>
                  </a:lnTo>
                  <a:lnTo>
                    <a:pt x="24638" y="89027"/>
                  </a:lnTo>
                  <a:lnTo>
                    <a:pt x="6451" y="131825"/>
                  </a:lnTo>
                  <a:lnTo>
                    <a:pt x="0" y="179705"/>
                  </a:lnTo>
                  <a:lnTo>
                    <a:pt x="0" y="359283"/>
                  </a:lnTo>
                  <a:lnTo>
                    <a:pt x="2764409" y="359283"/>
                  </a:lnTo>
                  <a:lnTo>
                    <a:pt x="2764409" y="179705"/>
                  </a:lnTo>
                  <a:lnTo>
                    <a:pt x="2757931" y="131825"/>
                  </a:lnTo>
                  <a:lnTo>
                    <a:pt x="2739771" y="89027"/>
                  </a:lnTo>
                  <a:lnTo>
                    <a:pt x="2711450" y="52578"/>
                  </a:lnTo>
                  <a:lnTo>
                    <a:pt x="2675001" y="24511"/>
                  </a:lnTo>
                  <a:lnTo>
                    <a:pt x="2631821" y="6477"/>
                  </a:lnTo>
                  <a:lnTo>
                    <a:pt x="2584068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69848" y="2849879"/>
              <a:ext cx="7205345" cy="359410"/>
            </a:xfrm>
            <a:custGeom>
              <a:avLst/>
              <a:gdLst/>
              <a:ahLst/>
              <a:cxnLst/>
              <a:rect l="l" t="t" r="r" b="b"/>
              <a:pathLst>
                <a:path w="7205345" h="359410">
                  <a:moveTo>
                    <a:pt x="180441" y="0"/>
                  </a:moveTo>
                  <a:lnTo>
                    <a:pt x="2583815" y="0"/>
                  </a:lnTo>
                  <a:lnTo>
                    <a:pt x="2631693" y="6477"/>
                  </a:lnTo>
                  <a:lnTo>
                    <a:pt x="2674874" y="24511"/>
                  </a:lnTo>
                  <a:lnTo>
                    <a:pt x="2711323" y="52578"/>
                  </a:lnTo>
                  <a:lnTo>
                    <a:pt x="2739643" y="89027"/>
                  </a:lnTo>
                  <a:lnTo>
                    <a:pt x="2757804" y="131825"/>
                  </a:lnTo>
                  <a:lnTo>
                    <a:pt x="2764281" y="179705"/>
                  </a:lnTo>
                  <a:lnTo>
                    <a:pt x="2764281" y="359283"/>
                  </a:lnTo>
                  <a:lnTo>
                    <a:pt x="0" y="359283"/>
                  </a:lnTo>
                  <a:lnTo>
                    <a:pt x="0" y="179705"/>
                  </a:lnTo>
                  <a:lnTo>
                    <a:pt x="6451" y="131825"/>
                  </a:lnTo>
                  <a:lnTo>
                    <a:pt x="24638" y="89027"/>
                  </a:lnTo>
                  <a:lnTo>
                    <a:pt x="52844" y="52578"/>
                  </a:lnTo>
                  <a:lnTo>
                    <a:pt x="89369" y="24511"/>
                  </a:lnTo>
                  <a:lnTo>
                    <a:pt x="132461" y="6477"/>
                  </a:lnTo>
                  <a:lnTo>
                    <a:pt x="180441" y="0"/>
                  </a:lnTo>
                  <a:close/>
                </a:path>
                <a:path w="7205345" h="359410">
                  <a:moveTo>
                    <a:pt x="0" y="359283"/>
                  </a:moveTo>
                  <a:lnTo>
                    <a:pt x="7204836" y="359283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97686" y="2910077"/>
            <a:ext cx="217487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YA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1519" y="3352622"/>
            <a:ext cx="714311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Times New Roman"/>
                <a:cs typeface="Times New Roman"/>
              </a:rPr>
              <a:t>Want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company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every</a:t>
            </a:r>
            <a:r>
              <a:rPr sz="1200" spc="-10" dirty="0">
                <a:latin typeface="Times New Roman"/>
                <a:cs typeface="Times New Roman"/>
              </a:rPr>
              <a:t> attendee?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Then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lanyard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sponsorship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you. Lanyards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(also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known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as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neck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cords)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hold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each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name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badge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constantly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visible.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spc="-10" dirty="0">
                <a:latin typeface="Times New Roman"/>
                <a:cs typeface="Times New Roman"/>
              </a:rPr>
              <a:t>Benefits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include: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/>
                <a:cs typeface="Times New Roman"/>
              </a:rPr>
              <a:t>One-</a:t>
            </a:r>
            <a:r>
              <a:rPr sz="1200" dirty="0">
                <a:latin typeface="Times New Roman"/>
                <a:cs typeface="Times New Roman"/>
              </a:rPr>
              <a:t>color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 </a:t>
            </a:r>
            <a:r>
              <a:rPr sz="1200" dirty="0">
                <a:latin typeface="Times New Roman"/>
                <a:cs typeface="Times New Roman"/>
              </a:rPr>
              <a:t>lanyard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distributed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attendees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63752" y="4392167"/>
            <a:ext cx="7211059" cy="374650"/>
            <a:chOff x="1063752" y="4392167"/>
            <a:chExt cx="7211059" cy="374650"/>
          </a:xfrm>
        </p:grpSpPr>
        <p:sp>
          <p:nvSpPr>
            <p:cNvPr id="15" name="object 15"/>
            <p:cNvSpPr/>
            <p:nvPr/>
          </p:nvSpPr>
          <p:spPr>
            <a:xfrm>
              <a:off x="1069848" y="4398263"/>
              <a:ext cx="3614420" cy="362585"/>
            </a:xfrm>
            <a:custGeom>
              <a:avLst/>
              <a:gdLst/>
              <a:ahLst/>
              <a:cxnLst/>
              <a:rect l="l" t="t" r="r" b="b"/>
              <a:pathLst>
                <a:path w="3614420" h="362585">
                  <a:moveTo>
                    <a:pt x="3433826" y="0"/>
                  </a:moveTo>
                  <a:lnTo>
                    <a:pt x="180492" y="0"/>
                  </a:lnTo>
                  <a:lnTo>
                    <a:pt x="132499" y="6477"/>
                  </a:lnTo>
                  <a:lnTo>
                    <a:pt x="89395" y="24765"/>
                  </a:lnTo>
                  <a:lnTo>
                    <a:pt x="52870" y="53086"/>
                  </a:lnTo>
                  <a:lnTo>
                    <a:pt x="24638" y="89788"/>
                  </a:lnTo>
                  <a:lnTo>
                    <a:pt x="6451" y="132969"/>
                  </a:lnTo>
                  <a:lnTo>
                    <a:pt x="0" y="181102"/>
                  </a:lnTo>
                  <a:lnTo>
                    <a:pt x="0" y="362331"/>
                  </a:lnTo>
                  <a:lnTo>
                    <a:pt x="3614292" y="362331"/>
                  </a:lnTo>
                  <a:lnTo>
                    <a:pt x="3614292" y="181102"/>
                  </a:lnTo>
                  <a:lnTo>
                    <a:pt x="3607816" y="132969"/>
                  </a:lnTo>
                  <a:lnTo>
                    <a:pt x="3589654" y="89788"/>
                  </a:lnTo>
                  <a:lnTo>
                    <a:pt x="3561461" y="53086"/>
                  </a:lnTo>
                  <a:lnTo>
                    <a:pt x="3524885" y="24765"/>
                  </a:lnTo>
                  <a:lnTo>
                    <a:pt x="3481831" y="6477"/>
                  </a:lnTo>
                  <a:lnTo>
                    <a:pt x="3433826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69848" y="4398263"/>
              <a:ext cx="7205345" cy="362585"/>
            </a:xfrm>
            <a:custGeom>
              <a:avLst/>
              <a:gdLst/>
              <a:ahLst/>
              <a:cxnLst/>
              <a:rect l="l" t="t" r="r" b="b"/>
              <a:pathLst>
                <a:path w="7205345" h="362585">
                  <a:moveTo>
                    <a:pt x="180441" y="0"/>
                  </a:moveTo>
                  <a:lnTo>
                    <a:pt x="3432810" y="0"/>
                  </a:lnTo>
                  <a:lnTo>
                    <a:pt x="3480816" y="6477"/>
                  </a:lnTo>
                  <a:lnTo>
                    <a:pt x="3523868" y="24765"/>
                  </a:lnTo>
                  <a:lnTo>
                    <a:pt x="3560444" y="53086"/>
                  </a:lnTo>
                  <a:lnTo>
                    <a:pt x="3588639" y="89788"/>
                  </a:lnTo>
                  <a:lnTo>
                    <a:pt x="3606800" y="132969"/>
                  </a:lnTo>
                  <a:lnTo>
                    <a:pt x="3613277" y="181102"/>
                  </a:lnTo>
                  <a:lnTo>
                    <a:pt x="3613277" y="362331"/>
                  </a:lnTo>
                  <a:lnTo>
                    <a:pt x="0" y="362331"/>
                  </a:lnTo>
                  <a:lnTo>
                    <a:pt x="0" y="181102"/>
                  </a:lnTo>
                  <a:lnTo>
                    <a:pt x="6451" y="132969"/>
                  </a:lnTo>
                  <a:lnTo>
                    <a:pt x="24638" y="89788"/>
                  </a:lnTo>
                  <a:lnTo>
                    <a:pt x="52844" y="53086"/>
                  </a:lnTo>
                  <a:lnTo>
                    <a:pt x="89369" y="24765"/>
                  </a:lnTo>
                  <a:lnTo>
                    <a:pt x="132461" y="6477"/>
                  </a:lnTo>
                  <a:lnTo>
                    <a:pt x="180441" y="0"/>
                  </a:lnTo>
                  <a:close/>
                </a:path>
                <a:path w="7205345" h="362585">
                  <a:moveTo>
                    <a:pt x="0" y="362331"/>
                  </a:moveTo>
                  <a:lnTo>
                    <a:pt x="7204836" y="362331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97050" y="4461128"/>
            <a:ext cx="294576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1519" y="4943094"/>
            <a:ext cx="3771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One-</a:t>
            </a:r>
            <a:r>
              <a:rPr sz="1200" dirty="0">
                <a:latin typeface="Times New Roman"/>
                <a:cs typeface="Times New Roman"/>
              </a:rPr>
              <a:t>color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complimentary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meeting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709495" y="728472"/>
            <a:ext cx="1762125" cy="5379720"/>
          </a:xfrm>
          <a:custGeom>
            <a:avLst/>
            <a:gdLst/>
            <a:ahLst/>
            <a:cxnLst/>
            <a:rect l="l" t="t" r="r" b="b"/>
            <a:pathLst>
              <a:path w="1762125" h="5379720">
                <a:moveTo>
                  <a:pt x="1761617" y="0"/>
                </a:moveTo>
                <a:lnTo>
                  <a:pt x="0" y="0"/>
                </a:lnTo>
                <a:lnTo>
                  <a:pt x="0" y="5379466"/>
                </a:lnTo>
                <a:lnTo>
                  <a:pt x="1761617" y="5379466"/>
                </a:lnTo>
                <a:lnTo>
                  <a:pt x="1761617" y="0"/>
                </a:lnTo>
                <a:close/>
              </a:path>
            </a:pathLst>
          </a:custGeom>
          <a:solidFill>
            <a:srgbClr val="1F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783326" y="5744104"/>
            <a:ext cx="36322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US" sz="1400" i="1" spc="-10" dirty="0" smtClean="0">
                <a:solidFill>
                  <a:srgbClr val="393838"/>
                </a:solidFill>
                <a:latin typeface="Times New Roman"/>
                <a:cs typeface="Times New Roman"/>
              </a:rPr>
              <a:t>https://nursinghealthcare.nursingconference.com/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68730" y="2743200"/>
            <a:ext cx="243656" cy="27432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CONFERENCE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0468730" y="1932660"/>
            <a:ext cx="243656" cy="6464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28472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8951849" y="0"/>
                </a:moveTo>
                <a:lnTo>
                  <a:pt x="0" y="0"/>
                </a:lnTo>
                <a:lnTo>
                  <a:pt x="0" y="5379466"/>
                </a:lnTo>
                <a:lnTo>
                  <a:pt x="8951849" y="5379466"/>
                </a:lnTo>
                <a:lnTo>
                  <a:pt x="8951849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6591"/>
            <a:ext cx="7205345" cy="368935"/>
            <a:chOff x="1069847" y="926591"/>
            <a:chExt cx="7205345" cy="368935"/>
          </a:xfrm>
        </p:grpSpPr>
        <p:sp>
          <p:nvSpPr>
            <p:cNvPr id="5" name="object 5"/>
            <p:cNvSpPr/>
            <p:nvPr/>
          </p:nvSpPr>
          <p:spPr>
            <a:xfrm>
              <a:off x="1069847" y="926591"/>
              <a:ext cx="3952875" cy="362585"/>
            </a:xfrm>
            <a:custGeom>
              <a:avLst/>
              <a:gdLst/>
              <a:ahLst/>
              <a:cxnLst/>
              <a:rect l="l" t="t" r="r" b="b"/>
              <a:pathLst>
                <a:path w="3952875" h="362584">
                  <a:moveTo>
                    <a:pt x="3772154" y="0"/>
                  </a:moveTo>
                  <a:lnTo>
                    <a:pt x="180454" y="0"/>
                  </a:lnTo>
                  <a:lnTo>
                    <a:pt x="132473" y="6477"/>
                  </a:lnTo>
                  <a:lnTo>
                    <a:pt x="89369" y="24765"/>
                  </a:lnTo>
                  <a:lnTo>
                    <a:pt x="52857" y="53086"/>
                  </a:lnTo>
                  <a:lnTo>
                    <a:pt x="24638" y="89788"/>
                  </a:lnTo>
                  <a:lnTo>
                    <a:pt x="6451" y="132969"/>
                  </a:lnTo>
                  <a:lnTo>
                    <a:pt x="0" y="181102"/>
                  </a:lnTo>
                  <a:lnTo>
                    <a:pt x="0" y="362331"/>
                  </a:lnTo>
                  <a:lnTo>
                    <a:pt x="3952621" y="362331"/>
                  </a:lnTo>
                  <a:lnTo>
                    <a:pt x="3952621" y="181102"/>
                  </a:lnTo>
                  <a:lnTo>
                    <a:pt x="3946143" y="132969"/>
                  </a:lnTo>
                  <a:lnTo>
                    <a:pt x="3927982" y="89788"/>
                  </a:lnTo>
                  <a:lnTo>
                    <a:pt x="3899789" y="53086"/>
                  </a:lnTo>
                  <a:lnTo>
                    <a:pt x="3863213" y="24765"/>
                  </a:lnTo>
                  <a:lnTo>
                    <a:pt x="3820160" y="6477"/>
                  </a:lnTo>
                  <a:lnTo>
                    <a:pt x="3772154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3"/>
              <a:ext cx="7205345" cy="0"/>
            </a:xfrm>
            <a:custGeom>
              <a:avLst/>
              <a:gdLst/>
              <a:ahLst/>
              <a:cxnLst/>
              <a:rect l="l" t="t" r="r" b="b"/>
              <a:pathLst>
                <a:path w="7205345">
                  <a:moveTo>
                    <a:pt x="0" y="0"/>
                  </a:moveTo>
                  <a:lnTo>
                    <a:pt x="7204836" y="0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63752" y="2843783"/>
            <a:ext cx="7211059" cy="371475"/>
            <a:chOff x="1063752" y="2843783"/>
            <a:chExt cx="7211059" cy="371475"/>
          </a:xfrm>
        </p:grpSpPr>
        <p:sp>
          <p:nvSpPr>
            <p:cNvPr id="8" name="object 8"/>
            <p:cNvSpPr/>
            <p:nvPr/>
          </p:nvSpPr>
          <p:spPr>
            <a:xfrm>
              <a:off x="1069848" y="2849879"/>
              <a:ext cx="3218180" cy="359410"/>
            </a:xfrm>
            <a:custGeom>
              <a:avLst/>
              <a:gdLst/>
              <a:ahLst/>
              <a:cxnLst/>
              <a:rect l="l" t="t" r="r" b="b"/>
              <a:pathLst>
                <a:path w="3218179" h="359410">
                  <a:moveTo>
                    <a:pt x="3037586" y="0"/>
                  </a:moveTo>
                  <a:lnTo>
                    <a:pt x="180492" y="0"/>
                  </a:lnTo>
                  <a:lnTo>
                    <a:pt x="132511" y="6477"/>
                  </a:lnTo>
                  <a:lnTo>
                    <a:pt x="89395" y="24511"/>
                  </a:lnTo>
                  <a:lnTo>
                    <a:pt x="52870" y="52578"/>
                  </a:lnTo>
                  <a:lnTo>
                    <a:pt x="24638" y="89027"/>
                  </a:lnTo>
                  <a:lnTo>
                    <a:pt x="6451" y="131825"/>
                  </a:lnTo>
                  <a:lnTo>
                    <a:pt x="0" y="179705"/>
                  </a:lnTo>
                  <a:lnTo>
                    <a:pt x="0" y="359283"/>
                  </a:lnTo>
                  <a:lnTo>
                    <a:pt x="3218053" y="359283"/>
                  </a:lnTo>
                  <a:lnTo>
                    <a:pt x="3218053" y="179705"/>
                  </a:lnTo>
                  <a:lnTo>
                    <a:pt x="3211576" y="131825"/>
                  </a:lnTo>
                  <a:lnTo>
                    <a:pt x="3193415" y="89027"/>
                  </a:lnTo>
                  <a:lnTo>
                    <a:pt x="3165221" y="52578"/>
                  </a:lnTo>
                  <a:lnTo>
                    <a:pt x="3128644" y="24511"/>
                  </a:lnTo>
                  <a:lnTo>
                    <a:pt x="3085591" y="6477"/>
                  </a:lnTo>
                  <a:lnTo>
                    <a:pt x="3037586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9848" y="2849879"/>
              <a:ext cx="7205345" cy="359410"/>
            </a:xfrm>
            <a:custGeom>
              <a:avLst/>
              <a:gdLst/>
              <a:ahLst/>
              <a:cxnLst/>
              <a:rect l="l" t="t" r="r" b="b"/>
              <a:pathLst>
                <a:path w="7205345" h="359410">
                  <a:moveTo>
                    <a:pt x="180441" y="0"/>
                  </a:moveTo>
                  <a:lnTo>
                    <a:pt x="3036697" y="0"/>
                  </a:lnTo>
                  <a:lnTo>
                    <a:pt x="3084703" y="6477"/>
                  </a:lnTo>
                  <a:lnTo>
                    <a:pt x="3127629" y="24511"/>
                  </a:lnTo>
                  <a:lnTo>
                    <a:pt x="3164204" y="52578"/>
                  </a:lnTo>
                  <a:lnTo>
                    <a:pt x="3192399" y="89027"/>
                  </a:lnTo>
                  <a:lnTo>
                    <a:pt x="3210560" y="131825"/>
                  </a:lnTo>
                  <a:lnTo>
                    <a:pt x="3217037" y="179705"/>
                  </a:lnTo>
                  <a:lnTo>
                    <a:pt x="3217037" y="359283"/>
                  </a:lnTo>
                  <a:lnTo>
                    <a:pt x="0" y="359283"/>
                  </a:lnTo>
                  <a:lnTo>
                    <a:pt x="0" y="179705"/>
                  </a:lnTo>
                  <a:lnTo>
                    <a:pt x="6451" y="131825"/>
                  </a:lnTo>
                  <a:lnTo>
                    <a:pt x="24638" y="89027"/>
                  </a:lnTo>
                  <a:lnTo>
                    <a:pt x="52844" y="52578"/>
                  </a:lnTo>
                  <a:lnTo>
                    <a:pt x="89369" y="24511"/>
                  </a:lnTo>
                  <a:lnTo>
                    <a:pt x="132461" y="6477"/>
                  </a:lnTo>
                  <a:lnTo>
                    <a:pt x="180441" y="0"/>
                  </a:lnTo>
                  <a:close/>
                </a:path>
                <a:path w="7205345" h="359410">
                  <a:moveTo>
                    <a:pt x="0" y="359283"/>
                  </a:moveTo>
                  <a:lnTo>
                    <a:pt x="7204836" y="359283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97686" y="987932"/>
            <a:ext cx="337883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63752" y="4255008"/>
            <a:ext cx="7211059" cy="371475"/>
            <a:chOff x="1063752" y="4255008"/>
            <a:chExt cx="7211059" cy="371475"/>
          </a:xfrm>
        </p:grpSpPr>
        <p:sp>
          <p:nvSpPr>
            <p:cNvPr id="12" name="object 12"/>
            <p:cNvSpPr/>
            <p:nvPr/>
          </p:nvSpPr>
          <p:spPr>
            <a:xfrm>
              <a:off x="1069848" y="4261104"/>
              <a:ext cx="3544570" cy="359410"/>
            </a:xfrm>
            <a:custGeom>
              <a:avLst/>
              <a:gdLst/>
              <a:ahLst/>
              <a:cxnLst/>
              <a:rect l="l" t="t" r="r" b="b"/>
              <a:pathLst>
                <a:path w="3544570" h="359410">
                  <a:moveTo>
                    <a:pt x="3363722" y="0"/>
                  </a:moveTo>
                  <a:lnTo>
                    <a:pt x="180543" y="0"/>
                  </a:lnTo>
                  <a:lnTo>
                    <a:pt x="132537" y="6477"/>
                  </a:lnTo>
                  <a:lnTo>
                    <a:pt x="89420" y="24511"/>
                  </a:lnTo>
                  <a:lnTo>
                    <a:pt x="52882" y="52578"/>
                  </a:lnTo>
                  <a:lnTo>
                    <a:pt x="24650" y="89027"/>
                  </a:lnTo>
                  <a:lnTo>
                    <a:pt x="6451" y="131953"/>
                  </a:lnTo>
                  <a:lnTo>
                    <a:pt x="0" y="179705"/>
                  </a:lnTo>
                  <a:lnTo>
                    <a:pt x="0" y="359283"/>
                  </a:lnTo>
                  <a:lnTo>
                    <a:pt x="3544189" y="359283"/>
                  </a:lnTo>
                  <a:lnTo>
                    <a:pt x="3544189" y="179705"/>
                  </a:lnTo>
                  <a:lnTo>
                    <a:pt x="3537712" y="131953"/>
                  </a:lnTo>
                  <a:lnTo>
                    <a:pt x="3519551" y="89027"/>
                  </a:lnTo>
                  <a:lnTo>
                    <a:pt x="3491356" y="52578"/>
                  </a:lnTo>
                  <a:lnTo>
                    <a:pt x="3454780" y="24511"/>
                  </a:lnTo>
                  <a:lnTo>
                    <a:pt x="3411728" y="6477"/>
                  </a:lnTo>
                  <a:lnTo>
                    <a:pt x="3363722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848" y="4261104"/>
              <a:ext cx="7205345" cy="359410"/>
            </a:xfrm>
            <a:custGeom>
              <a:avLst/>
              <a:gdLst/>
              <a:ahLst/>
              <a:cxnLst/>
              <a:rect l="l" t="t" r="r" b="b"/>
              <a:pathLst>
                <a:path w="7205345" h="359410">
                  <a:moveTo>
                    <a:pt x="180441" y="0"/>
                  </a:moveTo>
                  <a:lnTo>
                    <a:pt x="3361690" y="0"/>
                  </a:lnTo>
                  <a:lnTo>
                    <a:pt x="3409696" y="6477"/>
                  </a:lnTo>
                  <a:lnTo>
                    <a:pt x="3452749" y="24511"/>
                  </a:lnTo>
                  <a:lnTo>
                    <a:pt x="3489325" y="52578"/>
                  </a:lnTo>
                  <a:lnTo>
                    <a:pt x="3517518" y="89027"/>
                  </a:lnTo>
                  <a:lnTo>
                    <a:pt x="3535679" y="131953"/>
                  </a:lnTo>
                  <a:lnTo>
                    <a:pt x="3542156" y="179705"/>
                  </a:lnTo>
                  <a:lnTo>
                    <a:pt x="3542156" y="359283"/>
                  </a:lnTo>
                  <a:lnTo>
                    <a:pt x="0" y="359283"/>
                  </a:lnTo>
                  <a:lnTo>
                    <a:pt x="0" y="179705"/>
                  </a:lnTo>
                  <a:lnTo>
                    <a:pt x="6451" y="131953"/>
                  </a:lnTo>
                  <a:lnTo>
                    <a:pt x="24638" y="89027"/>
                  </a:lnTo>
                  <a:lnTo>
                    <a:pt x="52844" y="52578"/>
                  </a:lnTo>
                  <a:lnTo>
                    <a:pt x="89369" y="24511"/>
                  </a:lnTo>
                  <a:lnTo>
                    <a:pt x="132461" y="6477"/>
                  </a:lnTo>
                  <a:lnTo>
                    <a:pt x="180441" y="0"/>
                  </a:lnTo>
                  <a:close/>
                </a:path>
                <a:path w="7205345" h="359410">
                  <a:moveTo>
                    <a:pt x="0" y="359283"/>
                  </a:moveTo>
                  <a:lnTo>
                    <a:pt x="7204836" y="359283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31519" y="1435734"/>
            <a:ext cx="8166734" cy="4352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295" marR="5080" indent="-17399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1295" algn="l"/>
              </a:tabLst>
            </a:pP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sponsorship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associates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organization’s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name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 </a:t>
            </a:r>
            <a:r>
              <a:rPr sz="1200" spc="-10" dirty="0">
                <a:latin typeface="Times New Roman"/>
                <a:cs typeface="Times New Roman"/>
              </a:rPr>
              <a:t>profile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guest,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helps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pay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speaker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fees,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travel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stipends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and </a:t>
            </a:r>
            <a:r>
              <a:rPr sz="1200" spc="-10" dirty="0">
                <a:latin typeface="Times New Roman"/>
                <a:cs typeface="Times New Roman"/>
              </a:rPr>
              <a:t>honoraria.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Though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Organizing</a:t>
            </a:r>
            <a:r>
              <a:rPr sz="1200" dirty="0">
                <a:latin typeface="Times New Roman"/>
                <a:cs typeface="Times New Roman"/>
              </a:rPr>
              <a:t> Committee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retains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responsibility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selecting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plenary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speakers,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sponsors</a:t>
            </a:r>
            <a:r>
              <a:rPr sz="1200" spc="-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apprised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spc="-30" dirty="0">
                <a:latin typeface="Times New Roman"/>
                <a:cs typeface="Times New Roman"/>
              </a:rPr>
              <a:t>group’s</a:t>
            </a:r>
            <a:r>
              <a:rPr sz="1200" spc="-10" dirty="0">
                <a:latin typeface="Times New Roman"/>
                <a:cs typeface="Times New Roman"/>
              </a:rPr>
              <a:t> interests.</a:t>
            </a:r>
            <a:endParaRPr sz="1200" dirty="0">
              <a:latin typeface="Times New Roman"/>
              <a:cs typeface="Times New Roman"/>
            </a:endParaRPr>
          </a:p>
          <a:p>
            <a:pPr marL="201930" indent="-17145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greet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sponsored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speaker</a:t>
            </a:r>
            <a:endParaRPr sz="1200" dirty="0">
              <a:latin typeface="Times New Roman"/>
              <a:cs typeface="Times New Roman"/>
            </a:endParaRPr>
          </a:p>
          <a:p>
            <a:pPr marL="201930" indent="-17145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20" dirty="0">
                <a:latin typeface="Times New Roman"/>
                <a:cs typeface="Times New Roman"/>
              </a:rPr>
              <a:t>Acknowledgement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 </a:t>
            </a:r>
            <a:r>
              <a:rPr sz="1200" spc="-10" dirty="0">
                <a:latin typeface="Times New Roman"/>
                <a:cs typeface="Times New Roman"/>
              </a:rPr>
              <a:t>sponsored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speaker’s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plenary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1930" indent="-17145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plenary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1930" indent="-17145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10" dirty="0">
                <a:latin typeface="Times New Roman"/>
                <a:cs typeface="Times New Roman"/>
              </a:rPr>
              <a:t>One-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complimentary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meeting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5"/>
              </a:spcBef>
              <a:buFont typeface="Arial MT"/>
              <a:buChar char="•"/>
            </a:pPr>
            <a:endParaRPr sz="1200" dirty="0">
              <a:latin typeface="Times New Roman"/>
              <a:cs typeface="Times New Roman"/>
            </a:endParaRPr>
          </a:p>
          <a:p>
            <a:pPr marL="18034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TAT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Sponsor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branded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pens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satchels(Congress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reproduced)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Sponsor</a:t>
            </a:r>
            <a:r>
              <a:rPr sz="1200" spc="-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branded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pads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satchels(Congress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also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reproduced)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Congress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printing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Congress</a:t>
            </a:r>
            <a:r>
              <a:rPr sz="1200" spc="-1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5"/>
              </a:spcBef>
              <a:buFont typeface="Arial MT"/>
              <a:buChar char="•"/>
            </a:pPr>
            <a:endParaRPr sz="1200" dirty="0">
              <a:latin typeface="Times New Roman"/>
              <a:cs typeface="Times New Roman"/>
            </a:endParaRPr>
          </a:p>
          <a:p>
            <a:pPr marL="177165">
              <a:lnSpc>
                <a:spcPct val="100000"/>
              </a:lnSpc>
            </a:pP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Morning </a:t>
            </a:r>
            <a:r>
              <a:rPr sz="1200" spc="-60" dirty="0">
                <a:latin typeface="Times New Roman"/>
                <a:cs typeface="Times New Roman"/>
              </a:rPr>
              <a:t>Tea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signage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Congress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printing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Congress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company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free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banners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sponsored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break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complimentary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meeting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days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692640" y="728472"/>
            <a:ext cx="1762125" cy="5379720"/>
          </a:xfrm>
          <a:custGeom>
            <a:avLst/>
            <a:gdLst/>
            <a:ahLst/>
            <a:cxnLst/>
            <a:rect l="l" t="t" r="r" b="b"/>
            <a:pathLst>
              <a:path w="1762125" h="5379720">
                <a:moveTo>
                  <a:pt x="1761617" y="0"/>
                </a:moveTo>
                <a:lnTo>
                  <a:pt x="0" y="0"/>
                </a:lnTo>
                <a:lnTo>
                  <a:pt x="0" y="5379466"/>
                </a:lnTo>
                <a:lnTo>
                  <a:pt x="1761617" y="5379466"/>
                </a:lnTo>
                <a:lnTo>
                  <a:pt x="1761617" y="0"/>
                </a:lnTo>
                <a:close/>
              </a:path>
            </a:pathLst>
          </a:custGeom>
          <a:solidFill>
            <a:srgbClr val="1F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783326" y="5744104"/>
            <a:ext cx="36322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US" sz="1400" i="1" spc="-10" dirty="0" smtClean="0">
                <a:solidFill>
                  <a:srgbClr val="393838"/>
                </a:solidFill>
                <a:latin typeface="Times New Roman"/>
                <a:cs typeface="Times New Roman"/>
              </a:rPr>
              <a:t>https://nursinghealthcare.nursingconference.com/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468730" y="2667000"/>
            <a:ext cx="243656" cy="26670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CONFERENCE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468730" y="1932660"/>
            <a:ext cx="243656" cy="6464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663" y="728472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8951849" y="0"/>
                </a:moveTo>
                <a:lnTo>
                  <a:pt x="0" y="0"/>
                </a:lnTo>
                <a:lnTo>
                  <a:pt x="0" y="5379466"/>
                </a:lnTo>
                <a:lnTo>
                  <a:pt x="8951849" y="5379466"/>
                </a:lnTo>
                <a:lnTo>
                  <a:pt x="8951849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26591"/>
            <a:ext cx="7205345" cy="368935"/>
            <a:chOff x="1069847" y="926591"/>
            <a:chExt cx="7205345" cy="368935"/>
          </a:xfrm>
        </p:grpSpPr>
        <p:sp>
          <p:nvSpPr>
            <p:cNvPr id="5" name="object 5"/>
            <p:cNvSpPr/>
            <p:nvPr/>
          </p:nvSpPr>
          <p:spPr>
            <a:xfrm>
              <a:off x="1069847" y="926591"/>
              <a:ext cx="3952875" cy="362585"/>
            </a:xfrm>
            <a:custGeom>
              <a:avLst/>
              <a:gdLst/>
              <a:ahLst/>
              <a:cxnLst/>
              <a:rect l="l" t="t" r="r" b="b"/>
              <a:pathLst>
                <a:path w="3952875" h="362584">
                  <a:moveTo>
                    <a:pt x="3772154" y="0"/>
                  </a:moveTo>
                  <a:lnTo>
                    <a:pt x="180454" y="0"/>
                  </a:lnTo>
                  <a:lnTo>
                    <a:pt x="132473" y="6477"/>
                  </a:lnTo>
                  <a:lnTo>
                    <a:pt x="89369" y="24765"/>
                  </a:lnTo>
                  <a:lnTo>
                    <a:pt x="52857" y="53086"/>
                  </a:lnTo>
                  <a:lnTo>
                    <a:pt x="24638" y="89788"/>
                  </a:lnTo>
                  <a:lnTo>
                    <a:pt x="6451" y="132969"/>
                  </a:lnTo>
                  <a:lnTo>
                    <a:pt x="0" y="181102"/>
                  </a:lnTo>
                  <a:lnTo>
                    <a:pt x="0" y="362331"/>
                  </a:lnTo>
                  <a:lnTo>
                    <a:pt x="3952621" y="362331"/>
                  </a:lnTo>
                  <a:lnTo>
                    <a:pt x="3952621" y="181102"/>
                  </a:lnTo>
                  <a:lnTo>
                    <a:pt x="3946143" y="132969"/>
                  </a:lnTo>
                  <a:lnTo>
                    <a:pt x="3927982" y="89788"/>
                  </a:lnTo>
                  <a:lnTo>
                    <a:pt x="3899789" y="53086"/>
                  </a:lnTo>
                  <a:lnTo>
                    <a:pt x="3863213" y="24765"/>
                  </a:lnTo>
                  <a:lnTo>
                    <a:pt x="3820160" y="6477"/>
                  </a:lnTo>
                  <a:lnTo>
                    <a:pt x="3772154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3"/>
              <a:ext cx="7205345" cy="0"/>
            </a:xfrm>
            <a:custGeom>
              <a:avLst/>
              <a:gdLst/>
              <a:ahLst/>
              <a:cxnLst/>
              <a:rect l="l" t="t" r="r" b="b"/>
              <a:pathLst>
                <a:path w="7205345">
                  <a:moveTo>
                    <a:pt x="0" y="0"/>
                  </a:moveTo>
                  <a:lnTo>
                    <a:pt x="7204836" y="0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96161" y="987932"/>
            <a:ext cx="3424554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4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TA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4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8283" y="1435734"/>
            <a:ext cx="7528559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Lunch/Cocktail</a:t>
            </a:r>
            <a:r>
              <a:rPr sz="1200" spc="-10" dirty="0">
                <a:latin typeface="Times New Roman"/>
                <a:cs typeface="Times New Roman"/>
              </a:rPr>
              <a:t> signage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Congress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printing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deadlines)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Congress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place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company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provided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free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banners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exhibition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sponsored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break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meeting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three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63752" y="2517648"/>
            <a:ext cx="7211059" cy="374650"/>
            <a:chOff x="1063752" y="2517648"/>
            <a:chExt cx="7211059" cy="374650"/>
          </a:xfrm>
        </p:grpSpPr>
        <p:sp>
          <p:nvSpPr>
            <p:cNvPr id="10" name="object 10"/>
            <p:cNvSpPr/>
            <p:nvPr/>
          </p:nvSpPr>
          <p:spPr>
            <a:xfrm>
              <a:off x="1069848" y="2523744"/>
              <a:ext cx="3757929" cy="362585"/>
            </a:xfrm>
            <a:custGeom>
              <a:avLst/>
              <a:gdLst/>
              <a:ahLst/>
              <a:cxnLst/>
              <a:rect l="l" t="t" r="r" b="b"/>
              <a:pathLst>
                <a:path w="3757929" h="362585">
                  <a:moveTo>
                    <a:pt x="3577081" y="0"/>
                  </a:moveTo>
                  <a:lnTo>
                    <a:pt x="180543" y="0"/>
                  </a:lnTo>
                  <a:lnTo>
                    <a:pt x="132537" y="6476"/>
                  </a:lnTo>
                  <a:lnTo>
                    <a:pt x="89420" y="24764"/>
                  </a:lnTo>
                  <a:lnTo>
                    <a:pt x="52882" y="53085"/>
                  </a:lnTo>
                  <a:lnTo>
                    <a:pt x="24650" y="89788"/>
                  </a:lnTo>
                  <a:lnTo>
                    <a:pt x="6451" y="132968"/>
                  </a:lnTo>
                  <a:lnTo>
                    <a:pt x="0" y="181101"/>
                  </a:lnTo>
                  <a:lnTo>
                    <a:pt x="0" y="362330"/>
                  </a:lnTo>
                  <a:lnTo>
                    <a:pt x="3757549" y="362330"/>
                  </a:lnTo>
                  <a:lnTo>
                    <a:pt x="3757549" y="181101"/>
                  </a:lnTo>
                  <a:lnTo>
                    <a:pt x="3751072" y="132968"/>
                  </a:lnTo>
                  <a:lnTo>
                    <a:pt x="3732911" y="89788"/>
                  </a:lnTo>
                  <a:lnTo>
                    <a:pt x="3704716" y="53085"/>
                  </a:lnTo>
                  <a:lnTo>
                    <a:pt x="3668141" y="24764"/>
                  </a:lnTo>
                  <a:lnTo>
                    <a:pt x="3625088" y="6476"/>
                  </a:lnTo>
                  <a:lnTo>
                    <a:pt x="3577081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69848" y="2523744"/>
              <a:ext cx="7205345" cy="362585"/>
            </a:xfrm>
            <a:custGeom>
              <a:avLst/>
              <a:gdLst/>
              <a:ahLst/>
              <a:cxnLst/>
              <a:rect l="l" t="t" r="r" b="b"/>
              <a:pathLst>
                <a:path w="7205345" h="362585">
                  <a:moveTo>
                    <a:pt x="180441" y="0"/>
                  </a:moveTo>
                  <a:lnTo>
                    <a:pt x="3575050" y="0"/>
                  </a:lnTo>
                  <a:lnTo>
                    <a:pt x="3623055" y="6476"/>
                  </a:lnTo>
                  <a:lnTo>
                    <a:pt x="3666109" y="24764"/>
                  </a:lnTo>
                  <a:lnTo>
                    <a:pt x="3702685" y="53085"/>
                  </a:lnTo>
                  <a:lnTo>
                    <a:pt x="3730879" y="89788"/>
                  </a:lnTo>
                  <a:lnTo>
                    <a:pt x="3749040" y="132968"/>
                  </a:lnTo>
                  <a:lnTo>
                    <a:pt x="3755516" y="181101"/>
                  </a:lnTo>
                  <a:lnTo>
                    <a:pt x="3755516" y="362330"/>
                  </a:lnTo>
                  <a:lnTo>
                    <a:pt x="0" y="362330"/>
                  </a:lnTo>
                  <a:lnTo>
                    <a:pt x="0" y="181101"/>
                  </a:lnTo>
                  <a:lnTo>
                    <a:pt x="6451" y="132968"/>
                  </a:lnTo>
                  <a:lnTo>
                    <a:pt x="24638" y="89788"/>
                  </a:lnTo>
                  <a:lnTo>
                    <a:pt x="52844" y="53085"/>
                  </a:lnTo>
                  <a:lnTo>
                    <a:pt x="89369" y="24764"/>
                  </a:lnTo>
                  <a:lnTo>
                    <a:pt x="132461" y="6476"/>
                  </a:lnTo>
                  <a:lnTo>
                    <a:pt x="180441" y="0"/>
                  </a:lnTo>
                  <a:close/>
                </a:path>
                <a:path w="7205345" h="362585">
                  <a:moveTo>
                    <a:pt x="0" y="362330"/>
                  </a:moveTo>
                  <a:lnTo>
                    <a:pt x="7204836" y="362330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63752" y="4255008"/>
            <a:ext cx="7211059" cy="371475"/>
            <a:chOff x="1063752" y="4255008"/>
            <a:chExt cx="7211059" cy="371475"/>
          </a:xfrm>
        </p:grpSpPr>
        <p:sp>
          <p:nvSpPr>
            <p:cNvPr id="13" name="object 13"/>
            <p:cNvSpPr/>
            <p:nvPr/>
          </p:nvSpPr>
          <p:spPr>
            <a:xfrm>
              <a:off x="1069848" y="4261104"/>
              <a:ext cx="2526665" cy="359410"/>
            </a:xfrm>
            <a:custGeom>
              <a:avLst/>
              <a:gdLst/>
              <a:ahLst/>
              <a:cxnLst/>
              <a:rect l="l" t="t" r="r" b="b"/>
              <a:pathLst>
                <a:path w="2526665" h="359410">
                  <a:moveTo>
                    <a:pt x="2345816" y="0"/>
                  </a:moveTo>
                  <a:lnTo>
                    <a:pt x="180428" y="0"/>
                  </a:lnTo>
                  <a:lnTo>
                    <a:pt x="132461" y="6477"/>
                  </a:lnTo>
                  <a:lnTo>
                    <a:pt x="89369" y="24511"/>
                  </a:lnTo>
                  <a:lnTo>
                    <a:pt x="52844" y="52578"/>
                  </a:lnTo>
                  <a:lnTo>
                    <a:pt x="24638" y="89027"/>
                  </a:lnTo>
                  <a:lnTo>
                    <a:pt x="6451" y="131953"/>
                  </a:lnTo>
                  <a:lnTo>
                    <a:pt x="0" y="179705"/>
                  </a:lnTo>
                  <a:lnTo>
                    <a:pt x="0" y="359283"/>
                  </a:lnTo>
                  <a:lnTo>
                    <a:pt x="2526156" y="359283"/>
                  </a:lnTo>
                  <a:lnTo>
                    <a:pt x="2526156" y="179705"/>
                  </a:lnTo>
                  <a:lnTo>
                    <a:pt x="2519679" y="131953"/>
                  </a:lnTo>
                  <a:lnTo>
                    <a:pt x="2501518" y="89027"/>
                  </a:lnTo>
                  <a:lnTo>
                    <a:pt x="2473325" y="52578"/>
                  </a:lnTo>
                  <a:lnTo>
                    <a:pt x="2436876" y="24511"/>
                  </a:lnTo>
                  <a:lnTo>
                    <a:pt x="2393823" y="6477"/>
                  </a:lnTo>
                  <a:lnTo>
                    <a:pt x="2345816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9848" y="4261104"/>
              <a:ext cx="7205345" cy="359410"/>
            </a:xfrm>
            <a:custGeom>
              <a:avLst/>
              <a:gdLst/>
              <a:ahLst/>
              <a:cxnLst/>
              <a:rect l="l" t="t" r="r" b="b"/>
              <a:pathLst>
                <a:path w="7205345" h="359410">
                  <a:moveTo>
                    <a:pt x="180441" y="0"/>
                  </a:moveTo>
                  <a:lnTo>
                    <a:pt x="2345816" y="0"/>
                  </a:lnTo>
                  <a:lnTo>
                    <a:pt x="2393823" y="6477"/>
                  </a:lnTo>
                  <a:lnTo>
                    <a:pt x="2436876" y="24511"/>
                  </a:lnTo>
                  <a:lnTo>
                    <a:pt x="2473452" y="52578"/>
                  </a:lnTo>
                  <a:lnTo>
                    <a:pt x="2501646" y="89027"/>
                  </a:lnTo>
                  <a:lnTo>
                    <a:pt x="2519806" y="131953"/>
                  </a:lnTo>
                  <a:lnTo>
                    <a:pt x="2526284" y="179705"/>
                  </a:lnTo>
                  <a:lnTo>
                    <a:pt x="2526284" y="359283"/>
                  </a:lnTo>
                  <a:lnTo>
                    <a:pt x="0" y="359283"/>
                  </a:lnTo>
                  <a:lnTo>
                    <a:pt x="0" y="179705"/>
                  </a:lnTo>
                  <a:lnTo>
                    <a:pt x="6451" y="131953"/>
                  </a:lnTo>
                  <a:lnTo>
                    <a:pt x="24638" y="89027"/>
                  </a:lnTo>
                  <a:lnTo>
                    <a:pt x="52844" y="52578"/>
                  </a:lnTo>
                  <a:lnTo>
                    <a:pt x="89369" y="24511"/>
                  </a:lnTo>
                  <a:lnTo>
                    <a:pt x="132461" y="6477"/>
                  </a:lnTo>
                  <a:lnTo>
                    <a:pt x="180441" y="0"/>
                  </a:lnTo>
                  <a:close/>
                </a:path>
                <a:path w="7205345" h="359410">
                  <a:moveTo>
                    <a:pt x="0" y="359283"/>
                  </a:moveTo>
                  <a:lnTo>
                    <a:pt x="7204836" y="359283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97686" y="2585415"/>
            <a:ext cx="3131820" cy="238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3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1519" y="3028950"/>
            <a:ext cx="8364220" cy="258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spc="-30" dirty="0">
                <a:latin typeface="Times New Roman"/>
                <a:cs typeface="Times New Roman"/>
              </a:rPr>
              <a:t>(Tenure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period: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Execution)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Rotating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$350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General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listing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$200</a:t>
            </a:r>
            <a:endParaRPr sz="1200" dirty="0">
              <a:latin typeface="Times New Roman"/>
              <a:cs typeface="Times New Roman"/>
            </a:endParaRPr>
          </a:p>
          <a:p>
            <a:pPr marL="186055" marR="5080" indent="-173990">
              <a:lnSpc>
                <a:spcPct val="100000"/>
              </a:lnSpc>
              <a:buFont typeface="Arial MT"/>
              <a:buChar char="•"/>
              <a:tabLst>
                <a:tab pos="186055" algn="l"/>
              </a:tabLst>
            </a:pPr>
            <a:r>
              <a:rPr sz="1200" dirty="0">
                <a:latin typeface="Times New Roman"/>
                <a:cs typeface="Times New Roman"/>
              </a:rPr>
              <a:t>These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instantly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attendees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about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organization,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products/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services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any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desire.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information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featured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special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designated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sponsor information.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5"/>
              </a:spcBef>
              <a:buFont typeface="Arial MT"/>
              <a:buChar char="•"/>
            </a:pPr>
            <a:endParaRPr sz="1200" dirty="0">
              <a:latin typeface="Times New Roman"/>
              <a:cs typeface="Times New Roman"/>
            </a:endParaRPr>
          </a:p>
          <a:p>
            <a:pPr marL="18034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4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14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Link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corporate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and/or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related </a:t>
            </a:r>
            <a:r>
              <a:rPr sz="1200" spc="-10" dirty="0">
                <a:latin typeface="Times New Roman"/>
                <a:cs typeface="Times New Roman"/>
              </a:rPr>
              <a:t>Journal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website(s)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Recognition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listing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final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program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/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proceedings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60" dirty="0">
                <a:latin typeface="Times New Roman"/>
                <a:cs typeface="Times New Roman"/>
              </a:rPr>
              <a:t>Verbal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recognition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Inaugural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Ceremony</a:t>
            </a:r>
            <a:endParaRPr sz="1200" dirty="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over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interested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scientific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track(s)/sessions(s)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any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92640" y="728472"/>
            <a:ext cx="1762125" cy="5379720"/>
          </a:xfrm>
          <a:custGeom>
            <a:avLst/>
            <a:gdLst/>
            <a:ahLst/>
            <a:cxnLst/>
            <a:rect l="l" t="t" r="r" b="b"/>
            <a:pathLst>
              <a:path w="1762125" h="5379720">
                <a:moveTo>
                  <a:pt x="1761617" y="0"/>
                </a:moveTo>
                <a:lnTo>
                  <a:pt x="0" y="0"/>
                </a:lnTo>
                <a:lnTo>
                  <a:pt x="0" y="5379466"/>
                </a:lnTo>
                <a:lnTo>
                  <a:pt x="1761617" y="5379466"/>
                </a:lnTo>
                <a:lnTo>
                  <a:pt x="1761617" y="0"/>
                </a:lnTo>
                <a:close/>
              </a:path>
            </a:pathLst>
          </a:custGeom>
          <a:solidFill>
            <a:srgbClr val="1F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468730" y="4154852"/>
            <a:ext cx="243656" cy="834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83326" y="5744104"/>
            <a:ext cx="36322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US" sz="1400" i="1" spc="-10" dirty="0" smtClean="0">
                <a:solidFill>
                  <a:srgbClr val="393838"/>
                </a:solidFill>
                <a:latin typeface="Times New Roman"/>
                <a:cs typeface="Times New Roman"/>
              </a:rPr>
              <a:t>https://nursinghealthcare.nursingconference.com/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468730" y="2705036"/>
            <a:ext cx="243656" cy="290518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CONFERENCE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68730" y="1932660"/>
            <a:ext cx="243656" cy="6464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410" y="732355"/>
            <a:ext cx="8952230" cy="5379720"/>
          </a:xfrm>
          <a:custGeom>
            <a:avLst/>
            <a:gdLst/>
            <a:ahLst/>
            <a:cxnLst/>
            <a:rect l="l" t="t" r="r" b="b"/>
            <a:pathLst>
              <a:path w="8952230" h="5379720">
                <a:moveTo>
                  <a:pt x="8951849" y="0"/>
                </a:moveTo>
                <a:lnTo>
                  <a:pt x="0" y="0"/>
                </a:lnTo>
                <a:lnTo>
                  <a:pt x="0" y="5379466"/>
                </a:lnTo>
                <a:lnTo>
                  <a:pt x="8951849" y="5379466"/>
                </a:lnTo>
                <a:lnTo>
                  <a:pt x="8951849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847" y="935736"/>
            <a:ext cx="7205345" cy="360045"/>
            <a:chOff x="1069847" y="935736"/>
            <a:chExt cx="7205345" cy="360045"/>
          </a:xfrm>
        </p:grpSpPr>
        <p:sp>
          <p:nvSpPr>
            <p:cNvPr id="5" name="object 5"/>
            <p:cNvSpPr/>
            <p:nvPr/>
          </p:nvSpPr>
          <p:spPr>
            <a:xfrm>
              <a:off x="1069847" y="935736"/>
              <a:ext cx="3039110" cy="359410"/>
            </a:xfrm>
            <a:custGeom>
              <a:avLst/>
              <a:gdLst/>
              <a:ahLst/>
              <a:cxnLst/>
              <a:rect l="l" t="t" r="r" b="b"/>
              <a:pathLst>
                <a:path w="3039110" h="359409">
                  <a:moveTo>
                    <a:pt x="2858516" y="0"/>
                  </a:moveTo>
                  <a:lnTo>
                    <a:pt x="180441" y="0"/>
                  </a:lnTo>
                  <a:lnTo>
                    <a:pt x="132473" y="6476"/>
                  </a:lnTo>
                  <a:lnTo>
                    <a:pt x="89369" y="24511"/>
                  </a:lnTo>
                  <a:lnTo>
                    <a:pt x="52857" y="52577"/>
                  </a:lnTo>
                  <a:lnTo>
                    <a:pt x="24638" y="89026"/>
                  </a:lnTo>
                  <a:lnTo>
                    <a:pt x="6451" y="131952"/>
                  </a:lnTo>
                  <a:lnTo>
                    <a:pt x="0" y="179577"/>
                  </a:lnTo>
                  <a:lnTo>
                    <a:pt x="0" y="359283"/>
                  </a:lnTo>
                  <a:lnTo>
                    <a:pt x="3038729" y="359283"/>
                  </a:lnTo>
                  <a:lnTo>
                    <a:pt x="3038729" y="179577"/>
                  </a:lnTo>
                  <a:lnTo>
                    <a:pt x="3032252" y="131952"/>
                  </a:lnTo>
                  <a:lnTo>
                    <a:pt x="3014091" y="89026"/>
                  </a:lnTo>
                  <a:lnTo>
                    <a:pt x="2985897" y="52577"/>
                  </a:lnTo>
                  <a:lnTo>
                    <a:pt x="2949448" y="24511"/>
                  </a:lnTo>
                  <a:lnTo>
                    <a:pt x="2906267" y="6476"/>
                  </a:lnTo>
                  <a:lnTo>
                    <a:pt x="2858516" y="0"/>
                  </a:lnTo>
                  <a:close/>
                </a:path>
              </a:pathLst>
            </a:custGeom>
            <a:solidFill>
              <a:srgbClr val="333C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847" y="1289304"/>
              <a:ext cx="7205345" cy="0"/>
            </a:xfrm>
            <a:custGeom>
              <a:avLst/>
              <a:gdLst/>
              <a:ahLst/>
              <a:cxnLst/>
              <a:rect l="l" t="t" r="r" b="b"/>
              <a:pathLst>
                <a:path w="7205345">
                  <a:moveTo>
                    <a:pt x="0" y="0"/>
                  </a:moveTo>
                  <a:lnTo>
                    <a:pt x="7204836" y="0"/>
                  </a:lnTo>
                </a:path>
              </a:pathLst>
            </a:custGeom>
            <a:ln w="12192">
              <a:solidFill>
                <a:srgbClr val="333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96161" y="987932"/>
            <a:ext cx="2397125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14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8283" y="1435734"/>
            <a:ext cx="761682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Advertisement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banner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products/services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 respective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webpage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till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Display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logos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 paraphernalia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around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space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required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Opportunity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workshop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events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Registered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logo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displayed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respective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webpage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with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statement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“supported</a:t>
            </a:r>
            <a:r>
              <a:rPr sz="1200" spc="-8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by”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Registered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small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symposium/exhibit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stall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registration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pass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waiver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two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research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articles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which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published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journal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complimentary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pass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15-</a:t>
            </a:r>
            <a:r>
              <a:rPr sz="1200" spc="-20" dirty="0">
                <a:latin typeface="Times New Roman"/>
                <a:cs typeface="Times New Roman"/>
              </a:rPr>
              <a:t>minute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first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dirty="0">
                <a:latin typeface="Times New Roman"/>
                <a:cs typeface="Times New Roman"/>
              </a:rPr>
              <a:t>Special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discount</a:t>
            </a:r>
            <a:r>
              <a:rPr sz="1200" dirty="0">
                <a:latin typeface="Times New Roman"/>
                <a:cs typeface="Times New Roman"/>
              </a:rPr>
              <a:t> 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staffs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 the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7325" indent="-174625">
              <a:lnSpc>
                <a:spcPct val="100000"/>
              </a:lnSpc>
              <a:buFont typeface="Arial MT"/>
              <a:buChar char="•"/>
              <a:tabLst>
                <a:tab pos="187325" algn="l"/>
              </a:tabLst>
            </a:pPr>
            <a:r>
              <a:rPr sz="1200" spc="-10" dirty="0">
                <a:latin typeface="Times New Roman"/>
                <a:cs typeface="Times New Roman"/>
              </a:rPr>
              <a:t>Special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offers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student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registration </a:t>
            </a:r>
            <a:r>
              <a:rPr sz="1200" dirty="0">
                <a:latin typeface="Times New Roman"/>
                <a:cs typeface="Times New Roman"/>
              </a:rPr>
              <a:t>accompanying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his/her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professor.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92640" y="728472"/>
            <a:ext cx="1762125" cy="5379720"/>
          </a:xfrm>
          <a:custGeom>
            <a:avLst/>
            <a:gdLst/>
            <a:ahLst/>
            <a:cxnLst/>
            <a:rect l="l" t="t" r="r" b="b"/>
            <a:pathLst>
              <a:path w="1762125" h="5379720">
                <a:moveTo>
                  <a:pt x="1761617" y="0"/>
                </a:moveTo>
                <a:lnTo>
                  <a:pt x="0" y="0"/>
                </a:lnTo>
                <a:lnTo>
                  <a:pt x="0" y="5379466"/>
                </a:lnTo>
                <a:lnTo>
                  <a:pt x="1761617" y="5379466"/>
                </a:lnTo>
                <a:lnTo>
                  <a:pt x="1761617" y="0"/>
                </a:lnTo>
                <a:close/>
              </a:path>
            </a:pathLst>
          </a:custGeom>
          <a:solidFill>
            <a:srgbClr val="1F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468730" y="4154852"/>
            <a:ext cx="243656" cy="834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83326" y="5744104"/>
            <a:ext cx="363220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US" sz="1400" i="1" spc="-10" dirty="0" smtClean="0">
                <a:solidFill>
                  <a:srgbClr val="393838"/>
                </a:solidFill>
                <a:latin typeface="Times New Roman"/>
                <a:cs typeface="Times New Roman"/>
                <a:hlinkClick r:id="rId3"/>
              </a:rPr>
              <a:t>https://cardiocare.insightconferences.com/</a:t>
            </a:r>
            <a:endParaRPr lang="en-US" sz="1400" i="1" spc="-10" dirty="0" smtClean="0">
              <a:solidFill>
                <a:srgbClr val="393838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620"/>
              </a:lnSpc>
            </a:pP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8730" y="2743199"/>
            <a:ext cx="243656" cy="276491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CONFERENCE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468730" y="1932660"/>
            <a:ext cx="243656" cy="6464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8283" y="4640572"/>
            <a:ext cx="2960674" cy="86754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lang="en-US" sz="1400" b="1" dirty="0" smtClean="0">
                <a:solidFill>
                  <a:srgbClr val="1F2A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STEVE PAUL</a:t>
            </a:r>
            <a:endParaRPr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200" spc="-10" dirty="0">
                <a:latin typeface="Times New Roman"/>
                <a:cs typeface="Times New Roman"/>
              </a:rPr>
              <a:t>Program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Manager |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Nursing Conference</a:t>
            </a:r>
            <a:r>
              <a:rPr sz="1200" spc="-20" dirty="0" smtClean="0">
                <a:latin typeface="Times New Roman"/>
                <a:cs typeface="Times New Roman"/>
              </a:rPr>
              <a:t> </a:t>
            </a:r>
            <a:r>
              <a:rPr sz="1200" spc="-20" dirty="0" smtClean="0">
                <a:latin typeface="Times New Roman"/>
                <a:cs typeface="Times New Roman"/>
              </a:rPr>
              <a:t>202</a:t>
            </a:r>
            <a:r>
              <a:rPr lang="en-US" sz="1200" spc="-20" dirty="0" smtClean="0">
                <a:latin typeface="Times New Roman"/>
                <a:cs typeface="Times New Roman"/>
              </a:rPr>
              <a:t>5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imes New Roman"/>
                <a:cs typeface="Times New Roman"/>
              </a:rPr>
              <a:t>Conference Series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US" sz="1200" spc="-10" dirty="0" smtClean="0">
                <a:latin typeface="Times New Roman"/>
                <a:cs typeface="Times New Roman"/>
              </a:rPr>
              <a:t>London, UK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17715" y="710056"/>
          <a:ext cx="8959215" cy="53568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24725"/>
                <a:gridCol w="1634490"/>
              </a:tblGrid>
              <a:tr h="243204">
                <a:tc gridSpan="2">
                  <a:txBody>
                    <a:bodyPr/>
                    <a:lstStyle/>
                    <a:p>
                      <a:pPr marL="368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 P</a:t>
                      </a:r>
                      <a:r>
                        <a:rPr sz="1000" b="1" spc="17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b="1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000" b="1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C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32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Elite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10,000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Gold</a:t>
                      </a:r>
                      <a:r>
                        <a:rPr sz="10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7,500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Silver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5,000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368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Exhibition</a:t>
                      </a:r>
                      <a:r>
                        <a:rPr sz="10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2,500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Cocktail</a:t>
                      </a:r>
                      <a:r>
                        <a:rPr sz="10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3,000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368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Break</a:t>
                      </a:r>
                      <a:r>
                        <a:rPr sz="1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Delegate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Bag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Book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Media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Partner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Academic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Partner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(Publication</a:t>
                      </a:r>
                      <a:r>
                        <a:rPr sz="10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Benefits)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</a:tr>
              <a:tr h="2495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Keynote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374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Stationary</a:t>
                      </a:r>
                      <a:r>
                        <a:rPr sz="10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Items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(per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item)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9EBF5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Lanyard</a:t>
                      </a:r>
                      <a:r>
                        <a:rPr sz="1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(also</a:t>
                      </a:r>
                      <a:r>
                        <a:rPr sz="10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known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0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neck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cords)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299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43204">
                <a:tc gridSpan="2"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C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Outside</a:t>
                      </a:r>
                      <a:r>
                        <a:rPr sz="10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back</a:t>
                      </a:r>
                      <a:r>
                        <a:rPr sz="1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cover 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2EA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1,200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FD2EA"/>
                    </a:solidFill>
                  </a:tcPr>
                </a:tc>
              </a:tr>
              <a:tr h="2495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front</a:t>
                      </a:r>
                      <a:r>
                        <a:rPr sz="10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800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368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back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cover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700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600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4320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Half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CFD2EA"/>
                    </a:solidFill>
                  </a:tcPr>
                </a:tc>
              </a:tr>
              <a:tr h="2501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064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23685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Half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page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$400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2EA"/>
                    </a:solidFill>
                  </a:tcPr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692640" y="704087"/>
            <a:ext cx="1762125" cy="5404485"/>
          </a:xfrm>
          <a:custGeom>
            <a:avLst/>
            <a:gdLst/>
            <a:ahLst/>
            <a:cxnLst/>
            <a:rect l="l" t="t" r="r" b="b"/>
            <a:pathLst>
              <a:path w="1762125" h="5404485">
                <a:moveTo>
                  <a:pt x="1761617" y="0"/>
                </a:moveTo>
                <a:lnTo>
                  <a:pt x="0" y="0"/>
                </a:lnTo>
                <a:lnTo>
                  <a:pt x="0" y="5403977"/>
                </a:lnTo>
                <a:lnTo>
                  <a:pt x="1761617" y="5403977"/>
                </a:lnTo>
                <a:lnTo>
                  <a:pt x="1761617" y="0"/>
                </a:lnTo>
                <a:close/>
              </a:path>
            </a:pathLst>
          </a:custGeom>
          <a:solidFill>
            <a:srgbClr val="1F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468730" y="2743200"/>
            <a:ext cx="243656" cy="26670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lang="en-US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CONFERENCE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68730" y="1932660"/>
            <a:ext cx="243656" cy="6464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93838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1029</Words>
  <Application>Microsoft Office PowerPoint</Application>
  <PresentationFormat>Custom</PresentationFormat>
  <Paragraphs>177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Sponsorship Brochure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Sponsorship Brochure</dc:title>
  <dc:creator>Nilesh Pal</dc:creator>
  <cp:lastModifiedBy>Nilesh Pal</cp:lastModifiedBy>
  <cp:revision>9</cp:revision>
  <dcterms:created xsi:type="dcterms:W3CDTF">2024-09-12T06:50:20Z</dcterms:created>
  <dcterms:modified xsi:type="dcterms:W3CDTF">2024-11-21T10:21:07Z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2024-09-12T00:00:00Z</vt:filetime>
  </property>
  <property fmtid="{D5CDD505-2E9C-101B-9397-08002B2CF9AE}" pid="5" name="Producer">
    <vt:lpwstr>www.ilovepdf.com</vt:lpwstr>
  </property>
</Properties>
</file>