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1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3207C-96F3-48F2-9E65-CEDAEEABD92C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55876-A21E-4467-9C19-F11C33337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76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55876-A21E-4467-9C19-F11C33337F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1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518" y="0"/>
            <a:ext cx="2078989" cy="6858000"/>
          </a:xfrm>
          <a:custGeom>
            <a:avLst/>
            <a:gdLst/>
            <a:ahLst/>
            <a:cxnLst/>
            <a:rect l="l" t="t" r="r" b="b"/>
            <a:pathLst>
              <a:path w="2078990" h="6858000">
                <a:moveTo>
                  <a:pt x="2078481" y="0"/>
                </a:moveTo>
                <a:lnTo>
                  <a:pt x="0" y="0"/>
                </a:lnTo>
                <a:lnTo>
                  <a:pt x="0" y="6858000"/>
                </a:lnTo>
                <a:lnTo>
                  <a:pt x="2078481" y="6858000"/>
                </a:lnTo>
                <a:lnTo>
                  <a:pt x="2078481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5"/>
            <a:ext cx="4591685" cy="6858000"/>
          </a:xfrm>
          <a:custGeom>
            <a:avLst/>
            <a:gdLst/>
            <a:ahLst/>
            <a:cxnLst/>
            <a:rect l="l" t="t" r="r" b="b"/>
            <a:pathLst>
              <a:path w="4591685" h="6858000">
                <a:moveTo>
                  <a:pt x="4591469" y="6857982"/>
                </a:moveTo>
                <a:lnTo>
                  <a:pt x="4591469" y="0"/>
                </a:lnTo>
                <a:lnTo>
                  <a:pt x="0" y="0"/>
                </a:lnTo>
                <a:lnTo>
                  <a:pt x="0" y="6857982"/>
                </a:lnTo>
                <a:lnTo>
                  <a:pt x="4591469" y="685798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919" y="200177"/>
            <a:ext cx="2262758" cy="2485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9241" y="729183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49400" y="1200403"/>
            <a:ext cx="909320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ursingcare.global-summit.com/" TargetMode="External"/><Relationship Id="rId2" Type="http://schemas.openxmlformats.org/officeDocument/2006/relationships/hyperlink" Target="mailto:nursingcareconference@eurosessions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68000" y="990600"/>
            <a:ext cx="230832" cy="55626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16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                            FOOD SAFETY CONFERENCE 2023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5770" y="2449448"/>
            <a:ext cx="4250030" cy="352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56845" algn="ctr">
              <a:lnSpc>
                <a:spcPts val="1895"/>
              </a:lnSpc>
              <a:spcBef>
                <a:spcPts val="95"/>
              </a:spcBef>
              <a:tabLst>
                <a:tab pos="2101850" algn="l"/>
                <a:tab pos="3507740" algn="l"/>
              </a:tabLst>
            </a:pPr>
            <a:r>
              <a:rPr lang="en-US" sz="16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  <a:t>24</a:t>
            </a:r>
            <a:r>
              <a:rPr lang="en-US" sz="1600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  <a:t>th</a:t>
            </a:r>
            <a:r>
              <a:rPr sz="1600" dirty="0" smtClean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195" dirty="0" smtClean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I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n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t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e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r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n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a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t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i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o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n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a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l</a:t>
            </a:r>
            <a:r>
              <a:rPr sz="1600" dirty="0">
                <a:solidFill>
                  <a:srgbClr val="171717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C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o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n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f</a:t>
            </a:r>
            <a:r>
              <a:rPr sz="1600" spc="-9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e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r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e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n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c</a:t>
            </a:r>
            <a:r>
              <a:rPr sz="1600" spc="-105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e</a:t>
            </a:r>
            <a:r>
              <a:rPr sz="1600" dirty="0">
                <a:solidFill>
                  <a:srgbClr val="171717"/>
                </a:solidFill>
                <a:latin typeface="Times New Roman"/>
                <a:cs typeface="Times New Roman"/>
              </a:rPr>
              <a:t>	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o</a:t>
            </a:r>
            <a:r>
              <a:rPr sz="1600" spc="-100" dirty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171717"/>
                </a:solidFill>
                <a:latin typeface="Times New Roman"/>
                <a:cs typeface="Times New Roman"/>
              </a:rPr>
              <a:t>n</a:t>
            </a:r>
            <a:endParaRPr sz="1600" dirty="0">
              <a:latin typeface="Times New Roman"/>
              <a:cs typeface="Times New Roman"/>
            </a:endParaRPr>
          </a:p>
          <a:p>
            <a:pPr algn="ctr"/>
            <a:r>
              <a:rPr lang="en-IN" sz="1600" b="1" dirty="0"/>
              <a:t>Nursing care and Health</a:t>
            </a:r>
            <a:r>
              <a:rPr lang="en-IN" sz="1600" dirty="0"/>
              <a:t> </a:t>
            </a:r>
            <a:endParaRPr lang="en-IN" sz="1600" dirty="0" smtClean="0"/>
          </a:p>
          <a:p>
            <a:pPr algn="ctr"/>
            <a:r>
              <a:rPr lang="en-IN" sz="1600" b="1" dirty="0"/>
              <a:t>MAY 29-30,</a:t>
            </a:r>
            <a:r>
              <a:rPr lang="en-IN" sz="1600" dirty="0"/>
              <a:t> </a:t>
            </a:r>
            <a:r>
              <a:rPr lang="en-IN" sz="1600" b="1" dirty="0"/>
              <a:t>2023</a:t>
            </a:r>
            <a:r>
              <a:rPr lang="en-IN" sz="1600" dirty="0"/>
              <a:t> </a:t>
            </a:r>
            <a:r>
              <a:rPr lang="en-IN" sz="1600" b="1" dirty="0"/>
              <a:t>ROME, </a:t>
            </a:r>
            <a:r>
              <a:rPr lang="en-IN" sz="1600" b="1" dirty="0" smtClean="0"/>
              <a:t>ITLAY</a:t>
            </a:r>
          </a:p>
          <a:p>
            <a:pPr algn="ctr"/>
            <a:endParaRPr lang="en-US" sz="1600" b="1" spc="-10" dirty="0" smtClean="0">
              <a:solidFill>
                <a:srgbClr val="171717"/>
              </a:solidFill>
              <a:latin typeface="Times New Roman"/>
              <a:cs typeface="Times New Roman"/>
            </a:endParaRPr>
          </a:p>
          <a:p>
            <a:pPr algn="ctr"/>
            <a:r>
              <a:rPr sz="1600" b="1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Theme</a:t>
            </a:r>
            <a:r>
              <a:rPr sz="1600" b="1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:</a:t>
            </a:r>
            <a:r>
              <a:rPr lang="en-US" sz="1600" b="1" spc="-10" dirty="0" smtClean="0">
                <a:solidFill>
                  <a:srgbClr val="171717"/>
                </a:solidFill>
                <a:latin typeface="Times New Roman"/>
                <a:cs typeface="Times New Roman"/>
              </a:rPr>
              <a:t> </a:t>
            </a:r>
          </a:p>
          <a:p>
            <a:pPr marR="117475"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Examining New Developments, Research, and the Best Nursing Practices</a:t>
            </a:r>
          </a:p>
          <a:p>
            <a:pPr marR="117475" algn="ctr"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373380" marR="493395" algn="ctr">
              <a:lnSpc>
                <a:spcPct val="100000"/>
              </a:lnSpc>
            </a:pPr>
            <a:r>
              <a:rPr sz="1400" i="1" spc="-5" dirty="0" smtClean="0">
                <a:solidFill>
                  <a:srgbClr val="171717"/>
                </a:solidFill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38430"/>
            <a:r>
              <a:rPr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MAIL:</a:t>
            </a:r>
            <a:r>
              <a:rPr lang="en-US"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hlinkClick r:id="rId2" tooltip="nursingcareconference@eurosessions.com"/>
              </a:rPr>
              <a:t>nursingcareconference@eurosessions.com</a:t>
            </a:r>
            <a:endParaRPr lang="en-US" sz="1400" b="1" spc="-5" dirty="0" smtClean="0">
              <a:solidFill>
                <a:srgbClr val="3A3838"/>
              </a:solidFill>
              <a:latin typeface="Times New Roman"/>
              <a:cs typeface="Times New Roman"/>
            </a:endParaRPr>
          </a:p>
          <a:p>
            <a:pPr marL="138430"/>
            <a:r>
              <a:rPr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URL:</a:t>
            </a:r>
            <a:r>
              <a:rPr lang="en-US"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b="1" spc="-5" dirty="0" smtClean="0">
                <a:solidFill>
                  <a:srgbClr val="3A3838"/>
                </a:solidFill>
                <a:latin typeface="Times New Roman"/>
                <a:cs typeface="Times New Roman"/>
                <a:hlinkClick r:id="rId3"/>
              </a:rPr>
              <a:t>https</a:t>
            </a:r>
            <a:r>
              <a:rPr lang="en-US" sz="1400" b="1" spc="-5" dirty="0">
                <a:solidFill>
                  <a:srgbClr val="3A3838"/>
                </a:solidFill>
                <a:latin typeface="Times New Roman"/>
                <a:cs typeface="Times New Roman"/>
                <a:hlinkClick r:id="rId3"/>
              </a:rPr>
              <a:t>://nursingcare.global-summit.com</a:t>
            </a:r>
            <a:r>
              <a:rPr lang="en-US" sz="14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/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8430"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2000" y="990600"/>
            <a:ext cx="6326505" cy="1007110"/>
            <a:chOff x="930592" y="1002779"/>
            <a:chExt cx="6326505" cy="1007110"/>
          </a:xfrm>
        </p:grpSpPr>
        <p:sp>
          <p:nvSpPr>
            <p:cNvPr id="7" name="object 7"/>
            <p:cNvSpPr/>
            <p:nvPr/>
          </p:nvSpPr>
          <p:spPr>
            <a:xfrm>
              <a:off x="944880" y="1183309"/>
              <a:ext cx="3207385" cy="812800"/>
            </a:xfrm>
            <a:custGeom>
              <a:avLst/>
              <a:gdLst/>
              <a:ahLst/>
              <a:cxnLst/>
              <a:rect l="l" t="t" r="r" b="b"/>
              <a:pathLst>
                <a:path w="3207385" h="812800">
                  <a:moveTo>
                    <a:pt x="0" y="812241"/>
                  </a:moveTo>
                  <a:lnTo>
                    <a:pt x="3206876" y="812241"/>
                  </a:lnTo>
                  <a:lnTo>
                    <a:pt x="3206876" y="0"/>
                  </a:lnTo>
                  <a:lnTo>
                    <a:pt x="0" y="0"/>
                  </a:lnTo>
                  <a:lnTo>
                    <a:pt x="0" y="812241"/>
                  </a:lnTo>
                  <a:close/>
                </a:path>
              </a:pathLst>
            </a:custGeom>
            <a:ln w="285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05300" y="1017066"/>
              <a:ext cx="3437254" cy="812800"/>
            </a:xfrm>
            <a:custGeom>
              <a:avLst/>
              <a:gdLst/>
              <a:ahLst/>
              <a:cxnLst/>
              <a:rect l="l" t="t" r="r" b="b"/>
              <a:pathLst>
                <a:path w="3437254" h="812800">
                  <a:moveTo>
                    <a:pt x="0" y="812241"/>
                  </a:moveTo>
                  <a:lnTo>
                    <a:pt x="3437128" y="812241"/>
                  </a:lnTo>
                  <a:lnTo>
                    <a:pt x="3437128" y="0"/>
                  </a:lnTo>
                  <a:lnTo>
                    <a:pt x="0" y="0"/>
                  </a:lnTo>
                  <a:lnTo>
                    <a:pt x="0" y="81224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68400" y="1091361"/>
              <a:ext cx="5760720" cy="812800"/>
            </a:xfrm>
            <a:custGeom>
              <a:avLst/>
              <a:gdLst/>
              <a:ahLst/>
              <a:cxnLst/>
              <a:rect l="l" t="t" r="r" b="b"/>
              <a:pathLst>
                <a:path w="5760720" h="812800">
                  <a:moveTo>
                    <a:pt x="5760720" y="0"/>
                  </a:moveTo>
                  <a:lnTo>
                    <a:pt x="0" y="0"/>
                  </a:lnTo>
                  <a:lnTo>
                    <a:pt x="0" y="812241"/>
                  </a:lnTo>
                  <a:lnTo>
                    <a:pt x="5760720" y="812241"/>
                  </a:lnTo>
                  <a:lnTo>
                    <a:pt x="576072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19588" y="1197597"/>
            <a:ext cx="318135" cy="508473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endParaRPr sz="3200" dirty="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95400" y="1219199"/>
            <a:ext cx="25908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65" dirty="0" smtClean="0"/>
              <a:t>TENTATI</a:t>
            </a:r>
            <a:r>
              <a:rPr lang="en-US" spc="-65" dirty="0" smtClean="0"/>
              <a:t>VE</a:t>
            </a:r>
            <a:endParaRPr spc="-65" dirty="0"/>
          </a:p>
        </p:txBody>
      </p:sp>
      <p:sp>
        <p:nvSpPr>
          <p:cNvPr id="12" name="object 12"/>
          <p:cNvSpPr txBox="1"/>
          <p:nvPr/>
        </p:nvSpPr>
        <p:spPr>
          <a:xfrm>
            <a:off x="4026310" y="1200403"/>
            <a:ext cx="2521541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sz="3200" spc="-55" dirty="0">
                <a:solidFill>
                  <a:srgbClr val="FFFFFF"/>
                </a:solidFill>
                <a:latin typeface="Arial Black"/>
                <a:cs typeface="Arial Black"/>
              </a:rPr>
              <a:t>R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O</a:t>
            </a:r>
            <a:r>
              <a:rPr sz="3200" spc="-10" dirty="0">
                <a:solidFill>
                  <a:srgbClr val="FFFFFF"/>
                </a:solidFill>
                <a:latin typeface="Arial Black"/>
                <a:cs typeface="Arial Black"/>
              </a:rPr>
              <a:t>G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RAM</a:t>
            </a:r>
            <a:endParaRPr sz="32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074038" y="896569"/>
              <a:ext cx="2141855" cy="408305"/>
            </a:xfrm>
            <a:custGeom>
              <a:avLst/>
              <a:gdLst/>
              <a:ahLst/>
              <a:cxnLst/>
              <a:rect l="l" t="t" r="r" b="b"/>
              <a:pathLst>
                <a:path w="2141855" h="408305">
                  <a:moveTo>
                    <a:pt x="2141601" y="0"/>
                  </a:moveTo>
                  <a:lnTo>
                    <a:pt x="0" y="0"/>
                  </a:lnTo>
                  <a:lnTo>
                    <a:pt x="0" y="408101"/>
                  </a:lnTo>
                  <a:lnTo>
                    <a:pt x="2141601" y="408101"/>
                  </a:lnTo>
                  <a:lnTo>
                    <a:pt x="2141601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4038" y="896569"/>
              <a:ext cx="2141855" cy="408305"/>
            </a:xfrm>
            <a:custGeom>
              <a:avLst/>
              <a:gdLst/>
              <a:ahLst/>
              <a:cxnLst/>
              <a:rect l="l" t="t" r="r" b="b"/>
              <a:pathLst>
                <a:path w="2141855" h="408305">
                  <a:moveTo>
                    <a:pt x="0" y="408101"/>
                  </a:moveTo>
                  <a:lnTo>
                    <a:pt x="2141601" y="408101"/>
                  </a:lnTo>
                  <a:lnTo>
                    <a:pt x="2141601" y="0"/>
                  </a:lnTo>
                  <a:lnTo>
                    <a:pt x="0" y="0"/>
                  </a:lnTo>
                  <a:lnTo>
                    <a:pt x="0" y="408101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92910" y="980694"/>
            <a:ext cx="825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72326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 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	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74851" y="980693"/>
            <a:ext cx="131127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spc="100" dirty="0" smtClean="0">
                <a:solidFill>
                  <a:srgbClr val="212A35"/>
                </a:solidFill>
                <a:latin typeface="Times New Roman"/>
                <a:cs typeface="Times New Roman"/>
              </a:rPr>
              <a:t>MONDAY,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8199" y="980692"/>
            <a:ext cx="855853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US" sz="2100" b="1" baseline="-15873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lang="en-US" sz="2100" b="1" baseline="-15873" dirty="0" smtClean="0">
                <a:solidFill>
                  <a:srgbClr val="212A35"/>
                </a:solidFill>
                <a:latin typeface="Times New Roman"/>
                <a:cs typeface="Times New Roman"/>
              </a:rPr>
              <a:t>29</a:t>
            </a:r>
            <a:r>
              <a:rPr lang="en-US" sz="2100" b="1" baseline="-15873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900" b="1" spc="180" dirty="0" smtClean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lang="en-US" sz="900" b="1" spc="-10" dirty="0" smtClean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900" b="1" spc="1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900" b="1" spc="-5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5400" y="990600"/>
            <a:ext cx="1958340" cy="228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May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74038" y="1304671"/>
            <a:ext cx="10044430" cy="0"/>
          </a:xfrm>
          <a:custGeom>
            <a:avLst/>
            <a:gdLst/>
            <a:ahLst/>
            <a:cxnLst/>
            <a:rect l="l" t="t" r="r" b="b"/>
            <a:pathLst>
              <a:path w="10044430">
                <a:moveTo>
                  <a:pt x="0" y="0"/>
                </a:moveTo>
                <a:lnTo>
                  <a:pt x="10043921" y="0"/>
                </a:lnTo>
              </a:path>
            </a:pathLst>
          </a:custGeom>
          <a:ln w="15875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876153"/>
              </p:ext>
            </p:extLst>
          </p:nvPr>
        </p:nvGraphicFramePr>
        <p:xfrm>
          <a:off x="1067688" y="1424432"/>
          <a:ext cx="10043160" cy="46597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94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668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668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08:30-09:00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536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Registrations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536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Introduction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BREAK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09:50-11:50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KEYNOTE</a:t>
                      </a:r>
                      <a:r>
                        <a:rPr sz="11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LECTURES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Introduction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89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11:50-13:10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8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650365" marR="1469390" indent="-171450" algn="ctr" defTabSz="914400" eaLnBrk="1" fontAlgn="auto" latinLnBrk="0" hangingPunct="1">
                        <a:lnSpc>
                          <a:spcPct val="113599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Ayurveda Nursing</a:t>
                      </a:r>
                    </a:p>
                    <a:p>
                      <a:pPr marL="1650365" marR="1469390" indent="-171450" algn="ctr" defTabSz="914400" eaLnBrk="1" fontAlgn="auto" latinLnBrk="0" hangingPunct="1">
                        <a:lnSpc>
                          <a:spcPct val="113599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Nursing Education and Research</a:t>
                      </a:r>
                      <a:endParaRPr lang="en-US" sz="1000" b="0" i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647825" marR="1467485" indent="-171450" algn="ctr" defTabSz="914400" eaLnBrk="1" fontAlgn="auto" latinLnBrk="0" hangingPunct="1">
                        <a:lnSpc>
                          <a:spcPct val="113599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Nursing Practice</a:t>
                      </a:r>
                    </a:p>
                    <a:p>
                      <a:pPr marL="1647825" marR="1467485" indent="-171450" algn="ctr" defTabSz="914400" eaLnBrk="1" fontAlgn="auto" latinLnBrk="0" hangingPunct="1">
                        <a:lnSpc>
                          <a:spcPct val="113599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Nursing education</a:t>
                      </a:r>
                    </a:p>
                    <a:p>
                      <a:pPr marL="1476375" marR="1467485" indent="0" algn="ctr" defTabSz="914400" eaLnBrk="1" fontAlgn="auto" latinLnBrk="0" hangingPunct="1">
                        <a:lnSpc>
                          <a:spcPct val="113599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future</a:t>
                      </a:r>
                      <a:endParaRPr lang="en-US" sz="1000" b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4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03:10-13:15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GROUP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PHOTO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73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13:15-14:00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LUNCH BREAK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433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11:50-13:10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480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337945" marR="1160145" indent="-171450" algn="ctr">
                        <a:lnSpc>
                          <a:spcPct val="113599"/>
                        </a:lnSpc>
                        <a:spcBef>
                          <a:spcPts val="21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Nurses' part in the COVID-19 pandemic</a:t>
                      </a:r>
                    </a:p>
                    <a:p>
                      <a:pPr marL="1337945" marR="1160145" indent="-171450" algn="ctr">
                        <a:lnSpc>
                          <a:spcPct val="113599"/>
                        </a:lnSpc>
                        <a:spcBef>
                          <a:spcPts val="21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 Safety &amp; Health care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323340" marR="1141095" indent="-171450">
                        <a:lnSpc>
                          <a:spcPct val="113599"/>
                        </a:lnSpc>
                        <a:spcBef>
                          <a:spcPts val="21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Surgical Nursing</a:t>
                      </a:r>
                    </a:p>
                    <a:p>
                      <a:pPr marL="1323340" marR="1141095" indent="-171450">
                        <a:lnSpc>
                          <a:spcPct val="113599"/>
                        </a:lnSpc>
                        <a:spcBef>
                          <a:spcPts val="21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Critical Care Nursing</a:t>
                      </a:r>
                    </a:p>
                    <a:p>
                      <a:pPr marL="1323340" marR="1141095" indent="-171450">
                        <a:lnSpc>
                          <a:spcPct val="113599"/>
                        </a:lnSpc>
                        <a:spcBef>
                          <a:spcPts val="21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Orthopaedic</a:t>
                      </a: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Nurse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16:00-16:20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BREAK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4038" y="896569"/>
            <a:ext cx="2141855" cy="408305"/>
          </a:xfrm>
          <a:custGeom>
            <a:avLst/>
            <a:gdLst/>
            <a:ahLst/>
            <a:cxnLst/>
            <a:rect l="l" t="t" r="r" b="b"/>
            <a:pathLst>
              <a:path w="2141855" h="408305">
                <a:moveTo>
                  <a:pt x="0" y="408101"/>
                </a:moveTo>
                <a:lnTo>
                  <a:pt x="2141601" y="408101"/>
                </a:lnTo>
                <a:lnTo>
                  <a:pt x="2141601" y="0"/>
                </a:lnTo>
                <a:lnTo>
                  <a:pt x="0" y="0"/>
                </a:lnTo>
                <a:lnTo>
                  <a:pt x="0" y="408101"/>
                </a:lnTo>
                <a:close/>
              </a:path>
            </a:pathLst>
          </a:custGeom>
          <a:ln w="127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0388" y="902919"/>
            <a:ext cx="2129155" cy="394335"/>
          </a:xfrm>
          <a:prstGeom prst="rect">
            <a:avLst/>
          </a:prstGeom>
          <a:solidFill>
            <a:srgbClr val="212A35"/>
          </a:solidFill>
        </p:spPr>
        <p:txBody>
          <a:bodyPr vert="horz" wrap="square" lIns="0" tIns="90805" rIns="0" bIns="0" rtlCol="0">
            <a:spAutoFit/>
          </a:bodyPr>
          <a:lstStyle/>
          <a:p>
            <a:pPr marL="624840">
              <a:lnSpc>
                <a:spcPct val="100000"/>
              </a:lnSpc>
              <a:spcBef>
                <a:spcPts val="715"/>
              </a:spcBef>
              <a:tabLst>
                <a:tab pos="133604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	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48600" y="990600"/>
            <a:ext cx="141732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spc="100" dirty="0" smtClean="0">
                <a:solidFill>
                  <a:srgbClr val="212A35"/>
                </a:solidFill>
                <a:latin typeface="Times New Roman"/>
                <a:cs typeface="Times New Roman"/>
              </a:rPr>
              <a:t>Tuesday</a:t>
            </a:r>
            <a:r>
              <a:rPr sz="1400" b="1" spc="10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12A35"/>
                </a:solidFill>
                <a:latin typeface="Times New Roman"/>
                <a:cs typeface="Times New Roman"/>
              </a:rPr>
              <a:t>,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63000" y="990600"/>
            <a:ext cx="703453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US" sz="2100" b="1" baseline="-15873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lang="en-US" sz="2100" b="1" baseline="-15873" dirty="0" smtClean="0">
                <a:solidFill>
                  <a:srgbClr val="212A35"/>
                </a:solidFill>
                <a:latin typeface="Times New Roman"/>
                <a:cs typeface="Times New Roman"/>
              </a:rPr>
              <a:t>30</a:t>
            </a:r>
            <a:r>
              <a:rPr sz="2100" b="1" spc="337" baseline="-15873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900" b="1" spc="180" dirty="0" smtClean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900" b="1" spc="15" dirty="0" smtClean="0">
                <a:solidFill>
                  <a:srgbClr val="212A35"/>
                </a:solidFill>
                <a:latin typeface="Times New Roman"/>
                <a:cs typeface="Times New Roman"/>
              </a:rPr>
              <a:t>h </a:t>
            </a:r>
            <a:r>
              <a:rPr sz="900" b="1" spc="-5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72600" y="990600"/>
            <a:ext cx="1589023" cy="231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May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74038" y="1304671"/>
            <a:ext cx="10044430" cy="0"/>
          </a:xfrm>
          <a:custGeom>
            <a:avLst/>
            <a:gdLst/>
            <a:ahLst/>
            <a:cxnLst/>
            <a:rect l="l" t="t" r="r" b="b"/>
            <a:pathLst>
              <a:path w="10044430">
                <a:moveTo>
                  <a:pt x="0" y="0"/>
                </a:moveTo>
                <a:lnTo>
                  <a:pt x="10043921" y="0"/>
                </a:lnTo>
              </a:path>
            </a:pathLst>
          </a:custGeom>
          <a:ln w="15875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233516"/>
              </p:ext>
            </p:extLst>
          </p:nvPr>
        </p:nvGraphicFramePr>
        <p:xfrm>
          <a:off x="1067688" y="1424432"/>
          <a:ext cx="10043160" cy="46902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94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668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668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08:30-09:00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536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Registrations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536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Introduction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BREAK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09:50-11:50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KEYNOTE</a:t>
                      </a:r>
                      <a:r>
                        <a:rPr sz="11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LECTURES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Introduction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09:00-09:30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89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11:50-13:10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4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551305" marR="137287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Clinical Nursing</a:t>
                      </a:r>
                    </a:p>
                    <a:p>
                      <a:pPr marL="1551305" marR="137287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Dental Nurse</a:t>
                      </a:r>
                    </a:p>
                    <a:p>
                      <a:pPr marL="1551305" marR="137287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Healthcare and Maternal Child Health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505585" marR="132461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Neonatal Nursing</a:t>
                      </a:r>
                    </a:p>
                    <a:p>
                      <a:pPr marL="1505585" marR="132461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Pediatric nursing</a:t>
                      </a:r>
                    </a:p>
                    <a:p>
                      <a:pPr marL="1505585" marR="132461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Neonatal Nursing</a:t>
                      </a:r>
                    </a:p>
                    <a:p>
                      <a:pPr marL="1505585" marR="1324610" indent="-171450" algn="ctr">
                        <a:lnSpc>
                          <a:spcPct val="100000"/>
                        </a:lnSpc>
                        <a:spcBef>
                          <a:spcPts val="334"/>
                        </a:spcBef>
                        <a:buFont typeface="Arial" panose="020B0604020202020204" pitchFamily="34" charset="0"/>
                        <a:buChar char="•"/>
                      </a:pP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4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03:10-13:15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GROUP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PHOTO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736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13:15-14:00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LUNCH BREAK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02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11:50-13:10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b="1" dirty="0">
                          <a:latin typeface="Times New Roman"/>
                          <a:cs typeface="Times New Roman"/>
                        </a:rPr>
                        <a:t>MEETING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Hall</a:t>
                      </a:r>
                      <a:r>
                        <a:rPr sz="11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Times New Roman"/>
                          <a:cs typeface="Times New Roman"/>
                        </a:rPr>
                        <a:t>02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4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322705" marR="1143635" indent="-171450" algn="ctr">
                        <a:lnSpc>
                          <a:spcPct val="100000"/>
                        </a:lnSpc>
                        <a:spcBef>
                          <a:spcPts val="33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Euro Nursing</a:t>
                      </a:r>
                    </a:p>
                    <a:p>
                      <a:pPr marL="1322705" marR="1143635" indent="-171450" algn="ctr">
                        <a:lnSpc>
                          <a:spcPct val="100000"/>
                        </a:lnSpc>
                        <a:spcBef>
                          <a:spcPts val="33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Gerontological Nursing</a:t>
                      </a:r>
                    </a:p>
                    <a:p>
                      <a:pPr marL="1322705" marR="1143635" indent="-171450" algn="ctr">
                        <a:lnSpc>
                          <a:spcPct val="100000"/>
                        </a:lnSpc>
                        <a:spcBef>
                          <a:spcPts val="33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Cardiac Nursing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533525" marR="1351280" indent="-17145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 nursing and travel</a:t>
                      </a:r>
                    </a:p>
                    <a:p>
                      <a:pPr marL="1533525" marR="1351280" indent="-17145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3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Healthcare and Maternal Child Health</a:t>
                      </a:r>
                      <a:endParaRPr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16:00-16:20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BREAK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2830" y="220207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729183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46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215639" y="862241"/>
            <a:ext cx="576072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158750" rIns="0" bIns="0" rtlCol="0">
            <a:spAutoFit/>
          </a:bodyPr>
          <a:lstStyle/>
          <a:p>
            <a:pPr marR="70485" algn="ctr">
              <a:lnSpc>
                <a:spcPct val="100000"/>
              </a:lnSpc>
              <a:spcBef>
                <a:spcPts val="1250"/>
              </a:spcBef>
              <a:tabLst>
                <a:tab pos="1811655" algn="l"/>
                <a:tab pos="295465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	B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	M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817" y="3253792"/>
            <a:ext cx="1151255" cy="4276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fontAlgn="b"/>
            <a:r>
              <a:rPr lang="en-US" sz="900" b="1" dirty="0"/>
              <a:t>Ilene Gottlieb</a:t>
            </a:r>
          </a:p>
          <a:p>
            <a:r>
              <a:rPr lang="en-US" sz="900" dirty="0" smtClean="0"/>
              <a:t>Healing </a:t>
            </a:r>
            <a:r>
              <a:rPr lang="en-US" sz="900" dirty="0"/>
              <a:t>From The Heart, </a:t>
            </a:r>
            <a:r>
              <a:rPr lang="en-US" sz="900" dirty="0" smtClean="0"/>
              <a:t>Inc. </a:t>
            </a:r>
            <a:r>
              <a:rPr lang="en-US" sz="900" dirty="0"/>
              <a:t>USA</a:t>
            </a:r>
            <a:endParaRPr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4000" y="2971800"/>
            <a:ext cx="1140460" cy="8072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1000" b="1" dirty="0"/>
              <a:t>Sharadha </a:t>
            </a:r>
            <a:r>
              <a:rPr lang="en-US" sz="1000" b="1" dirty="0" smtClean="0"/>
              <a:t>Ramesh</a:t>
            </a:r>
          </a:p>
          <a:p>
            <a:pPr marL="12700" marR="5080">
              <a:spcBef>
                <a:spcPts val="95"/>
              </a:spcBef>
            </a:pPr>
            <a:r>
              <a:rPr lang="en-US" sz="1000" dirty="0"/>
              <a:t>Symbiosis International University India</a:t>
            </a:r>
            <a:endParaRPr lang="en-US" sz="1000" b="1" dirty="0"/>
          </a:p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endParaRPr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96400" y="5256966"/>
            <a:ext cx="1139190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100" b="1" dirty="0" smtClean="0"/>
              <a:t>Elsa Vitale</a:t>
            </a:r>
          </a:p>
          <a:p>
            <a:r>
              <a:rPr lang="en-US" sz="1100" dirty="0"/>
              <a:t>University of Bari Italy</a:t>
            </a:r>
            <a:endParaRPr lang="en-US" sz="1100" b="1" dirty="0"/>
          </a:p>
          <a:p>
            <a:endParaRPr sz="1100" b="1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36203" y="3032075"/>
            <a:ext cx="1290955" cy="11406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0815" marR="164465">
              <a:spcBef>
                <a:spcPts val="95"/>
              </a:spcBef>
            </a:pPr>
            <a:r>
              <a:rPr lang="en-US" sz="1000" b="1" dirty="0"/>
              <a:t>Raúl </a:t>
            </a:r>
            <a:r>
              <a:rPr lang="en-US" sz="1000" b="1" dirty="0" smtClean="0"/>
              <a:t>Hormazábal-Salgado</a:t>
            </a:r>
          </a:p>
          <a:p>
            <a:pPr marL="170815" marR="164465">
              <a:spcBef>
                <a:spcPts val="95"/>
              </a:spcBef>
            </a:pPr>
            <a:r>
              <a:rPr lang="en-US" sz="1000" dirty="0"/>
              <a:t>The University of Talca Chile</a:t>
            </a:r>
            <a:endParaRPr lang="en-US" sz="1000" dirty="0" smtClean="0"/>
          </a:p>
          <a:p>
            <a:pPr marL="170815" marR="164465">
              <a:spcBef>
                <a:spcPts val="95"/>
              </a:spcBef>
            </a:pPr>
            <a:endParaRPr lang="en-US" sz="1000" dirty="0" smtClean="0"/>
          </a:p>
          <a:p>
            <a:pPr marL="170815" marR="164465">
              <a:spcBef>
                <a:spcPts val="95"/>
              </a:spcBef>
            </a:pPr>
            <a:endParaRPr lang="en-US" sz="1000" dirty="0"/>
          </a:p>
          <a:p>
            <a:pPr marL="170815" marR="164465">
              <a:lnSpc>
                <a:spcPct val="100000"/>
              </a:lnSpc>
              <a:spcBef>
                <a:spcPts val="95"/>
              </a:spcBef>
            </a:pP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7442" y="5497074"/>
            <a:ext cx="1682623" cy="643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/>
              <a:t>S.Setyowati</a:t>
            </a:r>
            <a:endParaRPr lang="en-US" sz="1400" b="1" dirty="0" smtClean="0"/>
          </a:p>
          <a:p>
            <a:r>
              <a:rPr lang="en-US" sz="1100" dirty="0"/>
              <a:t>University Indonesia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9417" y="5410200"/>
            <a:ext cx="1138555" cy="7944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1000" b="1" dirty="0"/>
              <a:t>Susan J </a:t>
            </a:r>
            <a:r>
              <a:rPr lang="en-US" sz="1000" b="1" dirty="0" smtClean="0"/>
              <a:t>Kitching</a:t>
            </a:r>
          </a:p>
          <a:p>
            <a:r>
              <a:rPr lang="en-US" sz="1000" dirty="0" smtClean="0"/>
              <a:t>Northern </a:t>
            </a:r>
            <a:r>
              <a:rPr lang="en-US" sz="1000" dirty="0"/>
              <a:t>Area Armed Forces Hospital, Saudi Arabia</a:t>
            </a:r>
          </a:p>
          <a:p>
            <a:pPr marL="29209" marR="20955" indent="3175" algn="ctr">
              <a:lnSpc>
                <a:spcPct val="100000"/>
              </a:lnSpc>
              <a:spcBef>
                <a:spcPts val="95"/>
              </a:spcBef>
            </a:pPr>
            <a:endParaRPr sz="1000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17" y="1619463"/>
            <a:ext cx="1081086" cy="162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47" y="4036037"/>
            <a:ext cx="1152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912" y="1782070"/>
            <a:ext cx="1275116" cy="1177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442" y="4172772"/>
            <a:ext cx="1237428" cy="1237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848" y="4081799"/>
            <a:ext cx="1106763" cy="110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864" y="1725813"/>
            <a:ext cx="1274742" cy="123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399380" y="948437"/>
            <a:ext cx="694055" cy="2289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2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2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04815" y="937951"/>
            <a:ext cx="2134235" cy="2289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229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2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</a:t>
            </a:r>
            <a:r>
              <a:rPr sz="1400" b="1" spc="2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2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L</a:t>
            </a:r>
            <a:r>
              <a:rPr sz="1400" b="1" spc="2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2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1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2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2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2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229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7250" y="1420406"/>
            <a:ext cx="1974850" cy="1094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Hector Magno</a:t>
            </a:r>
          </a:p>
          <a:p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 Berkeley as a National Science Foundation, UK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32100" y="2438400"/>
            <a:ext cx="2044700" cy="981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Jean Du Plessis</a:t>
            </a:r>
          </a:p>
          <a:p>
            <a:r>
              <a:rPr lang="en-US" sz="1400" dirty="0"/>
              <a:t>Fiona Stanley Hospital, Australia 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4876800" y="1420406"/>
            <a:ext cx="1981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Arne Rehnsfeldt</a:t>
            </a:r>
          </a:p>
          <a:p>
            <a:r>
              <a:rPr lang="en-US" sz="1400" dirty="0"/>
              <a:t>Western Norway University of Applied Sciences, </a:t>
            </a:r>
            <a:r>
              <a:rPr lang="en-US" sz="1400" dirty="0" smtClean="0"/>
              <a:t>Norway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6858000" y="2438400"/>
            <a:ext cx="2118359" cy="981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Meng-Yan Tang</a:t>
            </a:r>
          </a:p>
          <a:p>
            <a:r>
              <a:rPr lang="en-US" dirty="0"/>
              <a:t>Sichuan University, </a:t>
            </a:r>
            <a:r>
              <a:rPr lang="en-US" dirty="0" smtClean="0"/>
              <a:t>China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76359" y="1420406"/>
            <a:ext cx="1949451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400" b="1" dirty="0">
                <a:solidFill>
                  <a:schemeClr val="tx1"/>
                </a:solidFill>
              </a:rPr>
              <a:t>Maria-Teresa Parisotto</a:t>
            </a:r>
          </a:p>
          <a:p>
            <a:r>
              <a:rPr lang="it-IT" sz="1400" dirty="0"/>
              <a:t>Fresenius Medical Care USA </a:t>
            </a:r>
          </a:p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57250" y="3433038"/>
            <a:ext cx="1974850" cy="1075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Hank Drummond</a:t>
            </a:r>
          </a:p>
          <a:p>
            <a:r>
              <a:rPr lang="en-US" dirty="0"/>
              <a:t>Cross Country Healthcare USA </a:t>
            </a:r>
          </a:p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876800" y="3433038"/>
            <a:ext cx="2057400" cy="1075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Lonnie Wederski</a:t>
            </a:r>
          </a:p>
          <a:p>
            <a:r>
              <a:rPr lang="en-US" dirty="0"/>
              <a:t>Northern Arizona University USA</a:t>
            </a:r>
          </a:p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8957943" y="3420338"/>
            <a:ext cx="1949451" cy="1075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Monette Mabolo</a:t>
            </a:r>
          </a:p>
          <a:p>
            <a:r>
              <a:rPr lang="en-US" sz="1400" dirty="0"/>
              <a:t>Moses Cone Memorial Hospital USA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215639" y="862241"/>
              <a:ext cx="5760720" cy="558165"/>
            </a:xfrm>
            <a:custGeom>
              <a:avLst/>
              <a:gdLst/>
              <a:ahLst/>
              <a:cxnLst/>
              <a:rect l="l" t="t" r="r" b="b"/>
              <a:pathLst>
                <a:path w="5760720" h="558165">
                  <a:moveTo>
                    <a:pt x="5760593" y="0"/>
                  </a:moveTo>
                  <a:lnTo>
                    <a:pt x="0" y="0"/>
                  </a:lnTo>
                  <a:lnTo>
                    <a:pt x="0" y="557999"/>
                  </a:lnTo>
                  <a:lnTo>
                    <a:pt x="5760593" y="557999"/>
                  </a:lnTo>
                  <a:lnTo>
                    <a:pt x="5760593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15639" y="862241"/>
              <a:ext cx="5760720" cy="558165"/>
            </a:xfrm>
            <a:custGeom>
              <a:avLst/>
              <a:gdLst/>
              <a:ahLst/>
              <a:cxnLst/>
              <a:rect l="l" t="t" r="r" b="b"/>
              <a:pathLst>
                <a:path w="5760720" h="558165">
                  <a:moveTo>
                    <a:pt x="0" y="557999"/>
                  </a:moveTo>
                  <a:lnTo>
                    <a:pt x="5760593" y="557999"/>
                  </a:lnTo>
                  <a:lnTo>
                    <a:pt x="5760593" y="0"/>
                  </a:lnTo>
                  <a:lnTo>
                    <a:pt x="0" y="0"/>
                  </a:lnTo>
                  <a:lnTo>
                    <a:pt x="0" y="557999"/>
                  </a:lnTo>
                  <a:close/>
                </a:path>
              </a:pathLst>
            </a:custGeom>
            <a:ln w="12700">
              <a:solidFill>
                <a:srgbClr val="1F386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92192" y="1007745"/>
            <a:ext cx="7004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47892" y="1007745"/>
            <a:ext cx="20802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23677" y="3381755"/>
            <a:ext cx="1909191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200" b="1" dirty="0"/>
              <a:t>The Colosseum and the Arch of Constantine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85548" y="3352800"/>
            <a:ext cx="2478598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400" b="1" dirty="0"/>
              <a:t>Vatican City</a:t>
            </a:r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09787" y="3352800"/>
            <a:ext cx="2729613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1400" b="1" dirty="0"/>
              <a:t>The Pantheon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52600" y="5663700"/>
            <a:ext cx="2640314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400" b="1" dirty="0"/>
              <a:t> Roman Forum</a:t>
            </a:r>
          </a:p>
          <a:p>
            <a:pPr algn="ctr"/>
            <a:r>
              <a:rPr lang="en-US" sz="1400" dirty="0"/>
              <a:t/>
            </a:r>
            <a:br>
              <a:rPr lang="en-US" sz="1400" dirty="0"/>
            </a:b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76747" y="5673371"/>
            <a:ext cx="1242695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1400" b="1" dirty="0"/>
              <a:t>Trevi Fountain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03736" y="5646401"/>
            <a:ext cx="3973863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1400" b="1" dirty="0"/>
              <a:t>Centro Storico &amp; the Spanish Steps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83" y="1773047"/>
            <a:ext cx="2431380" cy="16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547" y="1684343"/>
            <a:ext cx="2418208" cy="164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787" y="1596190"/>
            <a:ext cx="2562225" cy="170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118" y="3831716"/>
            <a:ext cx="2544796" cy="169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958" y="3770497"/>
            <a:ext cx="2557778" cy="1758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828" y="3818623"/>
            <a:ext cx="2242141" cy="171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</TotalTime>
  <Words>342</Words>
  <Application>Microsoft Office PowerPoint</Application>
  <PresentationFormat>Custom</PresentationFormat>
  <Paragraphs>137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TENTATIVE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UGT0161</cp:lastModifiedBy>
  <cp:revision>38</cp:revision>
  <dcterms:created xsi:type="dcterms:W3CDTF">2022-02-17T11:02:48Z</dcterms:created>
  <dcterms:modified xsi:type="dcterms:W3CDTF">2022-08-29T22:57:02Z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2022-02-17T00:00:00Z</vt:filetime>
  </property>
</Properties>
</file>