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16" y="1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264" y="0"/>
            <a:ext cx="2078989" cy="6858000"/>
          </a:xfrm>
          <a:custGeom>
            <a:avLst/>
            <a:gdLst/>
            <a:ahLst/>
            <a:cxnLst/>
            <a:rect l="l" t="t" r="r" b="b"/>
            <a:pathLst>
              <a:path w="2078990" h="6858000">
                <a:moveTo>
                  <a:pt x="2078735" y="0"/>
                </a:moveTo>
                <a:lnTo>
                  <a:pt x="0" y="0"/>
                </a:lnTo>
                <a:lnTo>
                  <a:pt x="0" y="6858000"/>
                </a:lnTo>
                <a:lnTo>
                  <a:pt x="2078735" y="6858000"/>
                </a:lnTo>
                <a:lnTo>
                  <a:pt x="2078735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4715510" cy="6823075"/>
          </a:xfrm>
          <a:custGeom>
            <a:avLst/>
            <a:gdLst/>
            <a:ahLst/>
            <a:cxnLst/>
            <a:rect l="l" t="t" r="r" b="b"/>
            <a:pathLst>
              <a:path w="4715510" h="6823075">
                <a:moveTo>
                  <a:pt x="0" y="6822946"/>
                </a:moveTo>
                <a:lnTo>
                  <a:pt x="4715256" y="6822946"/>
                </a:lnTo>
                <a:lnTo>
                  <a:pt x="4715256" y="0"/>
                </a:lnTo>
                <a:lnTo>
                  <a:pt x="0" y="0"/>
                </a:lnTo>
                <a:lnTo>
                  <a:pt x="0" y="68229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408175" y="1420367"/>
            <a:ext cx="4688205" cy="4017645"/>
          </a:xfrm>
          <a:custGeom>
            <a:avLst/>
            <a:gdLst/>
            <a:ahLst/>
            <a:cxnLst/>
            <a:rect l="l" t="t" r="r" b="b"/>
            <a:pathLst>
              <a:path w="4688205" h="4017645">
                <a:moveTo>
                  <a:pt x="4687824" y="0"/>
                </a:moveTo>
                <a:lnTo>
                  <a:pt x="0" y="0"/>
                </a:lnTo>
                <a:lnTo>
                  <a:pt x="0" y="4017263"/>
                </a:lnTo>
                <a:lnTo>
                  <a:pt x="4687824" y="4017263"/>
                </a:lnTo>
                <a:lnTo>
                  <a:pt x="4687824" y="0"/>
                </a:lnTo>
                <a:close/>
              </a:path>
            </a:pathLst>
          </a:custGeom>
          <a:solidFill>
            <a:srgbClr val="333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324611"/>
            <a:ext cx="2261616" cy="24841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28138" y="2384551"/>
            <a:ext cx="2170429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677" y="5903163"/>
            <a:ext cx="4211320" cy="66548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MAIL:</a:t>
            </a:r>
            <a:r>
              <a:rPr sz="1400" b="1" spc="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nursingpractice@speakermeeting.com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URL:</a:t>
            </a:r>
            <a:r>
              <a:rPr sz="1400" b="1" spc="4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 flipH="1">
            <a:off x="10966058" y="180976"/>
            <a:ext cx="269304" cy="605492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65"/>
              </a:lnSpc>
            </a:pPr>
            <a:r>
              <a:rPr lang="en-US" sz="66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Nursing  2024</a:t>
            </a:r>
            <a:endParaRPr sz="66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89482" y="1178813"/>
            <a:ext cx="3568065" cy="4432300"/>
          </a:xfrm>
          <a:custGeom>
            <a:avLst/>
            <a:gdLst/>
            <a:ahLst/>
            <a:cxnLst/>
            <a:rect l="l" t="t" r="r" b="b"/>
            <a:pathLst>
              <a:path w="3568065" h="4432300">
                <a:moveTo>
                  <a:pt x="0" y="4431791"/>
                </a:moveTo>
                <a:lnTo>
                  <a:pt x="3567684" y="4431791"/>
                </a:lnTo>
                <a:lnTo>
                  <a:pt x="3567684" y="0"/>
                </a:lnTo>
                <a:lnTo>
                  <a:pt x="0" y="0"/>
                </a:lnTo>
                <a:lnTo>
                  <a:pt x="0" y="4431791"/>
                </a:lnTo>
                <a:close/>
              </a:path>
            </a:pathLst>
          </a:custGeom>
          <a:ln w="28956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86000" y="1906019"/>
            <a:ext cx="356984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8275" algn="l"/>
                <a:tab pos="2844800" algn="l"/>
              </a:tabLst>
            </a:pPr>
            <a:r>
              <a:rPr lang="en-US" sz="28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43rd World</a:t>
            </a:r>
            <a:endParaRPr sz="2800" b="1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447800" y="2384551"/>
            <a:ext cx="4408042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8265">
              <a:lnSpc>
                <a:spcPct val="100000"/>
              </a:lnSpc>
              <a:spcBef>
                <a:spcPts val="95"/>
              </a:spcBef>
              <a:tabLst>
                <a:tab pos="1341120" algn="l"/>
              </a:tabLst>
            </a:pPr>
            <a:r>
              <a:rPr lang="en-US" sz="3200" spc="-5" dirty="0"/>
              <a:t>Nursing and Healthcare </a:t>
            </a:r>
            <a:r>
              <a:rPr lang="en-US" sz="3200" spc="-5" dirty="0" smtClean="0"/>
              <a:t>      Conference</a:t>
            </a:r>
            <a:endParaRPr sz="3200"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1645157" y="3487623"/>
            <a:ext cx="421068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August 08-09, 2024 London, UK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 smtClean="0">
              <a:latin typeface="Times New Roman"/>
              <a:cs typeface="Times New Roman"/>
            </a:endParaRPr>
          </a:p>
          <a:p>
            <a:pPr marL="3175" algn="ctr">
              <a:lnSpc>
                <a:spcPct val="100000"/>
              </a:lnSpc>
            </a:pPr>
            <a:r>
              <a:rPr sz="16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Theme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endParaRPr sz="16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lang="en-US" sz="1600" i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Transforming Healthcare Through Innovation and Collaboration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714"/>
            <a:ext cx="12192000" cy="6844665"/>
            <a:chOff x="0" y="13714"/>
            <a:chExt cx="12192000" cy="6844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714"/>
              <a:ext cx="12192000" cy="68442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140" y="728472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720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720" y="5378196"/>
                  </a:lnTo>
                  <a:lnTo>
                    <a:pt x="10713720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52855" y="1665173"/>
            <a:ext cx="9888220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spc="-10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ar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t</a:t>
            </a:r>
            <a:r>
              <a:rPr sz="1200" b="1" spc="-5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nd</a:t>
            </a:r>
            <a:r>
              <a:rPr sz="1200" b="1" spc="-10" dirty="0">
                <a:latin typeface="Times New Roman"/>
                <a:cs typeface="Times New Roman"/>
              </a:rPr>
              <a:t>ee</a:t>
            </a:r>
            <a:r>
              <a:rPr sz="1200" b="1" dirty="0">
                <a:latin typeface="Times New Roman"/>
                <a:cs typeface="Times New Roman"/>
              </a:rPr>
              <a:t>s,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marR="5715" indent="38100" algn="just">
              <a:lnSpc>
                <a:spcPct val="100000"/>
              </a:lnSpc>
            </a:pPr>
            <a:r>
              <a:rPr sz="1200" spc="-5" dirty="0" smtClean="0">
                <a:latin typeface="Times New Roman"/>
                <a:cs typeface="Times New Roman"/>
              </a:rPr>
              <a:t>Conference Series LLC </a:t>
            </a:r>
            <a:r>
              <a:rPr sz="1200" spc="-45" dirty="0" smtClean="0">
                <a:latin typeface="Times New Roman"/>
                <a:cs typeface="Times New Roman"/>
              </a:rPr>
              <a:t>LTD </a:t>
            </a:r>
            <a:r>
              <a:rPr sz="1200" dirty="0" smtClean="0">
                <a:latin typeface="Times New Roman"/>
                <a:cs typeface="Times New Roman"/>
              </a:rPr>
              <a:t>welcomes </a:t>
            </a:r>
            <a:r>
              <a:rPr sz="1200" spc="-10" dirty="0" smtClean="0">
                <a:latin typeface="Times New Roman"/>
                <a:cs typeface="Times New Roman"/>
              </a:rPr>
              <a:t>you </a:t>
            </a:r>
            <a:r>
              <a:rPr sz="1200" dirty="0" smtClean="0">
                <a:latin typeface="Times New Roman"/>
                <a:cs typeface="Times New Roman"/>
              </a:rPr>
              <a:t>to attend the </a:t>
            </a:r>
            <a:r>
              <a:rPr lang="en-US" sz="1200" b="1" spc="-5" dirty="0" smtClean="0">
                <a:latin typeface="Times New Roman"/>
                <a:cs typeface="Times New Roman"/>
              </a:rPr>
              <a:t>43rd World Nursing and Healthcare Conference </a:t>
            </a:r>
            <a:r>
              <a:rPr sz="1200" spc="-5" dirty="0" smtClean="0">
                <a:latin typeface="Times New Roman"/>
                <a:cs typeface="Times New Roman"/>
              </a:rPr>
              <a:t>which is going </a:t>
            </a:r>
            <a:r>
              <a:rPr sz="1200" dirty="0" smtClean="0">
                <a:latin typeface="Times New Roman"/>
                <a:cs typeface="Times New Roman"/>
              </a:rPr>
              <a:t>to be </a:t>
            </a:r>
            <a:r>
              <a:rPr sz="1200" spc="-5" dirty="0" smtClean="0">
                <a:latin typeface="Times New Roman"/>
                <a:cs typeface="Times New Roman"/>
              </a:rPr>
              <a:t>held </a:t>
            </a:r>
            <a:r>
              <a:rPr sz="1200" dirty="0" smtClean="0">
                <a:latin typeface="Times New Roman"/>
                <a:cs typeface="Times New Roman"/>
              </a:rPr>
              <a:t>on </a:t>
            </a:r>
            <a:r>
              <a:rPr lang="en-US" sz="1200" b="1" spc="-5" dirty="0" smtClean="0">
                <a:latin typeface="Times New Roman"/>
                <a:cs typeface="Times New Roman"/>
              </a:rPr>
              <a:t>August 08-09, 2024 </a:t>
            </a:r>
            <a:r>
              <a:rPr sz="1200" dirty="0" smtClean="0">
                <a:latin typeface="Times New Roman"/>
                <a:cs typeface="Times New Roman"/>
              </a:rPr>
              <a:t>in </a:t>
            </a:r>
            <a:r>
              <a:rPr sz="1200" b="1" spc="-5" dirty="0" smtClean="0">
                <a:latin typeface="Times New Roman"/>
                <a:cs typeface="Times New Roman"/>
              </a:rPr>
              <a:t>London, </a:t>
            </a:r>
            <a:r>
              <a:rPr sz="1200" b="1" spc="-10" dirty="0" smtClean="0">
                <a:latin typeface="Times New Roman"/>
                <a:cs typeface="Times New Roman"/>
              </a:rPr>
              <a:t>United </a:t>
            </a:r>
            <a:r>
              <a:rPr sz="1200" b="1" spc="-5" dirty="0" smtClean="0">
                <a:latin typeface="Times New Roman"/>
                <a:cs typeface="Times New Roman"/>
              </a:rPr>
              <a:t>Kingdom. </a:t>
            </a:r>
            <a:r>
              <a:rPr sz="1200" spc="-45" dirty="0" smtClean="0">
                <a:latin typeface="Times New Roman"/>
                <a:cs typeface="Times New Roman"/>
              </a:rPr>
              <a:t>We </a:t>
            </a:r>
            <a:r>
              <a:rPr sz="1200" dirty="0" smtClean="0">
                <a:latin typeface="Times New Roman"/>
                <a:cs typeface="Times New Roman"/>
              </a:rPr>
              <a:t>cordially invite all the participants who are interested in sharing their knowledge </a:t>
            </a:r>
            <a:r>
              <a:rPr sz="1200" spc="-5" dirty="0" smtClean="0">
                <a:latin typeface="Times New Roman"/>
                <a:cs typeface="Times New Roman"/>
              </a:rPr>
              <a:t>and </a:t>
            </a:r>
            <a:r>
              <a:rPr sz="1200" dirty="0" smtClean="0">
                <a:latin typeface="Times New Roman"/>
                <a:cs typeface="Times New Roman"/>
              </a:rPr>
              <a:t>research in the arena of </a:t>
            </a:r>
            <a:r>
              <a:rPr lang="en-US" sz="1200" b="1" dirty="0" smtClean="0">
                <a:latin typeface="Times New Roman"/>
                <a:cs typeface="Times New Roman"/>
              </a:rPr>
              <a:t>Nursing and healthcare </a:t>
            </a:r>
            <a:r>
              <a:rPr sz="1200" dirty="0" smtClean="0">
                <a:latin typeface="Times New Roman"/>
                <a:cs typeface="Times New Roman"/>
              </a:rPr>
              <a:t>anticipates more than 100 participants </a:t>
            </a:r>
            <a:r>
              <a:rPr sz="1200" spc="-5" dirty="0" smtClean="0">
                <a:latin typeface="Times New Roman"/>
                <a:cs typeface="Times New Roman"/>
              </a:rPr>
              <a:t>around </a:t>
            </a:r>
            <a:r>
              <a:rPr sz="1200" dirty="0" smtClean="0">
                <a:latin typeface="Times New Roman"/>
                <a:cs typeface="Times New Roman"/>
              </a:rPr>
              <a:t>the </a:t>
            </a:r>
            <a:r>
              <a:rPr sz="1200" spc="-5" dirty="0" smtClean="0">
                <a:latin typeface="Times New Roman"/>
                <a:cs typeface="Times New Roman"/>
              </a:rPr>
              <a:t>globe </a:t>
            </a:r>
            <a:r>
              <a:rPr sz="1200" dirty="0" smtClean="0">
                <a:latin typeface="Times New Roman"/>
                <a:cs typeface="Times New Roman"/>
              </a:rPr>
              <a:t>with </a:t>
            </a:r>
            <a:r>
              <a:rPr sz="1200" spc="-5" dirty="0" smtClean="0">
                <a:latin typeface="Times New Roman"/>
                <a:cs typeface="Times New Roman"/>
              </a:rPr>
              <a:t>thought </a:t>
            </a:r>
            <a:r>
              <a:rPr sz="1200" dirty="0" smtClean="0">
                <a:latin typeface="Times New Roman"/>
                <a:cs typeface="Times New Roman"/>
              </a:rPr>
              <a:t>provoking keynote lectures, oral </a:t>
            </a:r>
            <a:r>
              <a:rPr sz="1200" spc="-5" dirty="0" smtClean="0">
                <a:latin typeface="Times New Roman"/>
                <a:cs typeface="Times New Roman"/>
              </a:rPr>
              <a:t>and poster </a:t>
            </a:r>
            <a:r>
              <a:rPr sz="1200" dirty="0" smtClean="0">
                <a:latin typeface="Times New Roman"/>
                <a:cs typeface="Times New Roman"/>
              </a:rPr>
              <a:t>presentations. The attending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delegates include editorial board members of related </a:t>
            </a:r>
            <a:r>
              <a:rPr sz="1200" spc="-5" dirty="0" smtClean="0">
                <a:latin typeface="Times New Roman"/>
                <a:cs typeface="Times New Roman"/>
              </a:rPr>
              <a:t>open </a:t>
            </a:r>
            <a:r>
              <a:rPr sz="1200" dirty="0" smtClean="0">
                <a:latin typeface="Times New Roman"/>
                <a:cs typeface="Times New Roman"/>
              </a:rPr>
              <a:t>access journals. This </a:t>
            </a:r>
            <a:r>
              <a:rPr sz="1200" spc="-5" dirty="0" smtClean="0">
                <a:latin typeface="Times New Roman"/>
                <a:cs typeface="Times New Roman"/>
              </a:rPr>
              <a:t>is an </a:t>
            </a:r>
            <a:r>
              <a:rPr sz="1200" dirty="0" smtClean="0">
                <a:latin typeface="Times New Roman"/>
                <a:cs typeface="Times New Roman"/>
              </a:rPr>
              <a:t>excellent opportunity for the delegates </a:t>
            </a:r>
            <a:r>
              <a:rPr sz="1200" spc="-5" dirty="0" smtClean="0">
                <a:latin typeface="Times New Roman"/>
                <a:cs typeface="Times New Roman"/>
              </a:rPr>
              <a:t>from </a:t>
            </a:r>
            <a:r>
              <a:rPr sz="1200" dirty="0" smtClean="0">
                <a:latin typeface="Times New Roman"/>
                <a:cs typeface="Times New Roman"/>
              </a:rPr>
              <a:t>universities, institutes, </a:t>
            </a:r>
            <a:r>
              <a:rPr sz="1200" spc="-5" dirty="0" smtClean="0">
                <a:latin typeface="Times New Roman"/>
                <a:cs typeface="Times New Roman"/>
              </a:rPr>
              <a:t>and 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industries </a:t>
            </a:r>
            <a:r>
              <a:rPr sz="1200" dirty="0" smtClean="0">
                <a:latin typeface="Times New Roman"/>
                <a:cs typeface="Times New Roman"/>
              </a:rPr>
              <a:t>to interact with the </a:t>
            </a:r>
            <a:r>
              <a:rPr sz="1200" spc="-5" dirty="0" smtClean="0">
                <a:latin typeface="Times New Roman"/>
                <a:cs typeface="Times New Roman"/>
              </a:rPr>
              <a:t>world class </a:t>
            </a:r>
            <a:r>
              <a:rPr sz="1200" dirty="0" smtClean="0">
                <a:latin typeface="Times New Roman"/>
                <a:cs typeface="Times New Roman"/>
              </a:rPr>
              <a:t>scientists. The intending participants can confirm their participation </a:t>
            </a:r>
            <a:r>
              <a:rPr sz="1200" spc="5" dirty="0" smtClean="0">
                <a:latin typeface="Times New Roman"/>
                <a:cs typeface="Times New Roman"/>
              </a:rPr>
              <a:t>by </a:t>
            </a:r>
            <a:r>
              <a:rPr sz="1200" dirty="0" smtClean="0">
                <a:latin typeface="Times New Roman"/>
                <a:cs typeface="Times New Roman"/>
              </a:rPr>
              <a:t>registering for the conference along with </a:t>
            </a:r>
            <a:r>
              <a:rPr sz="1200" spc="-10" dirty="0" smtClean="0">
                <a:latin typeface="Times New Roman"/>
                <a:cs typeface="Times New Roman"/>
              </a:rPr>
              <a:t>your 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colleagues. </a:t>
            </a:r>
            <a:r>
              <a:rPr sz="1200" spc="-20" dirty="0" smtClean="0">
                <a:latin typeface="Times New Roman"/>
                <a:cs typeface="Times New Roman"/>
              </a:rPr>
              <a:t>Avail </a:t>
            </a:r>
            <a:r>
              <a:rPr sz="1200" dirty="0" smtClean="0">
                <a:latin typeface="Times New Roman"/>
                <a:cs typeface="Times New Roman"/>
              </a:rPr>
              <a:t>the delegate early bird </a:t>
            </a:r>
            <a:r>
              <a:rPr sz="1200" spc="-20" dirty="0" smtClean="0">
                <a:latin typeface="Times New Roman"/>
                <a:cs typeface="Times New Roman"/>
              </a:rPr>
              <a:t>offer. </a:t>
            </a:r>
            <a:r>
              <a:rPr sz="1200" dirty="0" smtClean="0">
                <a:latin typeface="Times New Roman"/>
                <a:cs typeface="Times New Roman"/>
              </a:rPr>
              <a:t>The main theme of the conference </a:t>
            </a:r>
            <a:r>
              <a:rPr sz="1200" spc="-5" dirty="0" smtClean="0">
                <a:latin typeface="Times New Roman"/>
                <a:cs typeface="Times New Roman"/>
              </a:rPr>
              <a:t>is </a:t>
            </a:r>
            <a:r>
              <a:rPr sz="1200" b="1" spc="-5" dirty="0" smtClean="0">
                <a:latin typeface="Times New Roman"/>
                <a:cs typeface="Times New Roman"/>
              </a:rPr>
              <a:t>“</a:t>
            </a:r>
            <a:r>
              <a:rPr lang="en-US" sz="1200" b="1" spc="-5" dirty="0" smtClean="0">
                <a:latin typeface="Times New Roman"/>
                <a:cs typeface="Times New Roman"/>
              </a:rPr>
              <a:t>Transforming Healthcare Through Innovation and Collaboration</a:t>
            </a:r>
            <a:r>
              <a:rPr sz="1200" b="1" spc="-5" dirty="0" smtClean="0">
                <a:latin typeface="Times New Roman"/>
                <a:cs typeface="Times New Roman"/>
              </a:rPr>
              <a:t>”. </a:t>
            </a:r>
            <a:r>
              <a:rPr sz="1200" spc="-5" dirty="0" smtClean="0">
                <a:latin typeface="Times New Roman"/>
                <a:cs typeface="Times New Roman"/>
              </a:rPr>
              <a:t>As </a:t>
            </a:r>
            <a:r>
              <a:rPr sz="1200" dirty="0" smtClean="0">
                <a:latin typeface="Times New Roman"/>
                <a:cs typeface="Times New Roman"/>
              </a:rPr>
              <a:t>the premier event, 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we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have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developed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a</a:t>
            </a:r>
            <a:r>
              <a:rPr sz="1200" spc="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program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with</a:t>
            </a:r>
            <a:r>
              <a:rPr sz="120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your</a:t>
            </a:r>
            <a:r>
              <a:rPr sz="1200" spc="4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interests</a:t>
            </a:r>
            <a:r>
              <a:rPr sz="1200" spc="1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in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mind.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 marR="5080" indent="34925" algn="just">
              <a:lnSpc>
                <a:spcPct val="100000"/>
              </a:lnSpc>
            </a:pPr>
            <a:r>
              <a:rPr sz="1200" spc="-45" dirty="0">
                <a:latin typeface="Times New Roman"/>
                <a:cs typeface="Times New Roman"/>
              </a:rPr>
              <a:t>We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increased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opportunities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colleagues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across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world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but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introduced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focused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sessions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feature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cutting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edge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presentations,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special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panel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discussions,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livelier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interaction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industry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leaders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experts.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take.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 </a:t>
            </a:r>
            <a:r>
              <a:rPr sz="1200" dirty="0">
                <a:latin typeface="Times New Roman"/>
                <a:cs typeface="Times New Roman"/>
              </a:rPr>
              <a:t>it </a:t>
            </a:r>
            <a:r>
              <a:rPr sz="1200" spc="-5" dirty="0">
                <a:latin typeface="Times New Roman"/>
                <a:cs typeface="Times New Roman"/>
              </a:rPr>
              <a:t>count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your professional </a:t>
            </a:r>
            <a:r>
              <a:rPr sz="1200" dirty="0">
                <a:latin typeface="Times New Roman"/>
                <a:cs typeface="Times New Roman"/>
              </a:rPr>
              <a:t>life. Attend the </a:t>
            </a:r>
            <a:r>
              <a:rPr lang="en-US" sz="1200" b="1" spc="-5" dirty="0" smtClean="0">
                <a:latin typeface="Times New Roman"/>
                <a:cs typeface="Times New Roman"/>
              </a:rPr>
              <a:t>Nursing 2024 </a:t>
            </a:r>
            <a:r>
              <a:rPr sz="1200" dirty="0" smtClean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peers, exchange expertise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experiences,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arm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yourself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 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latest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department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We</a:t>
            </a:r>
            <a:r>
              <a:rPr sz="1200" dirty="0">
                <a:latin typeface="Times New Roman"/>
                <a:cs typeface="Times New Roman"/>
              </a:rPr>
              <a:t> look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personally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en-US" sz="1200" b="1" spc="-5" dirty="0" smtClean="0">
                <a:latin typeface="Times New Roman"/>
                <a:cs typeface="Times New Roman"/>
              </a:rPr>
              <a:t>August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1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35"/>
              </a:lnSpc>
            </a:pPr>
            <a:r>
              <a:rPr sz="1200" spc="-5" dirty="0">
                <a:latin typeface="Times New Roman"/>
                <a:cs typeface="Times New Roman"/>
              </a:rPr>
              <a:t>Organizing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</a:p>
          <a:p>
            <a:pPr marL="12700">
              <a:lnSpc>
                <a:spcPts val="1680"/>
              </a:lnSpc>
            </a:pPr>
            <a:r>
              <a:rPr lang="en-US" sz="1400" b="1" spc="-10" dirty="0" smtClean="0">
                <a:latin typeface="Times New Roman"/>
                <a:cs typeface="Times New Roman"/>
              </a:rPr>
              <a:t>Nursing 2024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078216" y="5758383"/>
            <a:ext cx="31946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solidFill>
                  <a:srgbClr val="3A3838"/>
                </a:solidFill>
                <a:latin typeface="Times New Roman"/>
                <a:cs typeface="Times New Roman"/>
              </a:rPr>
              <a:t>https://foodandbeverages.foodtechconferences.com/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6403" y="862583"/>
            <a:ext cx="2679700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422275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39140" y="740663"/>
            <a:ext cx="10713720" cy="5377180"/>
          </a:xfrm>
          <a:custGeom>
            <a:avLst/>
            <a:gdLst/>
            <a:ahLst/>
            <a:cxnLst/>
            <a:rect l="l" t="t" r="r" b="b"/>
            <a:pathLst>
              <a:path w="10713720" h="5377180">
                <a:moveTo>
                  <a:pt x="10713720" y="0"/>
                </a:moveTo>
                <a:lnTo>
                  <a:pt x="0" y="0"/>
                </a:lnTo>
                <a:lnTo>
                  <a:pt x="0" y="5376672"/>
                </a:lnTo>
                <a:lnTo>
                  <a:pt x="10713720" y="5376672"/>
                </a:lnTo>
                <a:lnTo>
                  <a:pt x="1071372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56403" y="902208"/>
            <a:ext cx="2679700" cy="559435"/>
          </a:xfrm>
          <a:prstGeom prst="rect">
            <a:avLst/>
          </a:prstGeom>
          <a:solidFill>
            <a:srgbClr val="212A35"/>
          </a:solidFill>
          <a:ln w="12192">
            <a:solidFill>
              <a:srgbClr val="2E5496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150">
              <a:latin typeface="Times New Roman"/>
              <a:cs typeface="Times New Roman"/>
            </a:endParaRPr>
          </a:p>
          <a:p>
            <a:pPr marL="583565">
              <a:lnSpc>
                <a:spcPct val="100000"/>
              </a:lnSpc>
              <a:spcBef>
                <a:spcPts val="5"/>
              </a:spcBef>
              <a:tabLst>
                <a:tab pos="171450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4460" y="1905000"/>
            <a:ext cx="4764405" cy="123825"/>
            <a:chOff x="1394460" y="1905000"/>
            <a:chExt cx="4764405" cy="123825"/>
          </a:xfrm>
        </p:grpSpPr>
        <p:sp>
          <p:nvSpPr>
            <p:cNvPr id="7" name="object 7"/>
            <p:cNvSpPr/>
            <p:nvPr/>
          </p:nvSpPr>
          <p:spPr>
            <a:xfrm>
              <a:off x="1394460" y="1965960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516" y="1905000"/>
              <a:ext cx="124968" cy="12344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033515" y="2127504"/>
            <a:ext cx="4753610" cy="125095"/>
            <a:chOff x="6033515" y="2127504"/>
            <a:chExt cx="4753610" cy="12509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515" y="2127504"/>
              <a:ext cx="124968" cy="1249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46291" y="2189988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441440" y="1898650"/>
            <a:ext cx="164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S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81369" y="2240051"/>
            <a:ext cx="4279900" cy="29991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 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Submit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Truly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impartial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recognition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best </a:t>
            </a:r>
            <a:r>
              <a:rPr sz="1000" dirty="0">
                <a:latin typeface="Times New Roman"/>
                <a:cs typeface="Times New Roman"/>
              </a:rPr>
              <a:t>papers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Audio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Sharing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Authors,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dirty="0">
                <a:latin typeface="Times New Roman"/>
                <a:cs typeface="Times New Roman"/>
              </a:rPr>
              <a:t> are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website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50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15"/>
              </a:spcBef>
            </a:pP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on-line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 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committee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marR="8509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" dirty="0">
                <a:latin typeface="Times New Roman"/>
                <a:cs typeface="Times New Roman"/>
              </a:rPr>
              <a:t> Identification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(DOI)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Cross Ref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Google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89888" y="3735323"/>
            <a:ext cx="4770120" cy="125095"/>
            <a:chOff x="1389888" y="3735323"/>
            <a:chExt cx="4770120" cy="125095"/>
          </a:xfrm>
        </p:grpSpPr>
        <p:sp>
          <p:nvSpPr>
            <p:cNvPr id="15" name="object 15"/>
            <p:cNvSpPr/>
            <p:nvPr/>
          </p:nvSpPr>
          <p:spPr>
            <a:xfrm>
              <a:off x="1389888" y="3796283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040" y="3735323"/>
              <a:ext cx="124968" cy="12496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464944" y="1703070"/>
            <a:ext cx="4363720" cy="361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5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I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 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</a:t>
            </a:r>
            <a:r>
              <a:rPr sz="1200" b="1" spc="59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p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e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5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A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spc="3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J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21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Rapid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 </a:t>
            </a:r>
            <a:r>
              <a:rPr sz="1000" spc="-5" dirty="0">
                <a:latin typeface="Times New Roman"/>
                <a:cs typeface="Times New Roman"/>
              </a:rPr>
              <a:t>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 Visibility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spc="-20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immediately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R="26670" algn="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u</a:t>
            </a:r>
            <a:r>
              <a:rPr sz="1200" b="1" dirty="0">
                <a:latin typeface="Times New Roman"/>
                <a:cs typeface="Times New Roman"/>
              </a:rPr>
              <a:t> r</a:t>
            </a:r>
            <a:r>
              <a:rPr sz="1200" b="1" spc="2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6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c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c</a:t>
            </a:r>
            <a:r>
              <a:rPr sz="1200" b="1" spc="59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f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 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4785" marR="15367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4785" marR="53276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Continuum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education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40</a:t>
            </a:r>
            <a:r>
              <a:rPr sz="1000" spc="-5" dirty="0">
                <a:latin typeface="Times New Roman"/>
                <a:cs typeface="Times New Roman"/>
              </a:rPr>
              <a:t> countries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 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16551" y="5538927"/>
            <a:ext cx="234569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52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</a:t>
            </a:r>
            <a:r>
              <a:rPr sz="700" b="1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spc="1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published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in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respective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UK: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Conference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Series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LLC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Ltd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Journals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Each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abstract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provided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digital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Identifier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43571" y="5739384"/>
            <a:ext cx="359664" cy="179831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079105" y="5739790"/>
            <a:ext cx="31940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704" y="731519"/>
            <a:ext cx="10713720" cy="5695315"/>
          </a:xfrm>
          <a:custGeom>
            <a:avLst/>
            <a:gdLst/>
            <a:ahLst/>
            <a:cxnLst/>
            <a:rect l="l" t="t" r="r" b="b"/>
            <a:pathLst>
              <a:path w="10713720" h="5695315">
                <a:moveTo>
                  <a:pt x="10713720" y="0"/>
                </a:moveTo>
                <a:lnTo>
                  <a:pt x="0" y="0"/>
                </a:lnTo>
                <a:lnTo>
                  <a:pt x="0" y="5695188"/>
                </a:lnTo>
                <a:lnTo>
                  <a:pt x="10713720" y="5695188"/>
                </a:lnTo>
                <a:lnTo>
                  <a:pt x="1071372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84551" y="868197"/>
            <a:ext cx="8829040" cy="134190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107400"/>
              </a:lnSpc>
              <a:spcBef>
                <a:spcPts val="120"/>
              </a:spcBef>
            </a:pPr>
            <a:r>
              <a:rPr lang="en-US" sz="1000" b="1" spc="-5" dirty="0" smtClean="0">
                <a:latin typeface="Times New Roman"/>
                <a:cs typeface="Times New Roman"/>
              </a:rPr>
              <a:t>Nursing 2024</a:t>
            </a:r>
            <a:r>
              <a:rPr sz="1000" b="1" spc="-5" dirty="0" smtClean="0">
                <a:latin typeface="Times New Roman"/>
                <a:cs typeface="Times New Roman"/>
              </a:rPr>
              <a:t>, </a:t>
            </a:r>
            <a:r>
              <a:rPr sz="1000" spc="-5" dirty="0">
                <a:latin typeface="Times New Roman"/>
                <a:cs typeface="Times New Roman"/>
              </a:rPr>
              <a:t>The main objective is to bring all the leading </a:t>
            </a:r>
            <a:r>
              <a:rPr sz="1000" dirty="0">
                <a:latin typeface="Times New Roman"/>
                <a:cs typeface="Times New Roman"/>
              </a:rPr>
              <a:t>academic </a:t>
            </a:r>
            <a:r>
              <a:rPr sz="1000" spc="-5" dirty="0">
                <a:latin typeface="Times New Roman"/>
                <a:cs typeface="Times New Roman"/>
              </a:rPr>
              <a:t>scientists, </a:t>
            </a:r>
            <a:r>
              <a:rPr sz="1000" dirty="0">
                <a:latin typeface="Times New Roman"/>
                <a:cs typeface="Times New Roman"/>
              </a:rPr>
              <a:t>researchers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scholars together to exchange and </a:t>
            </a:r>
            <a:r>
              <a:rPr sz="1000" dirty="0">
                <a:latin typeface="Times New Roman"/>
                <a:cs typeface="Times New Roman"/>
              </a:rPr>
              <a:t>share their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experiences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results about all the </a:t>
            </a:r>
            <a:r>
              <a:rPr sz="1000" dirty="0">
                <a:latin typeface="Times New Roman"/>
                <a:cs typeface="Times New Roman"/>
              </a:rPr>
              <a:t>aspects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lang="en-US" sz="1000" dirty="0">
                <a:latin typeface="Times New Roman"/>
                <a:cs typeface="Times New Roman"/>
              </a:rPr>
              <a:t>Nursing Education and Practice</a:t>
            </a:r>
            <a:r>
              <a:rPr sz="1000" spc="-5" dirty="0" smtClean="0">
                <a:latin typeface="Times New Roman"/>
                <a:cs typeface="Times New Roman"/>
              </a:rPr>
              <a:t>. </a:t>
            </a:r>
            <a:r>
              <a:rPr sz="1000" spc="-5" dirty="0">
                <a:latin typeface="Times New Roman"/>
                <a:cs typeface="Times New Roman"/>
              </a:rPr>
              <a:t>It also provides the </a:t>
            </a:r>
            <a:r>
              <a:rPr sz="1000" dirty="0">
                <a:latin typeface="Times New Roman"/>
                <a:cs typeface="Times New Roman"/>
              </a:rPr>
              <a:t>premier </a:t>
            </a:r>
            <a:r>
              <a:rPr sz="1000" spc="-5" dirty="0">
                <a:latin typeface="Times New Roman"/>
                <a:cs typeface="Times New Roman"/>
              </a:rPr>
              <a:t>interdisciplinary </a:t>
            </a:r>
            <a:r>
              <a:rPr sz="1000" dirty="0">
                <a:latin typeface="Times New Roman"/>
                <a:cs typeface="Times New Roman"/>
              </a:rPr>
              <a:t>forum </a:t>
            </a:r>
            <a:r>
              <a:rPr sz="1000" spc="-5" dirty="0">
                <a:latin typeface="Times New Roman"/>
                <a:cs typeface="Times New Roman"/>
              </a:rPr>
              <a:t>for </a:t>
            </a:r>
            <a:r>
              <a:rPr sz="1000" dirty="0">
                <a:latin typeface="Times New Roman"/>
                <a:cs typeface="Times New Roman"/>
              </a:rPr>
              <a:t>researchers, </a:t>
            </a:r>
            <a:r>
              <a:rPr sz="1000" spc="-5" dirty="0">
                <a:latin typeface="Times New Roman"/>
                <a:cs typeface="Times New Roman"/>
              </a:rPr>
              <a:t>practitioners and </a:t>
            </a:r>
            <a:r>
              <a:rPr sz="1000" dirty="0">
                <a:latin typeface="Times New Roman"/>
                <a:cs typeface="Times New Roman"/>
              </a:rPr>
              <a:t>educators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 present and discuss the </a:t>
            </a:r>
            <a:r>
              <a:rPr sz="1000" spc="-10" dirty="0">
                <a:latin typeface="Times New Roman"/>
                <a:cs typeface="Times New Roman"/>
              </a:rPr>
              <a:t>most </a:t>
            </a:r>
            <a:r>
              <a:rPr sz="1000" dirty="0">
                <a:latin typeface="Times New Roman"/>
                <a:cs typeface="Times New Roman"/>
              </a:rPr>
              <a:t>recent </a:t>
            </a:r>
            <a:r>
              <a:rPr sz="1000" spc="-5" dirty="0">
                <a:latin typeface="Times New Roman"/>
                <a:cs typeface="Times New Roman"/>
              </a:rPr>
              <a:t>innovations, trends, and concerns, </a:t>
            </a:r>
            <a:r>
              <a:rPr sz="1000" dirty="0">
                <a:latin typeface="Times New Roman"/>
                <a:cs typeface="Times New Roman"/>
              </a:rPr>
              <a:t>practical </a:t>
            </a:r>
            <a:r>
              <a:rPr sz="1000" spc="-5" dirty="0">
                <a:latin typeface="Times New Roman"/>
                <a:cs typeface="Times New Roman"/>
              </a:rPr>
              <a:t>challenges encountered and the solutions </a:t>
            </a:r>
            <a:r>
              <a:rPr sz="1000" dirty="0">
                <a:latin typeface="Times New Roman"/>
                <a:cs typeface="Times New Roman"/>
              </a:rPr>
              <a:t>adopted </a:t>
            </a:r>
            <a:r>
              <a:rPr sz="1000" spc="-5" dirty="0">
                <a:latin typeface="Times New Roman"/>
                <a:cs typeface="Times New Roman"/>
              </a:rPr>
              <a:t>in the field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lang="en-US" sz="1000" dirty="0" smtClean="0">
                <a:latin typeface="Times New Roman"/>
                <a:cs typeface="Times New Roman"/>
              </a:rPr>
              <a:t>Healthcare</a:t>
            </a:r>
            <a:r>
              <a:rPr sz="1000" spc="-5" dirty="0" smtClean="0">
                <a:latin typeface="Times New Roman"/>
                <a:cs typeface="Times New Roman"/>
              </a:rPr>
              <a:t>. </a:t>
            </a:r>
            <a:r>
              <a:rPr sz="1000" dirty="0">
                <a:latin typeface="Times New Roman"/>
                <a:cs typeface="Times New Roman"/>
              </a:rPr>
              <a:t>The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cover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wide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variety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of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topics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relevant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lang="en-US" sz="1000" spc="-5" dirty="0" smtClean="0">
                <a:latin typeface="Times New Roman"/>
                <a:cs typeface="Times New Roman"/>
              </a:rPr>
              <a:t>Nursing and Healthtech. </a:t>
            </a:r>
            <a:r>
              <a:rPr sz="1000" spc="-5" dirty="0" smtClean="0">
                <a:latin typeface="Times New Roman"/>
                <a:cs typeface="Times New Roman"/>
              </a:rPr>
              <a:t>This</a:t>
            </a:r>
            <a:r>
              <a:rPr sz="1000" spc="3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 </a:t>
            </a:r>
            <a:r>
              <a:rPr sz="1000" spc="-5" dirty="0">
                <a:latin typeface="Times New Roman"/>
                <a:cs typeface="Times New Roman"/>
              </a:rPr>
              <a:t>extend to our </a:t>
            </a:r>
            <a:r>
              <a:rPr sz="1000" dirty="0">
                <a:latin typeface="Times New Roman"/>
                <a:cs typeface="Times New Roman"/>
              </a:rPr>
              <a:t>speakers </a:t>
            </a:r>
            <a:r>
              <a:rPr sz="1000" spc="-5" dirty="0">
                <a:latin typeface="Times New Roman"/>
                <a:cs typeface="Times New Roman"/>
              </a:rPr>
              <a:t>and attendees is not </a:t>
            </a:r>
            <a:r>
              <a:rPr sz="1000" dirty="0">
                <a:latin typeface="Times New Roman"/>
                <a:cs typeface="Times New Roman"/>
              </a:rPr>
              <a:t>being offered by any </a:t>
            </a:r>
            <a:r>
              <a:rPr sz="1000" spc="-5" dirty="0">
                <a:latin typeface="Times New Roman"/>
                <a:cs typeface="Times New Roman"/>
              </a:rPr>
              <a:t>other </a:t>
            </a:r>
            <a:r>
              <a:rPr sz="1000" dirty="0">
                <a:latin typeface="Times New Roman"/>
                <a:cs typeface="Times New Roman"/>
              </a:rPr>
              <a:t>conference </a:t>
            </a:r>
            <a:r>
              <a:rPr sz="1000" spc="-5" dirty="0">
                <a:latin typeface="Times New Roman"/>
                <a:cs typeface="Times New Roman"/>
              </a:rPr>
              <a:t>organizers. </a:t>
            </a:r>
            <a:r>
              <a:rPr sz="1000" dirty="0">
                <a:latin typeface="Times New Roman"/>
                <a:cs typeface="Times New Roman"/>
              </a:rPr>
              <a:t>Through </a:t>
            </a:r>
            <a:r>
              <a:rPr sz="1000" spc="-5" dirty="0">
                <a:latin typeface="Times New Roman"/>
                <a:cs typeface="Times New Roman"/>
              </a:rPr>
              <a:t>this the abstracts and </a:t>
            </a:r>
            <a:r>
              <a:rPr sz="1000" dirty="0">
                <a:latin typeface="Times New Roman"/>
                <a:cs typeface="Times New Roman"/>
              </a:rPr>
              <a:t>research </a:t>
            </a:r>
            <a:r>
              <a:rPr sz="1000" spc="-5" dirty="0">
                <a:latin typeface="Times New Roman"/>
                <a:cs typeface="Times New Roman"/>
              </a:rPr>
              <a:t>profiles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dirty="0">
                <a:latin typeface="Times New Roman"/>
                <a:cs typeface="Times New Roman"/>
              </a:rPr>
              <a:t>speakers and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committee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members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getting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visibility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which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additional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you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would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receiving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addition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networking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opportunities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before,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during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lang="en-US" sz="1100" b="1" dirty="0" smtClean="0">
                <a:latin typeface="Times New Roman"/>
                <a:cs typeface="Times New Roman"/>
              </a:rPr>
              <a:t>                                                             Nursing 2024 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100" b="1" spc="7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5486" y="806703"/>
            <a:ext cx="1363980" cy="5687695"/>
            <a:chOff x="725423" y="745236"/>
            <a:chExt cx="1363980" cy="5687695"/>
          </a:xfrm>
        </p:grpSpPr>
        <p:sp>
          <p:nvSpPr>
            <p:cNvPr id="6" name="object 6"/>
            <p:cNvSpPr/>
            <p:nvPr/>
          </p:nvSpPr>
          <p:spPr>
            <a:xfrm>
              <a:off x="731519" y="751332"/>
              <a:ext cx="1351915" cy="5675630"/>
            </a:xfrm>
            <a:custGeom>
              <a:avLst/>
              <a:gdLst/>
              <a:ahLst/>
              <a:cxnLst/>
              <a:rect l="l" t="t" r="r" b="b"/>
              <a:pathLst>
                <a:path w="1351914" h="5675630">
                  <a:moveTo>
                    <a:pt x="1351788" y="0"/>
                  </a:moveTo>
                  <a:lnTo>
                    <a:pt x="0" y="0"/>
                  </a:lnTo>
                  <a:lnTo>
                    <a:pt x="0" y="5675376"/>
                  </a:lnTo>
                  <a:lnTo>
                    <a:pt x="1351788" y="5675376"/>
                  </a:lnTo>
                  <a:lnTo>
                    <a:pt x="135178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1332"/>
              <a:ext cx="1351915" cy="5675630"/>
            </a:xfrm>
            <a:custGeom>
              <a:avLst/>
              <a:gdLst/>
              <a:ahLst/>
              <a:cxnLst/>
              <a:rect l="l" t="t" r="r" b="b"/>
              <a:pathLst>
                <a:path w="1351914" h="5675630">
                  <a:moveTo>
                    <a:pt x="0" y="5675376"/>
                  </a:moveTo>
                  <a:lnTo>
                    <a:pt x="1351788" y="5675376"/>
                  </a:lnTo>
                  <a:lnTo>
                    <a:pt x="1351788" y="0"/>
                  </a:lnTo>
                  <a:lnTo>
                    <a:pt x="0" y="0"/>
                  </a:lnTo>
                  <a:lnTo>
                    <a:pt x="0" y="5675376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327903" y="2706623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46189" y="2896006"/>
            <a:ext cx="284797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27477" y="2802255"/>
            <a:ext cx="3565525" cy="94551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Expand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solutions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Knowledge,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benchmarking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  <a:p>
            <a:pPr marL="888365">
              <a:lnSpc>
                <a:spcPct val="100000"/>
              </a:lnSpc>
              <a:spcBef>
                <a:spcPts val="7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W   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100" b="1" spc="7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79759" y="3553714"/>
            <a:ext cx="40563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  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28488" y="385419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20610" y="3976268"/>
            <a:ext cx="311213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Interesting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deliberations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86845" y="4095094"/>
            <a:ext cx="250825" cy="10515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86845" y="1789695"/>
            <a:ext cx="250825" cy="21310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27477" y="3863746"/>
            <a:ext cx="4282440" cy="89154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 </a:t>
            </a:r>
            <a:r>
              <a:rPr sz="1000" b="1" spc="-5" dirty="0">
                <a:latin typeface="Times New Roman"/>
                <a:cs typeface="Times New Roman"/>
              </a:rPr>
              <a:t>countries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million+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unique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Participation </a:t>
            </a:r>
            <a:r>
              <a:rPr sz="1000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Stalwarts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societies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28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 L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384291" y="479907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427477" y="4955184"/>
            <a:ext cx="8823960" cy="1366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1015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 conference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 emphasizes evidence-based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practice, educational innovation, practical application, and peer to peer networking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collaboration.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 dirty="0">
              <a:latin typeface="Times New Roman"/>
              <a:cs typeface="Times New Roman"/>
            </a:endParaRPr>
          </a:p>
          <a:p>
            <a:pPr marL="184785" marR="486409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catalyze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food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safety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regulatory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measures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4785" marR="563245" indent="-172720">
              <a:lnSpc>
                <a:spcPct val="1082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community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policy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programmatic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effectively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address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regional,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limit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5641340">
              <a:lnSpc>
                <a:spcPct val="100000"/>
              </a:lnSpc>
            </a:pPr>
            <a:r>
              <a:rPr lang="en-US" sz="12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3307" y="751331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552" y="5378196"/>
                </a:lnTo>
                <a:lnTo>
                  <a:pt x="9369552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423" y="745236"/>
            <a:ext cx="1363980" cy="5392420"/>
            <a:chOff x="725423" y="745236"/>
            <a:chExt cx="1363980" cy="5392420"/>
          </a:xfrm>
        </p:grpSpPr>
        <p:sp>
          <p:nvSpPr>
            <p:cNvPr id="5" name="object 5"/>
            <p:cNvSpPr/>
            <p:nvPr/>
          </p:nvSpPr>
          <p:spPr>
            <a:xfrm>
              <a:off x="731519" y="751332"/>
              <a:ext cx="1351915" cy="5379720"/>
            </a:xfrm>
            <a:custGeom>
              <a:avLst/>
              <a:gdLst/>
              <a:ahLst/>
              <a:cxnLst/>
              <a:rect l="l" t="t" r="r" b="b"/>
              <a:pathLst>
                <a:path w="1351914" h="5379720">
                  <a:moveTo>
                    <a:pt x="1351788" y="0"/>
                  </a:moveTo>
                  <a:lnTo>
                    <a:pt x="0" y="0"/>
                  </a:lnTo>
                  <a:lnTo>
                    <a:pt x="0" y="5379720"/>
                  </a:lnTo>
                  <a:lnTo>
                    <a:pt x="1351788" y="5379720"/>
                  </a:lnTo>
                  <a:lnTo>
                    <a:pt x="135178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1332"/>
              <a:ext cx="1351915" cy="5379720"/>
            </a:xfrm>
            <a:custGeom>
              <a:avLst/>
              <a:gdLst/>
              <a:ahLst/>
              <a:cxnLst/>
              <a:rect l="l" t="t" r="r" b="b"/>
              <a:pathLst>
                <a:path w="1351914" h="5379720">
                  <a:moveTo>
                    <a:pt x="0" y="5379720"/>
                  </a:moveTo>
                  <a:lnTo>
                    <a:pt x="1351788" y="5379720"/>
                  </a:lnTo>
                  <a:lnTo>
                    <a:pt x="1351788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6845" y="4095094"/>
            <a:ext cx="250825" cy="10515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6845" y="1789695"/>
            <a:ext cx="250825" cy="21310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8216" y="5758383"/>
            <a:ext cx="31946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73495" y="947420"/>
            <a:ext cx="710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200" b="1" spc="-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17820" y="118414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32633" y="1240409"/>
            <a:ext cx="3744595" cy="5232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this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meeting,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should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able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emerging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issues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field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mass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spectroscopy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related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chromatography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95643" y="1408633"/>
            <a:ext cx="322326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Reflect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critical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distance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chromatography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30011" y="2054351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20867" y="3201923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9215" y="3906011"/>
            <a:ext cx="490727" cy="24536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2536698" y="1817623"/>
            <a:ext cx="8552180" cy="26166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93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W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 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H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L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T E </a:t>
            </a:r>
            <a:r>
              <a:rPr sz="1200" b="1" spc="-5" dirty="0">
                <a:latin typeface="Times New Roman"/>
                <a:cs typeface="Times New Roman"/>
              </a:rPr>
              <a:t>N D</a:t>
            </a:r>
            <a:endParaRPr sz="1200" dirty="0">
              <a:latin typeface="Times New Roman"/>
              <a:cs typeface="Times New Roman"/>
            </a:endParaRPr>
          </a:p>
          <a:p>
            <a:pPr marL="21590" marR="5080" algn="just">
              <a:lnSpc>
                <a:spcPct val="108400"/>
              </a:lnSpc>
              <a:spcBef>
                <a:spcPts val="880"/>
              </a:spcBef>
            </a:pPr>
            <a:r>
              <a:rPr lang="en-US" sz="1000" b="1" spc="-5" dirty="0">
                <a:latin typeface="Times New Roman"/>
                <a:cs typeface="Times New Roman"/>
              </a:rPr>
              <a:t>43rd World Nursing and Healthcare Conference</a:t>
            </a:r>
            <a:r>
              <a:rPr sz="1000" b="1" spc="-5" dirty="0" smtClean="0">
                <a:latin typeface="Times New Roman"/>
                <a:cs typeface="Times New Roman"/>
              </a:rPr>
              <a:t>, </a:t>
            </a:r>
            <a:r>
              <a:rPr sz="1000" dirty="0" smtClean="0">
                <a:latin typeface="Times New Roman"/>
                <a:cs typeface="Times New Roman"/>
              </a:rPr>
              <a:t>are </a:t>
            </a:r>
            <a:r>
              <a:rPr sz="1000" spc="-5" dirty="0" smtClean="0">
                <a:latin typeface="Times New Roman"/>
                <a:cs typeface="Times New Roman"/>
              </a:rPr>
              <a:t>exclusively designed for is </a:t>
            </a:r>
            <a:r>
              <a:rPr sz="1000" dirty="0" smtClean="0">
                <a:latin typeface="Times New Roman"/>
                <a:cs typeface="Times New Roman"/>
              </a:rPr>
              <a:t>exclusively </a:t>
            </a:r>
            <a:r>
              <a:rPr sz="1000" spc="-5" dirty="0" smtClean="0">
                <a:latin typeface="Times New Roman"/>
                <a:cs typeface="Times New Roman"/>
              </a:rPr>
              <a:t>designed for Our point is to the corporate 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network and to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10" dirty="0" smtClean="0">
                <a:latin typeface="Times New Roman"/>
                <a:cs typeface="Times New Roman"/>
              </a:rPr>
              <a:t>make</a:t>
            </a:r>
            <a:r>
              <a:rPr sz="1000" spc="-5" dirty="0" smtClean="0">
                <a:latin typeface="Times New Roman"/>
                <a:cs typeface="Times New Roman"/>
              </a:rPr>
              <a:t> a </a:t>
            </a:r>
            <a:r>
              <a:rPr sz="1000" dirty="0" smtClean="0">
                <a:latin typeface="Times New Roman"/>
                <a:cs typeface="Times New Roman"/>
              </a:rPr>
              <a:t>stage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for the trading </a:t>
            </a:r>
            <a:r>
              <a:rPr sz="1000" spc="5" dirty="0" smtClean="0">
                <a:latin typeface="Times New Roman"/>
                <a:cs typeface="Times New Roman"/>
              </a:rPr>
              <a:t>of </a:t>
            </a:r>
            <a:r>
              <a:rPr sz="1000" dirty="0" smtClean="0">
                <a:latin typeface="Times New Roman"/>
                <a:cs typeface="Times New Roman"/>
              </a:rPr>
              <a:t>data on </a:t>
            </a:r>
            <a:r>
              <a:rPr sz="1000" spc="-5" dirty="0" smtClean="0">
                <a:latin typeface="Times New Roman"/>
                <a:cs typeface="Times New Roman"/>
              </a:rPr>
              <a:t>innovative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advancements,</a:t>
            </a:r>
            <a:r>
              <a:rPr sz="1000" dirty="0" smtClean="0">
                <a:latin typeface="Times New Roman"/>
                <a:cs typeface="Times New Roman"/>
              </a:rPr>
              <a:t> new </a:t>
            </a:r>
            <a:r>
              <a:rPr sz="1000" spc="-5" dirty="0" smtClean="0">
                <a:latin typeface="Times New Roman"/>
                <a:cs typeface="Times New Roman"/>
              </a:rPr>
              <a:t>logical</a:t>
            </a:r>
            <a:r>
              <a:rPr sz="1000" spc="24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modernization</a:t>
            </a:r>
            <a:r>
              <a:rPr sz="1000" spc="24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and the viability </a:t>
            </a:r>
            <a:r>
              <a:rPr sz="1000" dirty="0" smtClean="0">
                <a:latin typeface="Times New Roman"/>
                <a:cs typeface="Times New Roman"/>
              </a:rPr>
              <a:t>of different </a:t>
            </a:r>
            <a:r>
              <a:rPr sz="1000" spc="-5" dirty="0" smtClean="0">
                <a:latin typeface="Times New Roman"/>
                <a:cs typeface="Times New Roman"/>
              </a:rPr>
              <a:t>administrative </a:t>
            </a:r>
            <a:r>
              <a:rPr sz="1000" dirty="0" smtClean="0">
                <a:latin typeface="Times New Roman"/>
                <a:cs typeface="Times New Roman"/>
              </a:rPr>
              <a:t>projects 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towards </a:t>
            </a:r>
            <a:r>
              <a:rPr lang="en-US" sz="1000" b="1" spc="-5" dirty="0" smtClean="0">
                <a:latin typeface="Times New Roman"/>
                <a:cs typeface="Times New Roman"/>
              </a:rPr>
              <a:t>Nursing 2024</a:t>
            </a:r>
            <a:r>
              <a:rPr sz="1000" b="1" dirty="0" smtClean="0">
                <a:latin typeface="Times New Roman"/>
                <a:cs typeface="Times New Roman"/>
              </a:rPr>
              <a:t>. </a:t>
            </a:r>
            <a:r>
              <a:rPr sz="1000" spc="-5" dirty="0" smtClean="0">
                <a:latin typeface="Times New Roman"/>
                <a:cs typeface="Times New Roman"/>
              </a:rPr>
              <a:t>likewise </a:t>
            </a:r>
            <a:r>
              <a:rPr sz="1000" dirty="0" smtClean="0">
                <a:latin typeface="Times New Roman"/>
                <a:cs typeface="Times New Roman"/>
              </a:rPr>
              <a:t>centers </a:t>
            </a:r>
            <a:r>
              <a:rPr sz="1000" spc="-5" dirty="0" smtClean="0">
                <a:latin typeface="Times New Roman"/>
                <a:cs typeface="Times New Roman"/>
              </a:rPr>
              <a:t>around a </a:t>
            </a:r>
            <a:r>
              <a:rPr sz="1000" spc="-10" dirty="0" smtClean="0">
                <a:latin typeface="Times New Roman"/>
                <a:cs typeface="Times New Roman"/>
              </a:rPr>
              <a:t>wide </a:t>
            </a:r>
            <a:r>
              <a:rPr sz="1000" spc="-5" dirty="0" smtClean="0">
                <a:latin typeface="Times New Roman"/>
                <a:cs typeface="Times New Roman"/>
              </a:rPr>
              <a:t>assortment </a:t>
            </a:r>
            <a:r>
              <a:rPr sz="1000" spc="5" dirty="0" smtClean="0">
                <a:latin typeface="Times New Roman"/>
                <a:cs typeface="Times New Roman"/>
              </a:rPr>
              <a:t>of </a:t>
            </a:r>
            <a:r>
              <a:rPr sz="1000" spc="-5" dirty="0" smtClean="0">
                <a:latin typeface="Times New Roman"/>
                <a:cs typeface="Times New Roman"/>
              </a:rPr>
              <a:t>momentum look into </a:t>
            </a:r>
            <a:r>
              <a:rPr sz="1000" dirty="0" smtClean="0">
                <a:latin typeface="Times New Roman"/>
                <a:cs typeface="Times New Roman"/>
              </a:rPr>
              <a:t>on </a:t>
            </a:r>
            <a:r>
              <a:rPr sz="1000" spc="-5" dirty="0" smtClean="0">
                <a:latin typeface="Times New Roman"/>
                <a:cs typeface="Times New Roman"/>
              </a:rPr>
              <a:t>sanitation and wellbeing that </a:t>
            </a:r>
            <a:r>
              <a:rPr sz="1000" dirty="0" smtClean="0">
                <a:latin typeface="Times New Roman"/>
                <a:cs typeface="Times New Roman"/>
              </a:rPr>
              <a:t>have both </a:t>
            </a:r>
            <a:r>
              <a:rPr sz="1000" spc="-5" dirty="0" smtClean="0">
                <a:latin typeface="Times New Roman"/>
                <a:cs typeface="Times New Roman"/>
              </a:rPr>
              <a:t>useful and </a:t>
            </a:r>
            <a:r>
              <a:rPr sz="100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pernicious</a:t>
            </a:r>
            <a:r>
              <a:rPr sz="1000" spc="2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impacts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on</a:t>
            </a:r>
            <a:r>
              <a:rPr sz="1000" spc="-5" dirty="0" smtClean="0">
                <a:latin typeface="Times New Roman"/>
                <a:cs typeface="Times New Roman"/>
              </a:rPr>
              <a:t> the</a:t>
            </a:r>
            <a:r>
              <a:rPr sz="1000" spc="1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security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and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nature</a:t>
            </a:r>
            <a:r>
              <a:rPr sz="1000" spc="25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of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-10" dirty="0" smtClean="0">
                <a:latin typeface="Times New Roman"/>
                <a:cs typeface="Times New Roman"/>
              </a:rPr>
              <a:t>nourishments,</a:t>
            </a:r>
            <a:r>
              <a:rPr sz="1000" spc="6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and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are</a:t>
            </a:r>
            <a:r>
              <a:rPr sz="1000" spc="1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along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these</a:t>
            </a:r>
            <a:r>
              <a:rPr sz="1000" spc="2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lines</a:t>
            </a:r>
            <a:r>
              <a:rPr sz="1000" spc="10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a</a:t>
            </a:r>
            <a:r>
              <a:rPr sz="1000" spc="15" dirty="0" smtClean="0">
                <a:latin typeface="Times New Roman"/>
                <a:cs typeface="Times New Roman"/>
              </a:rPr>
              <a:t> </a:t>
            </a:r>
            <a:r>
              <a:rPr sz="1000" spc="-10" dirty="0" smtClean="0">
                <a:latin typeface="Times New Roman"/>
                <a:cs typeface="Times New Roman"/>
              </a:rPr>
              <a:t>worry</a:t>
            </a:r>
            <a:r>
              <a:rPr sz="1000" spc="20" dirty="0" smtClean="0">
                <a:latin typeface="Times New Roman"/>
                <a:cs typeface="Times New Roman"/>
              </a:rPr>
              <a:t> </a:t>
            </a:r>
            <a:r>
              <a:rPr sz="1000" dirty="0" smtClean="0">
                <a:latin typeface="Times New Roman"/>
                <a:cs typeface="Times New Roman"/>
              </a:rPr>
              <a:t>of</a:t>
            </a:r>
            <a:r>
              <a:rPr sz="1000" spc="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general</a:t>
            </a:r>
            <a:r>
              <a:rPr sz="1000" spc="45" dirty="0" smtClean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wellbeing.</a:t>
            </a:r>
            <a:endParaRPr sz="10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R="142240" algn="ctr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A </a:t>
            </a:r>
            <a:r>
              <a:rPr sz="1200" b="1" dirty="0">
                <a:latin typeface="Times New Roman"/>
                <a:cs typeface="Times New Roman"/>
              </a:rPr>
              <a:t>B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T  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</a:t>
            </a:r>
            <a:r>
              <a:rPr sz="1200" b="1" spc="-5" dirty="0">
                <a:latin typeface="Times New Roman"/>
                <a:cs typeface="Times New Roman"/>
              </a:rPr>
              <a:t>R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N I</a:t>
            </a:r>
            <a:r>
              <a:rPr sz="1200" b="1" dirty="0">
                <a:latin typeface="Times New Roman"/>
                <a:cs typeface="Times New Roman"/>
              </a:rPr>
              <a:t> Z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12700" marR="13970" algn="just">
              <a:lnSpc>
                <a:spcPct val="108500"/>
              </a:lnSpc>
              <a:spcBef>
                <a:spcPts val="880"/>
              </a:spcBef>
            </a:pPr>
            <a:r>
              <a:rPr sz="1000" spc="-5" dirty="0">
                <a:latin typeface="Times New Roman"/>
                <a:cs typeface="Times New Roman"/>
              </a:rPr>
              <a:t>Conference </a:t>
            </a:r>
            <a:r>
              <a:rPr sz="1000" dirty="0">
                <a:latin typeface="Times New Roman"/>
                <a:cs typeface="Times New Roman"/>
              </a:rPr>
              <a:t>Series </a:t>
            </a:r>
            <a:r>
              <a:rPr sz="1000" spc="-5" dirty="0">
                <a:latin typeface="Times New Roman"/>
                <a:cs typeface="Times New Roman"/>
              </a:rPr>
              <a:t>is the world’s </a:t>
            </a:r>
            <a:r>
              <a:rPr sz="1000" dirty="0">
                <a:latin typeface="Times New Roman"/>
                <a:cs typeface="Times New Roman"/>
              </a:rPr>
              <a:t>leading </a:t>
            </a:r>
            <a:r>
              <a:rPr sz="1000" spc="-5" dirty="0">
                <a:latin typeface="Times New Roman"/>
                <a:cs typeface="Times New Roman"/>
              </a:rPr>
              <a:t>specialist in organizing Academic, Scientific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dirty="0">
                <a:latin typeface="Times New Roman"/>
                <a:cs typeface="Times New Roman"/>
              </a:rPr>
              <a:t>conferences, </a:t>
            </a:r>
            <a:r>
              <a:rPr sz="1000" spc="-5" dirty="0">
                <a:latin typeface="Times New Roman"/>
                <a:cs typeface="Times New Roman"/>
              </a:rPr>
              <a:t>meetings, symposiums and exhibitions in different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verticals and horizontals like Medical, Pharma, Engineering, </a:t>
            </a:r>
            <a:r>
              <a:rPr sz="1000" dirty="0">
                <a:latin typeface="Times New Roman"/>
                <a:cs typeface="Times New Roman"/>
              </a:rPr>
              <a:t>Science, Technology </a:t>
            </a:r>
            <a:r>
              <a:rPr sz="1000" spc="-5" dirty="0">
                <a:latin typeface="Times New Roman"/>
                <a:cs typeface="Times New Roman"/>
              </a:rPr>
              <a:t>and Business to promote 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5" dirty="0">
                <a:latin typeface="Times New Roman"/>
                <a:cs typeface="Times New Roman"/>
              </a:rPr>
              <a:t>year </a:t>
            </a:r>
            <a:r>
              <a:rPr sz="1000" spc="-10" dirty="0">
                <a:latin typeface="Times New Roman"/>
                <a:cs typeface="Times New Roman"/>
              </a:rPr>
              <a:t>we </a:t>
            </a:r>
            <a:r>
              <a:rPr sz="1000" spc="-5" dirty="0">
                <a:latin typeface="Times New Roman"/>
                <a:cs typeface="Times New Roman"/>
              </a:rPr>
              <a:t>host more </a:t>
            </a:r>
            <a:r>
              <a:rPr sz="1000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5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in USA, Europe, Middle 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support and </a:t>
            </a:r>
            <a:r>
              <a:rPr sz="1000" dirty="0">
                <a:latin typeface="Times New Roman"/>
                <a:cs typeface="Times New Roman"/>
              </a:rPr>
              <a:t> cooperation </a:t>
            </a:r>
            <a:r>
              <a:rPr sz="1000" spc="-5" dirty="0">
                <a:latin typeface="Times New Roman"/>
                <a:cs typeface="Times New Roman"/>
              </a:rPr>
              <a:t>from our </a:t>
            </a:r>
            <a:r>
              <a:rPr sz="1000" b="1" dirty="0">
                <a:latin typeface="Times New Roman"/>
                <a:cs typeface="Times New Roman"/>
              </a:rPr>
              <a:t>30000 </a:t>
            </a:r>
            <a:r>
              <a:rPr sz="1000" b="1" spc="-5" dirty="0">
                <a:latin typeface="Times New Roman"/>
                <a:cs typeface="Times New Roman"/>
              </a:rPr>
              <a:t>+ Editorial Board Members,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All the </a:t>
            </a:r>
            <a:r>
              <a:rPr sz="1000" dirty="0">
                <a:latin typeface="Times New Roman"/>
                <a:cs typeface="Times New Roman"/>
              </a:rPr>
              <a:t>conference proceedings 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the special </a:t>
            </a:r>
            <a:r>
              <a:rPr sz="1000" dirty="0">
                <a:latin typeface="Times New Roman"/>
                <a:cs typeface="Times New Roman"/>
              </a:rPr>
              <a:t>issues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by</a:t>
            </a:r>
            <a:endParaRPr sz="1000" dirty="0">
              <a:latin typeface="Times New Roman"/>
              <a:cs typeface="Times New Roman"/>
            </a:endParaRPr>
          </a:p>
          <a:p>
            <a:pPr marR="161290" algn="ctr">
              <a:lnSpc>
                <a:spcPct val="100000"/>
              </a:lnSpc>
              <a:spcBef>
                <a:spcPts val="855"/>
              </a:spcBef>
            </a:pP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I</a:t>
            </a:r>
            <a:r>
              <a:rPr sz="1200" b="1" dirty="0">
                <a:latin typeface="Times New Roman"/>
                <a:cs typeface="Times New Roman"/>
              </a:rPr>
              <a:t> 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P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 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10200" y="4431791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26029" y="4489221"/>
            <a:ext cx="4167504" cy="11830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(symposium):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 registration):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-5" dirty="0">
                <a:latin typeface="Times New Roman"/>
                <a:cs typeface="Times New Roman"/>
              </a:rPr>
              <a:t> have</a:t>
            </a:r>
            <a:r>
              <a:rPr sz="1000" dirty="0">
                <a:latin typeface="Times New Roman"/>
                <a:cs typeface="Times New Roman"/>
              </a:rPr>
              <a:t> access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all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delegate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9320" y="4481982"/>
            <a:ext cx="4203700" cy="1183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92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company’s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by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booths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  <a:p>
            <a:pPr marL="184785" marR="146558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more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details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 each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mode,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kindly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contact: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lang="en-US" sz="1000" spc="-5" dirty="0">
                <a:latin typeface="Times New Roman"/>
                <a:cs typeface="Times New Roman"/>
              </a:rPr>
              <a:t>nursingpractice@speakermeeting.com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751331"/>
            <a:ext cx="4572000" cy="5378450"/>
          </a:xfrm>
          <a:custGeom>
            <a:avLst/>
            <a:gdLst/>
            <a:ahLst/>
            <a:cxnLst/>
            <a:rect l="l" t="t" r="r" b="b"/>
            <a:pathLst>
              <a:path w="4572000" h="5378450">
                <a:moveTo>
                  <a:pt x="0" y="5378196"/>
                </a:moveTo>
                <a:lnTo>
                  <a:pt x="4572000" y="5378196"/>
                </a:lnTo>
                <a:lnTo>
                  <a:pt x="45720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751331"/>
            <a:ext cx="4564380" cy="5378450"/>
          </a:xfrm>
          <a:custGeom>
            <a:avLst/>
            <a:gdLst/>
            <a:ahLst/>
            <a:cxnLst/>
            <a:rect l="l" t="t" r="r" b="b"/>
            <a:pathLst>
              <a:path w="4564380" h="5378450">
                <a:moveTo>
                  <a:pt x="0" y="5378196"/>
                </a:moveTo>
                <a:lnTo>
                  <a:pt x="4564380" y="5378196"/>
                </a:lnTo>
                <a:lnTo>
                  <a:pt x="456438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423" y="745236"/>
            <a:ext cx="805180" cy="5387340"/>
            <a:chOff x="725423" y="745236"/>
            <a:chExt cx="805180" cy="5387340"/>
          </a:xfrm>
        </p:grpSpPr>
        <p:sp>
          <p:nvSpPr>
            <p:cNvPr id="6" name="object 6"/>
            <p:cNvSpPr/>
            <p:nvPr/>
          </p:nvSpPr>
          <p:spPr>
            <a:xfrm>
              <a:off x="731519" y="751332"/>
              <a:ext cx="792480" cy="5375275"/>
            </a:xfrm>
            <a:custGeom>
              <a:avLst/>
              <a:gdLst/>
              <a:ahLst/>
              <a:cxnLst/>
              <a:rect l="l" t="t" r="r" b="b"/>
              <a:pathLst>
                <a:path w="792480" h="5375275">
                  <a:moveTo>
                    <a:pt x="792480" y="0"/>
                  </a:moveTo>
                  <a:lnTo>
                    <a:pt x="0" y="0"/>
                  </a:lnTo>
                  <a:lnTo>
                    <a:pt x="0" y="5375148"/>
                  </a:lnTo>
                  <a:lnTo>
                    <a:pt x="792480" y="5375148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1332"/>
              <a:ext cx="792480" cy="5375275"/>
            </a:xfrm>
            <a:custGeom>
              <a:avLst/>
              <a:gdLst/>
              <a:ahLst/>
              <a:cxnLst/>
              <a:rect l="l" t="t" r="r" b="b"/>
              <a:pathLst>
                <a:path w="792480" h="5375275">
                  <a:moveTo>
                    <a:pt x="0" y="5375148"/>
                  </a:moveTo>
                  <a:lnTo>
                    <a:pt x="792480" y="5375148"/>
                  </a:lnTo>
                  <a:lnTo>
                    <a:pt x="792480" y="0"/>
                  </a:lnTo>
                  <a:lnTo>
                    <a:pt x="0" y="0"/>
                  </a:lnTo>
                  <a:lnTo>
                    <a:pt x="0" y="5375148"/>
                  </a:lnTo>
                  <a:close/>
                </a:path>
              </a:pathLst>
            </a:custGeom>
            <a:ln w="1219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2772" y="497467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2772" y="4763271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771" y="4306825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2771" y="4095419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2771" y="374901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71" y="3293179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771" y="2882138"/>
            <a:ext cx="250190" cy="3606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2771" y="2658973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2771" y="2447567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2771" y="2224402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2771" y="200184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2771" y="179044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27732" y="118414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41245" y="947420"/>
            <a:ext cx="311150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R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565275">
              <a:lnSpc>
                <a:spcPct val="100000"/>
              </a:lnSpc>
            </a:pPr>
            <a:r>
              <a:rPr sz="1000" spc="5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world’s</a:t>
            </a:r>
            <a:r>
              <a:rPr sz="1000" spc="6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53514" y="1309776"/>
            <a:ext cx="3500120" cy="2008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1660525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Attend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all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OCM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certificate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acknowledgment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>
              <a:latin typeface="Times New Roman"/>
              <a:cs typeface="Times New Roman"/>
            </a:endParaRPr>
          </a:p>
          <a:p>
            <a:pPr marL="184785" marR="635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Handbooks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conference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kits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89903" y="745236"/>
            <a:ext cx="805180" cy="5387340"/>
            <a:chOff x="6089903" y="745236"/>
            <a:chExt cx="805180" cy="5387340"/>
          </a:xfrm>
        </p:grpSpPr>
        <p:sp>
          <p:nvSpPr>
            <p:cNvPr id="24" name="object 24"/>
            <p:cNvSpPr/>
            <p:nvPr/>
          </p:nvSpPr>
          <p:spPr>
            <a:xfrm>
              <a:off x="6095999" y="751332"/>
              <a:ext cx="792480" cy="5375275"/>
            </a:xfrm>
            <a:custGeom>
              <a:avLst/>
              <a:gdLst/>
              <a:ahLst/>
              <a:cxnLst/>
              <a:rect l="l" t="t" r="r" b="b"/>
              <a:pathLst>
                <a:path w="792479" h="5375275">
                  <a:moveTo>
                    <a:pt x="792479" y="0"/>
                  </a:moveTo>
                  <a:lnTo>
                    <a:pt x="0" y="0"/>
                  </a:lnTo>
                  <a:lnTo>
                    <a:pt x="0" y="5375148"/>
                  </a:lnTo>
                  <a:lnTo>
                    <a:pt x="792479" y="5375148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5999" y="751332"/>
              <a:ext cx="792480" cy="5375275"/>
            </a:xfrm>
            <a:custGeom>
              <a:avLst/>
              <a:gdLst/>
              <a:ahLst/>
              <a:cxnLst/>
              <a:rect l="l" t="t" r="r" b="b"/>
              <a:pathLst>
                <a:path w="792479" h="5375275">
                  <a:moveTo>
                    <a:pt x="0" y="5375148"/>
                  </a:moveTo>
                  <a:lnTo>
                    <a:pt x="792479" y="5375148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375148"/>
                  </a:lnTo>
                  <a:close/>
                </a:path>
              </a:pathLst>
            </a:custGeom>
            <a:ln w="12191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78166" y="3785048"/>
            <a:ext cx="250190" cy="10731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78166" y="3257239"/>
            <a:ext cx="250190" cy="349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78166" y="2879421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78166" y="2080223"/>
            <a:ext cx="250190" cy="7486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14692" y="996797"/>
            <a:ext cx="2639060" cy="28828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3515" indent="-1714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tabLst>
                <a:tab pos="185420" algn="l"/>
              </a:tabLst>
            </a:pPr>
            <a:r>
              <a:rPr lang="en-US" sz="1100" dirty="0">
                <a:latin typeface="Times New Roman"/>
                <a:cs typeface="Times New Roman"/>
              </a:rPr>
              <a:t>Nursing Education and </a:t>
            </a:r>
            <a:r>
              <a:rPr lang="en-US" sz="1100" dirty="0" smtClean="0">
                <a:latin typeface="Times New Roman"/>
                <a:cs typeface="Times New Roman"/>
              </a:rPr>
              <a:t>Practice</a:t>
            </a:r>
            <a:endParaRPr sz="1100" dirty="0" smtClean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Healthcare Policy and Management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Mental Health Nursing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Patient Safety and Quality care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Global Health and Nursing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spc="-5" dirty="0" smtClean="0">
                <a:latin typeface="Times New Roman"/>
                <a:cs typeface="Times New Roman"/>
              </a:rPr>
              <a:t>Nursing Research and Evidence-Based Practice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Nursing Leadership and Management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Pediatric Nursing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Geriatric Nursing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Nursing Informatics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Oncology Nursing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Occupational Health Nursing 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US" sz="1100" dirty="0" smtClean="0">
                <a:latin typeface="Times New Roman"/>
                <a:cs typeface="Times New Roman"/>
              </a:rPr>
              <a:t>Holistic Nursing 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60117" y="3458082"/>
            <a:ext cx="2530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5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M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07920" y="369417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881377" y="3804030"/>
            <a:ext cx="39211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i="1" spc="-5" dirty="0">
                <a:latin typeface="Times New Roman"/>
                <a:cs typeface="Times New Roman"/>
              </a:rPr>
              <a:t>https://men.nursingmeetings.com/abstract-submission.php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34514" y="4199890"/>
            <a:ext cx="2741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88107" y="4436364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442464" y="4566920"/>
            <a:ext cx="267271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i="1" spc="-5" dirty="0">
                <a:latin typeface="Times New Roman"/>
                <a:cs typeface="Times New Roman"/>
              </a:rPr>
              <a:t>https://men.nursingmeetings.com/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78216" y="5682183"/>
            <a:ext cx="31946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 smtClean="0"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9724" y="721613"/>
            <a:ext cx="10713720" cy="5377180"/>
          </a:xfrm>
          <a:custGeom>
            <a:avLst/>
            <a:gdLst/>
            <a:ahLst/>
            <a:cxnLst/>
            <a:rect l="l" t="t" r="r" b="b"/>
            <a:pathLst>
              <a:path w="10713720" h="5377180">
                <a:moveTo>
                  <a:pt x="10713720" y="0"/>
                </a:moveTo>
                <a:lnTo>
                  <a:pt x="0" y="0"/>
                </a:lnTo>
                <a:lnTo>
                  <a:pt x="0" y="5376672"/>
                </a:lnTo>
                <a:lnTo>
                  <a:pt x="10713720" y="5376672"/>
                </a:lnTo>
                <a:lnTo>
                  <a:pt x="10713720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90415" y="862583"/>
            <a:ext cx="4002404" cy="558165"/>
          </a:xfrm>
          <a:prstGeom prst="rect">
            <a:avLst/>
          </a:prstGeom>
          <a:solidFill>
            <a:srgbClr val="212A35"/>
          </a:solidFill>
          <a:ln w="12192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820">
              <a:lnSpc>
                <a:spcPct val="100000"/>
              </a:lnSpc>
              <a:tabLst>
                <a:tab pos="225044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G	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71080" y="1614925"/>
            <a:ext cx="3293745" cy="63799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400" b="1" dirty="0" smtClean="0">
                <a:latin typeface="Times New Roman"/>
                <a:cs typeface="Times New Roman"/>
              </a:rPr>
              <a:t>Journal of Advanced Practices in Nursing</a:t>
            </a: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050" b="1" spc="5" dirty="0" smtClean="0">
                <a:latin typeface="Times New Roman"/>
                <a:cs typeface="Times New Roman"/>
              </a:rPr>
              <a:t>URL</a:t>
            </a:r>
            <a:r>
              <a:rPr sz="1050" b="1" spc="5" dirty="0">
                <a:latin typeface="Times New Roman"/>
                <a:cs typeface="Times New Roman"/>
              </a:rPr>
              <a:t>:</a:t>
            </a:r>
            <a:r>
              <a:rPr sz="1050" b="1" spc="10" dirty="0">
                <a:latin typeface="Times New Roman"/>
                <a:cs typeface="Times New Roman"/>
              </a:rPr>
              <a:t> </a:t>
            </a:r>
            <a:r>
              <a:rPr lang="en-US" sz="1050" i="1" spc="-5" dirty="0" smtClean="0">
                <a:latin typeface="Times New Roman"/>
                <a:cs typeface="Times New Roman"/>
              </a:rPr>
              <a:t>https://www.hilarispublisher.com/advanced-practices-nursing.html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8216" y="5682183"/>
            <a:ext cx="31946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 smtClean="0"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3250" y="1531739"/>
            <a:ext cx="4173220" cy="47513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lang="en-US" sz="1400" b="1" dirty="0" smtClean="0">
                <a:latin typeface="Times New Roman"/>
                <a:cs typeface="Times New Roman"/>
              </a:rPr>
              <a:t>Journal of Nursing &amp; Care</a:t>
            </a:r>
          </a:p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050" b="1" spc="5" dirty="0" smtClean="0">
                <a:latin typeface="Times New Roman"/>
                <a:cs typeface="Times New Roman"/>
              </a:rPr>
              <a:t>URL</a:t>
            </a:r>
            <a:r>
              <a:rPr sz="1050" b="1" spc="5" dirty="0">
                <a:latin typeface="Times New Roman"/>
                <a:cs typeface="Times New Roman"/>
              </a:rPr>
              <a:t>:</a:t>
            </a:r>
            <a:r>
              <a:rPr sz="1050" b="1" spc="15" dirty="0">
                <a:latin typeface="Times New Roman"/>
                <a:cs typeface="Times New Roman"/>
              </a:rPr>
              <a:t> </a:t>
            </a:r>
            <a:r>
              <a:rPr lang="en-US" sz="1050" i="1" spc="-5" dirty="0" smtClean="0">
                <a:latin typeface="Times New Roman"/>
                <a:cs typeface="Times New Roman"/>
              </a:rPr>
              <a:t>https://www.hilarispublisher.com/nursing-care.html</a:t>
            </a:r>
            <a:endParaRPr sz="1050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C:\Users\GP0306\Desktop\journal-of-nursing--care-fly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015" y="2314429"/>
            <a:ext cx="1676400" cy="2743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GP0306\Desktop\advanced-practices-in-nursing-fly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819" y="2536971"/>
            <a:ext cx="1819275" cy="253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3307" y="751331"/>
            <a:ext cx="8030209" cy="5378450"/>
          </a:xfrm>
          <a:custGeom>
            <a:avLst/>
            <a:gdLst/>
            <a:ahLst/>
            <a:cxnLst/>
            <a:rect l="l" t="t" r="r" b="b"/>
            <a:pathLst>
              <a:path w="8030209" h="5378450">
                <a:moveTo>
                  <a:pt x="0" y="5378196"/>
                </a:moveTo>
                <a:lnTo>
                  <a:pt x="8029956" y="5378196"/>
                </a:lnTo>
                <a:lnTo>
                  <a:pt x="8029956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423" y="745236"/>
            <a:ext cx="1363980" cy="5384800"/>
            <a:chOff x="725423" y="745236"/>
            <a:chExt cx="1363980" cy="5384800"/>
          </a:xfrm>
        </p:grpSpPr>
        <p:sp>
          <p:nvSpPr>
            <p:cNvPr id="5" name="object 5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1351788" y="0"/>
                  </a:moveTo>
                  <a:lnTo>
                    <a:pt x="0" y="0"/>
                  </a:lnTo>
                  <a:lnTo>
                    <a:pt x="0" y="5372100"/>
                  </a:lnTo>
                  <a:lnTo>
                    <a:pt x="1351788" y="5372100"/>
                  </a:lnTo>
                  <a:lnTo>
                    <a:pt x="135178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0" y="5372100"/>
                  </a:moveTo>
                  <a:lnTo>
                    <a:pt x="1351788" y="5372100"/>
                  </a:lnTo>
                  <a:lnTo>
                    <a:pt x="1351788" y="0"/>
                  </a:lnTo>
                  <a:lnTo>
                    <a:pt x="0" y="0"/>
                  </a:lnTo>
                  <a:lnTo>
                    <a:pt x="0" y="5372100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64308" y="3340181"/>
            <a:ext cx="250190" cy="10394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308" y="2558599"/>
            <a:ext cx="250190" cy="616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8148" y="2167988"/>
            <a:ext cx="250190" cy="26022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7395" y="1699260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28138" y="1449070"/>
            <a:ext cx="2964180" cy="767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V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U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&amp;  </a:t>
            </a:r>
            <a:r>
              <a:rPr sz="1200" b="1" spc="-7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 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D 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,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K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28206" y="5682183"/>
            <a:ext cx="319468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i="1" spc="-5" dirty="0" smtClean="0"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87395" y="3316223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30" y="0"/>
                </a:lnTo>
              </a:path>
            </a:pathLst>
          </a:custGeom>
          <a:ln w="12192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329052" y="3066364"/>
            <a:ext cx="3433445" cy="17620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189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8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R="27940" algn="ctr">
              <a:lnSpc>
                <a:spcPct val="100000"/>
              </a:lnSpc>
            </a:pPr>
            <a:r>
              <a:rPr lang="en-US" sz="1600" b="1" spc="-5" dirty="0" smtClean="0">
                <a:latin typeface="Times New Roman"/>
                <a:cs typeface="Times New Roman"/>
              </a:rPr>
              <a:t>Alena Smith</a:t>
            </a:r>
            <a:endParaRPr sz="1600" dirty="0">
              <a:latin typeface="Times New Roman"/>
              <a:cs typeface="Times New Roman"/>
            </a:endParaRPr>
          </a:p>
          <a:p>
            <a:pPr marL="3175" algn="ctr">
              <a:lnSpc>
                <a:spcPct val="100000"/>
              </a:lnSpc>
              <a:spcBef>
                <a:spcPts val="819"/>
              </a:spcBef>
            </a:pPr>
            <a:r>
              <a:rPr sz="1200" dirty="0">
                <a:latin typeface="Times New Roman"/>
                <a:cs typeface="Times New Roman"/>
              </a:rPr>
              <a:t>Pro</a:t>
            </a:r>
            <a:r>
              <a:rPr sz="1200" spc="-15" dirty="0">
                <a:latin typeface="Times New Roman"/>
                <a:cs typeface="Times New Roman"/>
              </a:rPr>
              <a:t>g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10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15" dirty="0">
                <a:latin typeface="Times New Roman"/>
                <a:cs typeface="Times New Roman"/>
              </a:rPr>
              <a:t>g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dirty="0">
                <a:latin typeface="Times New Roman"/>
                <a:cs typeface="Times New Roman"/>
              </a:rPr>
              <a:t>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|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lang="en-US" sz="1200" spc="-15" dirty="0" smtClean="0">
                <a:latin typeface="Times New Roman"/>
                <a:cs typeface="Times New Roman"/>
              </a:rPr>
              <a:t>Nursing 2024</a:t>
            </a:r>
            <a:endParaRPr sz="12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  <a:spcBef>
                <a:spcPts val="720"/>
              </a:spcBef>
            </a:pPr>
            <a:r>
              <a:rPr sz="1200" b="1" spc="-10" dirty="0">
                <a:latin typeface="Times New Roman"/>
                <a:cs typeface="Times New Roman"/>
              </a:rPr>
              <a:t>UK: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LLC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Ltd</a:t>
            </a:r>
            <a:endParaRPr sz="1200" dirty="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Times New Roman"/>
                <a:cs typeface="Times New Roman"/>
              </a:rPr>
              <a:t>E: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lang="en-US" sz="1200" b="1" spc="5" dirty="0">
                <a:latin typeface="Times New Roman"/>
                <a:cs typeface="Times New Roman"/>
              </a:rPr>
              <a:t>nursing@speakermeeting.com</a:t>
            </a:r>
          </a:p>
          <a:p>
            <a:pPr marL="2540" algn="ctr">
              <a:lnSpc>
                <a:spcPct val="100000"/>
              </a:lnSpc>
              <a:spcBef>
                <a:spcPts val="720"/>
              </a:spcBef>
            </a:pPr>
            <a:r>
              <a:rPr sz="1200" b="1" spc="-30" dirty="0" smtClean="0">
                <a:latin typeface="Times New Roman"/>
                <a:cs typeface="Times New Roman"/>
              </a:rPr>
              <a:t>W:</a:t>
            </a:r>
            <a:r>
              <a:rPr sz="1200" b="1" spc="60" dirty="0" smtClean="0">
                <a:latin typeface="Times New Roman"/>
                <a:cs typeface="Times New Roman"/>
              </a:rPr>
              <a:t> </a:t>
            </a:r>
            <a:r>
              <a:rPr lang="en-US" sz="1200" spc="-5" dirty="0" smtClean="0">
                <a:latin typeface="Times New Roman"/>
                <a:cs typeface="Times New Roman"/>
              </a:rPr>
              <a:t>https://men.nursingmeetings.com/</a:t>
            </a:r>
          </a:p>
        </p:txBody>
      </p:sp>
      <p:pic>
        <p:nvPicPr>
          <p:cNvPr id="1026" name="Picture 2" descr="C:\Users\GP0306\Desktop\car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97" y="1699260"/>
            <a:ext cx="3686175" cy="340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3307" y="751331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552" y="5378196"/>
                </a:lnTo>
                <a:lnTo>
                  <a:pt x="9369552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423" y="745236"/>
            <a:ext cx="1363980" cy="5384800"/>
            <a:chOff x="725423" y="745236"/>
            <a:chExt cx="1363980" cy="5384800"/>
          </a:xfrm>
        </p:grpSpPr>
        <p:sp>
          <p:nvSpPr>
            <p:cNvPr id="5" name="object 5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1351788" y="0"/>
                  </a:moveTo>
                  <a:lnTo>
                    <a:pt x="0" y="0"/>
                  </a:lnTo>
                  <a:lnTo>
                    <a:pt x="0" y="5372100"/>
                  </a:lnTo>
                  <a:lnTo>
                    <a:pt x="1351788" y="5372100"/>
                  </a:lnTo>
                  <a:lnTo>
                    <a:pt x="135178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0" y="5372100"/>
                  </a:moveTo>
                  <a:lnTo>
                    <a:pt x="1351788" y="5372100"/>
                  </a:lnTo>
                  <a:lnTo>
                    <a:pt x="1351788" y="0"/>
                  </a:lnTo>
                  <a:lnTo>
                    <a:pt x="0" y="0"/>
                  </a:lnTo>
                  <a:lnTo>
                    <a:pt x="0" y="5372100"/>
                  </a:lnTo>
                  <a:close/>
                </a:path>
              </a:pathLst>
            </a:custGeom>
            <a:ln w="1219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6845" y="2163074"/>
            <a:ext cx="250825" cy="2613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8533" y="1116330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7784"/>
                </a:moveTo>
                <a:lnTo>
                  <a:pt x="2679192" y="557784"/>
                </a:lnTo>
                <a:lnTo>
                  <a:pt x="2679192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9811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43147" y="1293367"/>
            <a:ext cx="14116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39389" y="2082545"/>
            <a:ext cx="2677795" cy="558165"/>
          </a:xfrm>
          <a:custGeom>
            <a:avLst/>
            <a:gdLst/>
            <a:ahLst/>
            <a:cxnLst/>
            <a:rect l="l" t="t" r="r" b="b"/>
            <a:pathLst>
              <a:path w="2677795" h="558164">
                <a:moveTo>
                  <a:pt x="0" y="557784"/>
                </a:moveTo>
                <a:lnTo>
                  <a:pt x="2677667" y="557784"/>
                </a:lnTo>
                <a:lnTo>
                  <a:pt x="2677667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9811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91280" y="2259838"/>
            <a:ext cx="1296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14771" y="950975"/>
            <a:ext cx="4697095" cy="889000"/>
            <a:chOff x="5414771" y="950975"/>
            <a:chExt cx="4697095" cy="889000"/>
          </a:xfrm>
        </p:grpSpPr>
        <p:sp>
          <p:nvSpPr>
            <p:cNvPr id="13" name="object 13"/>
            <p:cNvSpPr/>
            <p:nvPr/>
          </p:nvSpPr>
          <p:spPr>
            <a:xfrm>
              <a:off x="5424677" y="960881"/>
              <a:ext cx="4677410" cy="868680"/>
            </a:xfrm>
            <a:custGeom>
              <a:avLst/>
              <a:gdLst/>
              <a:ahLst/>
              <a:cxnLst/>
              <a:rect l="l" t="t" r="r" b="b"/>
              <a:pathLst>
                <a:path w="4677409" h="868680">
                  <a:moveTo>
                    <a:pt x="4677156" y="0"/>
                  </a:moveTo>
                  <a:lnTo>
                    <a:pt x="0" y="0"/>
                  </a:lnTo>
                  <a:lnTo>
                    <a:pt x="0" y="868680"/>
                  </a:lnTo>
                  <a:lnTo>
                    <a:pt x="4677156" y="868680"/>
                  </a:lnTo>
                  <a:lnTo>
                    <a:pt x="4677156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24677" y="960881"/>
              <a:ext cx="4677410" cy="868680"/>
            </a:xfrm>
            <a:custGeom>
              <a:avLst/>
              <a:gdLst/>
              <a:ahLst/>
              <a:cxnLst/>
              <a:rect l="l" t="t" r="r" b="b"/>
              <a:pathLst>
                <a:path w="4677409" h="868680">
                  <a:moveTo>
                    <a:pt x="0" y="868680"/>
                  </a:moveTo>
                  <a:lnTo>
                    <a:pt x="4677156" y="868680"/>
                  </a:lnTo>
                  <a:lnTo>
                    <a:pt x="4677156" y="0"/>
                  </a:lnTo>
                  <a:lnTo>
                    <a:pt x="0" y="0"/>
                  </a:lnTo>
                  <a:lnTo>
                    <a:pt x="0" y="868680"/>
                  </a:lnTo>
                  <a:close/>
                </a:path>
              </a:pathLst>
            </a:custGeom>
            <a:ln w="1981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14771" y="1104036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0985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en-US"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endParaRPr sz="1000" dirty="0">
              <a:latin typeface="Times New Roman"/>
              <a:cs typeface="Times New Roman"/>
            </a:endParaRPr>
          </a:p>
          <a:p>
            <a:pPr marL="260985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+ 2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1199</a:t>
            </a:r>
            <a:endParaRPr sz="1000" dirty="0">
              <a:latin typeface="Times New Roman"/>
              <a:cs typeface="Times New Roman"/>
            </a:endParaRPr>
          </a:p>
          <a:p>
            <a:pPr marL="260985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1349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2579" y="1915667"/>
            <a:ext cx="4697095" cy="868680"/>
            <a:chOff x="5402579" y="1915667"/>
            <a:chExt cx="4697095" cy="868680"/>
          </a:xfrm>
        </p:grpSpPr>
        <p:sp>
          <p:nvSpPr>
            <p:cNvPr id="17" name="object 17"/>
            <p:cNvSpPr/>
            <p:nvPr/>
          </p:nvSpPr>
          <p:spPr>
            <a:xfrm>
              <a:off x="5412485" y="1925573"/>
              <a:ext cx="4677410" cy="848994"/>
            </a:xfrm>
            <a:custGeom>
              <a:avLst/>
              <a:gdLst/>
              <a:ahLst/>
              <a:cxnLst/>
              <a:rect l="l" t="t" r="r" b="b"/>
              <a:pathLst>
                <a:path w="4677409" h="848994">
                  <a:moveTo>
                    <a:pt x="4677156" y="0"/>
                  </a:moveTo>
                  <a:lnTo>
                    <a:pt x="0" y="0"/>
                  </a:lnTo>
                  <a:lnTo>
                    <a:pt x="0" y="848867"/>
                  </a:lnTo>
                  <a:lnTo>
                    <a:pt x="4677156" y="848867"/>
                  </a:lnTo>
                  <a:lnTo>
                    <a:pt x="4677156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12485" y="1925573"/>
              <a:ext cx="4677410" cy="848994"/>
            </a:xfrm>
            <a:custGeom>
              <a:avLst/>
              <a:gdLst/>
              <a:ahLst/>
              <a:cxnLst/>
              <a:rect l="l" t="t" r="r" b="b"/>
              <a:pathLst>
                <a:path w="4677409" h="848994">
                  <a:moveTo>
                    <a:pt x="0" y="848867"/>
                  </a:moveTo>
                  <a:lnTo>
                    <a:pt x="4677156" y="848867"/>
                  </a:lnTo>
                  <a:lnTo>
                    <a:pt x="4677156" y="0"/>
                  </a:lnTo>
                  <a:lnTo>
                    <a:pt x="0" y="0"/>
                  </a:lnTo>
                  <a:lnTo>
                    <a:pt x="0" y="848867"/>
                  </a:lnTo>
                  <a:close/>
                </a:path>
              </a:pathLst>
            </a:custGeom>
            <a:ln w="1981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02579" y="2069363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lang="en-US"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endParaRPr sz="1000" dirty="0">
              <a:latin typeface="Times New Roman"/>
              <a:cs typeface="Times New Roman"/>
            </a:endParaRPr>
          </a:p>
          <a:p>
            <a:pPr marL="26035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1299</a:t>
            </a:r>
            <a:endParaRPr sz="1000" dirty="0">
              <a:latin typeface="Times New Roman"/>
              <a:cs typeface="Times New Roman"/>
            </a:endParaRPr>
          </a:p>
          <a:p>
            <a:pPr marL="26035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1349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28722" y="3038094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7784"/>
                </a:moveTo>
                <a:lnTo>
                  <a:pt x="2679192" y="557784"/>
                </a:lnTo>
                <a:lnTo>
                  <a:pt x="2679192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9811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26967" y="3215132"/>
            <a:ext cx="1202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91911" y="2894076"/>
            <a:ext cx="4697095" cy="883919"/>
            <a:chOff x="5391911" y="2894076"/>
            <a:chExt cx="4697095" cy="883919"/>
          </a:xfrm>
        </p:grpSpPr>
        <p:sp>
          <p:nvSpPr>
            <p:cNvPr id="23" name="object 23"/>
            <p:cNvSpPr/>
            <p:nvPr/>
          </p:nvSpPr>
          <p:spPr>
            <a:xfrm>
              <a:off x="5401817" y="2903982"/>
              <a:ext cx="4677410" cy="864235"/>
            </a:xfrm>
            <a:custGeom>
              <a:avLst/>
              <a:gdLst/>
              <a:ahLst/>
              <a:cxnLst/>
              <a:rect l="l" t="t" r="r" b="b"/>
              <a:pathLst>
                <a:path w="4677409" h="864235">
                  <a:moveTo>
                    <a:pt x="4677155" y="0"/>
                  </a:moveTo>
                  <a:lnTo>
                    <a:pt x="0" y="0"/>
                  </a:lnTo>
                  <a:lnTo>
                    <a:pt x="0" y="864108"/>
                  </a:lnTo>
                  <a:lnTo>
                    <a:pt x="4677155" y="864108"/>
                  </a:lnTo>
                  <a:lnTo>
                    <a:pt x="4677155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1817" y="2903982"/>
              <a:ext cx="4677410" cy="864235"/>
            </a:xfrm>
            <a:custGeom>
              <a:avLst/>
              <a:gdLst/>
              <a:ahLst/>
              <a:cxnLst/>
              <a:rect l="l" t="t" r="r" b="b"/>
              <a:pathLst>
                <a:path w="4677409" h="864235">
                  <a:moveTo>
                    <a:pt x="0" y="864108"/>
                  </a:moveTo>
                  <a:lnTo>
                    <a:pt x="4677155" y="864108"/>
                  </a:lnTo>
                  <a:lnTo>
                    <a:pt x="4677155" y="0"/>
                  </a:lnTo>
                  <a:lnTo>
                    <a:pt x="0" y="0"/>
                  </a:lnTo>
                  <a:lnTo>
                    <a:pt x="0" y="864108"/>
                  </a:lnTo>
                  <a:close/>
                </a:path>
              </a:pathLst>
            </a:custGeom>
            <a:ln w="19812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91911" y="2941726"/>
            <a:ext cx="4697095" cy="7359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0985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Oral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249</a:t>
            </a:r>
            <a:endParaRPr sz="1000" dirty="0">
              <a:latin typeface="Times New Roman"/>
              <a:cs typeface="Times New Roman"/>
            </a:endParaRPr>
          </a:p>
          <a:p>
            <a:pPr marL="260985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Poster: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349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($249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+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$100)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endParaRPr sz="1000" dirty="0">
              <a:latin typeface="Times New Roman"/>
              <a:cs typeface="Times New Roman"/>
            </a:endParaRPr>
          </a:p>
          <a:p>
            <a:pPr marL="260985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Delegate: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199</a:t>
            </a:r>
            <a:endParaRPr sz="1000" dirty="0">
              <a:latin typeface="Times New Roman"/>
              <a:cs typeface="Times New Roman"/>
            </a:endParaRPr>
          </a:p>
          <a:p>
            <a:pPr marL="260985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 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5844" y="3988308"/>
            <a:ext cx="4051300" cy="596265"/>
          </a:xfrm>
          <a:prstGeom prst="rect">
            <a:avLst/>
          </a:prstGeom>
          <a:solidFill>
            <a:srgbClr val="333E50"/>
          </a:solidFill>
          <a:ln w="12192">
            <a:solidFill>
              <a:srgbClr val="1F3863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R="88265" algn="ctr">
              <a:lnSpc>
                <a:spcPct val="100000"/>
              </a:lnSpc>
              <a:tabLst>
                <a:tab pos="189230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20539" y="4651095"/>
            <a:ext cx="6452235" cy="1254189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R="3891279" algn="ctr">
              <a:lnSpc>
                <a:spcPct val="100000"/>
              </a:lnSpc>
              <a:spcBef>
                <a:spcPts val="760"/>
              </a:spcBef>
            </a:pPr>
            <a:r>
              <a:rPr sz="1100" dirty="0">
                <a:latin typeface="Times New Roman"/>
                <a:cs typeface="Times New Roman"/>
              </a:rPr>
              <a:t>Abstract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submission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lang="en-US" sz="1100" b="1" spc="-5" dirty="0" smtClean="0">
                <a:latin typeface="Times New Roman"/>
                <a:cs typeface="Times New Roman"/>
              </a:rPr>
              <a:t>July 30, </a:t>
            </a:r>
            <a:r>
              <a:rPr sz="1100" b="1" spc="5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US" sz="1100" b="1" dirty="0" smtClean="0">
                <a:latin typeface="Times New Roman"/>
                <a:cs typeface="Times New Roman"/>
              </a:rPr>
              <a:t>4</a:t>
            </a:r>
            <a:endParaRPr sz="1100" dirty="0">
              <a:latin typeface="Times New Roman"/>
              <a:cs typeface="Times New Roman"/>
            </a:endParaRPr>
          </a:p>
          <a:p>
            <a:pPr marR="3893185" algn="ctr">
              <a:lnSpc>
                <a:spcPct val="100000"/>
              </a:lnSpc>
              <a:spcBef>
                <a:spcPts val="660"/>
              </a:spcBef>
            </a:pPr>
            <a:r>
              <a:rPr sz="1100" dirty="0">
                <a:latin typeface="Times New Roman"/>
                <a:cs typeface="Times New Roman"/>
              </a:rPr>
              <a:t>Early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Bird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Registration</a:t>
            </a:r>
            <a:r>
              <a:rPr sz="1100" b="1" spc="-5" dirty="0">
                <a:latin typeface="Times New Roman"/>
                <a:cs typeface="Times New Roman"/>
              </a:rPr>
              <a:t>: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April  28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-5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US" sz="1100" b="1" dirty="0" smtClean="0">
                <a:latin typeface="Times New Roman"/>
                <a:cs typeface="Times New Roman"/>
              </a:rPr>
              <a:t>4</a:t>
            </a:r>
            <a:endParaRPr sz="1100" dirty="0">
              <a:latin typeface="Times New Roman"/>
              <a:cs typeface="Times New Roman"/>
            </a:endParaRPr>
          </a:p>
          <a:p>
            <a:pPr marR="3890645"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>
                <a:latin typeface="Times New Roman"/>
                <a:cs typeface="Times New Roman"/>
              </a:rPr>
              <a:t>Registration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: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March 01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-10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US" sz="1100" b="1" dirty="0" smtClean="0">
                <a:latin typeface="Times New Roman"/>
                <a:cs typeface="Times New Roman"/>
              </a:rPr>
              <a:t>4</a:t>
            </a:r>
            <a:endParaRPr sz="1100" dirty="0">
              <a:latin typeface="Times New Roman"/>
              <a:cs typeface="Times New Roman"/>
            </a:endParaRPr>
          </a:p>
          <a:p>
            <a:pPr marR="3892550"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>
                <a:latin typeface="Times New Roman"/>
                <a:cs typeface="Times New Roman"/>
              </a:rPr>
              <a:t>On </a:t>
            </a:r>
            <a:r>
              <a:rPr sz="1100" dirty="0">
                <a:latin typeface="Times New Roman"/>
                <a:cs typeface="Times New Roman"/>
              </a:rPr>
              <a:t>Spot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Registration: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August 08, 2024</a:t>
            </a:r>
            <a:endParaRPr sz="1100" dirty="0">
              <a:latin typeface="Times New Roman"/>
              <a:cs typeface="Times New Roman"/>
            </a:endParaRPr>
          </a:p>
          <a:p>
            <a:pPr marL="3270250">
              <a:lnSpc>
                <a:spcPct val="100000"/>
              </a:lnSpc>
              <a:spcBef>
                <a:spcPts val="200"/>
              </a:spcBef>
            </a:pPr>
            <a:r>
              <a:rPr lang="en-US" sz="1200" i="1" spc="-5" dirty="0" smtClean="0">
                <a:latin typeface="Times New Roman"/>
                <a:cs typeface="Times New Roman"/>
              </a:rPr>
              <a:t>https://men.nursingmeetings.com/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2077</Words>
  <Application>Microsoft Office PowerPoint</Application>
  <PresentationFormat>Custom</PresentationFormat>
  <Paragraphs>202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Nursing and Healthcare       Conference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Renu Kadian</cp:lastModifiedBy>
  <cp:revision>20</cp:revision>
  <dcterms:created xsi:type="dcterms:W3CDTF">2024-03-01T08:40:27Z</dcterms:created>
  <dcterms:modified xsi:type="dcterms:W3CDTF">2024-03-14T04:34:53Z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2024-03-01T00:00:00Z</vt:filetime>
  </property>
</Properties>
</file>