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3813" autoAdjust="0"/>
    <p:restoredTop sz="94660"/>
  </p:normalViewPr>
  <p:slideViewPr>
    <p:cSldViewPr>
      <p:cViewPr varScale="1">
        <p:scale>
          <a:sx n="73" d="100"/>
          <a:sy n="73" d="100"/>
        </p:scale>
        <p:origin x="1038"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283647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121472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12900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6294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687001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322986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34102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84684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125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81099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9/15/2023</a:t>
            </a:fld>
            <a:endParaRPr lang="en-US" dirty="0"/>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684445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9/15/2023</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653167384"/>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14" r:id="rId4"/>
    <p:sldLayoutId id="2147483715" r:id="rId5"/>
    <p:sldLayoutId id="2147483720" r:id="rId6"/>
    <p:sldLayoutId id="2147483716" r:id="rId7"/>
    <p:sldLayoutId id="2147483717" r:id="rId8"/>
    <p:sldLayoutId id="2147483718" r:id="rId9"/>
    <p:sldLayoutId id="2147483719" r:id="rId10"/>
    <p:sldLayoutId id="2147483721"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hyperlink" Target="mailto:neuromuscular@speakermeeting.com" TargetMode="Externa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0FEF93B-DF95-4A59-9D71-745C812BF376}"/>
              </a:ext>
            </a:extLst>
          </p:cNvPr>
          <p:cNvSpPr/>
          <p:nvPr/>
        </p:nvSpPr>
        <p:spPr>
          <a:xfrm>
            <a:off x="96689" y="387424"/>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a16="http://schemas.microsoft.com/office/drawing/2014/main" id="{8729BB31-D1EF-409E-BC15-24A30A70A677}"/>
              </a:ext>
            </a:extLst>
          </p:cNvPr>
          <p:cNvSpPr/>
          <p:nvPr/>
        </p:nvSpPr>
        <p:spPr>
          <a:xfrm>
            <a:off x="911424" y="724199"/>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7" name="Picture 16">
            <a:extLst>
              <a:ext uri="{FF2B5EF4-FFF2-40B4-BE49-F238E27FC236}">
                <a16:creationId xmlns:a16="http://schemas.microsoft.com/office/drawing/2014/main" id="{34C6723F-6F9D-444F-8F7D-ED0D33A7E8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9" name="Rectangle 18">
            <a:extLst>
              <a:ext uri="{FF2B5EF4-FFF2-40B4-BE49-F238E27FC236}">
                <a16:creationId xmlns:a16="http://schemas.microsoft.com/office/drawing/2014/main" id="{7F56159D-A29B-4F02-93C6-1DECB2877C38}"/>
              </a:ext>
            </a:extLst>
          </p:cNvPr>
          <p:cNvSpPr/>
          <p:nvPr/>
        </p:nvSpPr>
        <p:spPr>
          <a:xfrm>
            <a:off x="472250" y="755479"/>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TextBox 20">
            <a:extLst>
              <a:ext uri="{FF2B5EF4-FFF2-40B4-BE49-F238E27FC236}">
                <a16:creationId xmlns:a16="http://schemas.microsoft.com/office/drawing/2014/main" id="{A86FC61E-C2A4-43AC-B7A0-689E7CC4DC32}"/>
              </a:ext>
            </a:extLst>
          </p:cNvPr>
          <p:cNvSpPr txBox="1"/>
          <p:nvPr/>
        </p:nvSpPr>
        <p:spPr>
          <a:xfrm rot="16200000">
            <a:off x="-1271011" y="3153938"/>
            <a:ext cx="5135472" cy="338554"/>
          </a:xfrm>
          <a:prstGeom prst="rect">
            <a:avLst/>
          </a:prstGeom>
          <a:noFill/>
        </p:spPr>
        <p:txBody>
          <a:bodyPr wrap="square" rtlCol="0">
            <a:spAutoFit/>
          </a:bodyPr>
          <a:lstStyle/>
          <a:p>
            <a:pPr algn="ctr"/>
            <a:r>
              <a:rPr lang="en-US" sz="1600" b="1" spc="600" dirty="0" smtClean="0">
                <a:solidFill>
                  <a:schemeClr val="bg1"/>
                </a:solidFill>
                <a:latin typeface="Times New Roman" panose="02020603050405020304" pitchFamily="18" charset="0"/>
                <a:cs typeface="Times New Roman" panose="02020603050405020304" pitchFamily="18" charset="0"/>
              </a:rPr>
              <a:t>NEUROLOGY</a:t>
            </a:r>
            <a:r>
              <a:rPr lang="en-US" sz="1600" b="1" spc="600" dirty="0" smtClean="0">
                <a:solidFill>
                  <a:schemeClr val="bg1"/>
                </a:solidFill>
                <a:latin typeface="Times New Roman" panose="02020603050405020304" pitchFamily="18" charset="0"/>
                <a:cs typeface="Times New Roman" panose="02020603050405020304" pitchFamily="18" charset="0"/>
              </a:rPr>
              <a:t>  2024</a:t>
            </a:r>
            <a:endParaRPr lang="en-US" sz="1600" b="1" spc="600" dirty="0">
              <a:solidFill>
                <a:schemeClr val="bg1"/>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a16="http://schemas.microsoft.com/office/drawing/2014/main" id="{20BD6D31-16A4-4585-8FBE-34E149505556}"/>
              </a:ext>
            </a:extLst>
          </p:cNvPr>
          <p:cNvSpPr/>
          <p:nvPr/>
        </p:nvSpPr>
        <p:spPr>
          <a:xfrm>
            <a:off x="6780600" y="1418303"/>
            <a:ext cx="4716000" cy="4021395"/>
          </a:xfrm>
          <a:prstGeom prst="rect">
            <a:avLst/>
          </a:prstGeom>
          <a:blipFill dpi="0" rotWithShape="1">
            <a:blip r:embed="rId4">
              <a:extLst>
                <a:ext uri="{28A0092B-C50C-407E-A947-70E740481C1C}">
                  <a14:useLocalDpi xmlns:a14="http://schemas.microsoft.com/office/drawing/2010/main" val="0"/>
                </a:ext>
              </a:extLst>
            </a:blip>
            <a:srcRect/>
            <a:stretch>
              <a:fillRect l="-6738" r="-6239"/>
            </a:stretch>
          </a:blipFill>
          <a:ln w="127000">
            <a:solidFill>
              <a:schemeClr val="tx2">
                <a:lumMod val="75000"/>
              </a:schemeClr>
            </a:solidFill>
          </a:ln>
          <a:effectLst>
            <a:glow rad="127000">
              <a:schemeClr val="tx1">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TextBox 29">
            <a:extLst>
              <a:ext uri="{FF2B5EF4-FFF2-40B4-BE49-F238E27FC236}">
                <a16:creationId xmlns:a16="http://schemas.microsoft.com/office/drawing/2014/main" id="{A51402F5-8A39-424A-9D13-36A3ACD785A6}"/>
              </a:ext>
            </a:extLst>
          </p:cNvPr>
          <p:cNvSpPr txBox="1"/>
          <p:nvPr/>
        </p:nvSpPr>
        <p:spPr>
          <a:xfrm>
            <a:off x="1786120" y="1649287"/>
            <a:ext cx="4774893" cy="2769989"/>
          </a:xfrm>
          <a:prstGeom prst="rect">
            <a:avLst/>
          </a:prstGeom>
          <a:noFill/>
        </p:spPr>
        <p:txBody>
          <a:bodyPr wrap="square" rtlCol="0">
            <a:spAutoFit/>
          </a:bodyPr>
          <a:lstStyle/>
          <a:p>
            <a:pPr algn="ctr"/>
            <a:r>
              <a:rPr lang="en-IN" dirty="0"/>
              <a:t>16</a:t>
            </a:r>
            <a:r>
              <a:rPr lang="en-IN" baseline="30000" dirty="0"/>
              <a:t>th</a:t>
            </a:r>
            <a:r>
              <a:rPr lang="en-IN" dirty="0"/>
              <a:t> International Conference on</a:t>
            </a:r>
            <a:endParaRPr lang="en-US" sz="2400" dirty="0">
              <a:solidFill>
                <a:schemeClr val="tx1">
                  <a:lumMod val="75000"/>
                  <a:lumOff val="25000"/>
                </a:schemeClr>
              </a:solidFill>
              <a:latin typeface="Times New Roman" pitchFamily="18" charset="0"/>
              <a:cs typeface="Times New Roman" pitchFamily="18" charset="0"/>
            </a:endParaRPr>
          </a:p>
          <a:p>
            <a:pPr algn="ctr"/>
            <a:endParaRPr lang="en-US" sz="2400" dirty="0">
              <a:solidFill>
                <a:schemeClr val="tx1">
                  <a:lumMod val="75000"/>
                  <a:lumOff val="25000"/>
                </a:schemeClr>
              </a:solidFill>
              <a:latin typeface="Times New Roman" pitchFamily="18" charset="0"/>
              <a:cs typeface="Times New Roman" pitchFamily="18" charset="0"/>
            </a:endParaRPr>
          </a:p>
          <a:p>
            <a:pPr algn="ctr"/>
            <a:r>
              <a:rPr lang="en-IN" dirty="0"/>
              <a:t>Neurology and Neuromuscular Disorders</a:t>
            </a:r>
          </a:p>
          <a:p>
            <a:pPr algn="ctr"/>
            <a:endParaRPr lang="en-US" sz="1600" dirty="0">
              <a:solidFill>
                <a:schemeClr val="tx1">
                  <a:lumMod val="75000"/>
                  <a:lumOff val="25000"/>
                </a:schemeClr>
              </a:solidFill>
              <a:latin typeface="Times New Roman" pitchFamily="18" charset="0"/>
              <a:cs typeface="Times New Roman" pitchFamily="18" charset="0"/>
            </a:endParaRPr>
          </a:p>
          <a:p>
            <a:pPr algn="ctr"/>
            <a:r>
              <a:rPr lang="en-US" dirty="0"/>
              <a:t>January 25-26, 2024 London, UK</a:t>
            </a:r>
          </a:p>
          <a:p>
            <a:pPr algn="ctr"/>
            <a:endParaRPr lang="nl-NL" sz="1600" dirty="0">
              <a:solidFill>
                <a:schemeClr val="tx1">
                  <a:lumMod val="75000"/>
                  <a:lumOff val="25000"/>
                </a:schemeClr>
              </a:solidFill>
              <a:latin typeface="Times New Roman" pitchFamily="18" charset="0"/>
              <a:cs typeface="Times New Roman" pitchFamily="18" charset="0"/>
            </a:endParaRPr>
          </a:p>
          <a:p>
            <a:pPr algn="ctr"/>
            <a:endParaRPr lang="en-US" sz="1600" b="1" i="0" u="none" strike="noStrike" baseline="0" dirty="0" smtClean="0">
              <a:solidFill>
                <a:schemeClr val="tx1">
                  <a:lumMod val="75000"/>
                  <a:lumOff val="25000"/>
                </a:schemeClr>
              </a:solidFill>
              <a:latin typeface="Times New Roman" panose="02020603050405020304" pitchFamily="18" charset="0"/>
              <a:cs typeface="Times New Roman" panose="02020603050405020304" pitchFamily="18" charset="0"/>
            </a:endParaRPr>
          </a:p>
          <a:p>
            <a:pPr algn="ctr"/>
            <a:r>
              <a:rPr lang="en-US" sz="1600" b="1" dirty="0" smtClean="0">
                <a:solidFill>
                  <a:schemeClr val="tx1">
                    <a:lumMod val="75000"/>
                    <a:lumOff val="25000"/>
                  </a:schemeClr>
                </a:solidFill>
                <a:latin typeface="Times New Roman" panose="02020603050405020304" pitchFamily="18" charset="0"/>
                <a:cs typeface="Times New Roman" panose="02020603050405020304" pitchFamily="18" charset="0"/>
              </a:rPr>
              <a:t>Theme:</a:t>
            </a:r>
          </a:p>
          <a:p>
            <a:pPr algn="ctr"/>
            <a:r>
              <a:rPr lang="en-US" sz="1600" b="1" dirty="0" smtClean="0">
                <a:solidFill>
                  <a:schemeClr val="tx1">
                    <a:lumMod val="75000"/>
                    <a:lumOff val="25000"/>
                  </a:schemeClr>
                </a:solidFill>
                <a:latin typeface="Times New Roman" panose="02020603050405020304" pitchFamily="18" charset="0"/>
                <a:cs typeface="Times New Roman" panose="02020603050405020304" pitchFamily="18" charset="0"/>
              </a:rPr>
              <a:t> </a:t>
            </a:r>
            <a:r>
              <a:rPr lang="en-US" sz="1600" b="1" dirty="0">
                <a:solidFill>
                  <a:schemeClr val="tx1">
                    <a:lumMod val="75000"/>
                    <a:lumOff val="25000"/>
                  </a:schemeClr>
                </a:solidFill>
                <a:latin typeface="Times New Roman" panose="02020603050405020304" pitchFamily="18" charset="0"/>
                <a:cs typeface="Times New Roman" panose="02020603050405020304" pitchFamily="18" charset="0"/>
              </a:rPr>
              <a:t>"New model to diagnose neurological and neuromuscular disorders"</a:t>
            </a:r>
            <a:endParaRPr lang="en-US" sz="1600" i="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31" name="TextBox 30">
            <a:extLst>
              <a:ext uri="{FF2B5EF4-FFF2-40B4-BE49-F238E27FC236}">
                <a16:creationId xmlns:a16="http://schemas.microsoft.com/office/drawing/2014/main" id="{FD762A6D-09DB-42A8-82F2-99C8F72AC4ED}"/>
              </a:ext>
            </a:extLst>
          </p:cNvPr>
          <p:cNvSpPr txBox="1"/>
          <p:nvPr/>
        </p:nvSpPr>
        <p:spPr>
          <a:xfrm>
            <a:off x="1855489" y="4916477"/>
            <a:ext cx="4868731" cy="523220"/>
          </a:xfrm>
          <a:prstGeom prst="rect">
            <a:avLst/>
          </a:prstGeom>
          <a:noFill/>
        </p:spPr>
        <p:txBody>
          <a:bodyPr wrap="square" rtlCol="0">
            <a:spAutoFit/>
          </a:bodyPr>
          <a:lstStyle/>
          <a:p>
            <a:r>
              <a:rPr lang="en-IN" sz="1400" b="1" i="1" strike="noStrike" baseline="0" dirty="0">
                <a:solidFill>
                  <a:schemeClr val="tx1">
                    <a:lumMod val="75000"/>
                    <a:lumOff val="25000"/>
                  </a:schemeClr>
                </a:solidFill>
                <a:latin typeface="Times New Roman" panose="02020603050405020304" pitchFamily="18" charset="0"/>
                <a:cs typeface="Times New Roman" panose="02020603050405020304" pitchFamily="18" charset="0"/>
              </a:rPr>
              <a:t>MAIL: </a:t>
            </a:r>
            <a:r>
              <a:rPr lang="en-US" sz="1400" i="1" dirty="0">
                <a:solidFill>
                  <a:schemeClr val="tx1">
                    <a:lumMod val="75000"/>
                    <a:lumOff val="25000"/>
                  </a:schemeClr>
                </a:solidFill>
                <a:latin typeface="Times New Roman" pitchFamily="18" charset="0"/>
                <a:cs typeface="Times New Roman" pitchFamily="18" charset="0"/>
              </a:rPr>
              <a:t>: </a:t>
            </a:r>
            <a:r>
              <a:rPr lang="en-US" sz="1400" i="1" dirty="0" smtClean="0">
                <a:solidFill>
                  <a:schemeClr val="tx1">
                    <a:lumMod val="75000"/>
                    <a:lumOff val="25000"/>
                  </a:schemeClr>
                </a:solidFill>
                <a:latin typeface="Times New Roman" pitchFamily="18" charset="0"/>
                <a:cs typeface="Times New Roman" pitchFamily="18" charset="0"/>
                <a:hlinkClick r:id="rId5"/>
              </a:rPr>
              <a:t>neuromuscular@speakermeeting.com</a:t>
            </a:r>
            <a:endParaRPr lang="en-US" sz="1400" i="1" dirty="0" smtClean="0">
              <a:solidFill>
                <a:schemeClr val="tx1">
                  <a:lumMod val="75000"/>
                  <a:lumOff val="25000"/>
                </a:schemeClr>
              </a:solidFill>
              <a:latin typeface="Times New Roman" pitchFamily="18" charset="0"/>
              <a:cs typeface="Times New Roman" pitchFamily="18" charset="0"/>
            </a:endParaRPr>
          </a:p>
          <a:p>
            <a:r>
              <a:rPr lang="en-IN" sz="1400" b="1" i="1" strike="noStrike" baseline="0" dirty="0" smtClean="0">
                <a:solidFill>
                  <a:schemeClr val="tx1">
                    <a:lumMod val="75000"/>
                    <a:lumOff val="25000"/>
                  </a:schemeClr>
                </a:solidFill>
                <a:latin typeface="Times New Roman" panose="02020603050405020304" pitchFamily="18" charset="0"/>
                <a:cs typeface="Times New Roman" panose="02020603050405020304" pitchFamily="18" charset="0"/>
              </a:rPr>
              <a:t>URL</a:t>
            </a:r>
            <a:r>
              <a:rPr lang="en-IN" sz="1400" b="1" i="1" strike="noStrike" baseline="0" dirty="0" smtClean="0">
                <a:solidFill>
                  <a:schemeClr val="tx1">
                    <a:lumMod val="75000"/>
                    <a:lumOff val="25000"/>
                  </a:schemeClr>
                </a:solidFill>
                <a:latin typeface="Times New Roman" panose="02020603050405020304" pitchFamily="18" charset="0"/>
                <a:cs typeface="Times New Roman" panose="02020603050405020304" pitchFamily="18" charset="0"/>
              </a:rPr>
              <a:t>: </a:t>
            </a:r>
            <a:r>
              <a:rPr lang="en-IN" sz="1400" b="1" i="1" dirty="0">
                <a:solidFill>
                  <a:schemeClr val="tx1">
                    <a:lumMod val="75000"/>
                    <a:lumOff val="25000"/>
                  </a:schemeClr>
                </a:solidFill>
                <a:latin typeface="Times New Roman" panose="02020603050405020304" pitchFamily="18" charset="0"/>
                <a:cs typeface="Times New Roman" panose="02020603050405020304" pitchFamily="18" charset="0"/>
              </a:rPr>
              <a:t>https://neuromuscular.neuroconferences.com/</a:t>
            </a:r>
            <a:endParaRPr lang="en-IN" sz="1400" i="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9675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2C9AE55-8EF9-4E00-8361-B889AAAD00D0}"/>
              </a:ext>
            </a:extLst>
          </p:cNvPr>
          <p:cNvSpPr/>
          <p:nvPr/>
        </p:nvSpPr>
        <p:spPr>
          <a:xfrm>
            <a:off x="263352" y="-126179"/>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a16="http://schemas.microsoft.com/office/drawing/2014/main" id="{D5815471-353D-454F-AE9D-D5FE019E19C9}"/>
              </a:ext>
            </a:extLst>
          </p:cNvPr>
          <p:cNvSpPr/>
          <p:nvPr/>
        </p:nvSpPr>
        <p:spPr>
          <a:xfrm>
            <a:off x="731521" y="745019"/>
            <a:ext cx="11227028" cy="5369505"/>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a16="http://schemas.microsoft.com/office/drawing/2014/main" id="{A52DDB0F-8762-4C31-9A65-89A26AB931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a16="http://schemas.microsoft.com/office/drawing/2014/main" id="{9B14F8DF-DCFB-49F8-8DE4-84B3856967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6">
            <a:extLst>
              <a:ext uri="{FF2B5EF4-FFF2-40B4-BE49-F238E27FC236}">
                <a16:creationId xmlns:a16="http://schemas.microsoft.com/office/drawing/2014/main" id="{AD555992-9C50-4EFB-AC75-4E8BFD2DCE4D}"/>
              </a:ext>
            </a:extLst>
          </p:cNvPr>
          <p:cNvSpPr/>
          <p:nvPr/>
        </p:nvSpPr>
        <p:spPr>
          <a:xfrm>
            <a:off x="3935760" y="90286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a16="http://schemas.microsoft.com/office/drawing/2014/main" id="{A50015C0-3AD4-4790-96F9-F9DC52EACA91}"/>
              </a:ext>
            </a:extLst>
          </p:cNvPr>
          <p:cNvSpPr txBox="1"/>
          <p:nvPr/>
        </p:nvSpPr>
        <p:spPr>
          <a:xfrm>
            <a:off x="3935760" y="96098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REGISTRATION &amp; TIMINGS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4E094D47-7626-4D7D-B0AE-83DE8783D0DB}"/>
              </a:ext>
            </a:extLst>
          </p:cNvPr>
          <p:cNvSpPr txBox="1"/>
          <p:nvPr/>
        </p:nvSpPr>
        <p:spPr>
          <a:xfrm>
            <a:off x="3215680" y="1556792"/>
            <a:ext cx="7200800" cy="646331"/>
          </a:xfrm>
          <a:prstGeom prst="rect">
            <a:avLst/>
          </a:prstGeom>
          <a:noFill/>
        </p:spPr>
        <p:txBody>
          <a:bodyPr wrap="square" rtlCol="0">
            <a:spAutoFit/>
          </a:bodyPr>
          <a:lstStyle/>
          <a:p>
            <a:pPr algn="ctr">
              <a:lnSpc>
                <a:spcPct val="150000"/>
              </a:lnSpc>
            </a:pPr>
            <a:r>
              <a:rPr lang="en-US" sz="1200" b="1" spc="300" dirty="0">
                <a:latin typeface="Times New Roman" panose="02020603050405020304" pitchFamily="18" charset="0"/>
                <a:cs typeface="Times New Roman" panose="02020603050405020304" pitchFamily="18" charset="0"/>
              </a:rPr>
              <a:t>August </a:t>
            </a:r>
            <a:r>
              <a:rPr lang="en-US" sz="1200" b="1" spc="300" dirty="0" smtClean="0">
                <a:latin typeface="Times New Roman" panose="02020603050405020304" pitchFamily="18" charset="0"/>
                <a:cs typeface="Times New Roman" panose="02020603050405020304" pitchFamily="18" charset="0"/>
              </a:rPr>
              <a:t>09, 2023 </a:t>
            </a:r>
            <a:r>
              <a:rPr lang="en-US" sz="1200" spc="300" dirty="0">
                <a:latin typeface="Times New Roman" panose="02020603050405020304" pitchFamily="18" charset="0"/>
                <a:cs typeface="Times New Roman" panose="02020603050405020304" pitchFamily="18" charset="0"/>
              </a:rPr>
              <a:t>(8:00AM to 6:00PM)</a:t>
            </a:r>
          </a:p>
          <a:p>
            <a:pPr algn="ctr">
              <a:lnSpc>
                <a:spcPct val="150000"/>
              </a:lnSpc>
            </a:pPr>
            <a:r>
              <a:rPr lang="en-US" sz="1200" b="1" spc="300" dirty="0">
                <a:latin typeface="Times New Roman" panose="02020603050405020304" pitchFamily="18" charset="0"/>
                <a:cs typeface="Times New Roman" panose="02020603050405020304" pitchFamily="18" charset="0"/>
              </a:rPr>
              <a:t>August </a:t>
            </a:r>
            <a:r>
              <a:rPr lang="en-US" sz="1200" b="1" spc="300" dirty="0" smtClean="0">
                <a:latin typeface="Times New Roman" panose="02020603050405020304" pitchFamily="18" charset="0"/>
                <a:cs typeface="Times New Roman" panose="02020603050405020304" pitchFamily="18" charset="0"/>
              </a:rPr>
              <a:t>10</a:t>
            </a:r>
            <a:r>
              <a:rPr lang="en-US" sz="1200" b="1" spc="300" dirty="0">
                <a:latin typeface="Times New Roman" panose="02020603050405020304" pitchFamily="18" charset="0"/>
                <a:cs typeface="Times New Roman" panose="02020603050405020304" pitchFamily="18" charset="0"/>
              </a:rPr>
              <a:t>, </a:t>
            </a:r>
            <a:r>
              <a:rPr lang="en-US" sz="1200" b="1" spc="300" dirty="0" smtClean="0">
                <a:latin typeface="Times New Roman" panose="02020603050405020304" pitchFamily="18" charset="0"/>
                <a:cs typeface="Times New Roman" panose="02020603050405020304" pitchFamily="18" charset="0"/>
              </a:rPr>
              <a:t>2023 </a:t>
            </a:r>
            <a:r>
              <a:rPr lang="en-US" sz="1200" spc="300" dirty="0" smtClean="0">
                <a:latin typeface="Times New Roman" panose="02020603050405020304" pitchFamily="18" charset="0"/>
                <a:cs typeface="Times New Roman" panose="02020603050405020304" pitchFamily="18" charset="0"/>
              </a:rPr>
              <a:t>(</a:t>
            </a:r>
            <a:r>
              <a:rPr lang="en-US" sz="1200" spc="300" dirty="0">
                <a:latin typeface="Times New Roman" panose="02020603050405020304" pitchFamily="18" charset="0"/>
                <a:cs typeface="Times New Roman" panose="02020603050405020304" pitchFamily="18" charset="0"/>
              </a:rPr>
              <a:t>8:00AM to 6:00PM)</a:t>
            </a:r>
            <a:endParaRPr lang="en-IN" sz="1200" spc="3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a16="http://schemas.microsoft.com/office/drawing/2014/main" id="{170EF889-4FC7-4CF5-8591-E135898FCB81}"/>
              </a:ext>
            </a:extLst>
          </p:cNvPr>
          <p:cNvSpPr/>
          <p:nvPr/>
        </p:nvSpPr>
        <p:spPr>
          <a:xfrm>
            <a:off x="3930346" y="244114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a16="http://schemas.microsoft.com/office/drawing/2014/main" id="{95FB07CD-520B-4EB6-8F4C-F06C871527A2}"/>
              </a:ext>
            </a:extLst>
          </p:cNvPr>
          <p:cNvSpPr txBox="1"/>
          <p:nvPr/>
        </p:nvSpPr>
        <p:spPr>
          <a:xfrm>
            <a:off x="3930346" y="249926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GROUP PHOTO TIME</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5C31403-5B29-483A-B24D-857656578592}"/>
              </a:ext>
            </a:extLst>
          </p:cNvPr>
          <p:cNvSpPr txBox="1"/>
          <p:nvPr/>
        </p:nvSpPr>
        <p:spPr>
          <a:xfrm>
            <a:off x="3210266" y="3095072"/>
            <a:ext cx="7200800" cy="415498"/>
          </a:xfrm>
          <a:prstGeom prst="rect">
            <a:avLst/>
          </a:prstGeom>
          <a:noFill/>
        </p:spPr>
        <p:txBody>
          <a:bodyPr wrap="square" rtlCol="0">
            <a:spAutoFit/>
          </a:bodyPr>
          <a:lstStyle/>
          <a:p>
            <a:pPr algn="ctr">
              <a:lnSpc>
                <a:spcPct val="150000"/>
              </a:lnSpc>
            </a:pPr>
            <a:r>
              <a:rPr lang="de-DE" sz="1400" b="1" i="0" u="none" strike="noStrike" spc="300" baseline="0" dirty="0">
                <a:latin typeface="Times New Roman" panose="02020603050405020304" pitchFamily="18" charset="0"/>
                <a:cs typeface="Times New Roman" panose="02020603050405020304" pitchFamily="18" charset="0"/>
              </a:rPr>
              <a:t>10:45 AM - 10:50 AM; </a:t>
            </a:r>
            <a:r>
              <a:rPr lang="de-DE" sz="1400" spc="300" dirty="0" smtClean="0">
                <a:latin typeface="Times New Roman" panose="02020603050405020304" pitchFamily="18" charset="0"/>
                <a:cs typeface="Times New Roman" panose="02020603050405020304" pitchFamily="18" charset="0"/>
              </a:rPr>
              <a:t>August 09, 2023</a:t>
            </a:r>
            <a:endParaRPr lang="en-IN" sz="1050" spc="3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a16="http://schemas.microsoft.com/office/drawing/2014/main" id="{21506390-986E-43E9-8D38-5F2C088EDEAC}"/>
              </a:ext>
            </a:extLst>
          </p:cNvPr>
          <p:cNvSpPr/>
          <p:nvPr/>
        </p:nvSpPr>
        <p:spPr>
          <a:xfrm>
            <a:off x="3966111" y="3861048"/>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TextBox 13">
            <a:extLst>
              <a:ext uri="{FF2B5EF4-FFF2-40B4-BE49-F238E27FC236}">
                <a16:creationId xmlns:a16="http://schemas.microsoft.com/office/drawing/2014/main" id="{5A4B5967-801C-431B-BC61-2A52078CF4B9}"/>
              </a:ext>
            </a:extLst>
          </p:cNvPr>
          <p:cNvSpPr txBox="1"/>
          <p:nvPr/>
        </p:nvSpPr>
        <p:spPr>
          <a:xfrm>
            <a:off x="3966111" y="3919168"/>
            <a:ext cx="5760640" cy="307777"/>
          </a:xfrm>
          <a:prstGeom prst="rect">
            <a:avLst/>
          </a:prstGeom>
          <a:noFill/>
        </p:spPr>
        <p:txBody>
          <a:bodyPr wrap="square" rtlCol="0">
            <a:spAutoFit/>
          </a:bodyPr>
          <a:lstStyle/>
          <a:p>
            <a:pPr algn="ctr"/>
            <a:r>
              <a:rPr lang="en-US" sz="1400" b="1" spc="600" dirty="0" smtClean="0">
                <a:solidFill>
                  <a:schemeClr val="bg1"/>
                </a:solidFill>
                <a:latin typeface="Times New Roman" panose="02020603050405020304" pitchFamily="18" charset="0"/>
                <a:cs typeface="Times New Roman" panose="02020603050405020304" pitchFamily="18" charset="0"/>
              </a:rPr>
              <a:t>Barcelona, Spain</a:t>
            </a:r>
            <a:endParaRPr lang="en-US" sz="1400" b="1" spc="600" dirty="0">
              <a:solidFill>
                <a:schemeClr val="bg1"/>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D62A72A1-C157-49B3-98F8-5F208764617C}"/>
              </a:ext>
            </a:extLst>
          </p:cNvPr>
          <p:cNvSpPr txBox="1"/>
          <p:nvPr/>
        </p:nvSpPr>
        <p:spPr>
          <a:xfrm>
            <a:off x="4062791" y="4663731"/>
            <a:ext cx="5760641" cy="523220"/>
          </a:xfrm>
          <a:prstGeom prst="rect">
            <a:avLst/>
          </a:prstGeom>
          <a:noFill/>
        </p:spPr>
        <p:txBody>
          <a:bodyPr wrap="square" rtlCol="0">
            <a:spAutoFit/>
          </a:bodyPr>
          <a:lstStyle/>
          <a:p>
            <a:pPr lvl="0"/>
            <a:r>
              <a:rPr lang="en-US" sz="1400" b="0" i="0" u="none" strike="noStrike" baseline="0" dirty="0">
                <a:latin typeface="Times New Roman" panose="02020603050405020304" pitchFamily="18" charset="0"/>
                <a:cs typeface="Times New Roman" panose="02020603050405020304" pitchFamily="18" charset="0"/>
              </a:rPr>
              <a:t>Please try your best to attend the Conference. If you could not attend, please let us know at </a:t>
            </a:r>
            <a:r>
              <a:rPr lang="en-US" sz="1400" dirty="0">
                <a:latin typeface="Times New Roman" panose="02020603050405020304" pitchFamily="18" charset="0"/>
                <a:cs typeface="Times New Roman" panose="02020603050405020304" pitchFamily="18" charset="0"/>
              </a:rPr>
              <a:t>neuromuscular@speakermeeting.com</a:t>
            </a:r>
            <a:endParaRPr lang="en-US" sz="1400" i="1" dirty="0">
              <a:solidFill>
                <a:schemeClr val="bg2">
                  <a:lumMod val="25000"/>
                </a:schemeClr>
              </a:solidFill>
              <a:latin typeface="Times New Roman" pitchFamily="18" charset="0"/>
              <a:cs typeface="Times New Roman" pitchFamily="18" charset="0"/>
            </a:endParaRPr>
          </a:p>
        </p:txBody>
      </p:sp>
      <p:sp>
        <p:nvSpPr>
          <p:cNvPr id="16" name="TextBox 15">
            <a:extLst>
              <a:ext uri="{FF2B5EF4-FFF2-40B4-BE49-F238E27FC236}">
                <a16:creationId xmlns:a16="http://schemas.microsoft.com/office/drawing/2014/main" id="{D85E7582-8DE4-46D5-86BF-E0A6FFB85B82}"/>
              </a:ext>
            </a:extLst>
          </p:cNvPr>
          <p:cNvSpPr txBox="1"/>
          <p:nvPr/>
        </p:nvSpPr>
        <p:spPr>
          <a:xfrm>
            <a:off x="7608168" y="5652247"/>
            <a:ext cx="3844585" cy="276999"/>
          </a:xfrm>
          <a:prstGeom prst="rect">
            <a:avLst/>
          </a:prstGeom>
          <a:noFill/>
        </p:spPr>
        <p:txBody>
          <a:bodyPr wrap="square" rtlCol="0">
            <a:spAutoFit/>
          </a:bodyPr>
          <a:lstStyle/>
          <a:p>
            <a:pPr algn="r"/>
            <a:r>
              <a:rPr lang="en-IN" sz="1200" i="1" dirty="0">
                <a:solidFill>
                  <a:schemeClr val="bg2">
                    <a:lumMod val="25000"/>
                  </a:schemeClr>
                </a:solidFill>
                <a:latin typeface="Times New Roman" panose="02020603050405020304" pitchFamily="18" charset="0"/>
                <a:cs typeface="Times New Roman" panose="02020603050405020304" pitchFamily="18" charset="0"/>
              </a:rPr>
              <a:t>https://virology.infectiousconferences.com/</a:t>
            </a:r>
          </a:p>
        </p:txBody>
      </p:sp>
      <p:sp>
        <p:nvSpPr>
          <p:cNvPr id="17" name="TextBox 16">
            <a:extLst>
              <a:ext uri="{FF2B5EF4-FFF2-40B4-BE49-F238E27FC236}">
                <a16:creationId xmlns:a16="http://schemas.microsoft.com/office/drawing/2014/main" id="{A86FC61E-C2A4-43AC-B7A0-689E7CC4DC32}"/>
              </a:ext>
            </a:extLst>
          </p:cNvPr>
          <p:cNvSpPr txBox="1"/>
          <p:nvPr/>
        </p:nvSpPr>
        <p:spPr>
          <a:xfrm rot="16200000">
            <a:off x="-1335601" y="3260495"/>
            <a:ext cx="5135472" cy="338554"/>
          </a:xfrm>
          <a:prstGeom prst="rect">
            <a:avLst/>
          </a:prstGeom>
          <a:noFill/>
        </p:spPr>
        <p:txBody>
          <a:bodyPr wrap="square" rtlCol="0">
            <a:spAutoFit/>
          </a:bodyPr>
          <a:lstStyle/>
          <a:p>
            <a:pPr algn="ctr"/>
            <a:r>
              <a:rPr lang="en-US" sz="1600" b="1" spc="600" dirty="0" smtClean="0">
                <a:solidFill>
                  <a:schemeClr val="bg1"/>
                </a:solidFill>
                <a:latin typeface="Times New Roman" panose="02020603050405020304" pitchFamily="18" charset="0"/>
                <a:cs typeface="Times New Roman" panose="02020603050405020304" pitchFamily="18" charset="0"/>
              </a:rPr>
              <a:t>NEUROLOGY  2024</a:t>
            </a:r>
            <a:endParaRPr lang="en-US" sz="16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62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AEAF0F-87D7-4532-B56B-DBEBE6332710}"/>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a16="http://schemas.microsoft.com/office/drawing/2014/main" id="{6733A43E-EB63-4FEB-88FE-64965DE98342}"/>
              </a:ext>
            </a:extLst>
          </p:cNvPr>
          <p:cNvSpPr/>
          <p:nvPr/>
        </p:nvSpPr>
        <p:spPr>
          <a:xfrm>
            <a:off x="1423184" y="594343"/>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N"/>
              <a:t>London, UK</a:t>
            </a:r>
          </a:p>
        </p:txBody>
      </p:sp>
      <p:pic>
        <p:nvPicPr>
          <p:cNvPr id="4" name="Picture 3">
            <a:extLst>
              <a:ext uri="{FF2B5EF4-FFF2-40B4-BE49-F238E27FC236}">
                <a16:creationId xmlns:a16="http://schemas.microsoft.com/office/drawing/2014/main" id="{5392022F-04D2-48CE-A712-502AC18A4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a16="http://schemas.microsoft.com/office/drawing/2014/main" id="{213266CD-ECCF-467B-9D56-8BE3A41D36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a:extLst>
              <a:ext uri="{FF2B5EF4-FFF2-40B4-BE49-F238E27FC236}">
                <a16:creationId xmlns:a16="http://schemas.microsoft.com/office/drawing/2014/main" id="{3F9664F7-6B4C-4834-995B-29BD33AFA5C7}"/>
              </a:ext>
            </a:extLst>
          </p:cNvPr>
          <p:cNvSpPr txBox="1"/>
          <p:nvPr/>
        </p:nvSpPr>
        <p:spPr>
          <a:xfrm>
            <a:off x="2458720" y="1628800"/>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a16="http://schemas.microsoft.com/office/drawing/2014/main" id="{719C80EA-33BB-4453-BA27-618106C559CD}"/>
              </a:ext>
            </a:extLst>
          </p:cNvPr>
          <p:cNvCxnSpPr/>
          <p:nvPr/>
        </p:nvCxnSpPr>
        <p:spPr>
          <a:xfrm>
            <a:off x="2711624" y="1905799"/>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B364F36-7E89-4D0F-9196-31BF3EC35422}"/>
              </a:ext>
            </a:extLst>
          </p:cNvPr>
          <p:cNvSpPr txBox="1"/>
          <p:nvPr/>
        </p:nvSpPr>
        <p:spPr>
          <a:xfrm>
            <a:off x="2495600" y="3246321"/>
            <a:ext cx="3121383"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SPEAKERS’ PPT</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7ECBE0FD-BEE8-4516-BF4A-001DC794A153}"/>
              </a:ext>
            </a:extLst>
          </p:cNvPr>
          <p:cNvCxnSpPr>
            <a:cxnSpLocks/>
          </p:cNvCxnSpPr>
          <p:nvPr/>
        </p:nvCxnSpPr>
        <p:spPr>
          <a:xfrm>
            <a:off x="2711624" y="3524654"/>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2625BF5-8D1E-49F0-95E4-38A31866D6DD}"/>
              </a:ext>
            </a:extLst>
          </p:cNvPr>
          <p:cNvSpPr txBox="1"/>
          <p:nvPr/>
        </p:nvSpPr>
        <p:spPr>
          <a:xfrm>
            <a:off x="2339335" y="3747852"/>
            <a:ext cx="3396625" cy="830997"/>
          </a:xfrm>
          <a:prstGeom prst="rect">
            <a:avLst/>
          </a:prstGeom>
          <a:noFill/>
        </p:spPr>
        <p:txBody>
          <a:bodyPr wrap="square" rtlCol="0">
            <a:spAutoFit/>
          </a:bodyPr>
          <a:lstStyle/>
          <a:p>
            <a:pPr algn="just"/>
            <a:r>
              <a:rPr lang="en-US" sz="1200" b="0" i="0" u="none" strike="noStrike" baseline="0" dirty="0">
                <a:latin typeface="Times New Roman" panose="02020603050405020304" pitchFamily="18" charset="0"/>
                <a:cs typeface="Times New Roman" panose="02020603050405020304" pitchFamily="18" charset="0"/>
              </a:rPr>
              <a:t>You may submit your presentation to any of our onsite organizers on the day of your talk. If your presentation is not compatible with our laptops, then you may use your own laptop.</a:t>
            </a:r>
            <a:endParaRPr lang="en-US" sz="400" i="0" u="none" strike="noStrike" baseline="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B074CF34-47BF-4AF3-85A5-54AC8192CCC9}"/>
              </a:ext>
            </a:extLst>
          </p:cNvPr>
          <p:cNvSpPr txBox="1"/>
          <p:nvPr/>
        </p:nvSpPr>
        <p:spPr>
          <a:xfrm>
            <a:off x="2351069" y="5375787"/>
            <a:ext cx="8394091" cy="461665"/>
          </a:xfrm>
          <a:prstGeom prst="rect">
            <a:avLst/>
          </a:prstGeom>
          <a:noFill/>
        </p:spPr>
        <p:txBody>
          <a:bodyPr wrap="square" rtlCol="0">
            <a:spAutoFit/>
          </a:bodyPr>
          <a:lstStyle/>
          <a:p>
            <a:pPr algn="l"/>
            <a:r>
              <a:rPr lang="en-US" sz="1200" b="1" i="0" u="none" strike="noStrike" baseline="0" dirty="0">
                <a:solidFill>
                  <a:srgbClr val="000000"/>
                </a:solidFill>
                <a:latin typeface="Times New Roman" panose="02020603050405020304" pitchFamily="18" charset="0"/>
                <a:cs typeface="Times New Roman" panose="02020603050405020304" pitchFamily="18" charset="0"/>
              </a:rPr>
              <a:t>To Register Online, Please </a:t>
            </a:r>
            <a:r>
              <a:rPr lang="en-US" sz="1200" b="1" i="0" u="none" strike="noStrike" baseline="0" dirty="0" smtClean="0">
                <a:solidFill>
                  <a:srgbClr val="000000"/>
                </a:solidFill>
                <a:latin typeface="Times New Roman" panose="02020603050405020304" pitchFamily="18" charset="0"/>
                <a:cs typeface="Times New Roman" panose="02020603050405020304" pitchFamily="18" charset="0"/>
              </a:rPr>
              <a:t>visit</a:t>
            </a:r>
            <a:r>
              <a:rPr lang="en-US" sz="1200" b="1" i="0" u="none" strike="noStrike" dirty="0" smtClean="0">
                <a:solidFill>
                  <a:srgbClr val="000000"/>
                </a:solidFill>
                <a:latin typeface="Times New Roman" panose="02020603050405020304" pitchFamily="18" charset="0"/>
                <a:cs typeface="Times New Roman" panose="02020603050405020304" pitchFamily="18" charset="0"/>
              </a:rPr>
              <a:t> </a:t>
            </a:r>
          </a:p>
          <a:p>
            <a:r>
              <a:rPr lang="en-IN" sz="1200" i="1" dirty="0">
                <a:solidFill>
                  <a:schemeClr val="bg2">
                    <a:lumMod val="25000"/>
                  </a:schemeClr>
                </a:solidFill>
                <a:latin typeface="Times New Roman" panose="02020603050405020304" pitchFamily="18" charset="0"/>
                <a:cs typeface="Times New Roman" panose="02020603050405020304" pitchFamily="18" charset="0"/>
              </a:rPr>
              <a:t>https://neuromuscular.neuroconferences.com/</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A86FC61E-C2A4-43AC-B7A0-689E7CC4DC32}"/>
              </a:ext>
            </a:extLst>
          </p:cNvPr>
          <p:cNvSpPr txBox="1"/>
          <p:nvPr/>
        </p:nvSpPr>
        <p:spPr>
          <a:xfrm rot="16200000">
            <a:off x="-1335601" y="3260495"/>
            <a:ext cx="5135472" cy="338554"/>
          </a:xfrm>
          <a:prstGeom prst="rect">
            <a:avLst/>
          </a:prstGeom>
          <a:noFill/>
        </p:spPr>
        <p:txBody>
          <a:bodyPr wrap="square" rtlCol="0">
            <a:spAutoFit/>
          </a:bodyPr>
          <a:lstStyle/>
          <a:p>
            <a:pPr algn="ctr"/>
            <a:r>
              <a:rPr lang="en-US" sz="1600" b="1" spc="600" dirty="0" smtClean="0">
                <a:solidFill>
                  <a:schemeClr val="bg1"/>
                </a:solidFill>
                <a:latin typeface="Times New Roman" panose="02020603050405020304" pitchFamily="18" charset="0"/>
                <a:cs typeface="Times New Roman" panose="02020603050405020304" pitchFamily="18" charset="0"/>
              </a:rPr>
              <a:t>NEUROLOGY</a:t>
            </a:r>
            <a:r>
              <a:rPr lang="en-US" sz="1600" b="1" spc="600" dirty="0" smtClean="0">
                <a:solidFill>
                  <a:schemeClr val="bg1"/>
                </a:solidFill>
                <a:latin typeface="Times New Roman" panose="02020603050405020304" pitchFamily="18" charset="0"/>
                <a:cs typeface="Times New Roman" panose="02020603050405020304" pitchFamily="18" charset="0"/>
              </a:rPr>
              <a:t> 2024</a:t>
            </a:r>
            <a:endParaRPr lang="en-US" sz="1600" b="1" spc="600" dirty="0">
              <a:solidFill>
                <a:schemeClr val="bg1"/>
              </a:solidFill>
              <a:latin typeface="Times New Roman" panose="02020603050405020304" pitchFamily="18" charset="0"/>
              <a:cs typeface="Times New Roman" panose="02020603050405020304" pitchFamily="18" charset="0"/>
            </a:endParaRPr>
          </a:p>
        </p:txBody>
      </p:sp>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8764" y="1455157"/>
            <a:ext cx="4386472" cy="3985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2617872" y="2134020"/>
            <a:ext cx="3024336" cy="48505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a:solidFill>
                  <a:schemeClr val="tx2"/>
                </a:solidFill>
              </a:rPr>
              <a:t>London, UK</a:t>
            </a:r>
          </a:p>
        </p:txBody>
      </p:sp>
    </p:spTree>
    <p:extLst>
      <p:ext uri="{BB962C8B-B14F-4D97-AF65-F5344CB8AC3E}">
        <p14:creationId xmlns:p14="http://schemas.microsoft.com/office/powerpoint/2010/main" val="1235536296"/>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243941"/>
      </a:dk2>
      <a:lt2>
        <a:srgbClr val="E8E5E2"/>
      </a:lt2>
      <a:accent1>
        <a:srgbClr val="88A4BF"/>
      </a:accent1>
      <a:accent2>
        <a:srgbClr val="77ABAF"/>
      </a:accent2>
      <a:accent3>
        <a:srgbClr val="81AA9C"/>
      </a:accent3>
      <a:accent4>
        <a:srgbClr val="78AF85"/>
      </a:accent4>
      <a:accent5>
        <a:srgbClr val="88AA81"/>
      </a:accent5>
      <a:accent6>
        <a:srgbClr val="93A973"/>
      </a:accent6>
      <a:hlink>
        <a:srgbClr val="9D7D5E"/>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178</TotalTime>
  <Words>135</Words>
  <Application>Microsoft Office PowerPoint</Application>
  <PresentationFormat>Widescreen</PresentationFormat>
  <Paragraphs>29</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Modern Love</vt:lpstr>
      <vt:lpstr>The Hand</vt:lpstr>
      <vt:lpstr>Times New Roman</vt:lpstr>
      <vt:lpstr>SketchyVTI</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Shreya Singh</cp:lastModifiedBy>
  <cp:revision>41</cp:revision>
  <dcterms:created xsi:type="dcterms:W3CDTF">2021-03-26T06:35:03Z</dcterms:created>
  <dcterms:modified xsi:type="dcterms:W3CDTF">2023-09-15T04:50:15Z</dcterms:modified>
</cp:coreProperties>
</file>