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878C8F"/>
    <a:srgbClr val="D4E4DD"/>
    <a:srgbClr val="A6C6B8"/>
    <a:srgbClr val="7DAB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4995" autoAdjust="0"/>
    <p:restoredTop sz="97431" autoAdjust="0"/>
  </p:normalViewPr>
  <p:slideViewPr>
    <p:cSldViewPr snapToGrid="0">
      <p:cViewPr varScale="1">
        <p:scale>
          <a:sx n="69" d="100"/>
          <a:sy n="69" d="100"/>
        </p:scale>
        <p:origin x="1194" y="48"/>
      </p:cViewPr>
      <p:guideLst>
        <p:guide orient="horz" pos="2160"/>
        <p:guide pos="3840"/>
      </p:guideLst>
    </p:cSldViewPr>
  </p:slideViewPr>
  <p:notesTextViewPr>
    <p:cViewPr>
      <p:scale>
        <a:sx n="1" d="1"/>
        <a:sy n="1" d="1"/>
      </p:scale>
      <p:origin x="0" y="0"/>
    </p:cViewPr>
  </p:notesTextViewPr>
  <p:sorterViewPr>
    <p:cViewPr>
      <p:scale>
        <a:sx n="100" d="100"/>
        <a:sy n="100" d="100"/>
      </p:scale>
      <p:origin x="0" y="4806"/>
    </p:cViewPr>
  </p:sorterViewPr>
  <p:gridSpacing cx="111599" cy="111599"/>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746BA-35D6-4C09-8D18-1F1443BC94F8}" type="datetimeFigureOut">
              <a:rPr lang="en-IN" smtClean="0"/>
              <a:t>15-09-2023</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8D717-F638-41A4-8B91-E3FE0D9AF8C4}" type="slidenum">
              <a:rPr lang="en-IN" smtClean="0"/>
              <a:t>‹#›</a:t>
            </a:fld>
            <a:endParaRPr lang="en-IN" dirty="0"/>
          </a:p>
        </p:txBody>
      </p:sp>
    </p:spTree>
    <p:extLst>
      <p:ext uri="{BB962C8B-B14F-4D97-AF65-F5344CB8AC3E}">
        <p14:creationId xmlns:p14="http://schemas.microsoft.com/office/powerpoint/2010/main" val="391401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89EB5-375B-45B4-AAA0-6425050DE4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7B55BC4-FEFE-4253-9982-BF7318D300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E599D4A-1EAA-4604-8350-5FBC500861A5}"/>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5" name="Footer Placeholder 4">
            <a:extLst>
              <a:ext uri="{FF2B5EF4-FFF2-40B4-BE49-F238E27FC236}">
                <a16:creationId xmlns:a16="http://schemas.microsoft.com/office/drawing/2014/main" id="{51A29056-A4F7-4A0E-BC4B-0BE766822A8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A26CF44E-412E-4311-999B-FFEE781664E0}"/>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1321899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6143-3540-47A3-AE72-2FE9B0E8140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0959FE4-10FA-412F-9283-5F40E713E2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6DF18A9-B6DE-4362-A19D-37A74B8E742A}"/>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5" name="Footer Placeholder 4">
            <a:extLst>
              <a:ext uri="{FF2B5EF4-FFF2-40B4-BE49-F238E27FC236}">
                <a16:creationId xmlns:a16="http://schemas.microsoft.com/office/drawing/2014/main" id="{8A917D73-9C0C-4198-AEC4-0F81FE3051E0}"/>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A4B7A6AE-0BC0-4DE2-A645-35BDBDC1EEA5}"/>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62878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46B59-D7E9-4666-94BA-6E1D1E06CF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8773390-EEAE-4C29-AB67-E5029BA6A3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5A3BBB-6770-4240-8D23-2F173700F7BD}"/>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5" name="Footer Placeholder 4">
            <a:extLst>
              <a:ext uri="{FF2B5EF4-FFF2-40B4-BE49-F238E27FC236}">
                <a16:creationId xmlns:a16="http://schemas.microsoft.com/office/drawing/2014/main" id="{A21BEC61-27E5-4C50-93AC-3754713A9D2B}"/>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1DFD39D9-0633-43F6-BE83-41B8DFEEE274}"/>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2487960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D5245-7C03-4A08-AED9-AAA476A9103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8B2FFF5-C08D-4610-ACEC-5342C391E2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E1D7514-9A92-4F76-AE6E-742284B3D9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94FA9A1-555F-4D46-9E9C-D5B38FEDCC66}"/>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6" name="Footer Placeholder 5">
            <a:extLst>
              <a:ext uri="{FF2B5EF4-FFF2-40B4-BE49-F238E27FC236}">
                <a16:creationId xmlns:a16="http://schemas.microsoft.com/office/drawing/2014/main" id="{DBFE416C-69C0-4011-ACA9-EFE11B3565B9}"/>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FBAB878D-3E03-44AB-AF7E-BC29EA4A6067}"/>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2291074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1D04-6B4C-4D98-958F-27C38C07213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38E9C36-74EF-4136-94A3-C9BADAC484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6B94B2-05A9-4D70-965A-057255CAFD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BDB8D3E-9E6C-4F4E-85A7-1920DA8E03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1FEB98-E2A7-4DEF-AB7D-DC1E323056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4290C52-4EF9-48EB-B185-1B8A86E85013}"/>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8" name="Footer Placeholder 7">
            <a:extLst>
              <a:ext uri="{FF2B5EF4-FFF2-40B4-BE49-F238E27FC236}">
                <a16:creationId xmlns:a16="http://schemas.microsoft.com/office/drawing/2014/main" id="{3B308B43-5D7B-4F07-9620-59736AB07E04}"/>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CB724E9A-A485-4586-BFFA-20A73742FD3C}"/>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44499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3C5E0-EA79-4737-A39C-A23937DABE0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91FE31A-F134-490B-BEBB-72207D119FD9}"/>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4" name="Footer Placeholder 3">
            <a:extLst>
              <a:ext uri="{FF2B5EF4-FFF2-40B4-BE49-F238E27FC236}">
                <a16:creationId xmlns:a16="http://schemas.microsoft.com/office/drawing/2014/main" id="{EB46C18D-F881-41CD-9C07-26FB17F7DE5A}"/>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E2A0EE03-F2CF-42D9-9BE6-3E961C1C1D64}"/>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198312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D2DD32-56B8-4666-A832-CFCBE91F37B6}"/>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3" name="Footer Placeholder 2">
            <a:extLst>
              <a:ext uri="{FF2B5EF4-FFF2-40B4-BE49-F238E27FC236}">
                <a16:creationId xmlns:a16="http://schemas.microsoft.com/office/drawing/2014/main" id="{2DB8511C-811E-4954-8138-B0B9D143394C}"/>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59618B0E-15B4-4778-B9D2-EF4E75F7BABA}"/>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4070719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0B59C-1A7E-423B-A20B-3E67424D67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4F967B2-DD96-4D4B-A7FA-F6B550E08D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B52EE5A-B667-4576-BBDD-E1D1CB2AB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29944A-3027-449A-B4DB-FE04ECF5BA61}"/>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6" name="Footer Placeholder 5">
            <a:extLst>
              <a:ext uri="{FF2B5EF4-FFF2-40B4-BE49-F238E27FC236}">
                <a16:creationId xmlns:a16="http://schemas.microsoft.com/office/drawing/2014/main" id="{C9B58DD1-6F85-4326-A33A-CDECABD5191F}"/>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C202F456-2455-4A85-AF4D-A9DFB78552E8}"/>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2218561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1454A-4280-40AE-AE58-7B031872D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EFD9D71-92FF-4B67-AA91-559DCD92D4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CAAAFB94-8EB7-476B-8CD9-811C9C817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48F27A-05DB-4B53-A44F-378DDC7AE2C2}"/>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6" name="Footer Placeholder 5">
            <a:extLst>
              <a:ext uri="{FF2B5EF4-FFF2-40B4-BE49-F238E27FC236}">
                <a16:creationId xmlns:a16="http://schemas.microsoft.com/office/drawing/2014/main" id="{1643B35B-A642-4810-B2D0-4F9FF9141E2B}"/>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2962B167-FF9A-41D3-80EB-C0EDD16065AF}"/>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3846377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B831-C9D5-4D50-BD52-A09D636B339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A1D477A-C840-40A7-93C0-02AD5C6CE1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124FF77-092B-4A9D-B04C-E5FC622617EF}"/>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5" name="Footer Placeholder 4">
            <a:extLst>
              <a:ext uri="{FF2B5EF4-FFF2-40B4-BE49-F238E27FC236}">
                <a16:creationId xmlns:a16="http://schemas.microsoft.com/office/drawing/2014/main" id="{AC296580-6088-4D87-B852-B634E45ECC03}"/>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887DE04B-EB4F-493E-8008-88D9DDC1C750}"/>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682413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C94054-DBDE-4B7B-887F-957377DF91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AB41612-E9D1-45B8-9181-2C0737A7D9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ECCEFC9-305C-4A61-8D8B-80734628EE2B}"/>
              </a:ext>
            </a:extLst>
          </p:cNvPr>
          <p:cNvSpPr>
            <a:spLocks noGrp="1"/>
          </p:cNvSpPr>
          <p:nvPr>
            <p:ph type="dt" sz="half" idx="10"/>
          </p:nvPr>
        </p:nvSpPr>
        <p:spPr/>
        <p:txBody>
          <a:bodyPr/>
          <a:lstStyle/>
          <a:p>
            <a:fld id="{8383379F-9E67-4A30-954F-EEA30DD5667B}" type="datetimeFigureOut">
              <a:rPr lang="en-IN" smtClean="0"/>
              <a:t>15-09-2023</a:t>
            </a:fld>
            <a:endParaRPr lang="en-IN" dirty="0"/>
          </a:p>
        </p:txBody>
      </p:sp>
      <p:sp>
        <p:nvSpPr>
          <p:cNvPr id="5" name="Footer Placeholder 4">
            <a:extLst>
              <a:ext uri="{FF2B5EF4-FFF2-40B4-BE49-F238E27FC236}">
                <a16:creationId xmlns:a16="http://schemas.microsoft.com/office/drawing/2014/main" id="{016BCF71-43C4-4A1E-A389-773EF12A7ADA}"/>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55DFCA55-3AB2-4F59-835D-B67CAED890D0}"/>
              </a:ext>
            </a:extLst>
          </p:cNvPr>
          <p:cNvSpPr>
            <a:spLocks noGrp="1"/>
          </p:cNvSpPr>
          <p:nvPr>
            <p:ph type="sldNum" sz="quarter" idx="12"/>
          </p:nvPr>
        </p:nvSpPr>
        <p:spPr/>
        <p:txBody>
          <a:bodyPr/>
          <a:lstStyle/>
          <a:p>
            <a:fld id="{75239A5A-6CEC-4206-824D-015DF6D0E2C1}" type="slidenum">
              <a:rPr lang="en-IN" smtClean="0"/>
              <a:t>‹#›</a:t>
            </a:fld>
            <a:endParaRPr lang="en-IN" dirty="0"/>
          </a:p>
        </p:txBody>
      </p:sp>
    </p:spTree>
    <p:extLst>
      <p:ext uri="{BB962C8B-B14F-4D97-AF65-F5344CB8AC3E}">
        <p14:creationId xmlns:p14="http://schemas.microsoft.com/office/powerpoint/2010/main" val="176953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A738D7-6948-42ED-96F4-C7C0964F3F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76C37FF-AD4A-4A21-A790-05731276D6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E1FF2CA-2C19-4425-93DC-F433D857E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3379F-9E67-4A30-954F-EEA30DD5667B}" type="datetimeFigureOut">
              <a:rPr lang="en-IN" smtClean="0"/>
              <a:t>15-09-2023</a:t>
            </a:fld>
            <a:endParaRPr lang="en-IN" dirty="0"/>
          </a:p>
        </p:txBody>
      </p:sp>
      <p:sp>
        <p:nvSpPr>
          <p:cNvPr id="5" name="Footer Placeholder 4">
            <a:extLst>
              <a:ext uri="{FF2B5EF4-FFF2-40B4-BE49-F238E27FC236}">
                <a16:creationId xmlns:a16="http://schemas.microsoft.com/office/drawing/2014/main" id="{1BBCD4DC-DCF1-408B-9594-6D0EB9C163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id="{9326D20F-1B46-4522-8331-05D488B938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239A5A-6CEC-4206-824D-015DF6D0E2C1}" type="slidenum">
              <a:rPr lang="en-IN" smtClean="0"/>
              <a:t>‹#›</a:t>
            </a:fld>
            <a:endParaRPr lang="en-IN" dirty="0"/>
          </a:p>
        </p:txBody>
      </p:sp>
    </p:spTree>
    <p:extLst>
      <p:ext uri="{BB962C8B-B14F-4D97-AF65-F5344CB8AC3E}">
        <p14:creationId xmlns:p14="http://schemas.microsoft.com/office/powerpoint/2010/main" val="904983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mailto:neuromuscular@speakermeeting.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3EDB9D-E56F-4D83-A561-DA41998A4964}"/>
              </a:ext>
            </a:extLst>
          </p:cNvPr>
          <p:cNvSpPr/>
          <p:nvPr/>
        </p:nvSpPr>
        <p:spPr>
          <a:xfrm>
            <a:off x="-1739879" y="51653"/>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a16="http://schemas.microsoft.com/office/drawing/2014/main" id="{2FEE1D79-99DB-45E5-816A-27D98C91CCCD}"/>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dirty="0">
              <a:solidFill>
                <a:schemeClr val="tx2"/>
              </a:solidFill>
            </a:endParaRPr>
          </a:p>
        </p:txBody>
      </p:sp>
      <p:sp>
        <p:nvSpPr>
          <p:cNvPr id="8" name="Rectangle 7">
            <a:extLst>
              <a:ext uri="{FF2B5EF4-FFF2-40B4-BE49-F238E27FC236}">
                <a16:creationId xmlns:a16="http://schemas.microsoft.com/office/drawing/2014/main" id="{E8EC1BFB-B182-43EC-AB60-891225EE92DB}"/>
              </a:ext>
            </a:extLst>
          </p:cNvPr>
          <p:cNvSpPr/>
          <p:nvPr/>
        </p:nvSpPr>
        <p:spPr>
          <a:xfrm>
            <a:off x="-173156" y="228974"/>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16FAD093-798A-41AE-BF6F-33092771634A}"/>
              </a:ext>
            </a:extLst>
          </p:cNvPr>
          <p:cNvSpPr/>
          <p:nvPr/>
        </p:nvSpPr>
        <p:spPr>
          <a:xfrm>
            <a:off x="-80070" y="1471871"/>
            <a:ext cx="4687158" cy="4017564"/>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1" name="Picture 10">
            <a:extLst>
              <a:ext uri="{FF2B5EF4-FFF2-40B4-BE49-F238E27FC236}">
                <a16:creationId xmlns:a16="http://schemas.microsoft.com/office/drawing/2014/main" id="{A95F3306-4B09-483C-A8A9-AD2DD133D7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29" y="324388"/>
            <a:ext cx="2262711" cy="248519"/>
          </a:xfrm>
          <a:prstGeom prst="rect">
            <a:avLst/>
          </a:prstGeom>
        </p:spPr>
      </p:pic>
      <p:sp>
        <p:nvSpPr>
          <p:cNvPr id="12" name="TextBox 11">
            <a:extLst>
              <a:ext uri="{FF2B5EF4-FFF2-40B4-BE49-F238E27FC236}">
                <a16:creationId xmlns:a16="http://schemas.microsoft.com/office/drawing/2014/main" id="{1073964B-B42A-41DD-B878-AC366F6BB7C5}"/>
              </a:ext>
            </a:extLst>
          </p:cNvPr>
          <p:cNvSpPr txBox="1"/>
          <p:nvPr/>
        </p:nvSpPr>
        <p:spPr>
          <a:xfrm>
            <a:off x="-41946" y="5912438"/>
            <a:ext cx="5093339" cy="523220"/>
          </a:xfrm>
          <a:prstGeom prst="rect">
            <a:avLst/>
          </a:prstGeom>
          <a:noFill/>
        </p:spPr>
        <p:txBody>
          <a:bodyPr wrap="square" rtlCol="0">
            <a:spAutoFit/>
          </a:bodyPr>
          <a:lstStyle/>
          <a:p>
            <a:pPr lvl="0"/>
            <a:r>
              <a:rPr lang="en-IN" sz="1400" b="1" i="1" u="none" strike="noStrike" baseline="0" dirty="0">
                <a:solidFill>
                  <a:schemeClr val="tx1">
                    <a:lumMod val="75000"/>
                    <a:lumOff val="25000"/>
                  </a:schemeClr>
                </a:solidFill>
                <a:latin typeface="Times New Roman" panose="02020603050405020304" pitchFamily="18" charset="0"/>
                <a:cs typeface="Times New Roman" panose="02020603050405020304" pitchFamily="18" charset="0"/>
              </a:rPr>
              <a:t>MAIL: </a:t>
            </a:r>
            <a:r>
              <a:rPr lang="en-IN" sz="1400" b="1" i="1" dirty="0">
                <a:solidFill>
                  <a:schemeClr val="tx1">
                    <a:lumMod val="75000"/>
                    <a:lumOff val="25000"/>
                  </a:schemeClr>
                </a:solidFill>
                <a:latin typeface="Times New Roman" panose="02020603050405020304" pitchFamily="18" charset="0"/>
                <a:cs typeface="Times New Roman" panose="02020603050405020304" pitchFamily="18" charset="0"/>
              </a:rPr>
              <a:t>neuromuscular@speakermeeting.com</a:t>
            </a:r>
            <a:endParaRPr lang="en-US" sz="1400" i="1" dirty="0" smtClean="0">
              <a:solidFill>
                <a:schemeClr val="tx1">
                  <a:lumMod val="75000"/>
                  <a:lumOff val="25000"/>
                </a:schemeClr>
              </a:solidFill>
              <a:latin typeface="Times New Roman" pitchFamily="18" charset="0"/>
              <a:cs typeface="Times New Roman" pitchFamily="18" charset="0"/>
            </a:endParaRPr>
          </a:p>
          <a:p>
            <a:pPr lvl="0"/>
            <a:r>
              <a:rPr lang="en-IN" sz="1400" b="1" i="1" u="none"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rPr>
              <a:t>URL: </a:t>
            </a:r>
            <a:r>
              <a:rPr lang="en-IN" sz="1400" b="1" i="1" dirty="0">
                <a:solidFill>
                  <a:schemeClr val="tx1">
                    <a:lumMod val="75000"/>
                    <a:lumOff val="25000"/>
                  </a:schemeClr>
                </a:solidFill>
                <a:latin typeface="Times New Roman" panose="02020603050405020304" pitchFamily="18" charset="0"/>
                <a:cs typeface="Times New Roman" panose="02020603050405020304" pitchFamily="18" charset="0"/>
              </a:rPr>
              <a:t>https://neuromuscular.neuroconferences.com/</a:t>
            </a:r>
            <a:endParaRPr lang="en-IN" sz="1400" i="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31AFD0BE-2BAF-4C56-A072-348AE0BCF582}"/>
              </a:ext>
            </a:extLst>
          </p:cNvPr>
          <p:cNvSpPr txBox="1"/>
          <p:nvPr/>
        </p:nvSpPr>
        <p:spPr>
          <a:xfrm rot="16200000">
            <a:off x="8021802" y="3343878"/>
            <a:ext cx="6418655" cy="338554"/>
          </a:xfrm>
          <a:prstGeom prst="rect">
            <a:avLst/>
          </a:prstGeom>
          <a:noFill/>
        </p:spPr>
        <p:txBody>
          <a:bodyPr wrap="square" rtlCol="0">
            <a:spAutoFit/>
          </a:bodyPr>
          <a:lstStyle/>
          <a:p>
            <a:pPr algn="ctr"/>
            <a:r>
              <a:rPr lang="en-US" sz="1600" u="sng" dirty="0" smtClean="0">
                <a:solidFill>
                  <a:schemeClr val="bg1">
                    <a:lumMod val="95000"/>
                  </a:schemeClr>
                </a:solidFill>
                <a:latin typeface="Times New Roman" pitchFamily="18" charset="0"/>
                <a:cs typeface="Times New Roman" pitchFamily="18" charset="0"/>
              </a:rPr>
              <a:t>NEUROLOGY </a:t>
            </a:r>
            <a:r>
              <a:rPr lang="en-US" sz="1600" u="sng" dirty="0" smtClean="0">
                <a:solidFill>
                  <a:schemeClr val="bg1">
                    <a:lumMod val="95000"/>
                  </a:schemeClr>
                </a:solidFill>
                <a:latin typeface="Times New Roman" pitchFamily="18" charset="0"/>
                <a:cs typeface="Times New Roman" pitchFamily="18" charset="0"/>
              </a:rPr>
              <a:t>2024</a:t>
            </a:r>
            <a:r>
              <a:rPr lang="en-US" sz="1600" dirty="0" smtClean="0">
                <a:solidFill>
                  <a:schemeClr val="bg1">
                    <a:lumMod val="95000"/>
                  </a:schemeClr>
                </a:solidFill>
                <a:latin typeface="Times New Roman" pitchFamily="18" charset="0"/>
                <a:cs typeface="Times New Roman" pitchFamily="18" charset="0"/>
              </a:rPr>
              <a:t>  </a:t>
            </a:r>
            <a:endParaRPr lang="en-US" sz="1600" kern="2000" spc="6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04A16476-98BC-43D6-92D1-26FF0194AFBF}"/>
              </a:ext>
            </a:extLst>
          </p:cNvPr>
          <p:cNvSpPr/>
          <p:nvPr/>
        </p:nvSpPr>
        <p:spPr>
          <a:xfrm>
            <a:off x="552238" y="1205770"/>
            <a:ext cx="3568092" cy="4431796"/>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TextBox 12">
            <a:extLst>
              <a:ext uri="{FF2B5EF4-FFF2-40B4-BE49-F238E27FC236}">
                <a16:creationId xmlns:a16="http://schemas.microsoft.com/office/drawing/2014/main" id="{391E7C18-ABA5-42EC-B3BB-00197DC8942C}"/>
              </a:ext>
            </a:extLst>
          </p:cNvPr>
          <p:cNvSpPr txBox="1"/>
          <p:nvPr/>
        </p:nvSpPr>
        <p:spPr>
          <a:xfrm>
            <a:off x="88911" y="1836618"/>
            <a:ext cx="4494745" cy="3170099"/>
          </a:xfrm>
          <a:prstGeom prst="rect">
            <a:avLst/>
          </a:prstGeom>
          <a:noFill/>
        </p:spPr>
        <p:txBody>
          <a:bodyPr wrap="square" rtlCol="0">
            <a:spAutoFit/>
          </a:bodyPr>
          <a:lstStyle/>
          <a:p>
            <a:pPr algn="ctr"/>
            <a:r>
              <a:rPr lang="en-US" sz="2400" b="1" dirty="0">
                <a:solidFill>
                  <a:schemeClr val="bg1">
                    <a:lumMod val="95000"/>
                  </a:schemeClr>
                </a:solidFill>
                <a:latin typeface="Times New Roman" pitchFamily="18" charset="0"/>
                <a:cs typeface="Times New Roman" pitchFamily="18" charset="0"/>
              </a:rPr>
              <a:t>16th International Conference on</a:t>
            </a:r>
            <a:endParaRPr lang="en-US" sz="2400" b="1" dirty="0">
              <a:solidFill>
                <a:schemeClr val="bg1">
                  <a:lumMod val="95000"/>
                </a:schemeClr>
              </a:solidFill>
              <a:latin typeface="Times New Roman" pitchFamily="18" charset="0"/>
              <a:cs typeface="Times New Roman" pitchFamily="18" charset="0"/>
            </a:endParaRPr>
          </a:p>
          <a:p>
            <a:pPr algn="ctr"/>
            <a:endParaRPr lang="en-US" sz="2400" b="1" dirty="0">
              <a:solidFill>
                <a:schemeClr val="bg1">
                  <a:lumMod val="95000"/>
                </a:schemeClr>
              </a:solidFill>
              <a:latin typeface="Times New Roman" pitchFamily="18" charset="0"/>
              <a:cs typeface="Times New Roman" pitchFamily="18" charset="0"/>
            </a:endParaRPr>
          </a:p>
          <a:p>
            <a:pPr algn="ctr"/>
            <a:r>
              <a:rPr lang="en-US" sz="2400" dirty="0">
                <a:solidFill>
                  <a:schemeClr val="bg1">
                    <a:lumMod val="95000"/>
                  </a:schemeClr>
                </a:solidFill>
                <a:latin typeface="Times New Roman" pitchFamily="18" charset="0"/>
                <a:cs typeface="Times New Roman" pitchFamily="18" charset="0"/>
              </a:rPr>
              <a:t>Neurology and Neuromuscular Disorders                       </a:t>
            </a:r>
          </a:p>
          <a:p>
            <a:pPr algn="ctr"/>
            <a:endParaRPr lang="en-US" sz="2400" dirty="0">
              <a:solidFill>
                <a:schemeClr val="bg1">
                  <a:lumMod val="95000"/>
                </a:schemeClr>
              </a:solidFill>
              <a:latin typeface="Times New Roman" pitchFamily="18" charset="0"/>
              <a:cs typeface="Times New Roman" pitchFamily="18" charset="0"/>
            </a:endParaRPr>
          </a:p>
          <a:p>
            <a:pPr algn="ctr"/>
            <a:r>
              <a:rPr lang="en-US" sz="1400" b="1" cap="all" dirty="0">
                <a:solidFill>
                  <a:schemeClr val="bg1">
                    <a:lumMod val="95000"/>
                  </a:schemeClr>
                </a:solidFill>
                <a:effectLst>
                  <a:reflection blurRad="12700" stA="28000" endPos="45000" dist="1003" dir="5400000" sy="-100000" algn="bl"/>
                </a:effectLst>
                <a:latin typeface="Times New Roman" pitchFamily="18" charset="0"/>
                <a:cs typeface="Times New Roman" pitchFamily="18" charset="0"/>
              </a:rPr>
              <a:t>January 25-26, 2024 London, </a:t>
            </a:r>
            <a:r>
              <a:rPr lang="en-US" sz="1400" b="1" cap="all" dirty="0" smtClean="0">
                <a:solidFill>
                  <a:schemeClr val="bg1">
                    <a:lumMod val="95000"/>
                  </a:schemeClr>
                </a:solidFill>
                <a:effectLst>
                  <a:reflection blurRad="12700" stA="28000" endPos="45000" dist="1003" dir="5400000" sy="-100000" algn="bl"/>
                </a:effectLst>
                <a:latin typeface="Times New Roman" pitchFamily="18" charset="0"/>
                <a:cs typeface="Times New Roman" pitchFamily="18" charset="0"/>
              </a:rPr>
              <a:t>UK</a:t>
            </a:r>
          </a:p>
          <a:p>
            <a:pPr algn="ctr"/>
            <a:r>
              <a:rPr lang="en-US" sz="1400" b="1" cap="all" dirty="0" smtClean="0">
                <a:solidFill>
                  <a:schemeClr val="bg1">
                    <a:lumMod val="95000"/>
                  </a:schemeClr>
                </a:solidFill>
                <a:effectLst>
                  <a:reflection blurRad="12700" stA="28000" endPos="45000" dist="1003" dir="5400000" sy="-100000" algn="bl"/>
                </a:effectLst>
                <a:latin typeface="Times New Roman" pitchFamily="18" charset="0"/>
                <a:cs typeface="Times New Roman" pitchFamily="18" charset="0"/>
              </a:rPr>
              <a:t>Theme</a:t>
            </a:r>
            <a:r>
              <a:rPr lang="en-US" sz="1400" b="1" i="0" u="none" strike="noStrike" baseline="0" dirty="0" smtClean="0">
                <a:solidFill>
                  <a:schemeClr val="bg1">
                    <a:lumMod val="95000"/>
                  </a:schemeClr>
                </a:solidFill>
                <a:latin typeface="Times New Roman" panose="02020603050405020304" pitchFamily="18" charset="0"/>
                <a:cs typeface="Times New Roman" panose="02020603050405020304" pitchFamily="18" charset="0"/>
              </a:rPr>
              <a:t>:</a:t>
            </a:r>
          </a:p>
          <a:p>
            <a:pPr algn="ctr"/>
            <a:r>
              <a:rPr lang="en-US" sz="1400" b="1" dirty="0">
                <a:solidFill>
                  <a:schemeClr val="bg1">
                    <a:lumMod val="95000"/>
                  </a:schemeClr>
                </a:solidFill>
                <a:latin typeface="Times New Roman" panose="02020603050405020304" pitchFamily="18" charset="0"/>
                <a:cs typeface="Times New Roman" panose="02020603050405020304" pitchFamily="18" charset="0"/>
              </a:rPr>
              <a:t> "New model to diagnose neurological and neuromuscular disorders"</a:t>
            </a:r>
            <a:endParaRPr lang="en-US" sz="1400" b="1" i="0" u="none" strike="noStrike" baseline="0"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7145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EC640F-4B8F-4B57-B2B4-82F353E19172}"/>
              </a:ext>
            </a:extLst>
          </p:cNvPr>
          <p:cNvSpPr/>
          <p:nvPr/>
        </p:nvSpPr>
        <p:spPr>
          <a:xfrm>
            <a:off x="0" y="13648"/>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a16="http://schemas.microsoft.com/office/drawing/2014/main" id="{FAC754E5-2527-4E67-AF45-57D98DD1A2A3}"/>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id="{91DD332D-6C53-418B-9818-34F74D01B2F4}"/>
              </a:ext>
            </a:extLst>
          </p:cNvPr>
          <p:cNvSpPr txBox="1"/>
          <p:nvPr/>
        </p:nvSpPr>
        <p:spPr>
          <a:xfrm>
            <a:off x="1074044" y="1710130"/>
            <a:ext cx="10043910" cy="3416320"/>
          </a:xfrm>
          <a:prstGeom prst="rect">
            <a:avLst/>
          </a:prstGeom>
          <a:noFill/>
        </p:spPr>
        <p:txBody>
          <a:bodyPr wrap="square" numCol="1" rtlCol="0">
            <a:spAutoFit/>
          </a:bodyPr>
          <a:lstStyle/>
          <a:p>
            <a:pPr algn="just"/>
            <a:r>
              <a:rPr lang="en-IN" sz="1200" b="1" i="0" u="none" strike="noStrike" baseline="0" dirty="0">
                <a:latin typeface="Times New Roman" panose="02020603050405020304" pitchFamily="18" charset="0"/>
                <a:cs typeface="Times New Roman" panose="02020603050405020304" pitchFamily="18" charset="0"/>
              </a:rPr>
              <a:t>Dear Attendees,</a:t>
            </a:r>
          </a:p>
          <a:p>
            <a:pPr algn="just"/>
            <a:endParaRPr lang="en-US" sz="1200" b="0" i="0" u="none" strike="noStrike" baseline="0" dirty="0">
              <a:latin typeface="Times New Roman" panose="02020603050405020304" pitchFamily="18" charset="0"/>
              <a:cs typeface="Times New Roman" panose="02020603050405020304" pitchFamily="18" charset="0"/>
            </a:endParaRPr>
          </a:p>
          <a:p>
            <a:pPr algn="just"/>
            <a:r>
              <a:rPr lang="en-US" sz="1200" dirty="0" smtClean="0">
                <a:latin typeface="Times New Roman" panose="02020603050405020304" pitchFamily="18" charset="0"/>
                <a:cs typeface="Times New Roman" panose="02020603050405020304" pitchFamily="18" charset="0"/>
              </a:rPr>
              <a:t> Conference Series LLC LTD welcomes you to attend the </a:t>
            </a:r>
            <a:r>
              <a:rPr lang="en-US" sz="1200" b="1" dirty="0" smtClean="0">
                <a:latin typeface="Times New Roman" panose="02020603050405020304" pitchFamily="18" charset="0"/>
                <a:cs typeface="Times New Roman" panose="02020603050405020304" pitchFamily="18" charset="0"/>
              </a:rPr>
              <a:t>16th International Conference on Neurology and Neuromuscular Disorder</a:t>
            </a:r>
            <a:r>
              <a:rPr lang="en-US" sz="1200" b="1" dirty="0" smtClean="0">
                <a:latin typeface="Times New Roman" pitchFamily="18" charset="0"/>
                <a:cs typeface="Times New Roman" pitchFamily="18" charset="0"/>
              </a:rPr>
              <a:t> </a:t>
            </a:r>
            <a:r>
              <a:rPr lang="en-US" sz="1200" b="0" i="0" u="none" strike="noStrike" baseline="0" dirty="0" smtClean="0">
                <a:latin typeface="Times New Roman" panose="02020603050405020304" pitchFamily="18" charset="0"/>
                <a:cs typeface="Times New Roman" panose="02020603050405020304" pitchFamily="18" charset="0"/>
              </a:rPr>
              <a:t>which is going to be held on</a:t>
            </a:r>
            <a:r>
              <a:rPr lang="en-US" sz="1200" dirty="0" smtClean="0">
                <a:latin typeface="Times New Roman" panose="02020603050405020304" pitchFamily="18" charset="0"/>
                <a:cs typeface="Times New Roman" panose="02020603050405020304" pitchFamily="18" charset="0"/>
              </a:rPr>
              <a:t> </a:t>
            </a:r>
            <a:r>
              <a:rPr lang="en-US" sz="1200" b="1" dirty="0" smtClean="0">
                <a:latin typeface="Times New Roman" panose="02020603050405020304" pitchFamily="18" charset="0"/>
                <a:cs typeface="Times New Roman" panose="02020603050405020304" pitchFamily="18" charset="0"/>
              </a:rPr>
              <a:t>January 25-26, 2024 London, UK</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0" i="0" u="none" strike="noStrike" baseline="0" dirty="0" smtClean="0">
                <a:latin typeface="Times New Roman" panose="02020603050405020304" pitchFamily="18" charset="0"/>
                <a:cs typeface="Times New Roman" panose="02020603050405020304" pitchFamily="18" charset="0"/>
              </a:rPr>
              <a:t>We cordially invite all the participants who are interested in sharing their knowledge and research in the area of </a:t>
            </a:r>
            <a:r>
              <a:rPr lang="en-US" sz="1200" b="1" dirty="0" smtClean="0">
                <a:latin typeface="Times New Roman" panose="02020603050405020304" pitchFamily="18" charset="0"/>
                <a:cs typeface="Times New Roman" panose="02020603050405020304" pitchFamily="18" charset="0"/>
              </a:rPr>
              <a:t>Neurology.</a:t>
            </a:r>
            <a:r>
              <a:rPr lang="en-US" sz="1200" b="1" dirty="0" smtClean="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anticipates more than 100 participants around the globe with thought provoking keynote lectures, oral and poster presentations. The attending delegates include editorial board members of related open access journals. This is an excellent opportunity for the delegates from universities, institutes, and industries to interact with the world class scientists. The intending participants can confirm their participation by registering for the conference along with your colleagues. Avail the delegate early bird offer. The main theme of the conference is </a:t>
            </a:r>
            <a:r>
              <a:rPr lang="en-US" sz="1200" b="1" dirty="0">
                <a:latin typeface="Times New Roman" panose="02020603050405020304" pitchFamily="18" charset="0"/>
                <a:cs typeface="Times New Roman" panose="02020603050405020304" pitchFamily="18" charset="0"/>
              </a:rPr>
              <a:t>"New model to diagnose neurological and neuromuscular </a:t>
            </a:r>
            <a:r>
              <a:rPr lang="en-US" sz="1200" b="1" dirty="0" smtClean="0">
                <a:latin typeface="Times New Roman" panose="02020603050405020304" pitchFamily="18" charset="0"/>
                <a:cs typeface="Times New Roman" panose="02020603050405020304" pitchFamily="18" charset="0"/>
              </a:rPr>
              <a:t>disorders "</a:t>
            </a:r>
            <a:r>
              <a:rPr lang="en-US" sz="1200" dirty="0" smtClean="0">
                <a:latin typeface="Times New Roman" panose="02020603050405020304" pitchFamily="18" charset="0"/>
                <a:cs typeface="Times New Roman" panose="02020603050405020304" pitchFamily="18" charset="0"/>
              </a:rPr>
              <a:t>As </a:t>
            </a:r>
            <a:r>
              <a:rPr lang="en-US" sz="1200" dirty="0">
                <a:latin typeface="Times New Roman" panose="02020603050405020304" pitchFamily="18" charset="0"/>
                <a:cs typeface="Times New Roman" panose="02020603050405020304" pitchFamily="18" charset="0"/>
              </a:rPr>
              <a:t>the premier event, we have developed a program with your </a:t>
            </a:r>
            <a:r>
              <a:rPr lang="en-IN" sz="1200" b="0" i="0" u="none" strike="noStrike" baseline="0" dirty="0" smtClean="0">
                <a:latin typeface="Times New Roman" panose="02020603050405020304" pitchFamily="18" charset="0"/>
                <a:cs typeface="Times New Roman" panose="02020603050405020304" pitchFamily="18" charset="0"/>
              </a:rPr>
              <a:t>interests in mind.</a:t>
            </a:r>
          </a:p>
          <a:p>
            <a:pPr algn="just"/>
            <a:r>
              <a:rPr lang="en-US" sz="1200" b="0" i="0" u="none" strike="noStrike" baseline="0" dirty="0" smtClean="0">
                <a:latin typeface="Times New Roman" panose="02020603050405020304" pitchFamily="18" charset="0"/>
                <a:cs typeface="Times New Roman" panose="02020603050405020304" pitchFamily="18" charset="0"/>
              </a:rPr>
              <a:t> </a:t>
            </a:r>
            <a:endParaRPr lang="en-US" sz="1200" b="0" i="0" u="none" strike="noStrike" baseline="0" dirty="0">
              <a:latin typeface="Times New Roman" panose="02020603050405020304" pitchFamily="18" charset="0"/>
              <a:cs typeface="Times New Roman" panose="02020603050405020304" pitchFamily="18" charset="0"/>
            </a:endParaRPr>
          </a:p>
          <a:p>
            <a:pPr algn="just"/>
            <a:r>
              <a:rPr lang="en-US" sz="1200" b="0" i="0" u="none" strike="noStrike" baseline="0" dirty="0" smtClean="0">
                <a:latin typeface="Times New Roman" panose="02020603050405020304" pitchFamily="18" charset="0"/>
                <a:cs typeface="Times New Roman" panose="02020603050405020304" pitchFamily="18" charset="0"/>
              </a:rPr>
              <a:t> We have not only increased the number of opportunities for you to network with colleagues from across the world but also introduced more focused sessions that will feature cutting edge presentations, special panel discussions, and livelier interaction with industry leaders and experts. Life is full of give and take. Make it count in your professional life. Attend</a:t>
            </a:r>
            <a:r>
              <a:rPr lang="en-US" sz="1200" b="0" i="0" u="none" strike="noStrike"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Neurology </a:t>
            </a:r>
            <a:r>
              <a:rPr lang="en-US" sz="1200" b="0" i="0" u="none" strike="noStrike" dirty="0" smtClean="0">
                <a:latin typeface="Times New Roman" panose="02020603050405020304" pitchFamily="18" charset="0"/>
                <a:cs typeface="Times New Roman" panose="02020603050405020304" pitchFamily="18" charset="0"/>
              </a:rPr>
              <a:t>2024 </a:t>
            </a:r>
            <a:r>
              <a:rPr lang="en-US" sz="1200" b="0" i="0" u="none" strike="noStrike" baseline="0" dirty="0" smtClean="0">
                <a:latin typeface="Times New Roman" panose="02020603050405020304" pitchFamily="18" charset="0"/>
                <a:cs typeface="Times New Roman" panose="02020603050405020304" pitchFamily="18" charset="0"/>
              </a:rPr>
              <a:t>to network with your peers, exchange expertise and experiences, and arm yourself with the latest information to take your department to the next level. We look forward to personally welcoming you to Conference </a:t>
            </a:r>
            <a:r>
              <a:rPr lang="en-IN" sz="1200" b="0" i="0" u="none" strike="noStrike" baseline="0" dirty="0" smtClean="0">
                <a:latin typeface="Times New Roman" panose="02020603050405020304" pitchFamily="18" charset="0"/>
                <a:cs typeface="Times New Roman" panose="02020603050405020304" pitchFamily="18" charset="0"/>
              </a:rPr>
              <a:t>this </a:t>
            </a:r>
            <a:r>
              <a:rPr lang="en-IN" sz="1200" b="1" dirty="0" smtClean="0">
                <a:latin typeface="Times New Roman" panose="02020603050405020304" pitchFamily="18" charset="0"/>
                <a:cs typeface="Times New Roman" panose="02020603050405020304" pitchFamily="18" charset="0"/>
              </a:rPr>
              <a:t>January.  </a:t>
            </a:r>
            <a:endParaRPr lang="en-IN" sz="1200" b="1" i="0" u="none" strike="noStrike" baseline="0" dirty="0" smtClean="0">
              <a:latin typeface="Times New Roman" panose="02020603050405020304" pitchFamily="18" charset="0"/>
              <a:cs typeface="Times New Roman" panose="02020603050405020304" pitchFamily="18" charset="0"/>
            </a:endParaRPr>
          </a:p>
          <a:p>
            <a:pPr algn="just"/>
            <a:endParaRPr lang="en-IN" sz="1200" b="0" i="0" u="none" strike="noStrike" baseline="0" dirty="0">
              <a:latin typeface="Times New Roman" panose="02020603050405020304" pitchFamily="18" charset="0"/>
              <a:cs typeface="Times New Roman" panose="02020603050405020304" pitchFamily="18" charset="0"/>
            </a:endParaRPr>
          </a:p>
          <a:p>
            <a:pPr algn="just"/>
            <a:r>
              <a:rPr lang="en-IN" sz="1200" b="0" i="0" u="none" strike="noStrike" baseline="0" dirty="0">
                <a:latin typeface="Times New Roman" panose="02020603050405020304" pitchFamily="18" charset="0"/>
                <a:cs typeface="Times New Roman" panose="02020603050405020304" pitchFamily="18" charset="0"/>
              </a:rPr>
              <a:t>Sincerely,</a:t>
            </a:r>
          </a:p>
          <a:p>
            <a:pPr algn="just"/>
            <a:r>
              <a:rPr lang="en-IN" sz="1200" b="0" i="0" u="none" strike="noStrike" baseline="0" dirty="0">
                <a:latin typeface="Times New Roman" panose="02020603050405020304" pitchFamily="18" charset="0"/>
                <a:cs typeface="Times New Roman" panose="02020603050405020304" pitchFamily="18" charset="0"/>
              </a:rPr>
              <a:t>Organizing </a:t>
            </a:r>
            <a:r>
              <a:rPr lang="en-IN" sz="1200" b="0" i="0" u="none" strike="noStrike" baseline="0" dirty="0" smtClean="0">
                <a:latin typeface="Times New Roman" panose="02020603050405020304" pitchFamily="18" charset="0"/>
                <a:cs typeface="Times New Roman" panose="02020603050405020304" pitchFamily="18" charset="0"/>
              </a:rPr>
              <a:t>Committee</a:t>
            </a:r>
          </a:p>
          <a:p>
            <a:pPr algn="just"/>
            <a:r>
              <a:rPr lang="en-US" sz="1200" dirty="0" smtClean="0">
                <a:latin typeface="Times New Roman" panose="02020603050405020304" pitchFamily="18" charset="0"/>
                <a:cs typeface="Times New Roman" panose="02020603050405020304" pitchFamily="18" charset="0"/>
              </a:rPr>
              <a:t>Neurology 2024.</a:t>
            </a:r>
            <a:endParaRPr lang="en-IN" sz="1200" b="0" i="0" u="none" strike="noStrike" baseline="0" dirty="0" smtClean="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A55D5466-2361-4841-AD2B-17B46C485C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2" name="Rectangle 11">
            <a:extLst>
              <a:ext uri="{FF2B5EF4-FFF2-40B4-BE49-F238E27FC236}">
                <a16:creationId xmlns:a16="http://schemas.microsoft.com/office/drawing/2014/main" id="{96A43CEB-DA29-442C-B116-FD9075EA5901}"/>
              </a:ext>
            </a:extLst>
          </p:cNvPr>
          <p:cNvSpPr/>
          <p:nvPr/>
        </p:nvSpPr>
        <p:spPr>
          <a:xfrm>
            <a:off x="4756812" y="862223"/>
            <a:ext cx="2678376"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TextBox 12">
            <a:extLst>
              <a:ext uri="{FF2B5EF4-FFF2-40B4-BE49-F238E27FC236}">
                <a16:creationId xmlns:a16="http://schemas.microsoft.com/office/drawing/2014/main" id="{C916CB24-13D4-4528-BC62-FC1F725F9195}"/>
              </a:ext>
            </a:extLst>
          </p:cNvPr>
          <p:cNvSpPr txBox="1"/>
          <p:nvPr/>
        </p:nvSpPr>
        <p:spPr>
          <a:xfrm>
            <a:off x="6632131" y="5527961"/>
            <a:ext cx="4485823" cy="336118"/>
          </a:xfrm>
          <a:prstGeom prst="rect">
            <a:avLst/>
          </a:prstGeom>
          <a:noFill/>
        </p:spPr>
        <p:txBody>
          <a:bodyPr wrap="square" rtlCol="0">
            <a:spAutoFit/>
          </a:bodyPr>
          <a:lstStyle/>
          <a:p>
            <a:pPr algn="r">
              <a:lnSpc>
                <a:spcPct val="150000"/>
              </a:lnSpc>
            </a:pPr>
            <a:r>
              <a:rPr lang="en-IN" sz="1200" i="1" dirty="0">
                <a:solidFill>
                  <a:schemeClr val="bg2">
                    <a:lumMod val="25000"/>
                  </a:schemeClr>
                </a:solidFill>
                <a:latin typeface="Times New Roman" panose="02020603050405020304" pitchFamily="18" charset="0"/>
                <a:cs typeface="Times New Roman" panose="02020603050405020304" pitchFamily="18" charset="0"/>
              </a:rPr>
              <a:t>https://neuromuscular.neuroconferences.com/</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8313F5C-A197-4CDB-B00F-D1AB38FEE400}"/>
              </a:ext>
            </a:extLst>
          </p:cNvPr>
          <p:cNvSpPr txBox="1"/>
          <p:nvPr/>
        </p:nvSpPr>
        <p:spPr>
          <a:xfrm>
            <a:off x="4756812" y="1000842"/>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INVITATION</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878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9EF34B-BAC1-4435-9955-81BD1BEC80EC}"/>
              </a:ext>
            </a:extLst>
          </p:cNvPr>
          <p:cNvSpPr/>
          <p:nvPr/>
        </p:nvSpPr>
        <p:spPr>
          <a:xfrm>
            <a:off x="1" y="-15715"/>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a16="http://schemas.microsoft.com/office/drawing/2014/main" id="{0A3C116E-4E70-47AD-AFFB-AF06D0757511}"/>
              </a:ext>
            </a:extLst>
          </p:cNvPr>
          <p:cNvSpPr/>
          <p:nvPr/>
        </p:nvSpPr>
        <p:spPr>
          <a:xfrm>
            <a:off x="739248" y="73991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C635A89C-32E2-4454-A3F5-A72CBA2986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id="{93370F2E-5183-49A2-81B1-6AF7B783F67C}"/>
              </a:ext>
            </a:extLst>
          </p:cNvPr>
          <p:cNvSpPr/>
          <p:nvPr/>
        </p:nvSpPr>
        <p:spPr>
          <a:xfrm>
            <a:off x="4756812" y="902863"/>
            <a:ext cx="2678376" cy="557995"/>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Box 5">
            <a:extLst>
              <a:ext uri="{FF2B5EF4-FFF2-40B4-BE49-F238E27FC236}">
                <a16:creationId xmlns:a16="http://schemas.microsoft.com/office/drawing/2014/main" id="{10D3F208-0E0D-4E37-9222-5750FE77C35C}"/>
              </a:ext>
            </a:extLst>
          </p:cNvPr>
          <p:cNvSpPr txBox="1"/>
          <p:nvPr/>
        </p:nvSpPr>
        <p:spPr>
          <a:xfrm>
            <a:off x="4756812" y="1035567"/>
            <a:ext cx="2678376"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ABOUT US</a:t>
            </a:r>
            <a:endParaRPr lang="en-IN" sz="1400" b="1" spc="600" dirty="0">
              <a:solidFill>
                <a:schemeClr val="bg1"/>
              </a:solidFill>
              <a:latin typeface="Times New Roman" panose="02020603050405020304" pitchFamily="18" charset="0"/>
              <a:cs typeface="Times New Roman" panose="02020603050405020304" pitchFamily="18" charset="0"/>
            </a:endParaRPr>
          </a:p>
        </p:txBody>
      </p:sp>
      <p:cxnSp>
        <p:nvCxnSpPr>
          <p:cNvPr id="9" name="Straight Connector 8">
            <a:extLst>
              <a:ext uri="{FF2B5EF4-FFF2-40B4-BE49-F238E27FC236}">
                <a16:creationId xmlns:a16="http://schemas.microsoft.com/office/drawing/2014/main" id="{A2F2CB8E-AFE2-4214-A52D-1C76834EF67C}"/>
              </a:ext>
            </a:extLst>
          </p:cNvPr>
          <p:cNvCxnSpPr>
            <a:cxnSpLocks/>
          </p:cNvCxnSpPr>
          <p:nvPr/>
        </p:nvCxnSpPr>
        <p:spPr>
          <a:xfrm flipH="1">
            <a:off x="1394460" y="1965606"/>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BC8BBFE-59C8-43D5-A97C-075E2FD8AF98}"/>
              </a:ext>
            </a:extLst>
          </p:cNvPr>
          <p:cNvSpPr/>
          <p:nvPr/>
        </p:nvSpPr>
        <p:spPr>
          <a:xfrm>
            <a:off x="6040200" y="1911157"/>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Oval 12">
            <a:extLst>
              <a:ext uri="{FF2B5EF4-FFF2-40B4-BE49-F238E27FC236}">
                <a16:creationId xmlns:a16="http://schemas.microsoft.com/office/drawing/2014/main" id="{9890E761-A1E7-4E03-801E-64ADDF0AB731}"/>
              </a:ext>
            </a:extLst>
          </p:cNvPr>
          <p:cNvSpPr/>
          <p:nvPr/>
        </p:nvSpPr>
        <p:spPr>
          <a:xfrm>
            <a:off x="6040200" y="2134355"/>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7" name="Straight Connector 16">
            <a:extLst>
              <a:ext uri="{FF2B5EF4-FFF2-40B4-BE49-F238E27FC236}">
                <a16:creationId xmlns:a16="http://schemas.microsoft.com/office/drawing/2014/main" id="{95B05DEC-1921-47E7-A9D1-7C5FC84A7C09}"/>
              </a:ext>
            </a:extLst>
          </p:cNvPr>
          <p:cNvCxnSpPr>
            <a:cxnSpLocks/>
          </p:cNvCxnSpPr>
          <p:nvPr/>
        </p:nvCxnSpPr>
        <p:spPr>
          <a:xfrm flipH="1">
            <a:off x="6145531" y="2190396"/>
            <a:ext cx="4640579"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F1D466F-F18E-4F19-856D-FD57CFB456D2}"/>
              </a:ext>
            </a:extLst>
          </p:cNvPr>
          <p:cNvSpPr txBox="1"/>
          <p:nvPr/>
        </p:nvSpPr>
        <p:spPr>
          <a:xfrm>
            <a:off x="1005595" y="1674106"/>
            <a:ext cx="4945626" cy="276999"/>
          </a:xfrm>
          <a:prstGeom prst="rect">
            <a:avLst/>
          </a:prstGeom>
          <a:noFill/>
        </p:spPr>
        <p:txBody>
          <a:bodyPr wrap="square" rtlCol="0">
            <a:spAutoFit/>
          </a:bodyPr>
          <a:lstStyle/>
          <a:p>
            <a:pPr algn="r"/>
            <a:r>
              <a:rPr lang="en-US" sz="1200" b="1" i="0" u="none" strike="noStrike" spc="300" baseline="0" dirty="0">
                <a:solidFill>
                  <a:schemeClr val="bg2">
                    <a:lumMod val="25000"/>
                  </a:schemeClr>
                </a:solidFill>
                <a:latin typeface="Times New Roman" panose="02020603050405020304" pitchFamily="18" charset="0"/>
                <a:cs typeface="Times New Roman" panose="02020603050405020304" pitchFamily="18" charset="0"/>
              </a:rPr>
              <a:t>Our International Open Access Journals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FC95510D-2F87-4300-9445-ED8A9E9149A0}"/>
              </a:ext>
            </a:extLst>
          </p:cNvPr>
          <p:cNvSpPr txBox="1"/>
          <p:nvPr/>
        </p:nvSpPr>
        <p:spPr>
          <a:xfrm>
            <a:off x="6361968" y="1869889"/>
            <a:ext cx="4258351" cy="281202"/>
          </a:xfrm>
          <a:prstGeom prst="rect">
            <a:avLst/>
          </a:prstGeom>
          <a:noFill/>
        </p:spPr>
        <p:txBody>
          <a:bodyPr wrap="square" rtlCol="0">
            <a:spAutoFit/>
          </a:bodyPr>
          <a:lstStyle/>
          <a:p>
            <a:r>
              <a:rPr lang="en-IN" sz="1200" b="1" i="0" u="none" strike="noStrike" spc="300" baseline="0" dirty="0">
                <a:latin typeface="Times New Roman" panose="02020603050405020304" pitchFamily="18" charset="0"/>
                <a:cs typeface="Times New Roman" panose="02020603050405020304" pitchFamily="18" charset="0"/>
              </a:rPr>
              <a:t>Salient Features</a:t>
            </a:r>
            <a:endParaRPr lang="en-IN" sz="12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7AC0BCDB-9FF0-4EB1-A15D-3C0CEB38C6B3}"/>
              </a:ext>
            </a:extLst>
          </p:cNvPr>
          <p:cNvSpPr txBox="1"/>
          <p:nvPr/>
        </p:nvSpPr>
        <p:spPr>
          <a:xfrm>
            <a:off x="1407160" y="2063791"/>
            <a:ext cx="4020246" cy="1414426"/>
          </a:xfrm>
          <a:prstGeom prst="rect">
            <a:avLst/>
          </a:prstGeom>
          <a:noFill/>
        </p:spPr>
        <p:txBody>
          <a:bodyPr wrap="square" rtlCol="0">
            <a:spAutoFit/>
          </a:bodyPr>
          <a:lstStyle/>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700+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Leading-edge Peer Reviewed Open Access Journals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21</a:t>
            </a:r>
            <a:r>
              <a:rPr lang="en-US" sz="1000" i="0" u="none" strike="noStrike" baseline="0" dirty="0">
                <a:solidFill>
                  <a:srgbClr val="000000"/>
                </a:solidFill>
                <a:latin typeface="Times New Roman" panose="02020603050405020304" pitchFamily="18" charset="0"/>
                <a:cs typeface="Times New Roman" panose="02020603050405020304" pitchFamily="18" charset="0"/>
              </a:rPr>
              <a:t> Day Rapid Review Process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50000+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Editorial Board Team, </a:t>
            </a:r>
            <a:r>
              <a:rPr lang="en-US" sz="1000" b="1" i="0" u="none" strike="noStrike" baseline="0" dirty="0">
                <a:solidFill>
                  <a:srgbClr val="000000"/>
                </a:solidFill>
                <a:latin typeface="Times New Roman" panose="02020603050405020304" pitchFamily="18" charset="0"/>
                <a:cs typeface="Times New Roman" panose="02020603050405020304" pitchFamily="18" charset="0"/>
              </a:rPr>
              <a:t>35000+</a:t>
            </a:r>
            <a:r>
              <a:rPr lang="en-US" sz="1000" i="0" u="none" strike="noStrike" baseline="0" dirty="0">
                <a:solidFill>
                  <a:srgbClr val="000000"/>
                </a:solidFill>
                <a:latin typeface="Times New Roman" panose="02020603050405020304" pitchFamily="18" charset="0"/>
                <a:cs typeface="Times New Roman" panose="02020603050405020304" pitchFamily="18" charset="0"/>
              </a:rPr>
              <a:t> Reviewers team</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30 Million </a:t>
            </a:r>
            <a:r>
              <a:rPr lang="en-US" sz="1000" i="0" u="none" strike="noStrike" baseline="0" dirty="0">
                <a:solidFill>
                  <a:srgbClr val="000000"/>
                </a:solidFill>
                <a:latin typeface="Times New Roman" panose="02020603050405020304" pitchFamily="18" charset="0"/>
                <a:cs typeface="Times New Roman" panose="02020603050405020304" pitchFamily="18" charset="0"/>
              </a:rPr>
              <a:t>Readers and High Visibility</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 </a:t>
            </a:r>
            <a:r>
              <a:rPr lang="en-IN" sz="1000" i="0" u="none" strike="noStrike" baseline="0" dirty="0">
                <a:solidFill>
                  <a:srgbClr val="000000"/>
                </a:solidFill>
                <a:latin typeface="Times New Roman" panose="02020603050405020304" pitchFamily="18" charset="0"/>
                <a:cs typeface="Times New Roman" panose="02020603050405020304" pitchFamily="18" charset="0"/>
              </a:rPr>
              <a:t>Scientific Associations Collaborations</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100000+ </a:t>
            </a:r>
            <a:r>
              <a:rPr lang="en-IN" sz="1000" b="1" i="0" u="none" strike="noStrike" baseline="0" dirty="0">
                <a:solidFill>
                  <a:srgbClr val="25418F"/>
                </a:solidFill>
                <a:latin typeface="Times New Roman" panose="02020603050405020304" pitchFamily="18" charset="0"/>
                <a:cs typeface="Times New Roman" panose="02020603050405020304" pitchFamily="18" charset="0"/>
              </a:rPr>
              <a:t>Facebook</a:t>
            </a:r>
            <a:r>
              <a:rPr lang="en-IN" sz="1000" i="0" u="none" strike="noStrike" baseline="0" dirty="0">
                <a:solidFill>
                  <a:srgbClr val="25418F"/>
                </a:solidFill>
                <a:latin typeface="Times New Roman" panose="02020603050405020304" pitchFamily="18" charset="0"/>
                <a:cs typeface="Times New Roman" panose="02020603050405020304" pitchFamily="18" charset="0"/>
              </a:rPr>
              <a:t> </a:t>
            </a:r>
            <a:r>
              <a:rPr lang="en-IN" sz="1000" i="0" u="none" strike="noStrike" baseline="0" dirty="0">
                <a:solidFill>
                  <a:srgbClr val="000000"/>
                </a:solidFill>
                <a:latin typeface="Times New Roman" panose="02020603050405020304" pitchFamily="18" charset="0"/>
                <a:cs typeface="Times New Roman" panose="02020603050405020304" pitchFamily="18" charset="0"/>
              </a:rPr>
              <a:t>Likes</a:t>
            </a:r>
          </a:p>
          <a:p>
            <a:pPr marL="171450" indent="-171450">
              <a:lnSpc>
                <a:spcPts val="1300"/>
              </a:lnSpc>
              <a:buFont typeface="Arial" panose="020B0604020202020204" pitchFamily="34" charset="0"/>
              <a:buChar char="•"/>
            </a:pPr>
            <a:r>
              <a:rPr lang="en-IN" sz="1000" i="0" u="none" strike="noStrike" baseline="0" dirty="0">
                <a:solidFill>
                  <a:srgbClr val="000000"/>
                </a:solidFill>
                <a:latin typeface="Times New Roman" panose="02020603050405020304" pitchFamily="18" charset="0"/>
                <a:cs typeface="Times New Roman" panose="02020603050405020304" pitchFamily="18" charset="0"/>
              </a:rPr>
              <a:t>Publication immediately after acceptance</a:t>
            </a:r>
          </a:p>
          <a:p>
            <a:pPr marL="171450" indent="-171450">
              <a:lnSpc>
                <a:spcPts val="1300"/>
              </a:lnSpc>
              <a:buFont typeface="Arial" panose="020B0604020202020204" pitchFamily="34" charset="0"/>
              <a:buChar char="•"/>
            </a:pPr>
            <a:r>
              <a:rPr lang="en-US" sz="1000" i="0" u="none" strike="noStrike" baseline="0" dirty="0">
                <a:solidFill>
                  <a:srgbClr val="000000"/>
                </a:solidFill>
                <a:latin typeface="Times New Roman" panose="02020603050405020304" pitchFamily="18" charset="0"/>
                <a:cs typeface="Times New Roman" panose="02020603050405020304" pitchFamily="18" charset="0"/>
              </a:rPr>
              <a:t>Quality and Quick editorial, review processing</a:t>
            </a:r>
            <a:endParaRPr lang="en-IN" sz="100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F499A49F-9750-4415-89A6-03F2F36F5311}"/>
              </a:ext>
            </a:extLst>
          </p:cNvPr>
          <p:cNvSpPr txBox="1"/>
          <p:nvPr/>
        </p:nvSpPr>
        <p:spPr>
          <a:xfrm>
            <a:off x="6301740" y="2223811"/>
            <a:ext cx="4480560" cy="324826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Easy to Submit and Review Systems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 Quality and Fast Publishing Guaranteed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Unbiased, quality-oriented, and transparent reviews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Truly impartial recognition of the best papers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Feedback on the impact of every article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Enhanced feature: Audio version of published paper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Digital articles to share and explore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Sharing option: Social networking enabled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Authors, reviewers and editors are provided with scientific credits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User friendly/feasible website articles translations across more than 50 world languages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Robust on-line publicity for all the speakers and organizing committee members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Workshops for students and early career researchers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published in various indexed journals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labeled with a Digital Object Identification Number (DOI) provided by Cross Ref</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Creation of speakers and abstracts pages in Google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Opportunity to publish full Manu Scripts in our Open Access Journals Special</a:t>
            </a:r>
            <a:endParaRPr lang="en-IN" sz="1000" dirty="0">
              <a:latin typeface="Times New Roman" panose="02020603050405020304" pitchFamily="18" charset="0"/>
              <a:cs typeface="Times New Roman" panose="02020603050405020304" pitchFamily="18" charset="0"/>
            </a:endParaRPr>
          </a:p>
          <a:p>
            <a:pPr marL="171450" indent="-171450" algn="l">
              <a:lnSpc>
                <a:spcPts val="1300"/>
              </a:lnSpc>
              <a:buFont typeface="Arial" panose="020B0604020202020204" pitchFamily="34" charset="0"/>
              <a:buChar char="•"/>
            </a:pPr>
            <a:endParaRPr lang="en-IN" sz="1000" dirty="0">
              <a:latin typeface="Times New Roman" panose="02020603050405020304" pitchFamily="18" charset="0"/>
              <a:cs typeface="Times New Roman" panose="02020603050405020304" pitchFamily="18" charset="0"/>
            </a:endParaRPr>
          </a:p>
        </p:txBody>
      </p:sp>
      <p:cxnSp>
        <p:nvCxnSpPr>
          <p:cNvPr id="25" name="Straight Connector 24">
            <a:extLst>
              <a:ext uri="{FF2B5EF4-FFF2-40B4-BE49-F238E27FC236}">
                <a16:creationId xmlns:a16="http://schemas.microsoft.com/office/drawing/2014/main" id="{92172F8B-7DFB-4801-BF5E-39C65F113F99}"/>
              </a:ext>
            </a:extLst>
          </p:cNvPr>
          <p:cNvCxnSpPr>
            <a:cxnSpLocks/>
          </p:cNvCxnSpPr>
          <p:nvPr/>
        </p:nvCxnSpPr>
        <p:spPr>
          <a:xfrm flipH="1">
            <a:off x="1390384" y="3796335"/>
            <a:ext cx="4652012" cy="0"/>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92A8A485-E41F-45B2-AD85-14EF9832583F}"/>
              </a:ext>
            </a:extLst>
          </p:cNvPr>
          <p:cNvSpPr/>
          <p:nvPr/>
        </p:nvSpPr>
        <p:spPr>
          <a:xfrm>
            <a:off x="6041839" y="3741886"/>
            <a:ext cx="111599" cy="111599"/>
          </a:xfrm>
          <a:prstGeom prst="ellipse">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TextBox 26">
            <a:extLst>
              <a:ext uri="{FF2B5EF4-FFF2-40B4-BE49-F238E27FC236}">
                <a16:creationId xmlns:a16="http://schemas.microsoft.com/office/drawing/2014/main" id="{07E737B2-F9CC-41DC-889E-A24EF47669DF}"/>
              </a:ext>
            </a:extLst>
          </p:cNvPr>
          <p:cNvSpPr txBox="1"/>
          <p:nvPr/>
        </p:nvSpPr>
        <p:spPr>
          <a:xfrm>
            <a:off x="984374" y="3504835"/>
            <a:ext cx="4945626" cy="276999"/>
          </a:xfrm>
          <a:prstGeom prst="rect">
            <a:avLst/>
          </a:prstGeom>
          <a:noFill/>
        </p:spPr>
        <p:txBody>
          <a:bodyPr wrap="square" rtlCol="0">
            <a:spAutoFit/>
          </a:bodyPr>
          <a:lstStyle/>
          <a:p>
            <a:pPr algn="r"/>
            <a:r>
              <a:rPr lang="en-IN" sz="1200" b="1" i="0" u="none" strike="noStrike" spc="300" baseline="0" dirty="0">
                <a:latin typeface="Times New Roman" panose="02020603050405020304" pitchFamily="18" charset="0"/>
                <a:cs typeface="Times New Roman" panose="02020603050405020304" pitchFamily="18" charset="0"/>
              </a:rPr>
              <a:t>Our International Scientific Conferences</a:t>
            </a:r>
            <a:endParaRPr lang="en-IN" sz="1000" spc="3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6776E78F-271D-48A6-B614-F2814DAC5627}"/>
              </a:ext>
            </a:extLst>
          </p:cNvPr>
          <p:cNvSpPr txBox="1"/>
          <p:nvPr/>
        </p:nvSpPr>
        <p:spPr>
          <a:xfrm>
            <a:off x="1385938" y="3894520"/>
            <a:ext cx="4527181" cy="1477328"/>
          </a:xfrm>
          <a:prstGeom prst="rect">
            <a:avLst/>
          </a:prstGeom>
          <a:noFill/>
        </p:spPr>
        <p:txBody>
          <a:bodyPr wrap="square" rtlCol="0">
            <a:spAutoFit/>
          </a:bodyPr>
          <a:lstStyle/>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More than 3000 Conferences happening across the globe</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Conferences organized in Medical, Pharma, Engineering, Science, Technology and Business.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CME/CPD Accredited Conferences fostering professional and Personal development</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Continuum of education through organized scientific program</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Renowned speakers and scientists representing from 40 countries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Interactive sessions and Panel Discussions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B2B Meetings offers perfect platform for Global Networking</a:t>
            </a:r>
            <a:endParaRPr lang="en-IN" sz="4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8D6A5547-E222-4547-B1E3-A2440D60AE98}"/>
              </a:ext>
            </a:extLst>
          </p:cNvPr>
          <p:cNvSpPr txBox="1"/>
          <p:nvPr/>
        </p:nvSpPr>
        <p:spPr>
          <a:xfrm>
            <a:off x="4742688" y="5507736"/>
            <a:ext cx="2694432" cy="415498"/>
          </a:xfrm>
          <a:prstGeom prst="rect">
            <a:avLst/>
          </a:prstGeom>
          <a:noFill/>
        </p:spPr>
        <p:txBody>
          <a:bodyPr wrap="square" rtlCol="0">
            <a:spAutoFit/>
          </a:bodyPr>
          <a:lstStyle/>
          <a:p>
            <a:pPr algn="ctr"/>
            <a:r>
              <a:rPr lang="en-US" sz="700" b="1" i="0" u="none" strike="noStrike" baseline="0" dirty="0">
                <a:latin typeface="Times New Roman" panose="02020603050405020304" pitchFamily="18" charset="0"/>
                <a:cs typeface="Times New Roman" panose="02020603050405020304" pitchFamily="18" charset="0"/>
              </a:rPr>
              <a:t>Special Issues : </a:t>
            </a:r>
            <a:r>
              <a:rPr lang="en-US" sz="700" b="0" i="0" u="none" strike="noStrike" baseline="0" dirty="0">
                <a:latin typeface="Times New Roman" panose="02020603050405020304" pitchFamily="18" charset="0"/>
                <a:cs typeface="Times New Roman" panose="02020603050405020304" pitchFamily="18" charset="0"/>
              </a:rPr>
              <a:t>All accepted abstracts will be</a:t>
            </a:r>
          </a:p>
          <a:p>
            <a:pPr algn="ctr"/>
            <a:r>
              <a:rPr lang="en-US" sz="700" b="0" i="0" u="none" strike="noStrike" baseline="0" dirty="0">
                <a:latin typeface="Times New Roman" panose="02020603050405020304" pitchFamily="18" charset="0"/>
                <a:cs typeface="Times New Roman" panose="02020603050405020304" pitchFamily="18" charset="0"/>
              </a:rPr>
              <a:t>published in respective UK: Conference Series LLC Ltd Journals</a:t>
            </a:r>
          </a:p>
          <a:p>
            <a:pPr algn="ctr"/>
            <a:r>
              <a:rPr lang="en-US" sz="700" b="0" i="0" u="none" strike="noStrike" baseline="0" dirty="0">
                <a:latin typeface="Times New Roman" panose="02020603050405020304" pitchFamily="18" charset="0"/>
                <a:cs typeface="Times New Roman" panose="02020603050405020304" pitchFamily="18" charset="0"/>
              </a:rPr>
              <a:t>Each abstract will be provided with digital Object Identifier by </a:t>
            </a:r>
            <a:endParaRPr lang="en-IN" sz="700" dirty="0">
              <a:latin typeface="Times New Roman" panose="02020603050405020304" pitchFamily="18" charset="0"/>
              <a:cs typeface="Times New Roman" panose="02020603050405020304" pitchFamily="18" charset="0"/>
            </a:endParaRPr>
          </a:p>
        </p:txBody>
      </p:sp>
      <p:pic>
        <p:nvPicPr>
          <p:cNvPr id="41" name="Picture 40">
            <a:extLst>
              <a:ext uri="{FF2B5EF4-FFF2-40B4-BE49-F238E27FC236}">
                <a16:creationId xmlns:a16="http://schemas.microsoft.com/office/drawing/2014/main" id="{E3E30234-1E05-4EA8-86A7-C2E4DCCD47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3191" y="5738876"/>
            <a:ext cx="359918" cy="179959"/>
          </a:xfrm>
          <a:prstGeom prst="rect">
            <a:avLst/>
          </a:prstGeom>
        </p:spPr>
      </p:pic>
      <p:sp>
        <p:nvSpPr>
          <p:cNvPr id="42" name="TextBox 41">
            <a:extLst>
              <a:ext uri="{FF2B5EF4-FFF2-40B4-BE49-F238E27FC236}">
                <a16:creationId xmlns:a16="http://schemas.microsoft.com/office/drawing/2014/main" id="{A95795E7-AC91-419A-92EE-EBCB65FF552D}"/>
              </a:ext>
            </a:extLst>
          </p:cNvPr>
          <p:cNvSpPr txBox="1"/>
          <p:nvPr/>
        </p:nvSpPr>
        <p:spPr>
          <a:xfrm>
            <a:off x="7692034" y="5686195"/>
            <a:ext cx="3748526" cy="336118"/>
          </a:xfrm>
          <a:prstGeom prst="rect">
            <a:avLst/>
          </a:prstGeom>
          <a:noFill/>
        </p:spPr>
        <p:txBody>
          <a:bodyPr wrap="square" rtlCol="0">
            <a:spAutoFit/>
          </a:bodyPr>
          <a:lstStyle/>
          <a:p>
            <a:pPr algn="r">
              <a:lnSpc>
                <a:spcPct val="150000"/>
              </a:lnSpc>
            </a:pPr>
            <a:r>
              <a:rPr lang="en-IN" sz="1200" i="1">
                <a:solidFill>
                  <a:schemeClr val="bg2">
                    <a:lumMod val="25000"/>
                  </a:schemeClr>
                </a:solidFill>
                <a:latin typeface="Times New Roman" panose="02020603050405020304" pitchFamily="18" charset="0"/>
                <a:cs typeface="Times New Roman" panose="02020603050405020304" pitchFamily="18" charset="0"/>
              </a:rPr>
              <a:t>https://neuromuscular.neuroconferences.com/</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6429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746A6A-3997-45F1-9660-B42C2B328E92}"/>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F8742D31-FB60-478F-869D-54F4328E53C8}"/>
              </a:ext>
            </a:extLst>
          </p:cNvPr>
          <p:cNvSpPr/>
          <p:nvPr/>
        </p:nvSpPr>
        <p:spPr>
          <a:xfrm>
            <a:off x="679666" y="731520"/>
            <a:ext cx="10713504" cy="5694564"/>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C6DC619C-5509-410C-B4DC-D35C613CB9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5" name="TextBox 14">
            <a:extLst>
              <a:ext uri="{FF2B5EF4-FFF2-40B4-BE49-F238E27FC236}">
                <a16:creationId xmlns:a16="http://schemas.microsoft.com/office/drawing/2014/main" id="{387D9DD0-83B0-4EB4-AABE-817121C4843F}"/>
              </a:ext>
            </a:extLst>
          </p:cNvPr>
          <p:cNvSpPr txBox="1"/>
          <p:nvPr/>
        </p:nvSpPr>
        <p:spPr>
          <a:xfrm>
            <a:off x="2305604" y="852259"/>
            <a:ext cx="8986683" cy="1092607"/>
          </a:xfrm>
          <a:prstGeom prst="rect">
            <a:avLst/>
          </a:prstGeom>
          <a:noFill/>
        </p:spPr>
        <p:txBody>
          <a:bodyPr wrap="square" rtlCol="0">
            <a:spAutoFit/>
          </a:bodyPr>
          <a:lstStyle/>
          <a:p>
            <a:pPr algn="just">
              <a:lnSpc>
                <a:spcPts val="1300"/>
              </a:lnSpc>
            </a:pPr>
            <a:r>
              <a:rPr lang="en-US" sz="1000" b="1" u="sng" dirty="0" smtClean="0">
                <a:latin typeface="Times New Roman" pitchFamily="18" charset="0"/>
                <a:cs typeface="Times New Roman" pitchFamily="18" charset="0"/>
              </a:rPr>
              <a:t>Neurology </a:t>
            </a:r>
            <a:r>
              <a:rPr lang="en-US" sz="1000" b="1" u="sng" dirty="0">
                <a:latin typeface="Times New Roman" pitchFamily="18" charset="0"/>
                <a:cs typeface="Times New Roman" pitchFamily="18" charset="0"/>
              </a:rPr>
              <a:t>2023 </a:t>
            </a:r>
            <a:r>
              <a:rPr lang="en-US" sz="1000" b="1" i="0" u="none" baseline="0" dirty="0" smtClean="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The main objective is to bring all the leading academic scientists, researchers and research scholars together to exchange and share their experiences and research results about all the aspects of </a:t>
            </a:r>
            <a:r>
              <a:rPr lang="en-US" sz="1000" dirty="0" smtClean="0">
                <a:latin typeface="Times New Roman" pitchFamily="18" charset="0"/>
                <a:cs typeface="Times New Roman" pitchFamily="18" charset="0"/>
              </a:rPr>
              <a:t>Neurology</a:t>
            </a:r>
            <a:r>
              <a:rPr lang="en-US" sz="1000" b="0" i="0" u="none" baseline="0" dirty="0" smtClean="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It also provides the premier interdisciplinary forum for researchers, practitioners and educators to present and discuss the most recent innovations, trends, and concerns, practical challenges encountered and the solutions adopted in the field of </a:t>
            </a:r>
            <a:r>
              <a:rPr lang="en-US" sz="1000" dirty="0">
                <a:latin typeface="Times New Roman" pitchFamily="18" charset="0"/>
                <a:cs typeface="Times New Roman" pitchFamily="18" charset="0"/>
              </a:rPr>
              <a:t>Virology.</a:t>
            </a:r>
            <a:r>
              <a:rPr lang="en-US" sz="1000" b="0" i="0" u="none" baseline="0" dirty="0" smtClean="0">
                <a:latin typeface="Times New Roman" panose="02020603050405020304" pitchFamily="18" charset="0"/>
                <a:cs typeface="Times New Roman" panose="02020603050405020304" pitchFamily="18" charset="0"/>
              </a:rPr>
              <a:t> </a:t>
            </a:r>
            <a:r>
              <a:rPr lang="en-US" sz="1000" b="0" i="0" u="none" baseline="0" dirty="0">
                <a:latin typeface="Times New Roman" panose="02020603050405020304" pitchFamily="18" charset="0"/>
                <a:cs typeface="Times New Roman" panose="02020603050405020304" pitchFamily="18" charset="0"/>
              </a:rPr>
              <a:t>The conference program will cover a wide variety of topics relevant to </a:t>
            </a:r>
            <a:r>
              <a:rPr lang="en-US" sz="1000" b="0" i="0" u="none" baseline="0" dirty="0" smtClean="0">
                <a:latin typeface="Times New Roman" panose="02020603050405020304" pitchFamily="18" charset="0"/>
                <a:cs typeface="Times New Roman" panose="02020603050405020304" pitchFamily="18" charset="0"/>
              </a:rPr>
              <a:t>the</a:t>
            </a:r>
            <a:r>
              <a:rPr lang="en-US" sz="1000" b="0" i="0" u="none" dirty="0" smtClean="0">
                <a:latin typeface="Times New Roman" panose="02020603050405020304" pitchFamily="18" charset="0"/>
                <a:cs typeface="Times New Roman" panose="02020603050405020304" pitchFamily="18" charset="0"/>
              </a:rPr>
              <a:t> Neurology</a:t>
            </a:r>
            <a:r>
              <a:rPr lang="en-US" sz="1000" dirty="0" smtClean="0">
                <a:latin typeface="Times New Roman" pitchFamily="18" charset="0"/>
                <a:cs typeface="Times New Roman" pitchFamily="18" charset="0"/>
              </a:rPr>
              <a:t>, </a:t>
            </a:r>
            <a:r>
              <a:rPr lang="en-US" sz="1050" dirty="0">
                <a:latin typeface="Times New Roman" panose="02020603050405020304" pitchFamily="18" charset="0"/>
                <a:cs typeface="Times New Roman" panose="02020603050405020304" pitchFamily="18" charset="0"/>
              </a:rPr>
              <a:t>adsorption and partition </a:t>
            </a:r>
            <a:r>
              <a:rPr lang="en-US" sz="1050" dirty="0" smtClean="0">
                <a:latin typeface="Times New Roman" panose="02020603050405020304" pitchFamily="18" charset="0"/>
                <a:cs typeface="Times New Roman" panose="02020603050405020304" pitchFamily="18" charset="0"/>
              </a:rPr>
              <a:t>Neurology</a:t>
            </a:r>
            <a:r>
              <a:rPr lang="en-US" sz="1050" dirty="0" smtClean="0">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and </a:t>
            </a:r>
            <a:r>
              <a:rPr lang="en-US" sz="1000" b="0" i="0" u="none" baseline="0" dirty="0">
                <a:latin typeface="Times New Roman" panose="02020603050405020304" pitchFamily="18" charset="0"/>
                <a:cs typeface="Times New Roman" panose="02020603050405020304" pitchFamily="18" charset="0"/>
              </a:rPr>
              <a:t>so on. This unique opportunity that we extend to our speakers and attendees is not being offered by any other conference organizers. Through this the abstracts and research profiles of our speakers and organizing committee members getting global visibility which is an additional feature that you would be receiving in addition to networking opportunities before, during and after the conference.</a:t>
            </a:r>
            <a:endParaRPr lang="en-IN" sz="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DBC11399-C4BC-4347-A070-98174E166DE8}"/>
              </a:ext>
            </a:extLst>
          </p:cNvPr>
          <p:cNvSpPr txBox="1"/>
          <p:nvPr/>
        </p:nvSpPr>
        <p:spPr>
          <a:xfrm>
            <a:off x="3999483" y="2307587"/>
            <a:ext cx="5338915" cy="261610"/>
          </a:xfrm>
          <a:prstGeom prst="rect">
            <a:avLst/>
          </a:prstGeom>
          <a:noFill/>
        </p:spPr>
        <p:txBody>
          <a:bodyPr wrap="square" rtlCol="0">
            <a:spAutoFit/>
          </a:bodyPr>
          <a:lstStyle/>
          <a:p>
            <a:pPr algn="ctr"/>
            <a:r>
              <a:rPr lang="en-US" sz="1100" b="1" spc="300" dirty="0" smtClean="0">
                <a:solidFill>
                  <a:schemeClr val="tx2">
                    <a:lumMod val="50000"/>
                  </a:schemeClr>
                </a:solidFill>
                <a:latin typeface="Times New Roman" panose="02020603050405020304" pitchFamily="18" charset="0"/>
                <a:cs typeface="Times New Roman" panose="02020603050405020304" pitchFamily="18" charset="0"/>
              </a:rPr>
              <a:t>NEUROLOGY 2024 </a:t>
            </a:r>
            <a:r>
              <a:rPr lang="en-US" sz="1100" b="1" spc="300" dirty="0" smtClean="0">
                <a:solidFill>
                  <a:schemeClr val="tx2">
                    <a:lumMod val="50000"/>
                  </a:schemeClr>
                </a:solidFill>
                <a:latin typeface="Times New Roman" panose="02020603050405020304" pitchFamily="18" charset="0"/>
                <a:cs typeface="Times New Roman" panose="02020603050405020304" pitchFamily="18" charset="0"/>
              </a:rPr>
              <a:t>SALIENT </a:t>
            </a: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FEATURES</a:t>
            </a:r>
            <a:endParaRPr lang="en-IN" sz="600" spc="3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id="{80DF9296-19B9-4028-B05F-EEDEC1B751D7}"/>
              </a:ext>
            </a:extLst>
          </p:cNvPr>
          <p:cNvSpPr/>
          <p:nvPr/>
        </p:nvSpPr>
        <p:spPr>
          <a:xfrm>
            <a:off x="731521" y="750624"/>
            <a:ext cx="1351280" cy="567546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8" name="Straight Connector 27">
            <a:extLst>
              <a:ext uri="{FF2B5EF4-FFF2-40B4-BE49-F238E27FC236}">
                <a16:creationId xmlns:a16="http://schemas.microsoft.com/office/drawing/2014/main" id="{58A3DF64-823D-4720-8505-921268D7D416}"/>
              </a:ext>
            </a:extLst>
          </p:cNvPr>
          <p:cNvCxnSpPr>
            <a:cxnSpLocks/>
          </p:cNvCxnSpPr>
          <p:nvPr/>
        </p:nvCxnSpPr>
        <p:spPr>
          <a:xfrm>
            <a:off x="5327821" y="2707127"/>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2BFC9AE-EE80-4D45-B7ED-B17BFCE2049A}"/>
              </a:ext>
            </a:extLst>
          </p:cNvPr>
          <p:cNvSpPr txBox="1"/>
          <p:nvPr/>
        </p:nvSpPr>
        <p:spPr>
          <a:xfrm>
            <a:off x="2348400" y="2786650"/>
            <a:ext cx="4320541" cy="751360"/>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academia and industry visionaries to get inspired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Expand your knowledge and find solutions to problems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Knowledge, benchmarking and Networking offered at one place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Forge connections and for global networking</a:t>
            </a:r>
          </a:p>
        </p:txBody>
      </p:sp>
      <p:sp>
        <p:nvSpPr>
          <p:cNvPr id="30" name="TextBox 29">
            <a:extLst>
              <a:ext uri="{FF2B5EF4-FFF2-40B4-BE49-F238E27FC236}">
                <a16:creationId xmlns:a16="http://schemas.microsoft.com/office/drawing/2014/main" id="{6B49CE07-AEF3-44A6-BCB4-508C7D9C53D4}"/>
              </a:ext>
            </a:extLst>
          </p:cNvPr>
          <p:cNvSpPr txBox="1"/>
          <p:nvPr/>
        </p:nvSpPr>
        <p:spPr>
          <a:xfrm>
            <a:off x="6766559" y="2879815"/>
            <a:ext cx="4626611" cy="583814"/>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organized and structured scientific programs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Poster presentations and world class exhibitions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with new vendors and suppliers</a:t>
            </a:r>
            <a:endParaRPr lang="en-IN" sz="100" dirty="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5383CE4D-7303-4C6F-80E2-508128973F51}"/>
              </a:ext>
            </a:extLst>
          </p:cNvPr>
          <p:cNvSpPr txBox="1"/>
          <p:nvPr/>
        </p:nvSpPr>
        <p:spPr>
          <a:xfrm>
            <a:off x="2692011" y="3524695"/>
            <a:ext cx="8091948" cy="261610"/>
          </a:xfrm>
          <a:prstGeom prst="rect">
            <a:avLst/>
          </a:prstGeom>
          <a:noFill/>
        </p:spPr>
        <p:txBody>
          <a:bodyPr wrap="square" rtlCol="0">
            <a:spAutoFit/>
          </a:bodyPr>
          <a:lstStyle/>
          <a:p>
            <a:pPr algn="ct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HOW CONFERENCE SERIES CONFERENCES DIFFERS </a:t>
            </a:r>
            <a:r>
              <a:rPr lang="en-US" sz="1100" b="1" spc="300" dirty="0">
                <a:solidFill>
                  <a:schemeClr val="tx2">
                    <a:lumMod val="50000"/>
                  </a:schemeClr>
                </a:solidFill>
                <a:latin typeface="Times New Roman" panose="02020603050405020304" pitchFamily="18" charset="0"/>
                <a:cs typeface="Times New Roman" panose="02020603050405020304" pitchFamily="18" charset="0"/>
              </a:rPr>
              <a:t>FROM</a:t>
            </a:r>
            <a:r>
              <a:rPr lang="en-US"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 OTHERS?</a:t>
            </a:r>
            <a:endParaRPr lang="en-IN" sz="1100"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2" name="Straight Connector 31">
            <a:extLst>
              <a:ext uri="{FF2B5EF4-FFF2-40B4-BE49-F238E27FC236}">
                <a16:creationId xmlns:a16="http://schemas.microsoft.com/office/drawing/2014/main" id="{9F482E87-705B-4A59-8EF6-1264EF84C4A8}"/>
              </a:ext>
            </a:extLst>
          </p:cNvPr>
          <p:cNvCxnSpPr/>
          <p:nvPr/>
        </p:nvCxnSpPr>
        <p:spPr>
          <a:xfrm>
            <a:off x="5428686" y="3854556"/>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F2D4C31-0C8C-4327-8F69-94FA4FE5C38F}"/>
              </a:ext>
            </a:extLst>
          </p:cNvPr>
          <p:cNvSpPr txBox="1"/>
          <p:nvPr/>
        </p:nvSpPr>
        <p:spPr>
          <a:xfrm>
            <a:off x="2348400" y="3847371"/>
            <a:ext cx="4693920" cy="747577"/>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1" i="0" u="none" strike="noStrike" baseline="0" dirty="0">
                <a:latin typeface="Times New Roman" panose="02020603050405020304" pitchFamily="18" charset="0"/>
                <a:cs typeface="Times New Roman" panose="02020603050405020304" pitchFamily="18" charset="0"/>
              </a:rPr>
              <a:t>3000+ Conferences </a:t>
            </a:r>
            <a:r>
              <a:rPr lang="en-US" sz="1000" b="0" i="0" u="none" strike="noStrike" baseline="0" dirty="0">
                <a:latin typeface="Times New Roman" panose="02020603050405020304" pitchFamily="18" charset="0"/>
                <a:cs typeface="Times New Roman" panose="02020603050405020304" pitchFamily="18" charset="0"/>
              </a:rPr>
              <a:t>across the globe in </a:t>
            </a:r>
            <a:r>
              <a:rPr lang="en-US" sz="1000" b="1" i="0" u="none" strike="noStrike" baseline="0" dirty="0">
                <a:latin typeface="Times New Roman" panose="02020603050405020304" pitchFamily="18" charset="0"/>
                <a:cs typeface="Times New Roman" panose="02020603050405020304" pitchFamily="18" charset="0"/>
              </a:rPr>
              <a:t>30+ countries </a:t>
            </a:r>
            <a:r>
              <a:rPr lang="en-US" sz="1000" b="0" i="0" u="none" strike="noStrike" baseline="0" dirty="0">
                <a:latin typeface="Times New Roman" panose="02020603050405020304" pitchFamily="18" charset="0"/>
                <a:cs typeface="Times New Roman" panose="02020603050405020304" pitchFamily="18" charset="0"/>
              </a:rPr>
              <a:t>all through the year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Over </a:t>
            </a:r>
            <a:r>
              <a:rPr lang="en-US" sz="1000" b="1" i="0" u="none" strike="noStrike" baseline="0" dirty="0">
                <a:latin typeface="Times New Roman" panose="02020603050405020304" pitchFamily="18" charset="0"/>
                <a:cs typeface="Times New Roman" panose="02020603050405020304" pitchFamily="18" charset="0"/>
              </a:rPr>
              <a:t>25 million+ visitors </a:t>
            </a:r>
            <a:r>
              <a:rPr lang="en-US" sz="1000" b="0" i="0" u="none" strike="noStrike" baseline="0" dirty="0">
                <a:latin typeface="Times New Roman" panose="02020603050405020304" pitchFamily="18" charset="0"/>
                <a:cs typeface="Times New Roman" panose="02020603050405020304" pitchFamily="18" charset="0"/>
              </a:rPr>
              <a:t>and </a:t>
            </a:r>
            <a:r>
              <a:rPr lang="en-US" sz="1000" b="1" i="0" u="none" strike="noStrike" baseline="0" dirty="0">
                <a:latin typeface="Times New Roman" panose="02020603050405020304" pitchFamily="18" charset="0"/>
                <a:cs typeface="Times New Roman" panose="02020603050405020304" pitchFamily="18" charset="0"/>
              </a:rPr>
              <a:t>20000+ unique visitors </a:t>
            </a:r>
            <a:r>
              <a:rPr lang="en-US" sz="1000" b="0" i="0" u="none" strike="noStrike" baseline="0" dirty="0">
                <a:latin typeface="Times New Roman" panose="02020603050405020304" pitchFamily="18" charset="0"/>
                <a:cs typeface="Times New Roman" panose="02020603050405020304" pitchFamily="18" charset="0"/>
              </a:rPr>
              <a:t>per conference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Participation by Stalwarts from various international societies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Internationally renowned speakers and scientists representation</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BF667BA4-4731-4C6F-85B4-E55BC7730C43}"/>
              </a:ext>
            </a:extLst>
          </p:cNvPr>
          <p:cNvSpPr txBox="1"/>
          <p:nvPr/>
        </p:nvSpPr>
        <p:spPr>
          <a:xfrm>
            <a:off x="6840898" y="3959601"/>
            <a:ext cx="4685072" cy="580865"/>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for early career researchers and students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Interesting scientific deliberations and discussions</a:t>
            </a:r>
          </a:p>
          <a:p>
            <a:pPr marL="171450" indent="-171450" algn="l">
              <a:lnSpc>
                <a:spcPts val="1300"/>
              </a:lnSpc>
              <a:buFont typeface="Arial" panose="020B0604020202020204" pitchFamily="34" charset="0"/>
              <a:buChar char="•"/>
            </a:pPr>
            <a:r>
              <a:rPr lang="en-IN" sz="1000" b="0" i="0" u="none" strike="noStrike" baseline="0" dirty="0">
                <a:latin typeface="Times New Roman" panose="02020603050405020304" pitchFamily="18" charset="0"/>
                <a:cs typeface="Times New Roman" panose="02020603050405020304" pitchFamily="18" charset="0"/>
              </a:rPr>
              <a:t>Perfect platform for global networking</a:t>
            </a:r>
            <a:endParaRPr lang="en-IN" sz="2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E617A8C-64EB-4740-8802-ED86B1B05C90}"/>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A9829951-C4A3-42F3-94C4-E464E12BA2C4}"/>
              </a:ext>
            </a:extLst>
          </p:cNvPr>
          <p:cNvSpPr txBox="1"/>
          <p:nvPr/>
        </p:nvSpPr>
        <p:spPr>
          <a:xfrm>
            <a:off x="6754515" y="6025414"/>
            <a:ext cx="4575559" cy="336118"/>
          </a:xfrm>
          <a:prstGeom prst="rect">
            <a:avLst/>
          </a:prstGeom>
          <a:noFill/>
        </p:spPr>
        <p:txBody>
          <a:bodyPr wrap="square" rtlCol="0">
            <a:spAutoFit/>
          </a:bodyPr>
          <a:lstStyle/>
          <a:p>
            <a:pPr algn="r">
              <a:lnSpc>
                <a:spcPct val="150000"/>
              </a:lnSpc>
            </a:pPr>
            <a:r>
              <a:rPr lang="en-IN" sz="1200" i="1" dirty="0">
                <a:solidFill>
                  <a:schemeClr val="bg2">
                    <a:lumMod val="25000"/>
                  </a:schemeClr>
                </a:solidFill>
                <a:latin typeface="Times New Roman" panose="02020603050405020304" pitchFamily="18" charset="0"/>
                <a:cs typeface="Times New Roman" panose="02020603050405020304" pitchFamily="18" charset="0"/>
              </a:rPr>
              <a:t>https://neuromuscular.neuroconferences.com/</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id="{0DA2F81C-32C8-42C8-9FBD-A594E4373C65}"/>
              </a:ext>
            </a:extLst>
          </p:cNvPr>
          <p:cNvSpPr txBox="1"/>
          <p:nvPr/>
        </p:nvSpPr>
        <p:spPr>
          <a:xfrm>
            <a:off x="2348400" y="4532074"/>
            <a:ext cx="8091948" cy="261610"/>
          </a:xfrm>
          <a:prstGeom prst="rect">
            <a:avLst/>
          </a:prstGeom>
          <a:noFill/>
        </p:spPr>
        <p:txBody>
          <a:bodyPr wrap="square" rtlCol="0">
            <a:spAutoFit/>
          </a:bodyPr>
          <a:lstStyle/>
          <a:p>
            <a:pPr algn="ctr"/>
            <a:r>
              <a:rPr lang="en-IN" sz="11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2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id="{0C935B8B-DA1E-4A37-8C38-9B4EC4CF5755}"/>
              </a:ext>
            </a:extLst>
          </p:cNvPr>
          <p:cNvCxnSpPr/>
          <p:nvPr/>
        </p:nvCxnSpPr>
        <p:spPr>
          <a:xfrm>
            <a:off x="5384142" y="4798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111B4424-B469-446D-9EB4-D8C782272D25}"/>
              </a:ext>
            </a:extLst>
          </p:cNvPr>
          <p:cNvSpPr txBox="1"/>
          <p:nvPr/>
        </p:nvSpPr>
        <p:spPr>
          <a:xfrm>
            <a:off x="2348400" y="4938578"/>
            <a:ext cx="8528992" cy="108100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The conference program emphasizes evidence-based practice, educational innovation, practical application, and peer to peer networking and collaboration. The goal of the conference is to provide a transformative professional development experience.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the world’s scientific experts to catalyze and advance scientific knowledge about food safety and regulatory measures present the most recent research findings, and promote and enhance scientific collaborations around the world.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community leaders, scientists, and policy leaders to promote and enhance programmatic collaborations to more effectively address regional, national and local responses to elderly population around the world and overcome barriers that limit access to </a:t>
            </a:r>
            <a:r>
              <a:rPr lang="en-IN" sz="1000" b="0" i="0" u="none" strike="noStrike" baseline="0" dirty="0">
                <a:latin typeface="Times New Roman" panose="02020603050405020304" pitchFamily="18" charset="0"/>
                <a:cs typeface="Times New Roman" panose="02020603050405020304" pitchFamily="18" charset="0"/>
              </a:rPr>
              <a:t>care and services.</a:t>
            </a:r>
            <a:endParaRPr lang="en-US" sz="10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12530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829ACC-58C6-48D9-B128-F613B14B804D}"/>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59FB7F0B-565A-47C1-A0FE-62398D398FEF}"/>
              </a:ext>
            </a:extLst>
          </p:cNvPr>
          <p:cNvSpPr/>
          <p:nvPr/>
        </p:nvSpPr>
        <p:spPr>
          <a:xfrm>
            <a:off x="731521" y="724199"/>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DA12A1F4-A3A8-4859-BF40-B22237601C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Rectangle 8">
            <a:extLst>
              <a:ext uri="{FF2B5EF4-FFF2-40B4-BE49-F238E27FC236}">
                <a16:creationId xmlns:a16="http://schemas.microsoft.com/office/drawing/2014/main" id="{BC1543AA-08F9-467C-97AD-0EBED102AF83}"/>
              </a:ext>
            </a:extLst>
          </p:cNvPr>
          <p:cNvSpPr/>
          <p:nvPr/>
        </p:nvSpPr>
        <p:spPr>
          <a:xfrm>
            <a:off x="731521" y="750624"/>
            <a:ext cx="1351280" cy="538093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TextBox 16">
            <a:extLst>
              <a:ext uri="{FF2B5EF4-FFF2-40B4-BE49-F238E27FC236}">
                <a16:creationId xmlns:a16="http://schemas.microsoft.com/office/drawing/2014/main" id="{E3F52082-6C97-4908-BAB0-738D69A74F5C}"/>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239CB404-287F-44A0-B6A3-9AC22C0BA349}"/>
              </a:ext>
            </a:extLst>
          </p:cNvPr>
          <p:cNvSpPr txBox="1"/>
          <p:nvPr/>
        </p:nvSpPr>
        <p:spPr>
          <a:xfrm>
            <a:off x="6776076" y="5671301"/>
            <a:ext cx="4575559" cy="336118"/>
          </a:xfrm>
          <a:prstGeom prst="rect">
            <a:avLst/>
          </a:prstGeom>
          <a:noFill/>
        </p:spPr>
        <p:txBody>
          <a:bodyPr wrap="square" rtlCol="0">
            <a:spAutoFit/>
          </a:bodyPr>
          <a:lstStyle/>
          <a:p>
            <a:pPr algn="r">
              <a:lnSpc>
                <a:spcPct val="150000"/>
              </a:lnSpc>
            </a:pPr>
            <a:r>
              <a:rPr lang="en-IN" sz="1200" i="1">
                <a:solidFill>
                  <a:schemeClr val="bg2">
                    <a:lumMod val="25000"/>
                  </a:schemeClr>
                </a:solidFill>
                <a:latin typeface="Times New Roman" panose="02020603050405020304" pitchFamily="18" charset="0"/>
                <a:cs typeface="Times New Roman" panose="02020603050405020304" pitchFamily="18" charset="0"/>
              </a:rPr>
              <a:t>https://neuromuscular.neuroconferences.com/</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0832E2BD-2D23-43B4-B93B-50D2F3841B34}"/>
              </a:ext>
            </a:extLst>
          </p:cNvPr>
          <p:cNvSpPr txBox="1"/>
          <p:nvPr/>
        </p:nvSpPr>
        <p:spPr>
          <a:xfrm>
            <a:off x="2701725" y="918687"/>
            <a:ext cx="8091948"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GOALS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0" name="Straight Connector 19">
            <a:extLst>
              <a:ext uri="{FF2B5EF4-FFF2-40B4-BE49-F238E27FC236}">
                <a16:creationId xmlns:a16="http://schemas.microsoft.com/office/drawing/2014/main" id="{1433510B-CAF2-4AC5-8571-C71A0B9D4051}"/>
              </a:ext>
            </a:extLst>
          </p:cNvPr>
          <p:cNvCxnSpPr/>
          <p:nvPr/>
        </p:nvCxnSpPr>
        <p:spPr>
          <a:xfrm>
            <a:off x="5417131"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95C4EB0-B464-42B4-BDE5-8A8DA5871B87}"/>
              </a:ext>
            </a:extLst>
          </p:cNvPr>
          <p:cNvSpPr txBox="1"/>
          <p:nvPr/>
        </p:nvSpPr>
        <p:spPr>
          <a:xfrm>
            <a:off x="2465122" y="1225164"/>
            <a:ext cx="4310954" cy="580865"/>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After participating in this meeting, attendees should be able to</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emerging issues in the field of mass spectroscopy</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and apply recent research findings related to chromatography </a:t>
            </a:r>
          </a:p>
        </p:txBody>
      </p:sp>
      <p:sp>
        <p:nvSpPr>
          <p:cNvPr id="22" name="TextBox 21">
            <a:extLst>
              <a:ext uri="{FF2B5EF4-FFF2-40B4-BE49-F238E27FC236}">
                <a16:creationId xmlns:a16="http://schemas.microsoft.com/office/drawing/2014/main" id="{07C95FB8-4AC8-40FB-BD83-9B70085D5286}"/>
              </a:ext>
            </a:extLst>
          </p:cNvPr>
          <p:cNvSpPr txBox="1"/>
          <p:nvPr/>
        </p:nvSpPr>
        <p:spPr>
          <a:xfrm>
            <a:off x="6715924" y="1220248"/>
            <a:ext cx="4310954" cy="414152"/>
          </a:xfrm>
          <a:prstGeom prst="rect">
            <a:avLst/>
          </a:prstGeom>
          <a:noFill/>
        </p:spPr>
        <p:txBody>
          <a:bodyPr wrap="square" rtlCol="0">
            <a:spAutoFit/>
          </a:bodyPr>
          <a:lstStyle/>
          <a:p>
            <a:pPr algn="just">
              <a:lnSpc>
                <a:spcPts val="1300"/>
              </a:lnSpc>
            </a:pPr>
            <a:endParaRPr lang="en-US" sz="1000" b="0" i="0" u="none" strike="noStrike" baseline="0" dirty="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Reflect on the place of critical distance in </a:t>
            </a:r>
            <a:r>
              <a:rPr lang="en-US" sz="1050" b="0" i="0" u="none" strike="noStrike" baseline="0" dirty="0">
                <a:latin typeface="Times New Roman" panose="02020603050405020304" pitchFamily="18" charset="0"/>
                <a:cs typeface="Times New Roman" panose="02020603050405020304" pitchFamily="18" charset="0"/>
              </a:rPr>
              <a:t>chromatography</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675E1ED4-3E1C-4BAE-9596-546BB6ABC04E}"/>
              </a:ext>
            </a:extLst>
          </p:cNvPr>
          <p:cNvSpPr txBox="1"/>
          <p:nvPr/>
        </p:nvSpPr>
        <p:spPr>
          <a:xfrm>
            <a:off x="2722045" y="178871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WHO SHOULD ATTEND</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4" name="Straight Connector 23">
            <a:extLst>
              <a:ext uri="{FF2B5EF4-FFF2-40B4-BE49-F238E27FC236}">
                <a16:creationId xmlns:a16="http://schemas.microsoft.com/office/drawing/2014/main" id="{F0BEC3B1-0947-43AD-A214-3DFB07AED70C}"/>
              </a:ext>
            </a:extLst>
          </p:cNvPr>
          <p:cNvCxnSpPr/>
          <p:nvPr/>
        </p:nvCxnSpPr>
        <p:spPr>
          <a:xfrm>
            <a:off x="5430635" y="20546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0D48BB7-45B3-47F1-BAD4-06F2CC1AF56F}"/>
              </a:ext>
            </a:extLst>
          </p:cNvPr>
          <p:cNvSpPr txBox="1"/>
          <p:nvPr/>
        </p:nvSpPr>
        <p:spPr>
          <a:xfrm>
            <a:off x="2467144" y="2095194"/>
            <a:ext cx="8698696" cy="759182"/>
          </a:xfrm>
          <a:prstGeom prst="rect">
            <a:avLst/>
          </a:prstGeom>
          <a:noFill/>
        </p:spPr>
        <p:txBody>
          <a:bodyPr wrap="square" rtlCol="0">
            <a:spAutoFit/>
          </a:bodyPr>
          <a:lstStyle/>
          <a:p>
            <a:pPr algn="just">
              <a:lnSpc>
                <a:spcPts val="1300"/>
              </a:lnSpc>
            </a:pPr>
            <a:r>
              <a:rPr lang="en-US" sz="1000" b="1" dirty="0">
                <a:latin typeface="Times New Roman" pitchFamily="18" charset="0"/>
                <a:cs typeface="Times New Roman" pitchFamily="18" charset="0"/>
              </a:rPr>
              <a:t>16th International Conference </a:t>
            </a:r>
            <a:r>
              <a:rPr lang="en-US" sz="1000" b="1" dirty="0" smtClean="0">
                <a:latin typeface="Times New Roman" pitchFamily="18" charset="0"/>
                <a:cs typeface="Times New Roman" pitchFamily="18" charset="0"/>
              </a:rPr>
              <a:t>on Neurology </a:t>
            </a:r>
            <a:r>
              <a:rPr lang="en-US" sz="1000" b="1" dirty="0">
                <a:latin typeface="Times New Roman" pitchFamily="18" charset="0"/>
                <a:cs typeface="Times New Roman" pitchFamily="18" charset="0"/>
              </a:rPr>
              <a:t>and Neuromuscular Disorders, </a:t>
            </a:r>
            <a:r>
              <a:rPr lang="en-US" sz="1000" b="0" i="0" u="none" strike="noStrike" baseline="0" dirty="0" smtClean="0">
                <a:latin typeface="Times New Roman" panose="02020603050405020304" pitchFamily="18" charset="0"/>
                <a:cs typeface="Times New Roman" panose="02020603050405020304" pitchFamily="18" charset="0"/>
              </a:rPr>
              <a:t>Conferences are exclusively designed for is exclusively designed for Our point is to the corporate network and to make a stage for the trading of data on innovative advancements, new logical modernization and the viability of different administrative projects towards Neurology</a:t>
            </a:r>
            <a:r>
              <a:rPr lang="en-US" sz="1000" b="0" i="0" u="none" strike="noStrike" dirty="0" smtClean="0">
                <a:latin typeface="Times New Roman" panose="02020603050405020304" pitchFamily="18" charset="0"/>
                <a:cs typeface="Times New Roman" panose="02020603050405020304" pitchFamily="18" charset="0"/>
              </a:rPr>
              <a:t> </a:t>
            </a:r>
            <a:r>
              <a:rPr lang="en-US" sz="1000" i="1" dirty="0" smtClean="0">
                <a:latin typeface="Times New Roman" pitchFamily="18" charset="0"/>
                <a:cs typeface="Times New Roman" pitchFamily="18" charset="0"/>
              </a:rPr>
              <a:t>2024</a:t>
            </a:r>
            <a:r>
              <a:rPr lang="en-US" sz="1000" b="1" dirty="0" smtClean="0">
                <a:latin typeface="Times New Roman" panose="02020603050405020304" pitchFamily="18" charset="0"/>
                <a:cs typeface="Times New Roman" panose="02020603050405020304" pitchFamily="18" charset="0"/>
              </a:rPr>
              <a:t>. </a:t>
            </a:r>
            <a:r>
              <a:rPr lang="en-US" sz="1000" b="0" i="0" u="none" strike="noStrike" baseline="0" dirty="0" smtClean="0">
                <a:latin typeface="Times New Roman" panose="02020603050405020304" pitchFamily="18" charset="0"/>
                <a:cs typeface="Times New Roman" panose="02020603050405020304" pitchFamily="18" charset="0"/>
              </a:rPr>
              <a:t>likewise centers around a wide assortment of momentum look into on sanitation and wellbeing that have both useful and pernicious impacts on the security and nature of nourishments, and are along these lines a worry of general wellbeing.</a:t>
            </a:r>
            <a:endParaRPr lang="en-US" sz="1000" b="0" i="0" u="none" strike="noStrike" baseline="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32E2761D-5494-4480-84F1-DDA472B45C0B}"/>
              </a:ext>
            </a:extLst>
          </p:cNvPr>
          <p:cNvSpPr txBox="1"/>
          <p:nvPr/>
        </p:nvSpPr>
        <p:spPr>
          <a:xfrm>
            <a:off x="2712399" y="2936540"/>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ABOUT HOSTING ORGANIZATION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1" name="Straight Connector 30">
            <a:extLst>
              <a:ext uri="{FF2B5EF4-FFF2-40B4-BE49-F238E27FC236}">
                <a16:creationId xmlns:a16="http://schemas.microsoft.com/office/drawing/2014/main" id="{2559349B-E764-4E5B-B03B-C9BDBD5440F9}"/>
              </a:ext>
            </a:extLst>
          </p:cNvPr>
          <p:cNvCxnSpPr/>
          <p:nvPr/>
        </p:nvCxnSpPr>
        <p:spPr>
          <a:xfrm>
            <a:off x="5420989" y="320247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066DB7C-4491-4859-83CC-ADD59C989AB5}"/>
              </a:ext>
            </a:extLst>
          </p:cNvPr>
          <p:cNvSpPr txBox="1"/>
          <p:nvPr/>
        </p:nvSpPr>
        <p:spPr>
          <a:xfrm>
            <a:off x="2457498" y="3243017"/>
            <a:ext cx="8698696" cy="914289"/>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Conference Series is the world’s leading specialist in organizing Academic, Scientific and Business conferences, meetings, symposiums and exhibitions in different verticals and horizontals like Medical, Pharma, Engineering, Science, Technology and Business to promote scientific research. Every year we host more than </a:t>
            </a:r>
            <a:r>
              <a:rPr lang="en-US" sz="1000" b="1" i="0" u="none" strike="noStrike" baseline="0" dirty="0">
                <a:latin typeface="Times New Roman" panose="02020603050405020304" pitchFamily="18" charset="0"/>
                <a:cs typeface="Times New Roman" panose="02020603050405020304" pitchFamily="18" charset="0"/>
              </a:rPr>
              <a:t>3000+ global events </a:t>
            </a:r>
            <a:r>
              <a:rPr lang="en-US" sz="1000" b="0" i="0" u="none" strike="noStrike" baseline="0" dirty="0">
                <a:latin typeface="Times New Roman" panose="02020603050405020304" pitchFamily="18" charset="0"/>
                <a:cs typeface="Times New Roman" panose="02020603050405020304" pitchFamily="18" charset="0"/>
              </a:rPr>
              <a:t>inclusive of </a:t>
            </a:r>
            <a:r>
              <a:rPr lang="en-US" sz="1000" b="1" i="0" u="none" strike="noStrike" baseline="0" dirty="0">
                <a:latin typeface="Times New Roman" panose="02020603050405020304" pitchFamily="18" charset="0"/>
                <a:cs typeface="Times New Roman" panose="02020603050405020304" pitchFamily="18" charset="0"/>
              </a:rPr>
              <a:t>1000+ Conferences 1000+ Symposiums 1000+ Workshops in USA, Europe, Middle East and Asia </a:t>
            </a:r>
            <a:r>
              <a:rPr lang="en-US" sz="1000" b="0" i="0" u="none" strike="noStrike" baseline="0" dirty="0">
                <a:latin typeface="Times New Roman" panose="02020603050405020304" pitchFamily="18" charset="0"/>
                <a:cs typeface="Times New Roman" panose="02020603050405020304" pitchFamily="18" charset="0"/>
              </a:rPr>
              <a:t>with the generous support and cooperation from our </a:t>
            </a:r>
            <a:r>
              <a:rPr lang="en-US" sz="1000" b="1" i="0" u="none" strike="noStrike" baseline="0" dirty="0">
                <a:latin typeface="Times New Roman" panose="02020603050405020304" pitchFamily="18" charset="0"/>
                <a:cs typeface="Times New Roman" panose="02020603050405020304" pitchFamily="18" charset="0"/>
              </a:rPr>
              <a:t>30000 + Editorial Board Members, 1000+ Scientific Societies</a:t>
            </a:r>
            <a:r>
              <a:rPr lang="en-US" sz="1000" b="0" i="0" u="none" strike="noStrike" baseline="0" dirty="0">
                <a:latin typeface="Times New Roman" panose="02020603050405020304" pitchFamily="18" charset="0"/>
                <a:cs typeface="Times New Roman" panose="02020603050405020304" pitchFamily="18" charset="0"/>
              </a:rPr>
              <a:t>. All the conference proceedings are published in the special issues of our </a:t>
            </a:r>
            <a:r>
              <a:rPr lang="en-US" sz="1000" b="1" i="0" u="none" strike="noStrike" baseline="0" dirty="0">
                <a:latin typeface="Times New Roman" panose="02020603050405020304" pitchFamily="18" charset="0"/>
                <a:cs typeface="Times New Roman" panose="02020603050405020304" pitchFamily="18" charset="0"/>
              </a:rPr>
              <a:t>700+ Open Access International Journals with the DOI </a:t>
            </a:r>
            <a:r>
              <a:rPr lang="en-US" sz="1000" b="0" i="0" u="none" strike="noStrike" baseline="0" dirty="0">
                <a:latin typeface="Times New Roman" panose="02020603050405020304" pitchFamily="18" charset="0"/>
                <a:cs typeface="Times New Roman" panose="02020603050405020304" pitchFamily="18" charset="0"/>
              </a:rPr>
              <a:t>provided by</a:t>
            </a:r>
          </a:p>
        </p:txBody>
      </p:sp>
      <p:pic>
        <p:nvPicPr>
          <p:cNvPr id="33" name="Picture 32">
            <a:extLst>
              <a:ext uri="{FF2B5EF4-FFF2-40B4-BE49-F238E27FC236}">
                <a16:creationId xmlns:a16="http://schemas.microsoft.com/office/drawing/2014/main" id="{6A4E9D21-8103-4A3A-AC81-7EB2D56F04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9470" y="3906520"/>
            <a:ext cx="490220" cy="245110"/>
          </a:xfrm>
          <a:prstGeom prst="rect">
            <a:avLst/>
          </a:prstGeom>
        </p:spPr>
      </p:pic>
      <p:sp>
        <p:nvSpPr>
          <p:cNvPr id="34" name="TextBox 33">
            <a:extLst>
              <a:ext uri="{FF2B5EF4-FFF2-40B4-BE49-F238E27FC236}">
                <a16:creationId xmlns:a16="http://schemas.microsoft.com/office/drawing/2014/main" id="{F8EF78AC-06D4-4F69-B4B0-C27702792B88}"/>
              </a:ext>
            </a:extLst>
          </p:cNvPr>
          <p:cNvSpPr txBox="1"/>
          <p:nvPr/>
        </p:nvSpPr>
        <p:spPr>
          <a:xfrm>
            <a:off x="2701725" y="4166157"/>
            <a:ext cx="8091948" cy="276999"/>
          </a:xfrm>
          <a:prstGeom prst="rect">
            <a:avLst/>
          </a:prstGeom>
          <a:noFill/>
        </p:spPr>
        <p:txBody>
          <a:bodyPr wrap="square" rtlCol="0">
            <a:spAutoFit/>
          </a:bodyPr>
          <a:lstStyle/>
          <a:p>
            <a:pPr algn="ctr"/>
            <a:r>
              <a:rPr lang="en-IN" sz="1200" b="1" i="0" u="none" strike="noStrike" spc="300" baseline="0" dirty="0">
                <a:latin typeface="Times New Roman" panose="02020603050405020304" pitchFamily="18" charset="0"/>
                <a:cs typeface="Times New Roman" panose="02020603050405020304" pitchFamily="18" charset="0"/>
              </a:rPr>
              <a:t>PARTICIPATION OPTIONS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5" name="Straight Connector 34">
            <a:extLst>
              <a:ext uri="{FF2B5EF4-FFF2-40B4-BE49-F238E27FC236}">
                <a16:creationId xmlns:a16="http://schemas.microsoft.com/office/drawing/2014/main" id="{30AA4DDF-8E27-4CB5-8EE6-481924F06C43}"/>
              </a:ext>
            </a:extLst>
          </p:cNvPr>
          <p:cNvCxnSpPr/>
          <p:nvPr/>
        </p:nvCxnSpPr>
        <p:spPr>
          <a:xfrm>
            <a:off x="5410315" y="443209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734F5374-30E8-4B74-A4C9-900091EC1145}"/>
              </a:ext>
            </a:extLst>
          </p:cNvPr>
          <p:cNvSpPr txBox="1"/>
          <p:nvPr/>
        </p:nvSpPr>
        <p:spPr>
          <a:xfrm>
            <a:off x="2446824" y="4472634"/>
            <a:ext cx="4327602"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(special session): 45-50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(symposium): more than 45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Delegate(only registration): will have access to all the sessions with all the benefits of registration</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Poster presenter: can present a poster and enjoy the benefits of delegate</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Remote attendance: can participate via video presentation or e-poster presentation</a:t>
            </a:r>
          </a:p>
        </p:txBody>
      </p:sp>
      <p:sp>
        <p:nvSpPr>
          <p:cNvPr id="37" name="TextBox 36">
            <a:extLst>
              <a:ext uri="{FF2B5EF4-FFF2-40B4-BE49-F238E27FC236}">
                <a16:creationId xmlns:a16="http://schemas.microsoft.com/office/drawing/2014/main" id="{E60A3D2A-87A5-4A99-A5BA-CAC6366781DD}"/>
              </a:ext>
            </a:extLst>
          </p:cNvPr>
          <p:cNvSpPr txBox="1"/>
          <p:nvPr/>
        </p:nvSpPr>
        <p:spPr>
          <a:xfrm>
            <a:off x="6679612" y="4465751"/>
            <a:ext cx="4362014"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Exhibitor: can exhibit his/her company’s products by booking exhibitor booths of different sizes</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Media partner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Sponsor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Collaborator</a:t>
            </a:r>
          </a:p>
          <a:p>
            <a:pPr marL="171450" indent="-171450">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For more details about each mode, kindly contact: mailto:massspectrometrycongress@globalannualsummit.com</a:t>
            </a:r>
            <a:endParaRPr lang="en-US" sz="1000" i="1" u="none" strike="noStrike" baseline="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6215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17CD81C-B91A-4B1D-9B2B-6612D1D08FA4}"/>
              </a:ext>
            </a:extLst>
          </p:cNvPr>
          <p:cNvSpPr/>
          <p:nvPr/>
        </p:nvSpPr>
        <p:spPr>
          <a:xfrm>
            <a:off x="10487"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BCE8552A-4309-4F85-9106-3550339E3517}"/>
              </a:ext>
            </a:extLst>
          </p:cNvPr>
          <p:cNvSpPr/>
          <p:nvPr/>
        </p:nvSpPr>
        <p:spPr>
          <a:xfrm>
            <a:off x="638131" y="685933"/>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a:extLst>
              <a:ext uri="{FF2B5EF4-FFF2-40B4-BE49-F238E27FC236}">
                <a16:creationId xmlns:a16="http://schemas.microsoft.com/office/drawing/2014/main" id="{8A4132D1-91B7-497D-9391-CADA102883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1" name="Rectangle 10">
            <a:extLst>
              <a:ext uri="{FF2B5EF4-FFF2-40B4-BE49-F238E27FC236}">
                <a16:creationId xmlns:a16="http://schemas.microsoft.com/office/drawing/2014/main" id="{EF3E1064-54A8-4C3B-8512-A216BFE99FCC}"/>
              </a:ext>
            </a:extLst>
          </p:cNvPr>
          <p:cNvSpPr/>
          <p:nvPr/>
        </p:nvSpPr>
        <p:spPr>
          <a:xfrm>
            <a:off x="731521"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TextBox 11">
            <a:extLst>
              <a:ext uri="{FF2B5EF4-FFF2-40B4-BE49-F238E27FC236}">
                <a16:creationId xmlns:a16="http://schemas.microsoft.com/office/drawing/2014/main" id="{01116EBD-3444-4019-AF32-A283D5D2378B}"/>
              </a:ext>
            </a:extLst>
          </p:cNvPr>
          <p:cNvSpPr txBox="1"/>
          <p:nvPr/>
        </p:nvSpPr>
        <p:spPr>
          <a:xfrm rot="16200000">
            <a:off x="-87769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16AD768-3B66-46AE-A0E1-7C1CD41AB0BB}"/>
              </a:ext>
            </a:extLst>
          </p:cNvPr>
          <p:cNvSpPr txBox="1"/>
          <p:nvPr/>
        </p:nvSpPr>
        <p:spPr>
          <a:xfrm>
            <a:off x="2106592" y="918687"/>
            <a:ext cx="3321935"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PARTICIPATION BENEFITS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5" name="Straight Connector 14">
            <a:extLst>
              <a:ext uri="{FF2B5EF4-FFF2-40B4-BE49-F238E27FC236}">
                <a16:creationId xmlns:a16="http://schemas.microsoft.com/office/drawing/2014/main" id="{73B9FD0B-D2CF-4A44-8B86-F780C8E50842}"/>
              </a:ext>
            </a:extLst>
          </p:cNvPr>
          <p:cNvCxnSpPr/>
          <p:nvPr/>
        </p:nvCxnSpPr>
        <p:spPr>
          <a:xfrm>
            <a:off x="2428124" y="118462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01A2E89-9853-4A25-8E10-B933A62368A3}"/>
              </a:ext>
            </a:extLst>
          </p:cNvPr>
          <p:cNvSpPr txBox="1"/>
          <p:nvPr/>
        </p:nvSpPr>
        <p:spPr>
          <a:xfrm>
            <a:off x="1874520" y="1293744"/>
            <a:ext cx="3657600" cy="2081275"/>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Attend Keynote Presentation by world’s most eminent researchers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Access to all the sessions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OCM certificate</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worldwide acknowledgment to your profile and Research</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your abstracts published with unique DOI in International Journals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up to 50% discounts for publishing your entire article in our open access International Journals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Handbooks and conference kits</a:t>
            </a:r>
          </a:p>
          <a:p>
            <a:pPr marL="171450" indent="-171450" algn="just">
              <a:lnSpc>
                <a:spcPts val="1300"/>
              </a:lnSpc>
              <a:buFont typeface="Arial" panose="020B0604020202020204" pitchFamily="34" charset="0"/>
              <a:buChar char="•"/>
            </a:pPr>
            <a:r>
              <a:rPr lang="en-US" sz="1050" b="0" i="0" u="none" strike="noStrike" baseline="0" dirty="0">
                <a:latin typeface="Times New Roman" panose="02020603050405020304" pitchFamily="18" charset="0"/>
                <a:cs typeface="Times New Roman" panose="02020603050405020304" pitchFamily="18" charset="0"/>
              </a:rPr>
              <a:t>Get an access to the network with eminent personalities from worldwide</a:t>
            </a:r>
          </a:p>
        </p:txBody>
      </p:sp>
      <p:sp>
        <p:nvSpPr>
          <p:cNvPr id="29" name="Rectangle 28">
            <a:extLst>
              <a:ext uri="{FF2B5EF4-FFF2-40B4-BE49-F238E27FC236}">
                <a16:creationId xmlns:a16="http://schemas.microsoft.com/office/drawing/2014/main" id="{3F7D58AB-112F-4112-9D63-579F10552743}"/>
              </a:ext>
            </a:extLst>
          </p:cNvPr>
          <p:cNvSpPr/>
          <p:nvPr/>
        </p:nvSpPr>
        <p:spPr>
          <a:xfrm>
            <a:off x="6096000" y="750624"/>
            <a:ext cx="792479" cy="537585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a16="http://schemas.microsoft.com/office/drawing/2014/main" id="{2D86FF3B-C763-440B-B5E2-B69CC69D697C}"/>
              </a:ext>
            </a:extLst>
          </p:cNvPr>
          <p:cNvSpPr txBox="1"/>
          <p:nvPr/>
        </p:nvSpPr>
        <p:spPr>
          <a:xfrm rot="16200000">
            <a:off x="4486786"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MAJOR SESSIONS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65546C87-DC61-429D-9C6E-97EE2ED7897A}"/>
              </a:ext>
            </a:extLst>
          </p:cNvPr>
          <p:cNvSpPr txBox="1"/>
          <p:nvPr/>
        </p:nvSpPr>
        <p:spPr>
          <a:xfrm>
            <a:off x="7555952" y="1101125"/>
            <a:ext cx="3634154" cy="4154984"/>
          </a:xfrm>
          <a:prstGeom prst="rect">
            <a:avLst/>
          </a:prstGeom>
          <a:noFill/>
        </p:spPr>
        <p:txBody>
          <a:bodyPr wrap="square" rtlCol="0">
            <a:spAutoFit/>
          </a:bodyPr>
          <a:lstStyle/>
          <a:p>
            <a:pPr marL="171450" indent="-171450">
              <a:buFont typeface="Arial" panose="020B0604020202020204" pitchFamily="34" charset="0"/>
              <a:buChar char="•"/>
            </a:pPr>
            <a:r>
              <a:rPr lang="en-IN" sz="1200" dirty="0" smtClean="0">
                <a:solidFill>
                  <a:schemeClr val="accent1">
                    <a:lumMod val="50000"/>
                  </a:schemeClr>
                </a:solidFill>
              </a:rPr>
              <a:t>paediatric Neurology</a:t>
            </a:r>
            <a:endParaRPr lang="en-IN" sz="1200" dirty="0">
              <a:solidFill>
                <a:schemeClr val="accent1">
                  <a:lumMod val="50000"/>
                </a:schemeClr>
              </a:solidFill>
            </a:endParaRPr>
          </a:p>
          <a:p>
            <a:pPr marL="171450" indent="-171450">
              <a:buFont typeface="Arial" panose="020B0604020202020204" pitchFamily="34" charset="0"/>
              <a:buChar char="•"/>
            </a:pPr>
            <a:r>
              <a:rPr lang="en-IN" sz="1200" dirty="0" smtClean="0">
                <a:solidFill>
                  <a:schemeClr val="accent1">
                    <a:lumMod val="50000"/>
                  </a:schemeClr>
                </a:solidFill>
              </a:rPr>
              <a:t>Psychosomatic </a:t>
            </a:r>
            <a:r>
              <a:rPr lang="en-IN" sz="1200" dirty="0">
                <a:solidFill>
                  <a:schemeClr val="accent1">
                    <a:lumMod val="50000"/>
                  </a:schemeClr>
                </a:solidFill>
              </a:rPr>
              <a:t>Disorders</a:t>
            </a:r>
          </a:p>
          <a:p>
            <a:pPr marL="171450" indent="-171450">
              <a:buFont typeface="Arial" panose="020B0604020202020204" pitchFamily="34" charset="0"/>
              <a:buChar char="•"/>
            </a:pPr>
            <a:r>
              <a:rPr lang="en-IN" sz="1200" dirty="0" smtClean="0">
                <a:solidFill>
                  <a:schemeClr val="accent1">
                    <a:lumMod val="50000"/>
                  </a:schemeClr>
                </a:solidFill>
              </a:rPr>
              <a:t>Neurology</a:t>
            </a:r>
            <a:endParaRPr lang="en-IN" sz="1200" dirty="0">
              <a:solidFill>
                <a:schemeClr val="accent1">
                  <a:lumMod val="50000"/>
                </a:schemeClr>
              </a:solidFill>
            </a:endParaRPr>
          </a:p>
          <a:p>
            <a:pPr marL="171450" indent="-171450">
              <a:buFont typeface="Arial" panose="020B0604020202020204" pitchFamily="34" charset="0"/>
              <a:buChar char="•"/>
            </a:pPr>
            <a:r>
              <a:rPr lang="en-IN" sz="1200" dirty="0" smtClean="0">
                <a:solidFill>
                  <a:schemeClr val="accent1">
                    <a:lumMod val="50000"/>
                  </a:schemeClr>
                </a:solidFill>
              </a:rPr>
              <a:t>Neuromuscular </a:t>
            </a:r>
            <a:r>
              <a:rPr lang="en-IN" sz="1200" dirty="0">
                <a:solidFill>
                  <a:schemeClr val="accent1">
                    <a:lumMod val="50000"/>
                  </a:schemeClr>
                </a:solidFill>
              </a:rPr>
              <a:t>Disorders</a:t>
            </a:r>
          </a:p>
          <a:p>
            <a:pPr marL="171450" indent="-171450">
              <a:buFont typeface="Arial" panose="020B0604020202020204" pitchFamily="34" charset="0"/>
              <a:buChar char="•"/>
            </a:pPr>
            <a:r>
              <a:rPr lang="en-IN" sz="1200" dirty="0" smtClean="0">
                <a:solidFill>
                  <a:schemeClr val="accent1">
                    <a:lumMod val="50000"/>
                  </a:schemeClr>
                </a:solidFill>
              </a:rPr>
              <a:t>Neurosurgery</a:t>
            </a:r>
            <a:endParaRPr lang="en-IN" sz="1200" dirty="0">
              <a:solidFill>
                <a:schemeClr val="accent1">
                  <a:lumMod val="50000"/>
                </a:schemeClr>
              </a:solidFill>
            </a:endParaRPr>
          </a:p>
          <a:p>
            <a:pPr marL="171450" indent="-171450">
              <a:buFont typeface="Arial" panose="020B0604020202020204" pitchFamily="34" charset="0"/>
              <a:buChar char="•"/>
            </a:pPr>
            <a:r>
              <a:rPr lang="en-IN" sz="1200" dirty="0" smtClean="0">
                <a:solidFill>
                  <a:schemeClr val="accent1">
                    <a:lumMod val="50000"/>
                  </a:schemeClr>
                </a:solidFill>
              </a:rPr>
              <a:t>Neurological </a:t>
            </a:r>
            <a:r>
              <a:rPr lang="en-IN" sz="1200" dirty="0">
                <a:solidFill>
                  <a:schemeClr val="accent1">
                    <a:lumMod val="50000"/>
                  </a:schemeClr>
                </a:solidFill>
              </a:rPr>
              <a:t>manifestation in covid-19</a:t>
            </a:r>
          </a:p>
          <a:p>
            <a:pPr marL="171450" indent="-171450">
              <a:buFont typeface="Arial" panose="020B0604020202020204" pitchFamily="34" charset="0"/>
              <a:buChar char="•"/>
            </a:pPr>
            <a:r>
              <a:rPr lang="en-IN" sz="1200" dirty="0" smtClean="0">
                <a:solidFill>
                  <a:schemeClr val="accent1">
                    <a:lumMod val="50000"/>
                  </a:schemeClr>
                </a:solidFill>
              </a:rPr>
              <a:t>Neurological </a:t>
            </a:r>
            <a:r>
              <a:rPr lang="en-IN" sz="1200" dirty="0">
                <a:solidFill>
                  <a:schemeClr val="accent1">
                    <a:lumMod val="50000"/>
                  </a:schemeClr>
                </a:solidFill>
              </a:rPr>
              <a:t>diseases in COVID 19</a:t>
            </a:r>
          </a:p>
          <a:p>
            <a:pPr marL="171450" indent="-171450">
              <a:buFont typeface="Arial" panose="020B0604020202020204" pitchFamily="34" charset="0"/>
              <a:buChar char="•"/>
            </a:pPr>
            <a:r>
              <a:rPr lang="en-IN" sz="1200" dirty="0" smtClean="0">
                <a:solidFill>
                  <a:schemeClr val="accent1">
                    <a:lumMod val="50000"/>
                  </a:schemeClr>
                </a:solidFill>
              </a:rPr>
              <a:t>Psychiatry </a:t>
            </a:r>
            <a:r>
              <a:rPr lang="en-IN" sz="1200" dirty="0">
                <a:solidFill>
                  <a:schemeClr val="accent1">
                    <a:lumMod val="50000"/>
                  </a:schemeClr>
                </a:solidFill>
              </a:rPr>
              <a:t>and Psychology</a:t>
            </a:r>
          </a:p>
          <a:p>
            <a:pPr marL="171450" indent="-171450">
              <a:buFont typeface="Arial" panose="020B0604020202020204" pitchFamily="34" charset="0"/>
              <a:buChar char="•"/>
            </a:pPr>
            <a:r>
              <a:rPr lang="en-IN" sz="1200" dirty="0" smtClean="0">
                <a:solidFill>
                  <a:schemeClr val="accent1">
                    <a:lumMod val="50000"/>
                  </a:schemeClr>
                </a:solidFill>
              </a:rPr>
              <a:t>Spine </a:t>
            </a:r>
            <a:r>
              <a:rPr lang="en-IN" sz="1200" dirty="0">
                <a:solidFill>
                  <a:schemeClr val="accent1">
                    <a:lumMod val="50000"/>
                  </a:schemeClr>
                </a:solidFill>
              </a:rPr>
              <a:t>and Spinal Disorders</a:t>
            </a:r>
          </a:p>
          <a:p>
            <a:pPr marL="171450" indent="-171450">
              <a:buFont typeface="Arial" panose="020B0604020202020204" pitchFamily="34" charset="0"/>
              <a:buChar char="•"/>
            </a:pPr>
            <a:r>
              <a:rPr lang="en-IN" sz="1200" dirty="0" smtClean="0">
                <a:solidFill>
                  <a:schemeClr val="accent1">
                    <a:lumMod val="50000"/>
                  </a:schemeClr>
                </a:solidFill>
              </a:rPr>
              <a:t>Neurological </a:t>
            </a:r>
            <a:r>
              <a:rPr lang="en-IN" sz="1200" dirty="0">
                <a:solidFill>
                  <a:schemeClr val="accent1">
                    <a:lumMod val="50000"/>
                  </a:schemeClr>
                </a:solidFill>
              </a:rPr>
              <a:t>infections</a:t>
            </a:r>
          </a:p>
          <a:p>
            <a:pPr marL="171450" indent="-171450">
              <a:buFont typeface="Arial" panose="020B0604020202020204" pitchFamily="34" charset="0"/>
              <a:buChar char="•"/>
            </a:pPr>
            <a:r>
              <a:rPr lang="en-IN" sz="1200" dirty="0" smtClean="0">
                <a:solidFill>
                  <a:schemeClr val="accent1">
                    <a:lumMod val="50000"/>
                  </a:schemeClr>
                </a:solidFill>
              </a:rPr>
              <a:t>Paediatric </a:t>
            </a:r>
            <a:r>
              <a:rPr lang="en-IN" sz="1200" dirty="0">
                <a:solidFill>
                  <a:schemeClr val="accent1">
                    <a:lumMod val="50000"/>
                  </a:schemeClr>
                </a:solidFill>
              </a:rPr>
              <a:t>Neuromuscular disorder</a:t>
            </a:r>
          </a:p>
          <a:p>
            <a:pPr marL="171450" indent="-171450">
              <a:buFont typeface="Arial" panose="020B0604020202020204" pitchFamily="34" charset="0"/>
              <a:buChar char="•"/>
            </a:pPr>
            <a:r>
              <a:rPr lang="en-IN" sz="1200" dirty="0" smtClean="0">
                <a:solidFill>
                  <a:schemeClr val="accent1">
                    <a:lumMod val="50000"/>
                  </a:schemeClr>
                </a:solidFill>
              </a:rPr>
              <a:t>Muscular </a:t>
            </a:r>
            <a:r>
              <a:rPr lang="en-IN" sz="1200" dirty="0">
                <a:solidFill>
                  <a:schemeClr val="accent1">
                    <a:lumMod val="50000"/>
                  </a:schemeClr>
                </a:solidFill>
              </a:rPr>
              <a:t>Dystrophy</a:t>
            </a:r>
          </a:p>
          <a:p>
            <a:pPr marL="171450" indent="-171450">
              <a:buFont typeface="Arial" panose="020B0604020202020204" pitchFamily="34" charset="0"/>
              <a:buChar char="•"/>
            </a:pPr>
            <a:r>
              <a:rPr lang="en-IN" sz="1200" dirty="0" smtClean="0">
                <a:solidFill>
                  <a:schemeClr val="accent1">
                    <a:lumMod val="50000"/>
                  </a:schemeClr>
                </a:solidFill>
              </a:rPr>
              <a:t>Autoimmune </a:t>
            </a:r>
            <a:r>
              <a:rPr lang="en-IN" sz="1200" dirty="0">
                <a:solidFill>
                  <a:schemeClr val="accent1">
                    <a:lumMod val="50000"/>
                  </a:schemeClr>
                </a:solidFill>
              </a:rPr>
              <a:t>Neuromuscular </a:t>
            </a:r>
            <a:r>
              <a:rPr lang="en-IN" sz="1200" dirty="0" smtClean="0">
                <a:solidFill>
                  <a:schemeClr val="accent1">
                    <a:lumMod val="50000"/>
                  </a:schemeClr>
                </a:solidFill>
              </a:rPr>
              <a:t>disorder</a:t>
            </a:r>
            <a:endParaRPr lang="en-IN" sz="1200" dirty="0">
              <a:solidFill>
                <a:schemeClr val="accent1">
                  <a:lumMod val="50000"/>
                </a:schemeClr>
              </a:solidFill>
            </a:endParaRPr>
          </a:p>
          <a:p>
            <a:pPr marL="171450" indent="-171450">
              <a:buFont typeface="Arial" panose="020B0604020202020204" pitchFamily="34" charset="0"/>
              <a:buChar char="•"/>
            </a:pPr>
            <a:r>
              <a:rPr lang="en-IN" sz="1200" dirty="0" smtClean="0">
                <a:solidFill>
                  <a:schemeClr val="accent1">
                    <a:lumMod val="50000"/>
                  </a:schemeClr>
                </a:solidFill>
              </a:rPr>
              <a:t>Neuropsychology </a:t>
            </a:r>
            <a:r>
              <a:rPr lang="en-IN" sz="1200" dirty="0">
                <a:solidFill>
                  <a:schemeClr val="accent1">
                    <a:lumMod val="50000"/>
                  </a:schemeClr>
                </a:solidFill>
              </a:rPr>
              <a:t>and </a:t>
            </a:r>
            <a:r>
              <a:rPr lang="en-IN" sz="1200" dirty="0" smtClean="0">
                <a:solidFill>
                  <a:schemeClr val="accent1">
                    <a:lumMod val="50000"/>
                  </a:schemeClr>
                </a:solidFill>
              </a:rPr>
              <a:t>Neuro rehabilitation</a:t>
            </a:r>
            <a:endParaRPr lang="en-IN" sz="1200" dirty="0">
              <a:solidFill>
                <a:schemeClr val="accent1">
                  <a:lumMod val="50000"/>
                </a:schemeClr>
              </a:solidFill>
            </a:endParaRPr>
          </a:p>
          <a:p>
            <a:pPr marL="171450" indent="-171450">
              <a:buFont typeface="Arial" panose="020B0604020202020204" pitchFamily="34" charset="0"/>
              <a:buChar char="•"/>
            </a:pPr>
            <a:r>
              <a:rPr lang="en-IN" sz="1200" dirty="0" smtClean="0">
                <a:solidFill>
                  <a:schemeClr val="accent1">
                    <a:lumMod val="50000"/>
                  </a:schemeClr>
                </a:solidFill>
              </a:rPr>
              <a:t>Neuroplasticity</a:t>
            </a:r>
            <a:endParaRPr lang="en-IN" sz="1200" dirty="0">
              <a:solidFill>
                <a:schemeClr val="accent1">
                  <a:lumMod val="50000"/>
                </a:schemeClr>
              </a:solidFill>
            </a:endParaRPr>
          </a:p>
          <a:p>
            <a:pPr marL="171450" indent="-171450">
              <a:buFont typeface="Arial" panose="020B0604020202020204" pitchFamily="34" charset="0"/>
              <a:buChar char="•"/>
            </a:pPr>
            <a:r>
              <a:rPr lang="en-IN" sz="1200" dirty="0" smtClean="0">
                <a:solidFill>
                  <a:schemeClr val="accent1">
                    <a:lumMod val="50000"/>
                  </a:schemeClr>
                </a:solidFill>
              </a:rPr>
              <a:t>Brain </a:t>
            </a:r>
            <a:r>
              <a:rPr lang="en-IN" sz="1200" dirty="0">
                <a:solidFill>
                  <a:schemeClr val="accent1">
                    <a:lumMod val="50000"/>
                  </a:schemeClr>
                </a:solidFill>
              </a:rPr>
              <a:t>Tumour and Neuro-oncology</a:t>
            </a:r>
          </a:p>
          <a:p>
            <a:pPr marL="171450" indent="-171450">
              <a:buFont typeface="Arial" panose="020B0604020202020204" pitchFamily="34" charset="0"/>
              <a:buChar char="•"/>
            </a:pPr>
            <a:r>
              <a:rPr lang="en-IN" sz="1200" dirty="0" smtClean="0">
                <a:solidFill>
                  <a:schemeClr val="accent1">
                    <a:lumMod val="50000"/>
                  </a:schemeClr>
                </a:solidFill>
              </a:rPr>
              <a:t>Neuroradiology</a:t>
            </a:r>
            <a:endParaRPr lang="en-IN" sz="1200" dirty="0">
              <a:solidFill>
                <a:schemeClr val="accent1">
                  <a:lumMod val="50000"/>
                </a:schemeClr>
              </a:solidFill>
            </a:endParaRPr>
          </a:p>
          <a:p>
            <a:pPr marL="171450" indent="-171450">
              <a:buFont typeface="Arial" panose="020B0604020202020204" pitchFamily="34" charset="0"/>
              <a:buChar char="•"/>
            </a:pPr>
            <a:r>
              <a:rPr lang="en-IN" sz="1200" dirty="0" smtClean="0">
                <a:solidFill>
                  <a:schemeClr val="accent1">
                    <a:lumMod val="50000"/>
                  </a:schemeClr>
                </a:solidFill>
              </a:rPr>
              <a:t>Neuromuscular </a:t>
            </a:r>
            <a:r>
              <a:rPr lang="en-IN" sz="1200" dirty="0">
                <a:solidFill>
                  <a:schemeClr val="accent1">
                    <a:lumMod val="50000"/>
                  </a:schemeClr>
                </a:solidFill>
              </a:rPr>
              <a:t>respiratory</a:t>
            </a:r>
          </a:p>
          <a:p>
            <a:pPr marL="171450" indent="-171450">
              <a:buFont typeface="Arial" panose="020B0604020202020204" pitchFamily="34" charset="0"/>
              <a:buChar char="•"/>
            </a:pPr>
            <a:r>
              <a:rPr lang="en-IN" sz="1200" dirty="0" smtClean="0">
                <a:solidFill>
                  <a:schemeClr val="accent1">
                    <a:lumMod val="50000"/>
                  </a:schemeClr>
                </a:solidFill>
              </a:rPr>
              <a:t>Neuro </a:t>
            </a:r>
            <a:r>
              <a:rPr lang="en-IN" sz="1200" dirty="0">
                <a:solidFill>
                  <a:schemeClr val="accent1">
                    <a:lumMod val="50000"/>
                  </a:schemeClr>
                </a:solidFill>
              </a:rPr>
              <a:t>Therapeutics, Diagnostics and Case Studies</a:t>
            </a:r>
          </a:p>
          <a:p>
            <a:pPr marL="171450" indent="-171450">
              <a:buFont typeface="Arial" panose="020B0604020202020204" pitchFamily="34" charset="0"/>
              <a:buChar char="•"/>
            </a:pPr>
            <a:r>
              <a:rPr lang="en-IN" sz="1200" dirty="0" smtClean="0">
                <a:solidFill>
                  <a:schemeClr val="accent1">
                    <a:lumMod val="50000"/>
                  </a:schemeClr>
                </a:solidFill>
              </a:rPr>
              <a:t>Nursing </a:t>
            </a:r>
            <a:r>
              <a:rPr lang="en-IN" sz="1200" dirty="0">
                <a:solidFill>
                  <a:schemeClr val="accent1">
                    <a:lumMod val="50000"/>
                  </a:schemeClr>
                </a:solidFill>
              </a:rPr>
              <a:t>and Neuroscience</a:t>
            </a:r>
          </a:p>
          <a:p>
            <a:pPr marL="171450" indent="-171450">
              <a:buFont typeface="Arial" panose="020B0604020202020204" pitchFamily="34" charset="0"/>
              <a:buChar char="•"/>
            </a:pPr>
            <a:r>
              <a:rPr lang="en-IN" sz="1200" dirty="0" smtClean="0">
                <a:solidFill>
                  <a:schemeClr val="accent1">
                    <a:lumMod val="50000"/>
                  </a:schemeClr>
                </a:solidFill>
              </a:rPr>
              <a:t>Neuropharmacology</a:t>
            </a:r>
            <a:endParaRPr lang="en-IN" sz="1200" dirty="0">
              <a:solidFill>
                <a:schemeClr val="accent1">
                  <a:lumMod val="50000"/>
                </a:schemeClr>
              </a:solidFill>
            </a:endParaRPr>
          </a:p>
          <a:p>
            <a:pPr marL="171450" indent="-171450">
              <a:buFont typeface="Arial" panose="020B0604020202020204" pitchFamily="34" charset="0"/>
              <a:buChar char="•"/>
            </a:pPr>
            <a:endParaRPr lang="en-US" sz="1200" dirty="0">
              <a:latin typeface="Times New Roman" pitchFamily="18" charset="0"/>
              <a:cs typeface="Times New Roman" pitchFamily="18" charset="0"/>
            </a:endParaRPr>
          </a:p>
        </p:txBody>
      </p:sp>
      <p:sp>
        <p:nvSpPr>
          <p:cNvPr id="36" name="TextBox 35">
            <a:extLst>
              <a:ext uri="{FF2B5EF4-FFF2-40B4-BE49-F238E27FC236}">
                <a16:creationId xmlns:a16="http://schemas.microsoft.com/office/drawing/2014/main" id="{B06E2E4A-4920-46D0-97D1-59873FCB2899}"/>
              </a:ext>
            </a:extLst>
          </p:cNvPr>
          <p:cNvSpPr txBox="1"/>
          <p:nvPr/>
        </p:nvSpPr>
        <p:spPr>
          <a:xfrm>
            <a:off x="2064774" y="3429000"/>
            <a:ext cx="3362632"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ABSTRACT SUBMISSION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id="{9D01D386-FDFD-4DB6-B595-C456DB1B95DF}"/>
              </a:ext>
            </a:extLst>
          </p:cNvPr>
          <p:cNvCxnSpPr/>
          <p:nvPr/>
        </p:nvCxnSpPr>
        <p:spPr>
          <a:xfrm>
            <a:off x="2407804" y="3694934"/>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EC42609-0099-483A-A4A9-FD2873CB97DE}"/>
              </a:ext>
            </a:extLst>
          </p:cNvPr>
          <p:cNvSpPr txBox="1"/>
          <p:nvPr/>
        </p:nvSpPr>
        <p:spPr>
          <a:xfrm>
            <a:off x="1577810" y="3773163"/>
            <a:ext cx="4528677" cy="248914"/>
          </a:xfrm>
          <a:prstGeom prst="rect">
            <a:avLst/>
          </a:prstGeom>
          <a:noFill/>
        </p:spPr>
        <p:txBody>
          <a:bodyPr wrap="square" rtlCol="0">
            <a:spAutoFit/>
          </a:bodyPr>
          <a:lstStyle/>
          <a:p>
            <a:pPr algn="ctr">
              <a:lnSpc>
                <a:spcPts val="1300"/>
              </a:lnSpc>
            </a:pPr>
            <a:r>
              <a:rPr lang="en-US" sz="1050" i="1" dirty="0">
                <a:latin typeface="Times New Roman" panose="02020603050405020304" pitchFamily="18" charset="0"/>
                <a:cs typeface="Times New Roman" panose="02020603050405020304" pitchFamily="18" charset="0"/>
              </a:rPr>
              <a:t>https://neuromuscular.neuroconferences.com/abstract-submission.php</a:t>
            </a:r>
            <a:endParaRPr lang="en-US" sz="1050" b="0" i="1" u="none" strike="noStrike" baseline="0"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26091167-1C2E-4D3A-8108-2EFD39A9EEE7}"/>
              </a:ext>
            </a:extLst>
          </p:cNvPr>
          <p:cNvSpPr txBox="1"/>
          <p:nvPr/>
        </p:nvSpPr>
        <p:spPr>
          <a:xfrm>
            <a:off x="6776076" y="5671301"/>
            <a:ext cx="4575559" cy="425758"/>
          </a:xfrm>
          <a:prstGeom prst="rect">
            <a:avLst/>
          </a:prstGeom>
          <a:noFill/>
        </p:spPr>
        <p:txBody>
          <a:bodyPr wrap="square" rtlCol="0">
            <a:spAutoFit/>
          </a:bodyPr>
          <a:lstStyle/>
          <a:p>
            <a:pPr algn="r">
              <a:lnSpc>
                <a:spcPts val="1300"/>
              </a:lnSpc>
            </a:pPr>
            <a:r>
              <a:rPr lang="en-IN" sz="1200" i="1" dirty="0">
                <a:solidFill>
                  <a:schemeClr val="bg2">
                    <a:lumMod val="25000"/>
                  </a:schemeClr>
                </a:solidFill>
                <a:latin typeface="Times New Roman" panose="02020603050405020304" pitchFamily="18" charset="0"/>
                <a:cs typeface="Times New Roman" panose="02020603050405020304" pitchFamily="18" charset="0"/>
              </a:rPr>
              <a:t>https://neuromuscular.neuroconferences.com/</a:t>
            </a:r>
          </a:p>
          <a:p>
            <a:pPr algn="r">
              <a:lnSpc>
                <a:spcPts val="1300"/>
              </a:lnSpc>
            </a:pPr>
            <a:endParaRPr lang="en-US"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0247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470A57-4997-41B8-BD70-F24F066D6552}"/>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68597D8D-959A-46C5-8C38-D60B57F93CB8}"/>
              </a:ext>
            </a:extLst>
          </p:cNvPr>
          <p:cNvSpPr/>
          <p:nvPr/>
        </p:nvSpPr>
        <p:spPr>
          <a:xfrm>
            <a:off x="265934" y="461189"/>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5311C276-4A09-4E67-A648-3B11363C34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id="{466EAA1A-FD7E-4C2E-8D83-8E0EFC5EE5A1}"/>
              </a:ext>
            </a:extLst>
          </p:cNvPr>
          <p:cNvSpPr/>
          <p:nvPr/>
        </p:nvSpPr>
        <p:spPr>
          <a:xfrm>
            <a:off x="4090219" y="862223"/>
            <a:ext cx="4001729" cy="557995"/>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id="{50ABC8B0-F6A2-44E7-B60B-AEC8A7953855}"/>
              </a:ext>
            </a:extLst>
          </p:cNvPr>
          <p:cNvSpPr txBox="1"/>
          <p:nvPr/>
        </p:nvSpPr>
        <p:spPr>
          <a:xfrm>
            <a:off x="4109883" y="1000842"/>
            <a:ext cx="3991897"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SUPPORTING JOURNALS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A9AF4B9B-1000-474D-A3DD-09A1D06E1ABD}"/>
              </a:ext>
            </a:extLst>
          </p:cNvPr>
          <p:cNvSpPr txBox="1"/>
          <p:nvPr/>
        </p:nvSpPr>
        <p:spPr>
          <a:xfrm>
            <a:off x="3953653" y="2267693"/>
            <a:ext cx="4138295" cy="738664"/>
          </a:xfrm>
          <a:prstGeom prst="rect">
            <a:avLst/>
          </a:prstGeom>
          <a:noFill/>
        </p:spPr>
        <p:txBody>
          <a:bodyPr wrap="square" rtlCol="0">
            <a:spAutoFit/>
          </a:bodyPr>
          <a:lstStyle/>
          <a:p>
            <a:r>
              <a:rPr lang="en-IN" dirty="0"/>
              <a:t>Neurosciences &amp; Brain </a:t>
            </a:r>
            <a:r>
              <a:rPr lang="en-IN" dirty="0" smtClean="0"/>
              <a:t>Imaging</a:t>
            </a:r>
            <a:endParaRPr lang="en-US" sz="1200" b="1" dirty="0" smtClean="0">
              <a:latin typeface="Times New Roman" panose="02020603050405020304" pitchFamily="18" charset="0"/>
              <a:cs typeface="Times New Roman" panose="02020603050405020304" pitchFamily="18" charset="0"/>
            </a:endParaRPr>
          </a:p>
          <a:p>
            <a:r>
              <a:rPr lang="en-US" sz="1200" b="1" dirty="0" smtClean="0">
                <a:latin typeface="Times New Roman" panose="02020603050405020304" pitchFamily="18" charset="0"/>
                <a:cs typeface="Times New Roman" panose="02020603050405020304" pitchFamily="18" charset="0"/>
              </a:rPr>
              <a:t>URL:https</a:t>
            </a:r>
            <a:r>
              <a:rPr lang="en-US" sz="1200" b="1" dirty="0">
                <a:latin typeface="Times New Roman" panose="02020603050405020304" pitchFamily="18" charset="0"/>
                <a:cs typeface="Times New Roman" panose="02020603050405020304" pitchFamily="18" charset="0"/>
              </a:rPr>
              <a:t>://www.primescholars.com/neurosciences-brain-imaging.html</a:t>
            </a:r>
            <a:endParaRPr lang="en-US" sz="1200" b="1" dirty="0">
              <a:latin typeface="Times New Roman" pitchFamily="18" charset="0"/>
              <a:cs typeface="Times New Roman" pitchFamily="18" charset="0"/>
            </a:endParaRPr>
          </a:p>
        </p:txBody>
      </p:sp>
      <p:sp>
        <p:nvSpPr>
          <p:cNvPr id="25" name="TextBox 24">
            <a:extLst>
              <a:ext uri="{FF2B5EF4-FFF2-40B4-BE49-F238E27FC236}">
                <a16:creationId xmlns:a16="http://schemas.microsoft.com/office/drawing/2014/main" id="{C8500AC2-E11E-4FD3-B527-C2235D45DCBB}"/>
              </a:ext>
            </a:extLst>
          </p:cNvPr>
          <p:cNvSpPr txBox="1"/>
          <p:nvPr/>
        </p:nvSpPr>
        <p:spPr>
          <a:xfrm>
            <a:off x="6776076" y="1523893"/>
            <a:ext cx="4575559" cy="764312"/>
          </a:xfrm>
          <a:prstGeom prst="rect">
            <a:avLst/>
          </a:prstGeom>
          <a:noFill/>
        </p:spPr>
        <p:txBody>
          <a:bodyPr wrap="square" rtlCol="0">
            <a:spAutoFit/>
          </a:bodyPr>
          <a:lstStyle/>
          <a:p>
            <a:pPr algn="ctr">
              <a:spcBef>
                <a:spcPts val="200"/>
              </a:spcBef>
            </a:pPr>
            <a:r>
              <a:rPr lang="en-US" dirty="0"/>
              <a:t>Journal of Neuroscience &amp; Clinical </a:t>
            </a:r>
            <a:r>
              <a:rPr lang="en-US" dirty="0" smtClean="0"/>
              <a:t>Research</a:t>
            </a:r>
          </a:p>
          <a:p>
            <a:pPr algn="ctr">
              <a:spcBef>
                <a:spcPts val="200"/>
              </a:spcBef>
            </a:pPr>
            <a:r>
              <a:rPr lang="en-US" sz="1200" b="1" dirty="0" smtClean="0">
                <a:latin typeface="Times New Roman" panose="02020603050405020304" pitchFamily="18" charset="0"/>
                <a:cs typeface="Times New Roman" panose="02020603050405020304" pitchFamily="18" charset="0"/>
              </a:rPr>
              <a:t>URL</a:t>
            </a:r>
            <a:r>
              <a:rPr lang="en-US" sz="1200" b="1" i="1" dirty="0">
                <a:latin typeface="Times New Roman" panose="02020603050405020304" pitchFamily="18" charset="0"/>
                <a:cs typeface="Times New Roman" panose="02020603050405020304" pitchFamily="18" charset="0"/>
              </a:rPr>
              <a:t>:https://www.scitechnol.com/journal-of-neuroscience-and-clinical-research.php</a:t>
            </a:r>
            <a:endParaRPr lang="en-US" sz="1200" dirty="0">
              <a:latin typeface="Times New Roman" pitchFamily="18" charset="0"/>
              <a:cs typeface="Times New Roman" pitchFamily="18" charset="0"/>
            </a:endParaRPr>
          </a:p>
        </p:txBody>
      </p:sp>
      <p:sp>
        <p:nvSpPr>
          <p:cNvPr id="26" name="TextBox 25">
            <a:extLst>
              <a:ext uri="{FF2B5EF4-FFF2-40B4-BE49-F238E27FC236}">
                <a16:creationId xmlns:a16="http://schemas.microsoft.com/office/drawing/2014/main" id="{0CDE7C73-7463-4C0C-BFED-2B5D4EE49A0A}"/>
              </a:ext>
            </a:extLst>
          </p:cNvPr>
          <p:cNvSpPr txBox="1"/>
          <p:nvPr/>
        </p:nvSpPr>
        <p:spPr>
          <a:xfrm>
            <a:off x="5622687" y="5411743"/>
            <a:ext cx="4551828" cy="336118"/>
          </a:xfrm>
          <a:prstGeom prst="rect">
            <a:avLst/>
          </a:prstGeom>
          <a:noFill/>
        </p:spPr>
        <p:txBody>
          <a:bodyPr wrap="square" rtlCol="0">
            <a:spAutoFit/>
          </a:bodyPr>
          <a:lstStyle/>
          <a:p>
            <a:pPr algn="r">
              <a:lnSpc>
                <a:spcPct val="150000"/>
              </a:lnSpc>
            </a:pPr>
            <a:r>
              <a:rPr lang="en-IN" sz="1200" dirty="0">
                <a:solidFill>
                  <a:schemeClr val="bg2">
                    <a:lumMod val="25000"/>
                  </a:schemeClr>
                </a:solidFill>
                <a:latin typeface="Times New Roman" panose="02020603050405020304" pitchFamily="18" charset="0"/>
                <a:cs typeface="Times New Roman" panose="02020603050405020304" pitchFamily="18" charset="0"/>
              </a:rPr>
              <a:t>https://neuromuscular.neuroconferences.com/</a:t>
            </a:r>
            <a:endParaRPr lang="en-IN" sz="12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9ECB23B2-2857-4BDB-97DA-9206990C08EB}"/>
              </a:ext>
            </a:extLst>
          </p:cNvPr>
          <p:cNvSpPr txBox="1"/>
          <p:nvPr/>
        </p:nvSpPr>
        <p:spPr>
          <a:xfrm>
            <a:off x="899552" y="1523893"/>
            <a:ext cx="4805924" cy="738664"/>
          </a:xfrm>
          <a:prstGeom prst="rect">
            <a:avLst/>
          </a:prstGeom>
          <a:noFill/>
        </p:spPr>
        <p:txBody>
          <a:bodyPr wrap="square" rtlCol="0">
            <a:spAutoFit/>
          </a:bodyPr>
          <a:lstStyle/>
          <a:p>
            <a:r>
              <a:rPr lang="en-IN" sz="1200" dirty="0"/>
              <a:t/>
            </a:r>
            <a:br>
              <a:rPr lang="en-IN" sz="1200" dirty="0"/>
            </a:br>
            <a:r>
              <a:rPr lang="en-IN" dirty="0" smtClean="0"/>
              <a:t>Research &amp; </a:t>
            </a:r>
            <a:r>
              <a:rPr lang="en-IN" dirty="0" err="1" smtClean="0"/>
              <a:t>Reviews:Neuroscience</a:t>
            </a:r>
            <a:endParaRPr lang="en-IN" dirty="0" smtClean="0"/>
          </a:p>
          <a:p>
            <a:r>
              <a:rPr lang="en-US" sz="1200" b="1" dirty="0" smtClean="0">
                <a:latin typeface="Times New Roman" pitchFamily="18" charset="0"/>
                <a:cs typeface="Times New Roman" pitchFamily="18" charset="0"/>
              </a:rPr>
              <a:t>URL:https</a:t>
            </a:r>
            <a:r>
              <a:rPr lang="en-US" sz="1200" b="1" dirty="0">
                <a:latin typeface="Times New Roman" pitchFamily="18" charset="0"/>
                <a:cs typeface="Times New Roman" pitchFamily="18" charset="0"/>
              </a:rPr>
              <a:t>://www.rroij.com/neuroscience.php</a:t>
            </a:r>
            <a:endParaRPr lang="en-US" sz="1200" dirty="0">
              <a:latin typeface="Times New Roman" pitchFamily="18" charset="0"/>
              <a:cs typeface="Times New Roman"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8596" y="2477149"/>
            <a:ext cx="1809750" cy="24765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0912" y="2425419"/>
            <a:ext cx="1809750" cy="24765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4846" y="3031811"/>
            <a:ext cx="1809750" cy="2476500"/>
          </a:xfrm>
          <a:prstGeom prst="rect">
            <a:avLst/>
          </a:prstGeom>
        </p:spPr>
      </p:pic>
    </p:spTree>
    <p:extLst>
      <p:ext uri="{BB962C8B-B14F-4D97-AF65-F5344CB8AC3E}">
        <p14:creationId xmlns:p14="http://schemas.microsoft.com/office/powerpoint/2010/main" val="4123590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F7F32B-CF01-4456-88E8-2212F806645B}"/>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200D4E44-1515-476B-BED8-5D9807650EE8}"/>
              </a:ext>
            </a:extLst>
          </p:cNvPr>
          <p:cNvSpPr/>
          <p:nvPr/>
        </p:nvSpPr>
        <p:spPr>
          <a:xfrm>
            <a:off x="778737" y="750624"/>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33F183F2-1B12-43C5-89FC-F74D4F20D5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id="{8AA43197-66D0-4B32-AF3E-FABF76210BE7}"/>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id="{284DCDF7-E300-4CB9-B94E-8AB41AA6DAE7}"/>
              </a:ext>
            </a:extLst>
          </p:cNvPr>
          <p:cNvSpPr txBox="1"/>
          <p:nvPr/>
        </p:nvSpPr>
        <p:spPr>
          <a:xfrm rot="16200000">
            <a:off x="-603373" y="3136614"/>
            <a:ext cx="4021394" cy="584775"/>
          </a:xfrm>
          <a:prstGeom prst="rect">
            <a:avLst/>
          </a:prstGeom>
          <a:noFill/>
        </p:spPr>
        <p:txBody>
          <a:bodyPr wrap="square" rtlCol="0">
            <a:spAutoFit/>
          </a:bodyPr>
          <a:lstStyle/>
          <a:p>
            <a:pPr algn="ctr"/>
            <a:r>
              <a:rPr lang="en-US" sz="1600" b="1" spc="600" dirty="0">
                <a:solidFill>
                  <a:schemeClr val="bg1"/>
                </a:solidFill>
                <a:latin typeface="Times New Roman" panose="02020603050405020304" pitchFamily="18" charset="0"/>
                <a:cs typeface="Times New Roman" panose="02020603050405020304" pitchFamily="18" charset="0"/>
              </a:rPr>
              <a:t>V</a:t>
            </a:r>
            <a:r>
              <a:rPr lang="en-IN" sz="1600" b="1" spc="600" dirty="0">
                <a:solidFill>
                  <a:schemeClr val="bg1"/>
                </a:solidFill>
                <a:latin typeface="Times New Roman" panose="02020603050405020304" pitchFamily="18" charset="0"/>
                <a:cs typeface="Times New Roman" panose="02020603050405020304" pitchFamily="18" charset="0"/>
              </a:rPr>
              <a:t>ENUE AND ACCOMODATION</a:t>
            </a:r>
          </a:p>
        </p:txBody>
      </p:sp>
      <p:sp>
        <p:nvSpPr>
          <p:cNvPr id="10" name="TextBox 9">
            <a:extLst>
              <a:ext uri="{FF2B5EF4-FFF2-40B4-BE49-F238E27FC236}">
                <a16:creationId xmlns:a16="http://schemas.microsoft.com/office/drawing/2014/main" id="{BADEA575-5D3B-41AF-8F22-F7F390ED0E22}"/>
              </a:ext>
            </a:extLst>
          </p:cNvPr>
          <p:cNvSpPr txBox="1"/>
          <p:nvPr/>
        </p:nvSpPr>
        <p:spPr>
          <a:xfrm>
            <a:off x="2458720" y="1420218"/>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 &amp; ACCOMMODATION</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DABD2C80-F81E-4BE5-A57E-817BA4F98033}"/>
              </a:ext>
            </a:extLst>
          </p:cNvPr>
          <p:cNvCxnSpPr/>
          <p:nvPr/>
        </p:nvCxnSpPr>
        <p:spPr>
          <a:xfrm>
            <a:off x="2787519" y="1698551"/>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E1C7BDC-1A03-4183-955E-73A3EF21C4D8}"/>
              </a:ext>
            </a:extLst>
          </p:cNvPr>
          <p:cNvSpPr txBox="1"/>
          <p:nvPr/>
        </p:nvSpPr>
        <p:spPr>
          <a:xfrm>
            <a:off x="2787519" y="1921749"/>
            <a:ext cx="2678376" cy="376834"/>
          </a:xfrm>
          <a:prstGeom prst="rect">
            <a:avLst/>
          </a:prstGeom>
          <a:noFill/>
        </p:spPr>
        <p:txBody>
          <a:bodyPr wrap="square" rtlCol="0">
            <a:spAutoFit/>
          </a:bodyPr>
          <a:lstStyle/>
          <a:p>
            <a:pPr algn="ctr">
              <a:lnSpc>
                <a:spcPct val="150000"/>
              </a:lnSpc>
            </a:pPr>
            <a:r>
              <a:rPr lang="en-US" sz="1400" b="1" spc="300" dirty="0">
                <a:latin typeface="Times New Roman" panose="02020603050405020304" pitchFamily="18" charset="0"/>
                <a:cs typeface="Times New Roman" panose="02020603050405020304" pitchFamily="18" charset="0"/>
              </a:rPr>
              <a:t>London, UK</a:t>
            </a:r>
            <a:endParaRPr lang="en-US" sz="1400" b="1" i="0" u="none" strike="noStrike" spc="300" baseline="0"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BBEEC7C5-FD68-45FB-9166-6549B73FCEF5}"/>
              </a:ext>
            </a:extLst>
          </p:cNvPr>
          <p:cNvSpPr txBox="1"/>
          <p:nvPr/>
        </p:nvSpPr>
        <p:spPr>
          <a:xfrm>
            <a:off x="5465895" y="5607198"/>
            <a:ext cx="4575559" cy="336118"/>
          </a:xfrm>
          <a:prstGeom prst="rect">
            <a:avLst/>
          </a:prstGeom>
          <a:noFill/>
        </p:spPr>
        <p:txBody>
          <a:bodyPr wrap="square" rtlCol="0">
            <a:spAutoFit/>
          </a:bodyPr>
          <a:lstStyle/>
          <a:p>
            <a:pPr algn="r">
              <a:lnSpc>
                <a:spcPct val="150000"/>
              </a:lnSpc>
            </a:pPr>
            <a:r>
              <a:rPr lang="en-IN" sz="1200" i="1">
                <a:solidFill>
                  <a:schemeClr val="bg2">
                    <a:lumMod val="25000"/>
                  </a:schemeClr>
                </a:solidFill>
                <a:latin typeface="Times New Roman" panose="02020603050405020304" pitchFamily="18" charset="0"/>
                <a:cs typeface="Times New Roman" panose="02020603050405020304" pitchFamily="18" charset="0"/>
              </a:rPr>
              <a:t>https://neuromuscular.neuroconferences.com/</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B454FC11-575A-49A9-B9E3-CCD277D20A6C}"/>
              </a:ext>
            </a:extLst>
          </p:cNvPr>
          <p:cNvSpPr txBox="1"/>
          <p:nvPr/>
        </p:nvSpPr>
        <p:spPr>
          <a:xfrm>
            <a:off x="2787519" y="3037739"/>
            <a:ext cx="2829464"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CONTACT US</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29" name="Straight Connector 28">
            <a:extLst>
              <a:ext uri="{FF2B5EF4-FFF2-40B4-BE49-F238E27FC236}">
                <a16:creationId xmlns:a16="http://schemas.microsoft.com/office/drawing/2014/main" id="{678D1018-0452-4C8C-B074-27F6CF693954}"/>
              </a:ext>
            </a:extLst>
          </p:cNvPr>
          <p:cNvCxnSpPr>
            <a:cxnSpLocks/>
          </p:cNvCxnSpPr>
          <p:nvPr/>
        </p:nvCxnSpPr>
        <p:spPr>
          <a:xfrm>
            <a:off x="2787519" y="3316072"/>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5B495D4-3224-4031-ABF7-F78533727768}"/>
              </a:ext>
            </a:extLst>
          </p:cNvPr>
          <p:cNvSpPr txBox="1"/>
          <p:nvPr/>
        </p:nvSpPr>
        <p:spPr>
          <a:xfrm>
            <a:off x="2054679" y="3345019"/>
            <a:ext cx="3984162" cy="1661993"/>
          </a:xfrm>
          <a:prstGeom prst="rect">
            <a:avLst/>
          </a:prstGeom>
          <a:noFill/>
        </p:spPr>
        <p:txBody>
          <a:bodyPr wrap="square" rtlCol="0">
            <a:spAutoFit/>
          </a:bodyPr>
          <a:lstStyle/>
          <a:p>
            <a:pPr algn="ctr">
              <a:lnSpc>
                <a:spcPct val="150000"/>
              </a:lnSpc>
            </a:pPr>
            <a:r>
              <a:rPr lang="en-US" sz="1200" b="1" dirty="0" smtClean="0">
                <a:latin typeface="Times New Roman" panose="02020603050405020304" pitchFamily="18" charset="0"/>
                <a:cs typeface="Times New Roman" panose="02020603050405020304" pitchFamily="18" charset="0"/>
              </a:rPr>
              <a:t>Charlie Sterling</a:t>
            </a:r>
          </a:p>
          <a:p>
            <a:pPr algn="ctr">
              <a:lnSpc>
                <a:spcPct val="150000"/>
              </a:lnSpc>
            </a:pPr>
            <a:r>
              <a:rPr lang="en-US" sz="1200" i="0" u="none" strike="noStrike" baseline="0" dirty="0" smtClean="0">
                <a:latin typeface="Times New Roman" panose="02020603050405020304" pitchFamily="18" charset="0"/>
                <a:cs typeface="Times New Roman" panose="02020603050405020304" pitchFamily="18" charset="0"/>
              </a:rPr>
              <a:t>Program </a:t>
            </a:r>
            <a:r>
              <a:rPr lang="en-US" sz="1200" i="0" u="none" strike="noStrike" baseline="0" dirty="0">
                <a:latin typeface="Times New Roman" panose="02020603050405020304" pitchFamily="18" charset="0"/>
                <a:cs typeface="Times New Roman" panose="02020603050405020304" pitchFamily="18" charset="0"/>
              </a:rPr>
              <a:t>Manager | </a:t>
            </a:r>
            <a:r>
              <a:rPr lang="en-US" sz="1200" dirty="0" smtClean="0">
                <a:latin typeface="Times New Roman" pitchFamily="18" charset="0"/>
                <a:cs typeface="Times New Roman" pitchFamily="18" charset="0"/>
              </a:rPr>
              <a:t>Neuro</a:t>
            </a:r>
            <a:r>
              <a:rPr lang="en-US" sz="1200" dirty="0" smtClean="0">
                <a:latin typeface="Times New Roman" pitchFamily="18" charset="0"/>
                <a:cs typeface="Times New Roman" pitchFamily="18" charset="0"/>
              </a:rPr>
              <a:t>logy 2024</a:t>
            </a:r>
            <a:endParaRPr lang="en-US" sz="1200" dirty="0">
              <a:latin typeface="Times New Roman" pitchFamily="18" charset="0"/>
              <a:cs typeface="Times New Roman" pitchFamily="18" charset="0"/>
            </a:endParaRPr>
          </a:p>
          <a:p>
            <a:pPr algn="ctr">
              <a:lnSpc>
                <a:spcPct val="150000"/>
              </a:lnSpc>
            </a:pPr>
            <a:r>
              <a:rPr lang="en-US" sz="1200" b="1" i="0" u="none" strike="noStrike" baseline="0" dirty="0" smtClean="0">
                <a:latin typeface="Times New Roman" panose="02020603050405020304" pitchFamily="18" charset="0"/>
                <a:cs typeface="Times New Roman" panose="02020603050405020304" pitchFamily="18" charset="0"/>
              </a:rPr>
              <a:t>UK</a:t>
            </a:r>
            <a:r>
              <a:rPr lang="en-US" sz="1200" b="1" i="0" u="none" strike="noStrike" baseline="0" dirty="0">
                <a:latin typeface="Times New Roman" panose="02020603050405020304" pitchFamily="18" charset="0"/>
                <a:cs typeface="Times New Roman" panose="02020603050405020304" pitchFamily="18" charset="0"/>
              </a:rPr>
              <a:t>: </a:t>
            </a:r>
            <a:r>
              <a:rPr lang="en-US" sz="1200" i="0" u="none" strike="noStrike" baseline="0" dirty="0">
                <a:latin typeface="Times New Roman" panose="02020603050405020304" pitchFamily="18" charset="0"/>
                <a:cs typeface="Times New Roman" panose="02020603050405020304" pitchFamily="18" charset="0"/>
              </a:rPr>
              <a:t>Conference</a:t>
            </a:r>
            <a:r>
              <a:rPr lang="en-US" sz="1200" i="0" u="none" strike="noStrike" dirty="0">
                <a:latin typeface="Times New Roman" panose="02020603050405020304" pitchFamily="18" charset="0"/>
                <a:cs typeface="Times New Roman" panose="02020603050405020304" pitchFamily="18" charset="0"/>
              </a:rPr>
              <a:t> </a:t>
            </a:r>
            <a:r>
              <a:rPr lang="en-US" sz="1200" i="0" u="none" strike="noStrike" baseline="0" dirty="0">
                <a:latin typeface="Times New Roman" panose="02020603050405020304" pitchFamily="18" charset="0"/>
                <a:cs typeface="Times New Roman" panose="02020603050405020304" pitchFamily="18" charset="0"/>
              </a:rPr>
              <a:t>Series LLC Ltd</a:t>
            </a:r>
          </a:p>
          <a:p>
            <a:pPr lvl="0"/>
            <a:r>
              <a:rPr lang="en-US" sz="1200" b="1" i="0" u="none" strike="noStrike" baseline="0" dirty="0" smtClean="0">
                <a:latin typeface="Times New Roman" panose="02020603050405020304" pitchFamily="18" charset="0"/>
                <a:cs typeface="Times New Roman" panose="02020603050405020304" pitchFamily="18" charset="0"/>
              </a:rPr>
              <a:t>                 E:</a:t>
            </a:r>
            <a:r>
              <a:rPr lang="en-US" sz="1200" b="1" i="0" u="none" strike="noStrike" dirty="0" smtClean="0">
                <a:latin typeface="Times New Roman" panose="02020603050405020304" pitchFamily="18" charset="0"/>
                <a:cs typeface="Times New Roman" panose="02020603050405020304" pitchFamily="18" charset="0"/>
              </a:rPr>
              <a:t> </a:t>
            </a:r>
            <a:r>
              <a:rPr lang="en-US" sz="1200" b="1" dirty="0" smtClean="0">
                <a:latin typeface="Times New Roman" panose="02020603050405020304" pitchFamily="18" charset="0"/>
                <a:cs typeface="Times New Roman" panose="02020603050405020304" pitchFamily="18" charset="0"/>
                <a:hlinkClick r:id="rId4"/>
              </a:rPr>
              <a:t>neuromuscular@speakermeeting.com</a:t>
            </a:r>
            <a:endParaRPr lang="en-US" sz="1200" b="1" dirty="0" smtClean="0">
              <a:latin typeface="Times New Roman" panose="02020603050405020304" pitchFamily="18" charset="0"/>
              <a:cs typeface="Times New Roman" panose="02020603050405020304" pitchFamily="18" charset="0"/>
            </a:endParaRPr>
          </a:p>
          <a:p>
            <a:pPr lvl="0" algn="ctr"/>
            <a:r>
              <a:rPr lang="en-US" sz="1200" b="1" i="0" u="none" strike="noStrike" baseline="0" dirty="0" smtClean="0">
                <a:latin typeface="Times New Roman" panose="02020603050405020304" pitchFamily="18" charset="0"/>
                <a:cs typeface="Times New Roman" panose="02020603050405020304" pitchFamily="18" charset="0"/>
              </a:rPr>
              <a:t>W:</a:t>
            </a:r>
            <a:r>
              <a:rPr lang="en-US" sz="1200" b="1" dirty="0" smtClean="0">
                <a:latin typeface="Times New Roman" panose="02020603050405020304" pitchFamily="18" charset="0"/>
                <a:cs typeface="Times New Roman" panose="02020603050405020304" pitchFamily="18" charset="0"/>
              </a:rPr>
              <a:t>https</a:t>
            </a:r>
            <a:r>
              <a:rPr lang="en-US" sz="1200" b="1" dirty="0">
                <a:latin typeface="Times New Roman" panose="02020603050405020304" pitchFamily="18" charset="0"/>
                <a:cs typeface="Times New Roman" panose="02020603050405020304" pitchFamily="18" charset="0"/>
              </a:rPr>
              <a:t>://</a:t>
            </a:r>
            <a:r>
              <a:rPr lang="en-US" sz="1200" b="1" dirty="0" smtClean="0">
                <a:latin typeface="Times New Roman" panose="02020603050405020304" pitchFamily="18" charset="0"/>
                <a:cs typeface="Times New Roman" panose="02020603050405020304" pitchFamily="18" charset="0"/>
              </a:rPr>
              <a:t>neuromuscular.neuroconferences.com/registration.php</a:t>
            </a:r>
          </a:p>
          <a:p>
            <a:pPr lvl="0" algn="ctr"/>
            <a:r>
              <a:rPr lang="en-US" sz="1200" b="1" dirty="0" smtClean="0">
                <a:latin typeface="Times New Roman" panose="02020603050405020304" pitchFamily="18" charset="0"/>
                <a:cs typeface="Times New Roman" panose="02020603050405020304" pitchFamily="18" charset="0"/>
              </a:rPr>
              <a:t>WhatsApp</a:t>
            </a:r>
            <a:r>
              <a:rPr lang="en-US" sz="1200" b="1" i="0" u="none" strike="noStrike" baseline="0" dirty="0" smtClean="0">
                <a:latin typeface="Times New Roman" panose="02020603050405020304" pitchFamily="18" charset="0"/>
                <a:cs typeface="Times New Roman" panose="02020603050405020304" pitchFamily="18" charset="0"/>
              </a:rPr>
              <a:t> </a:t>
            </a:r>
            <a:r>
              <a:rPr lang="en-US" sz="1200" b="1" i="0" u="none" strike="noStrike" baseline="0" dirty="0">
                <a:latin typeface="Times New Roman" panose="02020603050405020304" pitchFamily="18" charset="0"/>
                <a:cs typeface="Times New Roman" panose="02020603050405020304" pitchFamily="18" charset="0"/>
              </a:rPr>
              <a:t>no. </a:t>
            </a:r>
            <a:r>
              <a:rPr lang="en-US" sz="1200" i="0" u="none" strike="noStrike" baseline="0" dirty="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44-7360516157</a:t>
            </a:r>
            <a:endParaRPr lang="en-US" sz="700" i="0" u="none" strike="noStrike" baseline="0" dirty="0">
              <a:latin typeface="Times New Roman" panose="02020603050405020304" pitchFamily="18" charset="0"/>
              <a:cs typeface="Times New Roman" panose="02020603050405020304" pitchFamily="18" charset="0"/>
            </a:endParaRPr>
          </a:p>
        </p:txBody>
      </p:sp>
      <p:sp>
        <p:nvSpPr>
          <p:cNvPr id="2" name="AutoShape 2" descr="Administrative and political map barcelona Vector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9" y="1643283"/>
            <a:ext cx="3802743" cy="3567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7955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A1603D-C03E-49CF-9CB0-4FF41E4AF7D1}"/>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ADA990B4-B6D5-401E-9E0A-47795C89CE4A}"/>
              </a:ext>
            </a:extLst>
          </p:cNvPr>
          <p:cNvSpPr/>
          <p:nvPr/>
        </p:nvSpPr>
        <p:spPr>
          <a:xfrm>
            <a:off x="754680"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id="{6D122FB2-FDA0-46A1-8AE8-161055B2BF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6">
            <a:extLst>
              <a:ext uri="{FF2B5EF4-FFF2-40B4-BE49-F238E27FC236}">
                <a16:creationId xmlns:a16="http://schemas.microsoft.com/office/drawing/2014/main" id="{5D5C9F63-E597-430F-9A96-BF96CBA1919D}"/>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id="{02F5C744-3A4D-4787-8735-1B9870ACFCEA}"/>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REGISTRATIONS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C8022018-D274-4C9A-9B1E-34921750D4E0}"/>
              </a:ext>
            </a:extLst>
          </p:cNvPr>
          <p:cNvSpPr/>
          <p:nvPr/>
        </p:nvSpPr>
        <p:spPr>
          <a:xfrm>
            <a:off x="2748030" y="1115418"/>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9" name="TextBox 28">
            <a:extLst>
              <a:ext uri="{FF2B5EF4-FFF2-40B4-BE49-F238E27FC236}">
                <a16:creationId xmlns:a16="http://schemas.microsoft.com/office/drawing/2014/main" id="{B5C2AB59-ED70-41E5-80BA-84C3F740EDD2}"/>
              </a:ext>
            </a:extLst>
          </p:cNvPr>
          <p:cNvSpPr txBox="1"/>
          <p:nvPr/>
        </p:nvSpPr>
        <p:spPr>
          <a:xfrm>
            <a:off x="2748030" y="1264495"/>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ACADEMIC</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id="{C2180BBA-EB56-47D6-9E2F-FB6AF0C7B5AB}"/>
              </a:ext>
            </a:extLst>
          </p:cNvPr>
          <p:cNvSpPr/>
          <p:nvPr/>
        </p:nvSpPr>
        <p:spPr>
          <a:xfrm>
            <a:off x="2738384" y="208186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2" name="TextBox 31">
            <a:extLst>
              <a:ext uri="{FF2B5EF4-FFF2-40B4-BE49-F238E27FC236}">
                <a16:creationId xmlns:a16="http://schemas.microsoft.com/office/drawing/2014/main" id="{089B17B9-F2B3-42DC-A8FA-D66CEA72026F}"/>
              </a:ext>
            </a:extLst>
          </p:cNvPr>
          <p:cNvSpPr txBox="1"/>
          <p:nvPr/>
        </p:nvSpPr>
        <p:spPr>
          <a:xfrm>
            <a:off x="2738384" y="223094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BUSINESS</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4" name="Rectangle 33">
            <a:extLst>
              <a:ext uri="{FF2B5EF4-FFF2-40B4-BE49-F238E27FC236}">
                <a16:creationId xmlns:a16="http://schemas.microsoft.com/office/drawing/2014/main" id="{4B19F277-807B-40E2-8AF3-5DA64A5D5077}"/>
              </a:ext>
            </a:extLst>
          </p:cNvPr>
          <p:cNvSpPr/>
          <p:nvPr/>
        </p:nvSpPr>
        <p:spPr>
          <a:xfrm flipH="1">
            <a:off x="5423866" y="960120"/>
            <a:ext cx="4677714" cy="86868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a16="http://schemas.microsoft.com/office/drawing/2014/main" id="{2947201B-FAC6-41F9-BEF5-A13313A52AFF}"/>
              </a:ext>
            </a:extLst>
          </p:cNvPr>
          <p:cNvSpPr txBox="1"/>
          <p:nvPr/>
        </p:nvSpPr>
        <p:spPr>
          <a:xfrm>
            <a:off x="5583936" y="1088168"/>
            <a:ext cx="3880104" cy="630942"/>
          </a:xfrm>
          <a:prstGeom prst="rect">
            <a:avLst/>
          </a:prstGeom>
          <a:noFill/>
        </p:spPr>
        <p:txBody>
          <a:bodyPr wrap="square" rtlCol="0">
            <a:spAutoFit/>
          </a:bodyPr>
          <a:lstStyle/>
          <a:p>
            <a:pPr algn="l">
              <a:lnSpc>
                <a:spcPts val="1400"/>
              </a:lnSpc>
            </a:pPr>
            <a:r>
              <a:rPr lang="en-IN" sz="1000" b="0" i="0" u="none" strike="noStrike" baseline="0" dirty="0">
                <a:solidFill>
                  <a:schemeClr val="bg1"/>
                </a:solidFill>
                <a:latin typeface="Times New Roman" panose="02020603050405020304" pitchFamily="18" charset="0"/>
                <a:cs typeface="Times New Roman" panose="02020603050405020304" pitchFamily="18" charset="0"/>
              </a:rPr>
              <a:t>Only Registration: </a:t>
            </a:r>
            <a:r>
              <a:rPr lang="en-IN" sz="1000" b="1" i="0" u="none" strike="noStrike" baseline="0" dirty="0">
                <a:solidFill>
                  <a:schemeClr val="bg1"/>
                </a:solidFill>
                <a:latin typeface="Times New Roman" panose="02020603050405020304" pitchFamily="18" charset="0"/>
                <a:cs typeface="Times New Roman" panose="02020603050405020304" pitchFamily="18" charset="0"/>
              </a:rPr>
              <a:t>$ </a:t>
            </a:r>
            <a:r>
              <a:rPr lang="en-IN" sz="1000" b="1" dirty="0">
                <a:solidFill>
                  <a:schemeClr val="bg1"/>
                </a:solidFill>
                <a:latin typeface="Times New Roman" panose="02020603050405020304" pitchFamily="18" charset="0"/>
                <a:cs typeface="Times New Roman" panose="02020603050405020304" pitchFamily="18" charset="0"/>
              </a:rPr>
              <a:t>699</a:t>
            </a:r>
            <a:endParaRPr lang="en-IN"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1199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1349</a:t>
            </a:r>
            <a:endParaRPr lang="en-US" sz="200" b="0"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a16="http://schemas.microsoft.com/office/drawing/2014/main" id="{FB136082-67E0-4D08-BA5B-4C5EAE51A0E9}"/>
              </a:ext>
            </a:extLst>
          </p:cNvPr>
          <p:cNvSpPr/>
          <p:nvPr/>
        </p:nvSpPr>
        <p:spPr>
          <a:xfrm flipH="1">
            <a:off x="5411022" y="1924051"/>
            <a:ext cx="4677714" cy="849630"/>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6" name="TextBox 35">
            <a:extLst>
              <a:ext uri="{FF2B5EF4-FFF2-40B4-BE49-F238E27FC236}">
                <a16:creationId xmlns:a16="http://schemas.microsoft.com/office/drawing/2014/main" id="{F1C80098-6A3B-46A9-95D9-D87551C71C1C}"/>
              </a:ext>
            </a:extLst>
          </p:cNvPr>
          <p:cNvSpPr txBox="1"/>
          <p:nvPr/>
        </p:nvSpPr>
        <p:spPr>
          <a:xfrm>
            <a:off x="5571092" y="2053303"/>
            <a:ext cx="3865516" cy="630942"/>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Only Registration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a:solidFill>
                  <a:schemeClr val="bg1"/>
                </a:solidFill>
                <a:latin typeface="Times New Roman" panose="02020603050405020304" pitchFamily="18" charset="0"/>
                <a:cs typeface="Times New Roman" panose="02020603050405020304" pitchFamily="18" charset="0"/>
              </a:rPr>
              <a:t>799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A (Registration + 2 nights Accommodation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a:solidFill>
                  <a:schemeClr val="bg1"/>
                </a:solidFill>
                <a:latin typeface="Times New Roman" panose="02020603050405020304" pitchFamily="18" charset="0"/>
                <a:cs typeface="Times New Roman" panose="02020603050405020304" pitchFamily="18" charset="0"/>
              </a:rPr>
              <a:t>1299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Package B (Registration + 3 nights Accommodation): $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1349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37" name="Rectangle 36">
            <a:extLst>
              <a:ext uri="{FF2B5EF4-FFF2-40B4-BE49-F238E27FC236}">
                <a16:creationId xmlns:a16="http://schemas.microsoft.com/office/drawing/2014/main" id="{B1944A6D-542A-4A88-8CEC-C6109DDCB3C8}"/>
              </a:ext>
            </a:extLst>
          </p:cNvPr>
          <p:cNvSpPr/>
          <p:nvPr/>
        </p:nvSpPr>
        <p:spPr>
          <a:xfrm>
            <a:off x="2728224" y="3036905"/>
            <a:ext cx="2678376" cy="557995"/>
          </a:xfrm>
          <a:prstGeom prst="rect">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8" name="TextBox 37">
            <a:extLst>
              <a:ext uri="{FF2B5EF4-FFF2-40B4-BE49-F238E27FC236}">
                <a16:creationId xmlns:a16="http://schemas.microsoft.com/office/drawing/2014/main" id="{2C787CFE-836C-4D8B-BC4B-AE89073A245F}"/>
              </a:ext>
            </a:extLst>
          </p:cNvPr>
          <p:cNvSpPr txBox="1"/>
          <p:nvPr/>
        </p:nvSpPr>
        <p:spPr>
          <a:xfrm>
            <a:off x="2728224" y="318598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STUDENT</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9" name="Rectangle 38">
            <a:extLst>
              <a:ext uri="{FF2B5EF4-FFF2-40B4-BE49-F238E27FC236}">
                <a16:creationId xmlns:a16="http://schemas.microsoft.com/office/drawing/2014/main" id="{5DA5F3C3-89F1-40A0-95B7-EC18FCC36AF9}"/>
              </a:ext>
            </a:extLst>
          </p:cNvPr>
          <p:cNvSpPr/>
          <p:nvPr/>
        </p:nvSpPr>
        <p:spPr>
          <a:xfrm flipH="1">
            <a:off x="5400862" y="2903835"/>
            <a:ext cx="4677714" cy="863493"/>
          </a:xfrm>
          <a:prstGeom prst="rect">
            <a:avLst/>
          </a:prstGeom>
          <a:solidFill>
            <a:schemeClr val="tx2">
              <a:lumMod val="75000"/>
            </a:schemeClr>
          </a:solid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0" name="TextBox 39">
            <a:extLst>
              <a:ext uri="{FF2B5EF4-FFF2-40B4-BE49-F238E27FC236}">
                <a16:creationId xmlns:a16="http://schemas.microsoft.com/office/drawing/2014/main" id="{763793C1-F4A9-4C21-8B41-4E082ED64C59}"/>
              </a:ext>
            </a:extLst>
          </p:cNvPr>
          <p:cNvSpPr txBox="1"/>
          <p:nvPr/>
        </p:nvSpPr>
        <p:spPr>
          <a:xfrm>
            <a:off x="5560932" y="2925423"/>
            <a:ext cx="3903108" cy="810478"/>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Oral</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a:solidFill>
                  <a:schemeClr val="bg1"/>
                </a:solidFill>
                <a:latin typeface="Times New Roman" panose="02020603050405020304" pitchFamily="18" charset="0"/>
                <a:cs typeface="Times New Roman" panose="02020603050405020304" pitchFamily="18" charset="0"/>
              </a:rPr>
              <a:t>249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Poster: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$ 349 ($249 + $100) for Poster</a:t>
            </a: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Student Delegate: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$ 199</a:t>
            </a:r>
          </a:p>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E-poster</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99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41" name="Rectangle 40">
            <a:extLst>
              <a:ext uri="{FF2B5EF4-FFF2-40B4-BE49-F238E27FC236}">
                <a16:creationId xmlns:a16="http://schemas.microsoft.com/office/drawing/2014/main" id="{A856A4A7-AF74-4959-815F-F129FB2031F5}"/>
              </a:ext>
            </a:extLst>
          </p:cNvPr>
          <p:cNvSpPr/>
          <p:nvPr/>
        </p:nvSpPr>
        <p:spPr>
          <a:xfrm>
            <a:off x="4085862" y="3987929"/>
            <a:ext cx="4051141" cy="596186"/>
          </a:xfrm>
          <a:prstGeom prst="rect">
            <a:avLst/>
          </a:prstGeom>
          <a:solidFill>
            <a:schemeClr val="tx2">
              <a:lumMod val="75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2" name="TextBox 41">
            <a:extLst>
              <a:ext uri="{FF2B5EF4-FFF2-40B4-BE49-F238E27FC236}">
                <a16:creationId xmlns:a16="http://schemas.microsoft.com/office/drawing/2014/main" id="{4DAB3D9A-88E1-4675-846B-7D7EB6EB5D7B}"/>
              </a:ext>
            </a:extLst>
          </p:cNvPr>
          <p:cNvSpPr txBox="1"/>
          <p:nvPr/>
        </p:nvSpPr>
        <p:spPr>
          <a:xfrm>
            <a:off x="4085863" y="4126547"/>
            <a:ext cx="402799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IMPORTANT DATES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43" name="TextBox 42">
            <a:extLst>
              <a:ext uri="{FF2B5EF4-FFF2-40B4-BE49-F238E27FC236}">
                <a16:creationId xmlns:a16="http://schemas.microsoft.com/office/drawing/2014/main" id="{AF2FE988-8D74-4E46-A27C-CC8430F77A97}"/>
              </a:ext>
            </a:extLst>
          </p:cNvPr>
          <p:cNvSpPr txBox="1"/>
          <p:nvPr/>
        </p:nvSpPr>
        <p:spPr>
          <a:xfrm>
            <a:off x="3225452" y="4722733"/>
            <a:ext cx="5368412" cy="1177630"/>
          </a:xfrm>
          <a:prstGeom prst="rect">
            <a:avLst/>
          </a:prstGeom>
          <a:noFill/>
        </p:spPr>
        <p:txBody>
          <a:bodyPr wrap="square" rtlCol="0">
            <a:spAutoFit/>
          </a:bodyPr>
          <a:lstStyle/>
          <a:p>
            <a:pPr algn="ctr"/>
            <a:r>
              <a:rPr lang="en-US" sz="1100" dirty="0">
                <a:latin typeface="Times New Roman" panose="02020603050405020304" pitchFamily="18" charset="0"/>
                <a:cs typeface="Times New Roman" panose="02020603050405020304" pitchFamily="18" charset="0"/>
              </a:rPr>
              <a:t>Abstract submission </a:t>
            </a:r>
            <a:r>
              <a:rPr lang="en-US" sz="1100" dirty="0" smtClean="0">
                <a:latin typeface="Times New Roman" panose="02020603050405020304" pitchFamily="18" charset="0"/>
                <a:cs typeface="Times New Roman" panose="02020603050405020304" pitchFamily="18" charset="0"/>
              </a:rPr>
              <a:t>opens: Sep </a:t>
            </a:r>
            <a:r>
              <a:rPr lang="en-US" sz="1100" dirty="0">
                <a:latin typeface="Times New Roman" panose="02020603050405020304" pitchFamily="18" charset="0"/>
                <a:cs typeface="Times New Roman" panose="02020603050405020304" pitchFamily="18" charset="0"/>
              </a:rPr>
              <a:t>1, 2023</a:t>
            </a:r>
          </a:p>
          <a:p>
            <a:pPr algn="ctr"/>
            <a:r>
              <a:rPr lang="en-US" sz="1100" dirty="0">
                <a:latin typeface="Times New Roman" panose="02020603050405020304" pitchFamily="18" charset="0"/>
                <a:cs typeface="Times New Roman" panose="02020603050405020304" pitchFamily="18" charset="0"/>
              </a:rPr>
              <a:t>Registration Opens</a:t>
            </a:r>
            <a:r>
              <a:rPr lang="en-US" sz="1100" b="1" dirty="0">
                <a:latin typeface="Times New Roman" panose="02020603050405020304" pitchFamily="18" charset="0"/>
                <a:cs typeface="Times New Roman" panose="02020603050405020304" pitchFamily="18" charset="0"/>
              </a:rPr>
              <a:t>: </a:t>
            </a:r>
            <a:r>
              <a:rPr lang="en-US" sz="1100" dirty="0">
                <a:latin typeface="Times New Roman" panose="02020603050405020304" pitchFamily="18" charset="0"/>
                <a:cs typeface="Times New Roman" panose="02020603050405020304" pitchFamily="18" charset="0"/>
              </a:rPr>
              <a:t>Sep 1,2023</a:t>
            </a:r>
          </a:p>
          <a:p>
            <a:pPr algn="ctr"/>
            <a:r>
              <a:rPr lang="en-US" sz="1100" dirty="0">
                <a:latin typeface="Times New Roman" panose="02020603050405020304" pitchFamily="18" charset="0"/>
                <a:cs typeface="Times New Roman" panose="02020603050405020304" pitchFamily="18" charset="0"/>
              </a:rPr>
              <a:t>Early Bird Registration</a:t>
            </a:r>
            <a:r>
              <a:rPr lang="en-US" sz="1100" b="1" dirty="0">
                <a:latin typeface="Times New Roman" panose="02020603050405020304" pitchFamily="18" charset="0"/>
                <a:cs typeface="Times New Roman" panose="02020603050405020304" pitchFamily="18" charset="0"/>
              </a:rPr>
              <a:t>: </a:t>
            </a:r>
            <a:r>
              <a:rPr lang="en-IN" sz="1200" dirty="0"/>
              <a:t>Sep 30, 2023</a:t>
            </a:r>
          </a:p>
          <a:p>
            <a:pPr algn="ctr"/>
            <a:r>
              <a:rPr lang="en-US" sz="1100" dirty="0">
                <a:latin typeface="Times New Roman" panose="02020603050405020304" pitchFamily="18" charset="0"/>
                <a:cs typeface="Times New Roman" panose="02020603050405020304" pitchFamily="18" charset="0"/>
              </a:rPr>
              <a:t>Mid Date Registration</a:t>
            </a:r>
            <a:r>
              <a:rPr lang="en-US" sz="1100" b="1" dirty="0">
                <a:latin typeface="Times New Roman" panose="02020603050405020304" pitchFamily="18" charset="0"/>
                <a:cs typeface="Times New Roman" panose="02020603050405020304" pitchFamily="18" charset="0"/>
              </a:rPr>
              <a:t>: </a:t>
            </a:r>
            <a:r>
              <a:rPr lang="en-US" sz="1100" dirty="0">
                <a:latin typeface="Times New Roman" panose="02020603050405020304" pitchFamily="18" charset="0"/>
                <a:cs typeface="Times New Roman" panose="02020603050405020304" pitchFamily="18" charset="0"/>
              </a:rPr>
              <a:t>Oct 30, 2023</a:t>
            </a:r>
          </a:p>
          <a:p>
            <a:pPr algn="ctr"/>
            <a:r>
              <a:rPr lang="en-US" sz="1100" dirty="0">
                <a:latin typeface="Times New Roman" panose="02020603050405020304" pitchFamily="18" charset="0"/>
                <a:cs typeface="Times New Roman" panose="02020603050405020304" pitchFamily="18" charset="0"/>
              </a:rPr>
              <a:t>On Spot Registration</a:t>
            </a:r>
            <a:r>
              <a:rPr lang="en-US" sz="1100" b="1" dirty="0">
                <a:latin typeface="Times New Roman" panose="02020603050405020304" pitchFamily="18" charset="0"/>
                <a:cs typeface="Times New Roman" panose="02020603050405020304" pitchFamily="18" charset="0"/>
              </a:rPr>
              <a:t>:</a:t>
            </a:r>
            <a:r>
              <a:rPr lang="en-IN" sz="1100" dirty="0"/>
              <a:t> Jan 25, 2024</a:t>
            </a:r>
          </a:p>
          <a:p>
            <a:pPr algn="ctr">
              <a:lnSpc>
                <a:spcPct val="150000"/>
              </a:lnSpc>
            </a:pPr>
            <a:endParaRPr lang="en-IN" sz="1100" b="1" dirty="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id="{6DC8CB65-EB20-4A2D-AB4E-B554366AC9CC}"/>
              </a:ext>
            </a:extLst>
          </p:cNvPr>
          <p:cNvSpPr txBox="1"/>
          <p:nvPr/>
        </p:nvSpPr>
        <p:spPr>
          <a:xfrm>
            <a:off x="6554403" y="5543889"/>
            <a:ext cx="4575559" cy="613117"/>
          </a:xfrm>
          <a:prstGeom prst="rect">
            <a:avLst/>
          </a:prstGeom>
          <a:noFill/>
        </p:spPr>
        <p:txBody>
          <a:bodyPr wrap="square" rtlCol="0">
            <a:spAutoFit/>
          </a:bodyPr>
          <a:lstStyle/>
          <a:p>
            <a:pPr algn="r">
              <a:lnSpc>
                <a:spcPct val="150000"/>
              </a:lnSpc>
            </a:pPr>
            <a:r>
              <a:rPr lang="en-IN" sz="1200" i="1" dirty="0">
                <a:solidFill>
                  <a:schemeClr val="bg2">
                    <a:lumMod val="25000"/>
                  </a:schemeClr>
                </a:solidFill>
                <a:latin typeface="Times New Roman" panose="02020603050405020304" pitchFamily="18" charset="0"/>
                <a:cs typeface="Times New Roman" panose="02020603050405020304" pitchFamily="18" charset="0"/>
              </a:rPr>
              <a:t>https://neuromuscular.neuroconferences.com/</a:t>
            </a:r>
          </a:p>
          <a:p>
            <a:pPr algn="r">
              <a:lnSpc>
                <a:spcPct val="150000"/>
              </a:lnSpc>
            </a:pP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55321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1709</TotalTime>
  <Words>1706</Words>
  <Application>Microsoft Office PowerPoint</Application>
  <PresentationFormat>Widescreen</PresentationFormat>
  <Paragraphs>181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Shreya Singh</cp:lastModifiedBy>
  <cp:revision>145</cp:revision>
  <dcterms:created xsi:type="dcterms:W3CDTF">2021-03-23T11:39:33Z</dcterms:created>
  <dcterms:modified xsi:type="dcterms:W3CDTF">2023-09-15T06:55:10Z</dcterms:modified>
</cp:coreProperties>
</file>