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762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33" d="100"/>
          <a:sy n="33" d="100"/>
        </p:scale>
        <p:origin x="3854" y="1032"/>
      </p:cViewPr>
      <p:guideLst/>
    </p:cSldViewPr>
  </p:notesViewPr>
  <p:gridSpacing cx="144001" cy="144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B7DE03E-77DF-4052-AF4C-8D130AFA1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F1D83E-D37F-4465-9BAF-451D996A9C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DE938-5B74-48A5-8929-000E9219A7BA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F9C44E9-B1B1-46F5-953E-A61079D35A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9195F2A-1E4E-4B46-A665-41F37B7BA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92189-C333-4F0D-9184-39D69BF82E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149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1C8665-C8AC-4221-BBA1-86BC2DBA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8B82AAB-B591-46F1-BE24-617A61FF8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50A0E8-1F54-445C-A0AE-FAD9905D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E0EAD5-F858-4F14-B999-7859A0ABE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1D2E9F-C130-4B1E-AF85-ECBF73E2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53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20DBC7-CA3C-4ACD-9CCE-A572C77F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8BA5C1-452D-40D1-ACD3-770DC68C1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BE1188-4D67-4655-85DE-E237F19D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B2B107-8801-4180-886E-2F1AC99F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F0081-CF98-4D9B-9C78-D7B065A76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0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0B26F-9182-48C1-9B93-B3D65D31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1A133A-25FE-49D6-8034-CC090AA4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8D09BA-28FD-4E5F-B75F-86113BFA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5C0FF6-BCEB-41EE-9DE8-B2586101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109021-0D50-4745-887A-9CCB9F08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76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9F9D52-673B-4312-B17B-840B3C40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E19451-0C33-40CD-B40F-B7A794871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7986C8-C5AA-40DE-885D-C02294E32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90821B-1B6E-40C0-B79B-D324D90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0B19AF-3C41-470F-B7A2-4958B53E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B62445-72F9-4A92-93CE-45D2FC21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462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3DEBB3-A553-429F-BFDC-34694A90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C28765-5D14-4C8C-B406-381CE30BB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CE31813-3D70-4F55-9FF1-94B001147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1D55C68-8DCE-4240-A3DF-46FB8991C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2E5A247-6BEB-4216-9B8A-E3DFD67F9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C6DF894-3600-494D-B298-9FADD2B2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5E6391A-8809-4509-BD3D-753DA1B0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6099D55-2672-4A85-A69B-C7F75E8B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98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E7A36-6028-4168-9A8C-48D58A19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A4CC0E0-AEC8-4374-A60C-5F9F76BB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1B7E4D-5497-4A55-9CCF-B67752FA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0E60E74-B907-469C-9E6B-00B7F0F1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7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7CA73-4398-459E-921C-67CEBA77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1AD353D-4E35-4B1D-AB5C-E1C525DC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B516FB3-E1E1-433F-BB76-9F94AEAD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09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D0B960-E266-42FE-A2EF-C5E7A8C7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B398D-55E9-4FF6-8F27-4ABACE4B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80F1074-CE2C-4E9E-82C7-F818B4A3B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EFED41B-44B8-425F-8F48-F00BE393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71D562-5DD7-491E-BC3E-B7BC0486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4A80FEF-5E61-42B1-B1CD-CCAEDD24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02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C4EF9B-88F0-4330-8E5B-B6940784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6E1061C-A696-401A-87F4-9A00B7D69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D27253-FB9C-43D7-8021-F745C7DCB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ACB669-E27A-4807-8630-AC4735F6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CDCF-060D-4015-8588-587F4C32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E2D457-AA8A-4580-9971-24FD18357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30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C282A6-62D7-44D1-87FB-C147D537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1FD5A24-F355-4D24-95D1-60632B5DE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470CBA-DEF7-4288-BB39-9C70BE88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FDDCD7-9A9C-4050-BFC3-2BC70E46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CB9FBD-6047-4B1E-9BD8-4393E19A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247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684EA51-AD7E-4CFF-BB9D-9FB4432483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1AA3244-41EA-4AA8-AAE6-4F6170E75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13C126-80FD-4C56-9EA9-672C155A6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460F78-BD42-413B-AEAF-F5BA2FA39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B69517-52E8-4A92-B5F9-83F741E9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2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32C5C99-A111-4461-8C88-4AF38D46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98919B-CDAF-4D26-AC87-A43B34D7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03DC72-A67D-46EA-9C9A-626FBDF55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5E3B0-71E6-4414-AE9D-85E8E1749F7D}" type="datetimeFigureOut">
              <a:rPr lang="en-IN" smtClean="0"/>
              <a:t>09-01-2024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DAA38F-4909-412F-9A9B-2B01500ED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E0BD62-735A-4013-AFE2-7AB24831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9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eurologycongress@eurosessions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euroscience.global-summit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omedicine.conferenceseri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097271C-04C2-43EA-A1E6-5BD47759EE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FBFF7A6-3ECF-46A3-9615-A70B396EF41B}"/>
              </a:ext>
            </a:extLst>
          </p:cNvPr>
          <p:cNvSpPr/>
          <p:nvPr/>
        </p:nvSpPr>
        <p:spPr>
          <a:xfrm>
            <a:off x="1055965" y="836982"/>
            <a:ext cx="10080070" cy="51840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CC7ADBA-7775-48F3-A2AB-0100D7C66A4C}"/>
              </a:ext>
            </a:extLst>
          </p:cNvPr>
          <p:cNvSpPr/>
          <p:nvPr/>
        </p:nvSpPr>
        <p:spPr>
          <a:xfrm>
            <a:off x="767963" y="548980"/>
            <a:ext cx="10656074" cy="5760040"/>
          </a:xfrm>
          <a:prstGeom prst="rect">
            <a:avLst/>
          </a:prstGeom>
          <a:noFill/>
          <a:ln w="38100">
            <a:solidFill>
              <a:schemeClr val="bg1">
                <a:alpha val="2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628D2E-A3A2-4AD6-B133-F1D6BAE80DCC}"/>
              </a:ext>
            </a:extLst>
          </p:cNvPr>
          <p:cNvSpPr txBox="1"/>
          <p:nvPr/>
        </p:nvSpPr>
        <p:spPr>
          <a:xfrm>
            <a:off x="1132020" y="2007752"/>
            <a:ext cx="864006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37th European Neurology Congress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2024</a:t>
            </a:r>
          </a:p>
          <a:p>
            <a:pPr algn="ctr"/>
            <a:endParaRPr lang="en-IN" sz="1100" b="0" i="0" u="none" strike="noStrike" baseline="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 13-14, 2024 </a:t>
            </a:r>
            <a:r>
              <a:rPr lang="en-IN" sz="1600" b="0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en-IN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Rome, </a:t>
            </a:r>
            <a:r>
              <a:rPr lang="en-IN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</a:p>
          <a:p>
            <a:pPr algn="ctr"/>
            <a:r>
              <a:rPr lang="en-US" b="1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Theme:</a:t>
            </a:r>
          </a:p>
          <a:p>
            <a:pPr algn="ctr"/>
            <a:r>
              <a:rPr lang="en-US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“Delving into the Enigmatic Depths of Neuroscientific Discovery”</a:t>
            </a:r>
          </a:p>
          <a:p>
            <a:pPr algn="ctr"/>
            <a:r>
              <a:rPr lang="en-US" b="1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</a:t>
            </a:r>
            <a:r>
              <a:rPr lang="en-US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us:</a:t>
            </a:r>
            <a:r>
              <a:rPr lang="en-US" sz="14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IN" sz="16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IN" sz="1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smtClean="0">
                <a:hlinkClick r:id="rId3" tooltip="neurologycongress@eurosessions.com"/>
              </a:rPr>
              <a:t>neurologycongress@eurosessions.com</a:t>
            </a:r>
            <a:endParaRPr lang="en-IN" dirty="0" smtClean="0"/>
          </a:p>
          <a:p>
            <a:pPr algn="ctr"/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IN" sz="1600" b="1" u="none" strike="noStrike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IN" sz="1600" dirty="0">
                <a:hlinkClick r:id="rId4"/>
              </a:rPr>
              <a:t>https://neuroscience.global-summit.com</a:t>
            </a:r>
            <a:r>
              <a:rPr lang="en-IN" sz="1600" dirty="0" smtClean="0">
                <a:hlinkClick r:id="rId4"/>
              </a:rPr>
              <a:t>/</a:t>
            </a:r>
            <a:endParaRPr lang="en-IN" sz="1600" dirty="0" smtClean="0"/>
          </a:p>
          <a:p>
            <a:pPr algn="ctr"/>
            <a:endParaRPr lang="en-IN" sz="1600" dirty="0" smtClean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42644BB-FEE3-4D7C-A486-8938C5B25841}"/>
              </a:ext>
            </a:extLst>
          </p:cNvPr>
          <p:cNvSpPr/>
          <p:nvPr/>
        </p:nvSpPr>
        <p:spPr>
          <a:xfrm>
            <a:off x="9984027" y="836982"/>
            <a:ext cx="1152008" cy="518403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6FABAF-E0F2-43B0-92F2-786AF5FE1476}"/>
              </a:ext>
            </a:extLst>
          </p:cNvPr>
          <p:cNvSpPr txBox="1"/>
          <p:nvPr/>
        </p:nvSpPr>
        <p:spPr>
          <a:xfrm rot="16200000">
            <a:off x="7968340" y="3259723"/>
            <a:ext cx="5184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kern="2000" spc="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 CONGRESS 2024</a:t>
            </a:r>
            <a:endParaRPr lang="en-US" sz="1600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528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7B4A45B-8092-4F11-9099-F27449F70E9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3E5D7E8-0BFA-4080-8525-4B3A6A675370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DABE250-1A7C-44CF-A3EB-3F893D6B1B13}"/>
              </a:ext>
            </a:extLst>
          </p:cNvPr>
          <p:cNvSpPr txBox="1"/>
          <p:nvPr/>
        </p:nvSpPr>
        <p:spPr>
          <a:xfrm>
            <a:off x="3503981" y="1469434"/>
            <a:ext cx="7344051" cy="144655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n-US" sz="11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Colleagues,</a:t>
            </a:r>
          </a:p>
          <a:p>
            <a:pPr algn="just"/>
            <a:endParaRPr lang="en-US" sz="110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Series is delighted to welcome you for the Prestigious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“37th European Neurology Congress 2024”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focusing on determination of various approaches in the field of</a:t>
            </a:r>
            <a:r>
              <a:rPr lang="en-US" sz="110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Biomedicine 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we are confident that you will enjoy the Scientific Program of this upcoming Conference. We look forward to see you..</a:t>
            </a:r>
          </a:p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Regards</a:t>
            </a:r>
          </a:p>
          <a:p>
            <a:pPr algn="just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Neuro Congress 2024</a:t>
            </a:r>
            <a:endParaRPr lang="en-US" sz="11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1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Committee, Conference 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Series</a:t>
            </a:r>
            <a:endParaRPr lang="en-I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111B2DB-7D68-4164-8ED4-EB416D732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0B510F1-101C-4D87-A408-059782B73CBD}"/>
              </a:ext>
            </a:extLst>
          </p:cNvPr>
          <p:cNvSpPr/>
          <p:nvPr/>
        </p:nvSpPr>
        <p:spPr>
          <a:xfrm>
            <a:off x="4756812" y="862223"/>
            <a:ext cx="2678376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F3DAB80-147C-466B-A8F0-CD4A32C0E0FC}"/>
              </a:ext>
            </a:extLst>
          </p:cNvPr>
          <p:cNvSpPr txBox="1"/>
          <p:nvPr/>
        </p:nvSpPr>
        <p:spPr>
          <a:xfrm>
            <a:off x="6776076" y="5671301"/>
            <a:ext cx="4575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https://neuroscience.global-summit.com//</a:t>
            </a:r>
            <a:endParaRPr lang="en-IN" sz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endParaRPr lang="en-IN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B8A0E95-1936-4527-8DF6-C9D6317AC636}"/>
              </a:ext>
            </a:extLst>
          </p:cNvPr>
          <p:cNvSpPr txBox="1"/>
          <p:nvPr/>
        </p:nvSpPr>
        <p:spPr>
          <a:xfrm>
            <a:off x="4756812" y="1000842"/>
            <a:ext cx="267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INVITATION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D594A84-5175-4EC9-9D4D-68FED1D4FEF7}"/>
              </a:ext>
            </a:extLst>
          </p:cNvPr>
          <p:cNvSpPr/>
          <p:nvPr/>
        </p:nvSpPr>
        <p:spPr>
          <a:xfrm>
            <a:off x="739248" y="729205"/>
            <a:ext cx="2188730" cy="5378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9C93A6-F22B-4CA7-9BD5-7400C0BDE016}"/>
              </a:ext>
            </a:extLst>
          </p:cNvPr>
          <p:cNvSpPr txBox="1"/>
          <p:nvPr/>
        </p:nvSpPr>
        <p:spPr>
          <a:xfrm>
            <a:off x="911964" y="895076"/>
            <a:ext cx="1852770" cy="4981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</a:p>
          <a:p>
            <a:pPr algn="ctr">
              <a:lnSpc>
                <a:spcPts val="2400"/>
              </a:lnSpc>
            </a:pP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Of Scientific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Sessions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Expert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Members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Exhibitors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xmlns="" id="{6F0581F8-A45C-47AB-972C-7FB19EF3C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047510"/>
              </p:ext>
            </p:extLst>
          </p:nvPr>
        </p:nvGraphicFramePr>
        <p:xfrm>
          <a:off x="3624552" y="3083412"/>
          <a:ext cx="7127910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582">
                  <a:extLst>
                    <a:ext uri="{9D8B030D-6E8A-4147-A177-3AD203B41FA5}">
                      <a16:colId xmlns:a16="http://schemas.microsoft.com/office/drawing/2014/main" xmlns="" val="1978135049"/>
                    </a:ext>
                  </a:extLst>
                </a:gridCol>
                <a:gridCol w="1425582">
                  <a:extLst>
                    <a:ext uri="{9D8B030D-6E8A-4147-A177-3AD203B41FA5}">
                      <a16:colId xmlns:a16="http://schemas.microsoft.com/office/drawing/2014/main" xmlns="" val="2590108815"/>
                    </a:ext>
                  </a:extLst>
                </a:gridCol>
                <a:gridCol w="1425582">
                  <a:extLst>
                    <a:ext uri="{9D8B030D-6E8A-4147-A177-3AD203B41FA5}">
                      <a16:colId xmlns:a16="http://schemas.microsoft.com/office/drawing/2014/main" xmlns="" val="2785681918"/>
                    </a:ext>
                  </a:extLst>
                </a:gridCol>
                <a:gridCol w="1425582">
                  <a:extLst>
                    <a:ext uri="{9D8B030D-6E8A-4147-A177-3AD203B41FA5}">
                      <a16:colId xmlns:a16="http://schemas.microsoft.com/office/drawing/2014/main" xmlns="" val="2095863505"/>
                    </a:ext>
                  </a:extLst>
                </a:gridCol>
                <a:gridCol w="1425582">
                  <a:extLst>
                    <a:ext uri="{9D8B030D-6E8A-4147-A177-3AD203B41FA5}">
                      <a16:colId xmlns:a16="http://schemas.microsoft.com/office/drawing/2014/main" xmlns="" val="621410204"/>
                    </a:ext>
                  </a:extLst>
                </a:gridCol>
              </a:tblGrid>
              <a:tr h="22963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Editorial Board Members of Supporting Journals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3830436"/>
                  </a:ext>
                </a:extLst>
              </a:tr>
              <a:tr h="995064">
                <a:tc>
                  <a:txBody>
                    <a:bodyPr/>
                    <a:lstStyle/>
                    <a:p>
                      <a:pPr algn="ctr"/>
                      <a:r>
                        <a:rPr lang="pt-BR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Shailesh Jain</a:t>
                      </a:r>
                    </a:p>
                    <a:p>
                      <a:pPr algn="ctr"/>
                      <a:r>
                        <a:rPr lang="pt-BR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Editor-in-Chief</a:t>
                      </a:r>
                    </a:p>
                    <a:p>
                      <a:pPr algn="ctr"/>
                      <a:r>
                        <a:rPr lang="en-US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Deptartment</a:t>
                      </a: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Psychiatry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 Chair, Texas Tech Health Science Center HSC-Permian Basin, USA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Yidong</a:t>
                      </a:r>
                      <a:r>
                        <a:rPr lang="en-IN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Wei</a:t>
                      </a:r>
                    </a:p>
                    <a:p>
                      <a:pPr algn="ctr"/>
                      <a:r>
                        <a:rPr lang="en-IN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IN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Editor-in-Chief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Professor, Department of Cardiology</a:t>
                      </a:r>
                    </a:p>
                    <a:p>
                      <a:pPr algn="ctr"/>
                      <a:r>
                        <a:rPr lang="en-US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Tongji</a:t>
                      </a: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University, China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Ulrich Rudolf </a:t>
                      </a:r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Mahlknecht</a:t>
                      </a:r>
                      <a:endParaRPr lang="en-US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Editor-in-Chief</a:t>
                      </a:r>
                    </a:p>
                    <a:p>
                      <a:pPr algn="ctr"/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Department of Internal Medicine, Hematology/Oncology</a:t>
                      </a:r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Heidelberg, Germany</a:t>
                      </a:r>
                      <a:endParaRPr lang="en-US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John D. Parker</a:t>
                      </a: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Toronto, Medicine and Pharmacology, USA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Trevor A. Winter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Associate Professor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Stanford University, Division of Gastroenterology and </a:t>
                      </a:r>
                      <a:r>
                        <a:rPr lang="en-US" sz="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Hepatology</a:t>
                      </a: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Stanford School of Medicine , USA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7499331"/>
                  </a:ext>
                </a:extLst>
              </a:tr>
              <a:tr h="1046092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Arun</a:t>
                      </a:r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Aggarwal</a:t>
                      </a:r>
                      <a:endParaRPr lang="en-US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Executive Editor</a:t>
                      </a:r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Chemistry and Drug Metabolism National Institute on Drug Abuse National Institutes of Health, USA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Nancy Chen</a:t>
                      </a:r>
                    </a:p>
                    <a:p>
                      <a:pPr algn="ctr"/>
                      <a:endParaRPr lang="en-US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Principle Statistician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Johnson &amp; Johnson, USA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Mutlu</a:t>
                      </a:r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Ozcan</a:t>
                      </a: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/>
                      <a:endParaRPr lang="en-US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Zurich, Professor and Head of Dental Materials Unit Dental School, Switzerland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Ronald B. Vender</a:t>
                      </a:r>
                      <a:r>
                        <a:rPr lang="en-US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lang="en-US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en-US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Associate Clinical Professor</a:t>
                      </a:r>
                    </a:p>
                    <a:p>
                      <a:r>
                        <a:rPr lang="en-US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McMaster University, Division of Dermatology, USA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Michael W </a:t>
                      </a:r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Schlund</a:t>
                      </a:r>
                      <a:endParaRPr lang="en-US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Assistant Professor Department of Psychiatry</a:t>
                      </a:r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9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Johns Hopkins School of Medicine, Faculty, KKI, USA</a:t>
                      </a:r>
                      <a:endParaRPr lang="en-US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501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21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04DF45-158B-427F-B7EA-71F52B0A1EEF}"/>
              </a:ext>
            </a:extLst>
          </p:cNvPr>
          <p:cNvSpPr/>
          <p:nvPr/>
        </p:nvSpPr>
        <p:spPr>
          <a:xfrm>
            <a:off x="1" y="-15715"/>
            <a:ext cx="12191999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CBA269-4621-4130-A67E-FAC252B18458}"/>
              </a:ext>
            </a:extLst>
          </p:cNvPr>
          <p:cNvSpPr/>
          <p:nvPr/>
        </p:nvSpPr>
        <p:spPr>
          <a:xfrm>
            <a:off x="739248" y="739914"/>
            <a:ext cx="10713504" cy="53781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DD38309-7F4F-4DB1-88C3-DACA58B69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8D13927-375C-4E67-9E2F-C80E902F6E74}"/>
              </a:ext>
            </a:extLst>
          </p:cNvPr>
          <p:cNvSpPr/>
          <p:nvPr/>
        </p:nvSpPr>
        <p:spPr>
          <a:xfrm>
            <a:off x="3647983" y="902863"/>
            <a:ext cx="4896034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B6E538-0D42-407F-8CC2-319EB6B753A4}"/>
              </a:ext>
            </a:extLst>
          </p:cNvPr>
          <p:cNvSpPr txBox="1"/>
          <p:nvPr/>
        </p:nvSpPr>
        <p:spPr>
          <a:xfrm>
            <a:off x="3935985" y="1035567"/>
            <a:ext cx="4320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ANNOUNCEMENT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8027F74-69EA-4645-BB69-B27CA89C4A22}"/>
              </a:ext>
            </a:extLst>
          </p:cNvPr>
          <p:cNvSpPr txBox="1"/>
          <p:nvPr/>
        </p:nvSpPr>
        <p:spPr>
          <a:xfrm>
            <a:off x="6995711" y="5671301"/>
            <a:ext cx="4355924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https://neuroscience.global-summit.com/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A2BC2B4B-2B3A-4DA2-8FC7-ACBC356CED34}"/>
              </a:ext>
            </a:extLst>
          </p:cNvPr>
          <p:cNvSpPr/>
          <p:nvPr/>
        </p:nvSpPr>
        <p:spPr>
          <a:xfrm>
            <a:off x="1199966" y="1900111"/>
            <a:ext cx="3312023" cy="331202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177800">
              <a:schemeClr val="accent3">
                <a:satMod val="175000"/>
                <a:alpha val="21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0680A76-515F-4416-A0B5-CC950A68C245}"/>
              </a:ext>
            </a:extLst>
          </p:cNvPr>
          <p:cNvSpPr txBox="1"/>
          <p:nvPr/>
        </p:nvSpPr>
        <p:spPr>
          <a:xfrm>
            <a:off x="5375996" y="1900111"/>
            <a:ext cx="489603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VENUE &amp; </a:t>
            </a:r>
            <a:r>
              <a:rPr lang="en-US" sz="14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ACCOMMODATION</a:t>
            </a:r>
          </a:p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Rome, </a:t>
            </a:r>
            <a:r>
              <a:rPr lang="en-US" sz="14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Submission Opens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August 31</a:t>
            </a:r>
            <a:r>
              <a:rPr lang="en-US" sz="1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Opens: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August 31</a:t>
            </a:r>
            <a:r>
              <a:rPr lang="en-US" sz="1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Bird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       September 5</a:t>
            </a:r>
            <a:r>
              <a:rPr lang="en-US" sz="1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 Registration: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December 15</a:t>
            </a:r>
            <a:r>
              <a:rPr lang="en-US" sz="1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 Registration: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June  13</a:t>
            </a:r>
            <a:r>
              <a:rPr lang="en-US" sz="1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EXHIBITION AND SPONSORSHIP</a:t>
            </a:r>
          </a:p>
          <a:p>
            <a:r>
              <a:rPr lang="en-US" sz="11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Exhibition will be held concurrently with the Conference. Thanks to exhibitors from all over the world, attendees will have a complete overview of new findings in the field </a:t>
            </a:r>
            <a:r>
              <a:rPr lang="en-US" sz="11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1100" b="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Biomedicine</a:t>
            </a:r>
            <a:r>
              <a:rPr lang="en-US" sz="11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555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335</Words>
  <Application>Microsoft Office PowerPoint</Application>
  <PresentationFormat>Custom</PresentationFormat>
  <Paragraphs>78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Shikha Srivastava</cp:lastModifiedBy>
  <cp:revision>46</cp:revision>
  <dcterms:created xsi:type="dcterms:W3CDTF">2021-03-26T05:03:42Z</dcterms:created>
  <dcterms:modified xsi:type="dcterms:W3CDTF">2024-01-09T04:36:57Z</dcterms:modified>
</cp:coreProperties>
</file>