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95" autoAdjust="0"/>
    <p:restoredTop sz="94660"/>
  </p:normalViewPr>
  <p:slideViewPr>
    <p:cSldViewPr>
      <p:cViewPr varScale="1">
        <p:scale>
          <a:sx n="86" d="100"/>
          <a:sy n="86" d="100"/>
        </p:scale>
        <p:origin x="62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D0800A-37CA-43E6-90ED-8AF2577F6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D4AB516-5CE2-4622-8FBC-6215FCA92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CA7102-E348-4DA4-93F1-91203A6D3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29-09-2023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9690AB8-BCCD-41D4-84C2-C0430B423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50F0CBC-46D9-4C9D-BA6C-CA148CE07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9373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979CD8-817D-493A-8B74-AD98A8E7C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D4BC1D0-DA17-4F2F-9BB2-EBAC52143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29552E5-E8E9-4E97-8BA0-39CF02A61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29-09-2023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4675047-B4FD-4B13-9FE0-7734077CB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A1CEE10-2F29-42EB-899B-70DA9B52D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5388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FFE73A-F41F-4F36-8265-054175B06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6CC9514-F4D3-44EB-BF57-309A19BF6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B842763-18BE-4E23-B80A-83A0883EC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29-09-2023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C217771-D837-4A22-9EC1-05A3E8A31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BE0D4DF-FB77-4914-8908-FB4CA039F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60302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054BA42-C7BE-46FC-A57A-888A57EE3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EE8B202-94D9-4E7C-A801-A9D6CA00F7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BFE1C01-596F-4909-B586-DD82BA475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A6F385D-DCC3-4CDD-A8B7-4EE5FCD5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29-09-2023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1201487-C773-44C3-88CF-88EE5FBB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BD49442-C194-481D-941D-D682813F0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526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C732C2-FF35-4728-9F32-11F778381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47BF9F8-D7F9-4C50-8E5B-CF0CE4B22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611E12B-8FDA-43FE-A67B-B9EF1C74E0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2985523-672C-49CD-97C9-B3C5923F9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C70601C-DCBA-44A5-96C2-EAE2B6049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B29F3E3-5287-42DD-9E0B-58D8D107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29-09-2023</a:t>
            </a:fld>
            <a:endParaRPr lang="en-IN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844CB29E-B06A-4B6F-B904-481FEB40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A8C2068-8F2D-4730-AF22-B122A96FE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4423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D7FB7A-2301-435B-8209-7B94D2454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56FC22D-5E8A-4EB5-9F1E-8D00BC4AC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29-09-2023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A32CB21-E9C8-4E3E-8426-FB4B97E2E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75383EB-7BC9-4444-9698-E1EC66F57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3164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34538A1-5843-408A-962E-03BF6130D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29-09-2023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537FC3E8-2158-4572-85E3-10302B269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4A9C497-C7E4-4B3B-BBC8-F0176657C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211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6C612A0-E55C-430E-B964-04D379A88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16DEB37-2E38-48DE-901E-3F80A5A5B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5124B55-7E60-4039-AFD2-13867019E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88CC3CD-C2AD-4C45-BF9B-01C285730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29-09-2023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4627D9A-8877-4AF6-A144-2ABA5E711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8304C37-4180-4A66-B140-48B410AE2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1157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0681D0-6B31-4319-BDA2-13BE0E3F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24DD556-54A0-48D3-AA6D-FAF93938A4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6AFF7F7-984D-45F4-B099-22EF5FDFF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526B8F4-BAA1-41F5-B9B0-6DE05AB69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29-09-2023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8C96341-0684-4F33-99F1-162E84EE1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3F3F2C1-20B3-48A5-9211-F83CD4441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8469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4264F4-948A-40F0-82CB-0269531C3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9E0F4D7-80BE-418E-B692-32933E6AC5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40FD16B-612F-451F-8E96-6393DBBAB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29-09-2023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C6723E2-B82C-4564-9BCD-5F9227384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50C2D8D-8AE4-4A2E-A026-CD9ECB551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92410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E28798BD-68F7-4572-BD84-5C6BF554A6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624128A-D246-4181-B688-157EA11F09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45A1C2B-2C26-4689-8B5D-73958CFE3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29-09-2023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3A45A1E-7B6C-4A84-A6A1-04D9BA83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875F172-FC16-499C-BB0B-886AB45CE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54350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8994DA2-8787-4D5D-A495-7C0E7A38C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E1F481C-C336-4F24-840D-0AAE0BA9F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BBC8ABE-21AF-46B7-950C-007080179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ECCA9-FEF2-4795-AEFE-30EE8EEE08AF}" type="datetimeFigureOut">
              <a:rPr lang="en-IN" smtClean="0"/>
              <a:t>29-09-2023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26C2EBE-1B01-4288-A6FF-C97B439659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28F978A-50D7-4733-B4B8-6DCC8E2030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6147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http://electronicengineering.enggconferences.com/ocm/2019/osman-adiguzel-firat-university-turkey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4.png"/><Relationship Id="rId7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2C9996E-036E-4C43-8D72-415E732B95D1}"/>
              </a:ext>
            </a:extLst>
          </p:cNvPr>
          <p:cNvSpPr/>
          <p:nvPr/>
        </p:nvSpPr>
        <p:spPr>
          <a:xfrm>
            <a:off x="-165312" y="0"/>
            <a:ext cx="12357312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3B49DC3-13A0-4C66-B053-4C7AF2A0C26E}"/>
              </a:ext>
            </a:extLst>
          </p:cNvPr>
          <p:cNvSpPr/>
          <p:nvPr/>
        </p:nvSpPr>
        <p:spPr>
          <a:xfrm>
            <a:off x="10113564" y="0"/>
            <a:ext cx="2078436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8835F3F-A53C-4D66-A1EA-845FF3161C15}"/>
              </a:ext>
            </a:extLst>
          </p:cNvPr>
          <p:cNvSpPr/>
          <p:nvPr/>
        </p:nvSpPr>
        <p:spPr>
          <a:xfrm>
            <a:off x="-1004473" y="16"/>
            <a:ext cx="559597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BE9AC8D-EF4F-40EE-B1D7-BF0DE66AD0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20" y="200128"/>
            <a:ext cx="2262711" cy="2485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830AFCC-753E-436B-865D-AE357331D9E1}"/>
              </a:ext>
            </a:extLst>
          </p:cNvPr>
          <p:cNvSpPr txBox="1"/>
          <p:nvPr/>
        </p:nvSpPr>
        <p:spPr>
          <a:xfrm>
            <a:off x="-165312" y="5933511"/>
            <a:ext cx="48211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400" b="1" u="none" strike="noStrike" baseline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MAIL:</a:t>
            </a:r>
            <a:r>
              <a:rPr lang="en-IN" sz="1400" b="1" u="none" strike="noStrike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easypharma</a:t>
            </a:r>
            <a:r>
              <a:rPr lang="en-IN" sz="1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29@gmail.com</a:t>
            </a:r>
            <a:endParaRPr lang="en-US" sz="1400" b="1" i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URL:</a:t>
            </a:r>
            <a:r>
              <a:rPr lang="en-US" sz="1400" b="1" dirty="0" smtClean="0"/>
              <a:t>https</a:t>
            </a:r>
            <a:r>
              <a:rPr lang="en-US" sz="1400" b="1" dirty="0"/>
              <a:t>://nanotechnology.nanotechconferences.org /</a:t>
            </a:r>
            <a:endParaRPr lang="en-US" sz="1400" b="1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E35A8FE-E479-4378-8D19-D85AA420740C}"/>
              </a:ext>
            </a:extLst>
          </p:cNvPr>
          <p:cNvSpPr txBox="1"/>
          <p:nvPr/>
        </p:nvSpPr>
        <p:spPr>
          <a:xfrm rot="16200000">
            <a:off x="8199159" y="3139509"/>
            <a:ext cx="5907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kern="2000" spc="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NANOTECHNOLOGY 2024</a:t>
            </a:r>
            <a:endParaRPr lang="en-US" sz="2000" b="1" kern="2000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82FFD3B-FDF9-4054-B42D-8FDB8BA2010E}"/>
              </a:ext>
            </a:extLst>
          </p:cNvPr>
          <p:cNvSpPr txBox="1"/>
          <p:nvPr/>
        </p:nvSpPr>
        <p:spPr>
          <a:xfrm>
            <a:off x="-600744" y="2319663"/>
            <a:ext cx="511256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3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400" b="1" spc="3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1th </a:t>
            </a:r>
            <a:r>
              <a:rPr lang="en-US" sz="1400" b="1" spc="3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 NANOTECHNOLOGY CONGRESS</a:t>
            </a:r>
            <a:endParaRPr lang="en-US" sz="1400" b="1" spc="3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nl-NL" sz="1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April 11 – 12 , Amsterdam</a:t>
            </a:r>
            <a:r>
              <a:rPr lang="nl-NL" sz="1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Netherlands</a:t>
            </a:r>
          </a:p>
          <a:p>
            <a:pPr algn="ctr"/>
            <a:endParaRPr lang="en-US" sz="1600" b="1" i="0" u="none" strike="noStrike" baseline="0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i="0" u="none" strike="noStrike" baseline="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Theme</a:t>
            </a:r>
            <a:r>
              <a:rPr lang="en-US" sz="1600" b="1" i="0" u="none" strike="noStrike" baseline="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en-US" sz="1600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Endless possibilities with nanotechnology </a:t>
            </a:r>
            <a:r>
              <a:rPr lang="en-US" sz="16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conference</a:t>
            </a:r>
            <a:endParaRPr lang="en-US" sz="1600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B936510-9D27-4F4A-81AD-51A3649FFA75}"/>
              </a:ext>
            </a:extLst>
          </p:cNvPr>
          <p:cNvSpPr/>
          <p:nvPr/>
        </p:nvSpPr>
        <p:spPr>
          <a:xfrm>
            <a:off x="944881" y="1183366"/>
            <a:ext cx="3206904" cy="812240"/>
          </a:xfrm>
          <a:prstGeom prst="rect">
            <a:avLst/>
          </a:prstGeom>
          <a:noFill/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D055272-1657-4CA2-8F8A-9C7BCF7F0FC2}"/>
              </a:ext>
            </a:extLst>
          </p:cNvPr>
          <p:cNvSpPr/>
          <p:nvPr/>
        </p:nvSpPr>
        <p:spPr>
          <a:xfrm>
            <a:off x="3805316" y="1017059"/>
            <a:ext cx="3437147" cy="81224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671623A0-E770-445B-A211-6EBDA504AC7B}"/>
              </a:ext>
            </a:extLst>
          </p:cNvPr>
          <p:cNvSpPr/>
          <p:nvPr/>
        </p:nvSpPr>
        <p:spPr>
          <a:xfrm>
            <a:off x="1168400" y="1091321"/>
            <a:ext cx="5760719" cy="812240"/>
          </a:xfrm>
          <a:prstGeom prst="rect">
            <a:avLst/>
          </a:prstGeom>
          <a:solidFill>
            <a:schemeClr val="tx2">
              <a:lumMod val="75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4FC4FD2-2ECC-4712-AF0F-96A5DDAAEF84}"/>
              </a:ext>
            </a:extLst>
          </p:cNvPr>
          <p:cNvSpPr txBox="1"/>
          <p:nvPr/>
        </p:nvSpPr>
        <p:spPr>
          <a:xfrm>
            <a:off x="1168400" y="1192921"/>
            <a:ext cx="6060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0" i="0" u="none" strike="noStrike" baseline="0" dirty="0">
                <a:solidFill>
                  <a:schemeClr val="bg1"/>
                </a:solidFill>
                <a:latin typeface="Arial Black" panose="020B0A04020102020204" pitchFamily="34" charset="0"/>
              </a:rPr>
              <a:t>TENTATIVE PROGRAM</a:t>
            </a:r>
            <a:endParaRPr lang="en-IN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404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D72801D-5D07-4412-BE43-EFEDCAAAE5D5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CC11E95-01DB-4515-8FB9-5D0AD16AB51E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6AA9459-6A83-4A94-A3B3-6121326807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459652E-E2BC-4099-A61F-848554C78BF5}"/>
              </a:ext>
            </a:extLst>
          </p:cNvPr>
          <p:cNvSpPr/>
          <p:nvPr/>
        </p:nvSpPr>
        <p:spPr>
          <a:xfrm>
            <a:off x="1074045" y="896564"/>
            <a:ext cx="2141635" cy="408107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961A0F3-DFDC-4ACB-B3E0-AFEEFFCA63E5}"/>
              </a:ext>
            </a:extLst>
          </p:cNvPr>
          <p:cNvSpPr txBox="1"/>
          <p:nvPr/>
        </p:nvSpPr>
        <p:spPr>
          <a:xfrm>
            <a:off x="1074045" y="953557"/>
            <a:ext cx="2141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1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3287561-10D4-44D1-953A-232C41475070}"/>
              </a:ext>
            </a:extLst>
          </p:cNvPr>
          <p:cNvSpPr txBox="1"/>
          <p:nvPr/>
        </p:nvSpPr>
        <p:spPr>
          <a:xfrm>
            <a:off x="4122326" y="996894"/>
            <a:ext cx="7163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THRUSDAY, 11 APRIL </a:t>
            </a:r>
            <a:endParaRPr lang="en-IN" sz="1400" b="1" spc="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56F7F6E7-365B-413C-939A-0994EF05B66D}"/>
              </a:ext>
            </a:extLst>
          </p:cNvPr>
          <p:cNvCxnSpPr/>
          <p:nvPr/>
        </p:nvCxnSpPr>
        <p:spPr>
          <a:xfrm>
            <a:off x="1074045" y="1304671"/>
            <a:ext cx="10043909" cy="0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6">
            <a:extLst>
              <a:ext uri="{FF2B5EF4-FFF2-40B4-BE49-F238E27FC236}">
                <a16:creationId xmlns="" xmlns:a16="http://schemas.microsoft.com/office/drawing/2014/main" id="{A151B89E-F141-497B-A951-9AA9362A121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102065418"/>
              </p:ext>
            </p:extLst>
          </p:nvPr>
        </p:nvGraphicFramePr>
        <p:xfrm>
          <a:off x="1074045" y="1268760"/>
          <a:ext cx="10211308" cy="4792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080">
                  <a:extLst>
                    <a:ext uri="{9D8B030D-6E8A-4147-A177-3AD203B41FA5}">
                      <a16:colId xmlns="" xmlns:a16="http://schemas.microsoft.com/office/drawing/2014/main" val="345336078"/>
                    </a:ext>
                  </a:extLst>
                </a:gridCol>
                <a:gridCol w="4236614">
                  <a:extLst>
                    <a:ext uri="{9D8B030D-6E8A-4147-A177-3AD203B41FA5}">
                      <a16:colId xmlns="" xmlns:a16="http://schemas.microsoft.com/office/drawing/2014/main" val="2859743751"/>
                    </a:ext>
                  </a:extLst>
                </a:gridCol>
                <a:gridCol w="4236614">
                  <a:extLst>
                    <a:ext uri="{9D8B030D-6E8A-4147-A177-3AD203B41FA5}">
                      <a16:colId xmlns="" xmlns:a16="http://schemas.microsoft.com/office/drawing/2014/main" val="2389496667"/>
                    </a:ext>
                  </a:extLst>
                </a:gridCol>
              </a:tblGrid>
              <a:tr h="148761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08:30-09:00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Registrations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9224607"/>
                  </a:ext>
                </a:extLst>
              </a:tr>
              <a:tr h="248018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54553047"/>
                  </a:ext>
                </a:extLst>
              </a:tr>
              <a:tr h="248018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09219430"/>
                  </a:ext>
                </a:extLst>
              </a:tr>
              <a:tr h="408500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09:50-11:50</a:t>
                      </a:r>
                    </a:p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KEYNOTE LECTURES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963534"/>
                  </a:ext>
                </a:extLst>
              </a:tr>
              <a:tr h="248018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2689134"/>
                  </a:ext>
                </a:extLst>
              </a:tr>
              <a:tr h="248018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49900782"/>
                  </a:ext>
                </a:extLst>
              </a:tr>
              <a:tr h="248018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88544254"/>
                  </a:ext>
                </a:extLst>
              </a:tr>
              <a:tr h="700285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Nanomedicine</a:t>
                      </a:r>
                    </a:p>
                    <a:p>
                      <a:pPr algn="ctr"/>
                      <a:r>
                        <a:rPr lang="en-US" sz="1400" dirty="0" smtClean="0"/>
                        <a:t>  Nano metrology </a:t>
                      </a:r>
                    </a:p>
                    <a:p>
                      <a:pPr algn="ctr"/>
                      <a:r>
                        <a:rPr lang="en-US" sz="1400" dirty="0" smtClean="0"/>
                        <a:t> Nanotechnology &amp; Energy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Nanotechnology in Water Treatment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 Pharmaceutical Nanotechnology</a:t>
                      </a:r>
                      <a:endParaRPr lang="en-US" sz="14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Nanomaterials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51824414"/>
                  </a:ext>
                </a:extLst>
              </a:tr>
              <a:tr h="248018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03:10-13:15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GROUP PHOTO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14411038"/>
                  </a:ext>
                </a:extLst>
              </a:tr>
              <a:tr h="248018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13:15-14:00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LUNCH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85412555"/>
                  </a:ext>
                </a:extLst>
              </a:tr>
              <a:tr h="248018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10980752"/>
                  </a:ext>
                </a:extLst>
              </a:tr>
              <a:tr h="999365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Nanostructure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Nano physics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 Nanotechnology Environmental effects and Industrial safety.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ts val="1500"/>
                        </a:lnSpc>
                      </a:pP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Nano-Electronic Devices and Micro/Nano systems Nano biotechnology </a:t>
                      </a:r>
                    </a:p>
                    <a:p>
                      <a:pPr algn="ctr"/>
                      <a:r>
                        <a:rPr lang="en-US" sz="1400" dirty="0" smtClean="0"/>
                        <a:t>Composite Material</a:t>
                      </a:r>
                      <a:endParaRPr lang="en-US" sz="14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94071269"/>
                  </a:ext>
                </a:extLst>
              </a:tr>
              <a:tr h="248018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16:00-16:20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82983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197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D72801D-5D07-4412-BE43-EFEDCAAAE5D5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CC11E95-01DB-4515-8FB9-5D0AD16AB51E}"/>
              </a:ext>
            </a:extLst>
          </p:cNvPr>
          <p:cNvSpPr/>
          <p:nvPr/>
        </p:nvSpPr>
        <p:spPr>
          <a:xfrm>
            <a:off x="745150" y="863968"/>
            <a:ext cx="10713504" cy="568980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6AA9459-6A83-4A94-A3B3-6121326807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459652E-E2BC-4099-A61F-848554C78BF5}"/>
              </a:ext>
            </a:extLst>
          </p:cNvPr>
          <p:cNvSpPr/>
          <p:nvPr/>
        </p:nvSpPr>
        <p:spPr>
          <a:xfrm>
            <a:off x="1074045" y="896564"/>
            <a:ext cx="2141635" cy="408107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961A0F3-DFDC-4ACB-B3E0-AFEEFFCA63E5}"/>
              </a:ext>
            </a:extLst>
          </p:cNvPr>
          <p:cNvSpPr txBox="1"/>
          <p:nvPr/>
        </p:nvSpPr>
        <p:spPr>
          <a:xfrm>
            <a:off x="1074045" y="953557"/>
            <a:ext cx="2141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2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3287561-10D4-44D1-953A-232C41475070}"/>
              </a:ext>
            </a:extLst>
          </p:cNvPr>
          <p:cNvSpPr txBox="1"/>
          <p:nvPr/>
        </p:nvSpPr>
        <p:spPr>
          <a:xfrm>
            <a:off x="4079776" y="1000047"/>
            <a:ext cx="7163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FRIDAY, 12 APRIL</a:t>
            </a:r>
            <a:endParaRPr lang="en-IN" sz="1400" b="1" spc="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56F7F6E7-365B-413C-939A-0994EF05B66D}"/>
              </a:ext>
            </a:extLst>
          </p:cNvPr>
          <p:cNvCxnSpPr>
            <a:cxnSpLocks/>
          </p:cNvCxnSpPr>
          <p:nvPr/>
        </p:nvCxnSpPr>
        <p:spPr>
          <a:xfrm>
            <a:off x="1063193" y="1340769"/>
            <a:ext cx="10043909" cy="7301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6">
            <a:extLst>
              <a:ext uri="{FF2B5EF4-FFF2-40B4-BE49-F238E27FC236}">
                <a16:creationId xmlns="" xmlns:a16="http://schemas.microsoft.com/office/drawing/2014/main" id="{A151B89E-F141-497B-A951-9AA9362A121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860184137"/>
              </p:ext>
            </p:extLst>
          </p:nvPr>
        </p:nvGraphicFramePr>
        <p:xfrm>
          <a:off x="1063193" y="1459938"/>
          <a:ext cx="10043909" cy="4916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587">
                  <a:extLst>
                    <a:ext uri="{9D8B030D-6E8A-4147-A177-3AD203B41FA5}">
                      <a16:colId xmlns="" xmlns:a16="http://schemas.microsoft.com/office/drawing/2014/main" val="345336078"/>
                    </a:ext>
                  </a:extLst>
                </a:gridCol>
                <a:gridCol w="4167161">
                  <a:extLst>
                    <a:ext uri="{9D8B030D-6E8A-4147-A177-3AD203B41FA5}">
                      <a16:colId xmlns="" xmlns:a16="http://schemas.microsoft.com/office/drawing/2014/main" val="2859743751"/>
                    </a:ext>
                  </a:extLst>
                </a:gridCol>
                <a:gridCol w="4167161">
                  <a:extLst>
                    <a:ext uri="{9D8B030D-6E8A-4147-A177-3AD203B41FA5}">
                      <a16:colId xmlns="" xmlns:a16="http://schemas.microsoft.com/office/drawing/2014/main" val="2389496667"/>
                    </a:ext>
                  </a:extLst>
                </a:gridCol>
              </a:tblGrid>
              <a:tr h="3409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08:30-09:00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Registrations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9224607"/>
                  </a:ext>
                </a:extLst>
              </a:tr>
              <a:tr h="247035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54553047"/>
                  </a:ext>
                </a:extLst>
              </a:tr>
              <a:tr h="247035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09219430"/>
                  </a:ext>
                </a:extLst>
              </a:tr>
              <a:tr h="401431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09:50-11:50</a:t>
                      </a:r>
                    </a:p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KEYNOTE LECTURES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963534"/>
                  </a:ext>
                </a:extLst>
              </a:tr>
              <a:tr h="247035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2689134"/>
                  </a:ext>
                </a:extLst>
              </a:tr>
              <a:tr h="247035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49900782"/>
                  </a:ext>
                </a:extLst>
              </a:tr>
              <a:tr h="247035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88544254"/>
                  </a:ext>
                </a:extLst>
              </a:tr>
              <a:tr h="914118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Nanotechnology in the basophil activation test Nanotechnology based drug delivery systems for kidneys </a:t>
                      </a:r>
                    </a:p>
                    <a:p>
                      <a:pPr algn="ctr"/>
                      <a:r>
                        <a:rPr lang="en-US" sz="1400" dirty="0" smtClean="0"/>
                        <a:t>Nanotechnology “Impact on the food services </a:t>
                      </a:r>
                      <a:endParaRPr lang="en-US" sz="14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Nanotechnology in pulmonary medicine Nanotechnology in ovarian cancer</a:t>
                      </a:r>
                      <a:endParaRPr lang="en-US" sz="16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51824414"/>
                  </a:ext>
                </a:extLst>
              </a:tr>
              <a:tr h="247035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13:10-13:15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GROUP PHOTO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14411038"/>
                  </a:ext>
                </a:extLst>
              </a:tr>
              <a:tr h="247035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13:15-14:00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LUNCH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85412555"/>
                  </a:ext>
                </a:extLst>
              </a:tr>
              <a:tr h="247035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10980752"/>
                  </a:ext>
                </a:extLst>
              </a:tr>
              <a:tr h="872626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Nanolithography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Carbon nanotube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Nanosponges</a:t>
                      </a:r>
                      <a:endParaRPr lang="en-US" sz="14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Nanoparticles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94071269"/>
                  </a:ext>
                </a:extLst>
              </a:tr>
              <a:tr h="247035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16:00-16:20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82983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6199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76900B5-8B20-4415-BD27-7EEC0903E7C9}"/>
              </a:ext>
            </a:extLst>
          </p:cNvPr>
          <p:cNvSpPr/>
          <p:nvPr/>
        </p:nvSpPr>
        <p:spPr>
          <a:xfrm>
            <a:off x="34673" y="-18946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273AF27-2E22-4F3E-8C78-6901249FD160}"/>
              </a:ext>
            </a:extLst>
          </p:cNvPr>
          <p:cNvSpPr/>
          <p:nvPr/>
        </p:nvSpPr>
        <p:spPr>
          <a:xfrm>
            <a:off x="1090467" y="862223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sz="1100" b="1" dirty="0" smtClean="0">
              <a:solidFill>
                <a:schemeClr val="tx1"/>
              </a:solidFill>
              <a:latin typeface="Arial" panose="020B0604020202020204" pitchFamily="34" charset="0"/>
              <a:hlinkClick r:id="rId3"/>
            </a:endParaRPr>
          </a:p>
          <a:p>
            <a:pPr algn="ctr"/>
            <a:endParaRPr lang="en-US" sz="1100" b="1" dirty="0" smtClean="0">
              <a:solidFill>
                <a:schemeClr val="tx1"/>
              </a:solidFill>
              <a:latin typeface="Arial" panose="020B0604020202020204" pitchFamily="34" charset="0"/>
              <a:hlinkClick r:id="rId3"/>
            </a:endParaRPr>
          </a:p>
          <a:p>
            <a:pPr algn="ctr"/>
            <a:endParaRPr lang="en-US" sz="1100" b="1" dirty="0" smtClean="0">
              <a:solidFill>
                <a:schemeClr val="tx1"/>
              </a:solidFill>
              <a:latin typeface="Arial" panose="020B0604020202020204" pitchFamily="34" charset="0"/>
              <a:hlinkClick r:id="rId3"/>
            </a:endParaRPr>
          </a:p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Arial" panose="020B0604020202020204" pitchFamily="34" charset="0"/>
                <a:hlinkClick r:id="rId3"/>
              </a:rPr>
              <a:t>Osman </a:t>
            </a:r>
            <a:r>
              <a:rPr lang="en-US" sz="1100" b="1" dirty="0" err="1" smtClean="0">
                <a:solidFill>
                  <a:schemeClr val="tx1"/>
                </a:solidFill>
                <a:latin typeface="Arial" panose="020B0604020202020204" pitchFamily="34" charset="0"/>
                <a:hlinkClick r:id="rId3"/>
              </a:rPr>
              <a:t>Adiguzel</a:t>
            </a:r>
            <a:endParaRPr lang="en-US" sz="1100" b="1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Professor</a:t>
            </a:r>
            <a:br>
              <a:rPr lang="en-US" sz="1100" b="1" dirty="0" smtClean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sz="1100" b="1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Firat</a:t>
            </a:r>
            <a:r>
              <a:rPr lang="en-US" sz="11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 University</a:t>
            </a:r>
            <a:br>
              <a:rPr lang="en-US" sz="1100" b="1" dirty="0" smtClean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sz="11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Turkey</a:t>
            </a:r>
          </a:p>
          <a:p>
            <a:pPr algn="ctr"/>
            <a:endParaRPr lang="en-US" dirty="0" smtClean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903AC694-DBB9-4C54-B734-54041C4D9A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4C68F38-43A9-4D71-A47D-D805F3978F82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0BBCEC4-72C4-4721-B56B-58466717B418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EDITORIAL BOARD MEMBERS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DE82FBC-1FB8-4D5D-880A-A3725A94DCA3}"/>
              </a:ext>
            </a:extLst>
          </p:cNvPr>
          <p:cNvSpPr txBox="1"/>
          <p:nvPr/>
        </p:nvSpPr>
        <p:spPr>
          <a:xfrm>
            <a:off x="2009142" y="4934827"/>
            <a:ext cx="27907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>
                <a:latin typeface="Times New Roman" pitchFamily="18" charset="0"/>
                <a:cs typeface="Times New Roman" pitchFamily="18" charset="0"/>
              </a:rPr>
              <a:t>Cristi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dirty="0" err="1">
                <a:latin typeface="Times New Roman" pitchFamily="18" charset="0"/>
                <a:cs typeface="Times New Roman" pitchFamily="18" charset="0"/>
              </a:rPr>
              <a:t>Spulbar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Executive Director of CEBAFI</a:t>
            </a:r>
          </a:p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University of Craiova</a:t>
            </a:r>
          </a:p>
          <a:p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Romania</a:t>
            </a:r>
            <a:endParaRPr lang="it-IT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9EB551A-9BD7-491A-99EC-49028DE55A55}"/>
              </a:ext>
            </a:extLst>
          </p:cNvPr>
          <p:cNvSpPr txBox="1"/>
          <p:nvPr/>
        </p:nvSpPr>
        <p:spPr>
          <a:xfrm>
            <a:off x="4257980" y="5035897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/>
            </a:r>
            <a:br>
              <a:rPr lang="en-US" sz="1000" dirty="0"/>
            </a:br>
            <a:endParaRPr lang="en-US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D336BA33-A7EC-4D5F-86D1-5A25F8B74658}"/>
              </a:ext>
            </a:extLst>
          </p:cNvPr>
          <p:cNvSpPr txBox="1"/>
          <p:nvPr/>
        </p:nvSpPr>
        <p:spPr>
          <a:xfrm>
            <a:off x="8761233" y="5035897"/>
            <a:ext cx="23033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Vladimir V.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Rumyantsev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Professor</a:t>
            </a:r>
          </a:p>
          <a:p>
            <a:pPr algn="ctr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A.A.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Galkin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Donetsk Institute for Physics and Engineering</a:t>
            </a:r>
          </a:p>
          <a:p>
            <a:pPr algn="ctr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Ukraine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CF00E953-4C6C-47B9-8DD5-6BAE212B2DF0}"/>
              </a:ext>
            </a:extLst>
          </p:cNvPr>
          <p:cNvSpPr txBox="1"/>
          <p:nvPr/>
        </p:nvSpPr>
        <p:spPr>
          <a:xfrm>
            <a:off x="4875481" y="5082064"/>
            <a:ext cx="32947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Abdel-</a:t>
            </a:r>
            <a:r>
              <a:rPr lang="en-US" sz="1000" dirty="0" err="1"/>
              <a:t>Badeh</a:t>
            </a:r>
            <a:r>
              <a:rPr lang="en-US" sz="1000" dirty="0"/>
              <a:t> Mohamed Salem</a:t>
            </a:r>
          </a:p>
          <a:p>
            <a:pPr algn="ctr"/>
            <a:r>
              <a:rPr lang="en-US" sz="1000" dirty="0"/>
              <a:t>Professor</a:t>
            </a:r>
          </a:p>
          <a:p>
            <a:pPr algn="ctr"/>
            <a:r>
              <a:rPr lang="en-US" sz="1000" dirty="0"/>
              <a:t>Ain Shams University</a:t>
            </a:r>
          </a:p>
          <a:p>
            <a:pPr algn="ctr"/>
            <a:r>
              <a:rPr lang="en-US" sz="1000" dirty="0"/>
              <a:t>Egypt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51492" y="2708922"/>
            <a:ext cx="1620481" cy="878908"/>
          </a:xfrm>
        </p:spPr>
        <p:txBody>
          <a:bodyPr>
            <a:noAutofit/>
          </a:bodyPr>
          <a:lstStyle/>
          <a:p>
            <a:pPr algn="ctr"/>
            <a:r>
              <a:rPr lang="en-US" sz="1100" b="1" dirty="0">
                <a:latin typeface="Times New Roman" pitchFamily="18" charset="0"/>
                <a:cs typeface="Times New Roman" pitchFamily="18" charset="0"/>
              </a:rPr>
              <a:t>Steven H </a:t>
            </a:r>
            <a:r>
              <a:rPr lang="en-US" sz="1100" b="1" dirty="0" err="1">
                <a:latin typeface="Times New Roman" pitchFamily="18" charset="0"/>
                <a:cs typeface="Times New Roman" pitchFamily="18" charset="0"/>
              </a:rPr>
              <a:t>Voldman</a:t>
            </a:r>
            <a:r>
              <a:rPr lang="en-US" sz="11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1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100" b="1" dirty="0">
                <a:latin typeface="Times New Roman" pitchFamily="18" charset="0"/>
                <a:cs typeface="Times New Roman" pitchFamily="18" charset="0"/>
              </a:rPr>
              <a:t>Director</a:t>
            </a:r>
            <a:br>
              <a:rPr lang="en-US" sz="11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100" b="1" dirty="0">
                <a:latin typeface="Times New Roman" pitchFamily="18" charset="0"/>
                <a:cs typeface="Times New Roman" pitchFamily="18" charset="0"/>
              </a:rPr>
              <a:t>Steven H </a:t>
            </a:r>
            <a:r>
              <a:rPr lang="en-US" sz="1100" b="1" dirty="0" err="1">
                <a:latin typeface="Times New Roman" pitchFamily="18" charset="0"/>
                <a:cs typeface="Times New Roman" pitchFamily="18" charset="0"/>
              </a:rPr>
              <a:t>Voldman</a:t>
            </a:r>
            <a:r>
              <a:rPr lang="en-US" sz="1100" b="1" dirty="0">
                <a:latin typeface="Times New Roman" pitchFamily="18" charset="0"/>
                <a:cs typeface="Times New Roman" pitchFamily="18" charset="0"/>
              </a:rPr>
              <a:t> LLC</a:t>
            </a:r>
            <a:br>
              <a:rPr lang="en-US" sz="11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100" b="1" dirty="0">
                <a:latin typeface="Times New Roman" pitchFamily="18" charset="0"/>
                <a:cs typeface="Times New Roman" pitchFamily="18" charset="0"/>
              </a:rPr>
              <a:t>USA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1233" y="2708921"/>
            <a:ext cx="150979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Francesco Zirilli</a:t>
            </a:r>
          </a:p>
          <a:p>
            <a:pPr algn="ctr"/>
            <a:r>
              <a:rPr lang="it-IT" sz="1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Professor</a:t>
            </a:r>
          </a:p>
          <a:p>
            <a:pPr algn="ctr"/>
            <a:r>
              <a:rPr lang="it-IT" sz="1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Sapienza University of Rome</a:t>
            </a:r>
          </a:p>
          <a:p>
            <a:pPr algn="ctr"/>
            <a:r>
              <a:rPr lang="it-IT" sz="11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Italy</a:t>
            </a:r>
            <a:endParaRPr lang="en-US" sz="11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694" y="1425027"/>
            <a:ext cx="1284075" cy="113009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139" y="1458482"/>
            <a:ext cx="1583009" cy="124042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270" y="3587829"/>
            <a:ext cx="1569709" cy="119958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782" y="3577401"/>
            <a:ext cx="1425366" cy="115537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7144" y="3572315"/>
            <a:ext cx="1105481" cy="116767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475" y="1469730"/>
            <a:ext cx="1315310" cy="121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269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53D9226-1952-4540-92D3-3EC5F5B21ACE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521C2F2-AE20-4F8E-9403-6D1BCFD49251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C6F660D-7D90-45EE-9661-29895385D9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005F344-D891-4312-9168-61765140C763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5B1D3A6-2B05-4503-965D-67AAC32FA40F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AFFILIATIONS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24">
            <a:extLst>
              <a:ext uri="{FF2B5EF4-FFF2-40B4-BE49-F238E27FC236}">
                <a16:creationId xmlns="" xmlns:a16="http://schemas.microsoft.com/office/drawing/2014/main" id="{F0609AD1-6CE7-4430-A404-731F5A42A0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84861"/>
              </p:ext>
            </p:extLst>
          </p:nvPr>
        </p:nvGraphicFramePr>
        <p:xfrm>
          <a:off x="1271465" y="1871313"/>
          <a:ext cx="9289032" cy="34185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1722">
                  <a:extLst>
                    <a:ext uri="{9D8B030D-6E8A-4147-A177-3AD203B41FA5}">
                      <a16:colId xmlns="" xmlns:a16="http://schemas.microsoft.com/office/drawing/2014/main" val="1978135049"/>
                    </a:ext>
                  </a:extLst>
                </a:gridCol>
                <a:gridCol w="2360317">
                  <a:extLst>
                    <a:ext uri="{9D8B030D-6E8A-4147-A177-3AD203B41FA5}">
                      <a16:colId xmlns="" xmlns:a16="http://schemas.microsoft.com/office/drawing/2014/main" val="2590108815"/>
                    </a:ext>
                  </a:extLst>
                </a:gridCol>
                <a:gridCol w="2360317">
                  <a:extLst>
                    <a:ext uri="{9D8B030D-6E8A-4147-A177-3AD203B41FA5}">
                      <a16:colId xmlns="" xmlns:a16="http://schemas.microsoft.com/office/drawing/2014/main" val="2785681918"/>
                    </a:ext>
                  </a:extLst>
                </a:gridCol>
                <a:gridCol w="2376676">
                  <a:extLst>
                    <a:ext uri="{9D8B030D-6E8A-4147-A177-3AD203B41FA5}">
                      <a16:colId xmlns="" xmlns:a16="http://schemas.microsoft.com/office/drawing/2014/main" val="2095863505"/>
                    </a:ext>
                  </a:extLst>
                </a:gridCol>
              </a:tblGrid>
              <a:tr h="170170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Alexander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Ramm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Kansas State University, United States USA</a:t>
                      </a:r>
                      <a:endParaRPr lang="en-IN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Ramesh Agarwal</a:t>
                      </a:r>
                    </a:p>
                    <a:p>
                      <a:pPr algn="ctr"/>
                      <a:r>
                        <a:rPr lang="en-US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McKelvey</a:t>
                      </a: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School of Engineering, United States UK</a:t>
                      </a:r>
                      <a:endParaRPr lang="en-US" sz="16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Hossein 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Hosseinkhani</a:t>
                      </a:r>
                      <a:endParaRPr lang="en-US" sz="1600" b="1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Innovation Center for Advanced Technology, Matrix, Inc., United States UK</a:t>
                      </a:r>
                      <a:endParaRPr lang="en-US" sz="16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Mario F S Ferreira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University of Aveiro, Portugal Portugal</a:t>
                      </a:r>
                      <a:endParaRPr lang="en-US" sz="1600" b="0" i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97499331"/>
                  </a:ext>
                </a:extLst>
              </a:tr>
              <a:tr h="1716886">
                <a:tc>
                  <a:txBody>
                    <a:bodyPr/>
                    <a:lstStyle/>
                    <a:p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Robert K DeLong</a:t>
                      </a:r>
                    </a:p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Kansas State University USA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USA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16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Karina Bugan Debs</a:t>
                      </a:r>
                    </a:p>
                    <a:p>
                      <a:r>
                        <a:rPr lang="pt-BR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Universidade Federal de São Paulo Brazil</a:t>
                      </a:r>
                    </a:p>
                    <a:p>
                      <a:pPr algn="ctr"/>
                      <a:endParaRPr lang="en-US" sz="16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Elena </a:t>
                      </a:r>
                      <a:r>
                        <a:rPr lang="en-US" sz="1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Angeli</a:t>
                      </a:r>
                      <a:endParaRPr lang="en-US" sz="18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University of Genova Italy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Mahi R Singh</a:t>
                      </a:r>
                    </a:p>
                    <a:p>
                      <a:pPr algn="ctr"/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Western University Canada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65017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44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A02A8F5-D932-4A29-BDD8-E78A168BA74D}"/>
              </a:ext>
            </a:extLst>
          </p:cNvPr>
          <p:cNvSpPr/>
          <p:nvPr/>
        </p:nvSpPr>
        <p:spPr>
          <a:xfrm>
            <a:off x="25530" y="116632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C3623E13-5BC6-40FD-8E25-18D1956153AD}"/>
              </a:ext>
            </a:extLst>
          </p:cNvPr>
          <p:cNvSpPr/>
          <p:nvPr/>
        </p:nvSpPr>
        <p:spPr>
          <a:xfrm>
            <a:off x="755156" y="739914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5AB3706-44D6-4225-9158-3BE897A372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72862EB2-467B-4BA9-B21A-1DF9CFCACE4C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DF4658F-C8A7-44B5-BC35-31390336DFEF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CITY ATTRACTIONS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0760773A-A4CC-493B-ADE7-C2A49DA74F93}"/>
              </a:ext>
            </a:extLst>
          </p:cNvPr>
          <p:cNvSpPr txBox="1"/>
          <p:nvPr/>
        </p:nvSpPr>
        <p:spPr>
          <a:xfrm>
            <a:off x="1775520" y="3358114"/>
            <a:ext cx="31842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Art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Collections at the Rijksmuseum</a:t>
            </a:r>
            <a:r>
              <a:rPr lang="en-US" sz="1200" dirty="0"/>
              <a:t> </a:t>
            </a:r>
            <a:endParaRPr lang="en-US" sz="1200" b="1" dirty="0"/>
          </a:p>
        </p:txBody>
      </p:sp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AC34F3FD-FBDF-4C5B-A416-ED8397160BD7}"/>
              </a:ext>
            </a:extLst>
          </p:cNvPr>
          <p:cNvSpPr txBox="1"/>
          <p:nvPr/>
        </p:nvSpPr>
        <p:spPr>
          <a:xfrm>
            <a:off x="5015879" y="3418290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Anne Frank House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="" xmlns:a16="http://schemas.microsoft.com/office/drawing/2014/main" id="{9520305F-E47B-4474-ACDB-5B47C3375080}"/>
              </a:ext>
            </a:extLst>
          </p:cNvPr>
          <p:cNvSpPr txBox="1"/>
          <p:nvPr/>
        </p:nvSpPr>
        <p:spPr>
          <a:xfrm>
            <a:off x="7910739" y="3420216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latin typeface="Times New Roman" pitchFamily="18" charset="0"/>
                <a:cs typeface="Times New Roman" pitchFamily="18" charset="0"/>
              </a:rPr>
              <a:t>Jordaan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Neighborhood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="" xmlns:a16="http://schemas.microsoft.com/office/drawing/2014/main" id="{AF49EC65-3534-4E6F-9D9C-E9F1639DFAE1}"/>
              </a:ext>
            </a:extLst>
          </p:cNvPr>
          <p:cNvSpPr txBox="1"/>
          <p:nvPr/>
        </p:nvSpPr>
        <p:spPr>
          <a:xfrm>
            <a:off x="2168947" y="5443102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 err="1">
                <a:latin typeface="Times New Roman" pitchFamily="18" charset="0"/>
                <a:cs typeface="Times New Roman" pitchFamily="18" charset="0"/>
              </a:rPr>
              <a:t>Vondelpark</a:t>
            </a:r>
            <a:r>
              <a:rPr lang="en-US" sz="1200" dirty="0"/>
              <a:t> </a:t>
            </a:r>
            <a:endParaRPr lang="en-US" sz="1200" b="1" dirty="0"/>
          </a:p>
        </p:txBody>
      </p: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17396A5B-B205-4670-B087-58A26F057609}"/>
              </a:ext>
            </a:extLst>
          </p:cNvPr>
          <p:cNvSpPr txBox="1"/>
          <p:nvPr/>
        </p:nvSpPr>
        <p:spPr>
          <a:xfrm>
            <a:off x="4986232" y="5409964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Dam Square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="" xmlns:a16="http://schemas.microsoft.com/office/drawing/2014/main" id="{496347C3-9026-4EBC-A6C8-D207E0D3860E}"/>
              </a:ext>
            </a:extLst>
          </p:cNvPr>
          <p:cNvSpPr txBox="1"/>
          <p:nvPr/>
        </p:nvSpPr>
        <p:spPr>
          <a:xfrm>
            <a:off x="7910739" y="5445168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West Church (</a:t>
            </a:r>
            <a:r>
              <a:rPr lang="en-US" sz="1200" b="1" dirty="0" err="1">
                <a:latin typeface="Times New Roman" pitchFamily="18" charset="0"/>
                <a:cs typeface="Times New Roman" pitchFamily="18" charset="0"/>
              </a:rPr>
              <a:t>Westerkerk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2050" name="Picture 2" descr="Rijksmuse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947" y="1820893"/>
            <a:ext cx="2111484" cy="153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781" y="1821260"/>
            <a:ext cx="2304254" cy="1536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 descr="Houseboats and old buildings in Jordaa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8730" y="1820892"/>
            <a:ext cx="2304256" cy="153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Vondelpark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947" y="3831802"/>
            <a:ext cx="2111484" cy="154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Dam Squar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781" y="3831802"/>
            <a:ext cx="2304254" cy="157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West Church (Westerkerk)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8729" y="3831802"/>
            <a:ext cx="2304257" cy="154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057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3426</TotalTime>
  <Words>344</Words>
  <Application>Microsoft Office PowerPoint</Application>
  <PresentationFormat>Widescreen</PresentationFormat>
  <Paragraphs>134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Steven H Voldman Director Steven H Voldman LLC USA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Pulsus</cp:lastModifiedBy>
  <cp:revision>95</cp:revision>
  <dcterms:created xsi:type="dcterms:W3CDTF">2021-03-26T09:55:40Z</dcterms:created>
  <dcterms:modified xsi:type="dcterms:W3CDTF">2023-09-29T06:11:18Z</dcterms:modified>
</cp:coreProperties>
</file>