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23813" autoAdjust="0"/>
    <p:restoredTop sz="94660"/>
  </p:normalViewPr>
  <p:slideViewPr>
    <p:cSldViewPr>
      <p:cViewPr varScale="1">
        <p:scale>
          <a:sx n="74" d="100"/>
          <a:sy n="74" d="100"/>
        </p:scale>
        <p:origin x="996" y="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 name="Title 1">
            <a:extLst>
              <a:ext uri="{FF2B5EF4-FFF2-40B4-BE49-F238E27FC236}">
                <a16:creationId xmlns=""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5" name="Footer Placeholder 4">
            <a:extLst>
              <a:ext uri="{FF2B5EF4-FFF2-40B4-BE49-F238E27FC236}">
                <a16:creationId xmlns="" xmlns:a16="http://schemas.microsoft.com/office/drawing/2014/main" id="{C636BBC7-EB9B-4B36-88E9-DBF65D270E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283647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5" name="Footer Placeholder 4">
            <a:extLst>
              <a:ext uri="{FF2B5EF4-FFF2-40B4-BE49-F238E27FC236}">
                <a16:creationId xmlns="" xmlns:a16="http://schemas.microsoft.com/office/drawing/2014/main" id="{2AD2029B-6646-4DBF-A302-76A513FC64D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7" descr="Tag=AccentColor&#10;Flavor=Light&#10;Target=FillAndLine">
            <a:extLst>
              <a:ext uri="{FF2B5EF4-FFF2-40B4-BE49-F238E27FC236}">
                <a16:creationId xmlns=""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41214729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5" name="Footer Placeholder 4">
            <a:extLst>
              <a:ext uri="{FF2B5EF4-FFF2-40B4-BE49-F238E27FC236}">
                <a16:creationId xmlns="" xmlns:a16="http://schemas.microsoft.com/office/drawing/2014/main" id="{56E7DF3F-C51A-4DB1-9FCE-E3E0D8E9257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7" name="Rectangle 6" descr="Tag=AccentColor&#10;Flavor=Light&#10;Target=FillAndLine">
            <a:extLst>
              <a:ext uri="{FF2B5EF4-FFF2-40B4-BE49-F238E27FC236}">
                <a16:creationId xmlns=""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1290057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6" name="Footer Placeholder 5">
            <a:extLst>
              <a:ext uri="{FF2B5EF4-FFF2-40B4-BE49-F238E27FC236}">
                <a16:creationId xmlns="" xmlns:a16="http://schemas.microsoft.com/office/drawing/2014/main" id="{961E5057-693B-4E10-958E-0ABE79FEC70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9" name="Rectangle 8" descr="Tag=AccentColor&#10;Flavor=Light&#10;Target=FillAndLine">
            <a:extLst>
              <a:ext uri="{FF2B5EF4-FFF2-40B4-BE49-F238E27FC236}">
                <a16:creationId xmlns=""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629455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8" name="Footer Placeholder 7">
            <a:extLst>
              <a:ext uri="{FF2B5EF4-FFF2-40B4-BE49-F238E27FC236}">
                <a16:creationId xmlns="" xmlns:a16="http://schemas.microsoft.com/office/drawing/2014/main" id="{454070D5-9B7B-47FC-9F75-F6AD9607452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11" name="Rectangle 10" descr="Tag=AccentColor&#10;Flavor=Light&#10;Target=FillAndLine">
            <a:extLst>
              <a:ext uri="{FF2B5EF4-FFF2-40B4-BE49-F238E27FC236}">
                <a16:creationId xmlns=""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36870012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4" name="Footer Placeholder 3">
            <a:extLst>
              <a:ext uri="{FF2B5EF4-FFF2-40B4-BE49-F238E27FC236}">
                <a16:creationId xmlns="" xmlns:a16="http://schemas.microsoft.com/office/drawing/2014/main" id="{6B87B83E-E23E-42DE-876D-F55908A97DC6}"/>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6" name="Rectangle 6" descr="Tag=AccentColor&#10;Flavor=Light&#10;Target=FillAndLine">
            <a:extLst>
              <a:ext uri="{FF2B5EF4-FFF2-40B4-BE49-F238E27FC236}">
                <a16:creationId xmlns=""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Tree>
    <p:extLst>
      <p:ext uri="{BB962C8B-B14F-4D97-AF65-F5344CB8AC3E}">
        <p14:creationId xmlns:p14="http://schemas.microsoft.com/office/powerpoint/2010/main" val="13229865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3" name="Footer Placeholder 2">
            <a:extLst>
              <a:ext uri="{FF2B5EF4-FFF2-40B4-BE49-F238E27FC236}">
                <a16:creationId xmlns="" xmlns:a16="http://schemas.microsoft.com/office/drawing/2014/main" id="{A5FC3464-F026-4C77-9441-55ECA5054D5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3410220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6" name="Footer Placeholder 5">
            <a:extLst>
              <a:ext uri="{FF2B5EF4-FFF2-40B4-BE49-F238E27FC236}">
                <a16:creationId xmlns="" xmlns:a16="http://schemas.microsoft.com/office/drawing/2014/main" id="{02BC39C3-81EB-4828-9AD3-2F1FAC521E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6" descr="Tag=AccentColor&#10;Flavor=Light&#10;Target=FillAndLine">
            <a:extLst>
              <a:ext uri="{FF2B5EF4-FFF2-40B4-BE49-F238E27FC236}">
                <a16:creationId xmlns=""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8468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6" name="Footer Placeholder 5">
            <a:extLst>
              <a:ext uri="{FF2B5EF4-FFF2-40B4-BE49-F238E27FC236}">
                <a16:creationId xmlns="" xmlns:a16="http://schemas.microsoft.com/office/drawing/2014/main" id="{D4FA8D36-8865-48E7-8249-ED729A5F709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dirty="0"/>
          </a:p>
        </p:txBody>
      </p:sp>
      <p:sp>
        <p:nvSpPr>
          <p:cNvPr id="8" name="Rectangle 6" descr="Tag=AccentColor&#10;Flavor=Light&#10;Target=FillAndLine">
            <a:extLst>
              <a:ext uri="{FF2B5EF4-FFF2-40B4-BE49-F238E27FC236}">
                <a16:creationId xmlns=""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712505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5" name="Footer Placeholder 4">
            <a:extLst>
              <a:ext uri="{FF2B5EF4-FFF2-40B4-BE49-F238E27FC236}">
                <a16:creationId xmlns="" xmlns:a16="http://schemas.microsoft.com/office/drawing/2014/main" id="{513019EB-9C2B-4833-B72A-14769415972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810997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9/22/2023</a:t>
            </a:fld>
            <a:endParaRPr lang="en-US" dirty="0"/>
          </a:p>
        </p:txBody>
      </p:sp>
      <p:sp>
        <p:nvSpPr>
          <p:cNvPr id="5" name="Footer Placeholder 4">
            <a:extLst>
              <a:ext uri="{FF2B5EF4-FFF2-40B4-BE49-F238E27FC236}">
                <a16:creationId xmlns="" xmlns:a16="http://schemas.microsoft.com/office/drawing/2014/main" id="{7548A135-AEE9-4483-957E-3D143318DD0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dirty="0"/>
          </a:p>
        </p:txBody>
      </p:sp>
    </p:spTree>
    <p:extLst>
      <p:ext uri="{BB962C8B-B14F-4D97-AF65-F5344CB8AC3E}">
        <p14:creationId xmlns:p14="http://schemas.microsoft.com/office/powerpoint/2010/main" val="16844452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9/22/2023</a:t>
            </a:fld>
            <a:endParaRPr lang="en-US" dirty="0"/>
          </a:p>
        </p:txBody>
      </p:sp>
      <p:sp>
        <p:nvSpPr>
          <p:cNvPr id="5" name="Footer Placeholder 4">
            <a:extLst>
              <a:ext uri="{FF2B5EF4-FFF2-40B4-BE49-F238E27FC236}">
                <a16:creationId xmlns=""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653167384"/>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14" r:id="rId4"/>
    <p:sldLayoutId id="2147483715" r:id="rId5"/>
    <p:sldLayoutId id="2147483720" r:id="rId6"/>
    <p:sldLayoutId id="2147483716" r:id="rId7"/>
    <p:sldLayoutId id="2147483717" r:id="rId8"/>
    <p:sldLayoutId id="2147483718" r:id="rId9"/>
    <p:sldLayoutId id="2147483719" r:id="rId10"/>
    <p:sldLayoutId id="2147483721"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hyperlink" Target="mailto:easypharma29@gmail.com" TargetMode="Externa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 xmlns:a16="http://schemas.microsoft.com/office/drawing/2014/main" id="{D0FEF93B-DF95-4A59-9D71-745C812BF376}"/>
              </a:ext>
            </a:extLst>
          </p:cNvPr>
          <p:cNvSpPr/>
          <p:nvPr/>
        </p:nvSpPr>
        <p:spPr>
          <a:xfrm>
            <a:off x="96689" y="387424"/>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5" name="Rectangle 14">
            <a:extLst>
              <a:ext uri="{FF2B5EF4-FFF2-40B4-BE49-F238E27FC236}">
                <a16:creationId xmlns="" xmlns:a16="http://schemas.microsoft.com/office/drawing/2014/main" id="{8729BB31-D1EF-409E-BC15-24A30A70A677}"/>
              </a:ext>
            </a:extLst>
          </p:cNvPr>
          <p:cNvSpPr/>
          <p:nvPr/>
        </p:nvSpPr>
        <p:spPr>
          <a:xfrm>
            <a:off x="911424" y="724199"/>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17" name="Picture 16">
            <a:extLst>
              <a:ext uri="{FF2B5EF4-FFF2-40B4-BE49-F238E27FC236}">
                <a16:creationId xmlns="" xmlns:a16="http://schemas.microsoft.com/office/drawing/2014/main" id="{34C6723F-6F9D-444F-8F7D-ED0D33A7E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9" name="Rectangle 18">
            <a:extLst>
              <a:ext uri="{FF2B5EF4-FFF2-40B4-BE49-F238E27FC236}">
                <a16:creationId xmlns="" xmlns:a16="http://schemas.microsoft.com/office/drawing/2014/main" id="{7F56159D-A29B-4F02-93C6-1DECB2877C38}"/>
              </a:ext>
            </a:extLst>
          </p:cNvPr>
          <p:cNvSpPr/>
          <p:nvPr/>
        </p:nvSpPr>
        <p:spPr>
          <a:xfrm>
            <a:off x="472250" y="755479"/>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21" name="TextBox 20">
            <a:extLst>
              <a:ext uri="{FF2B5EF4-FFF2-40B4-BE49-F238E27FC236}">
                <a16:creationId xmlns="" xmlns:a16="http://schemas.microsoft.com/office/drawing/2014/main" id="{A86FC61E-C2A4-43AC-B7A0-689E7CC4DC32}"/>
              </a:ext>
            </a:extLst>
          </p:cNvPr>
          <p:cNvSpPr txBox="1"/>
          <p:nvPr/>
        </p:nvSpPr>
        <p:spPr>
          <a:xfrm rot="16200000">
            <a:off x="-1335601" y="3244008"/>
            <a:ext cx="5135472"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VIROLOGY  2023</a:t>
            </a:r>
            <a:endParaRPr lang="en-US" sz="1600" b="1" spc="600" dirty="0">
              <a:solidFill>
                <a:schemeClr val="bg1"/>
              </a:solidFill>
              <a:latin typeface="Times New Roman" panose="02020603050405020304" pitchFamily="18" charset="0"/>
              <a:cs typeface="Times New Roman" panose="02020603050405020304" pitchFamily="18" charset="0"/>
            </a:endParaRPr>
          </a:p>
        </p:txBody>
      </p:sp>
      <p:sp>
        <p:nvSpPr>
          <p:cNvPr id="25" name="Rectangle 24">
            <a:extLst>
              <a:ext uri="{FF2B5EF4-FFF2-40B4-BE49-F238E27FC236}">
                <a16:creationId xmlns="" xmlns:a16="http://schemas.microsoft.com/office/drawing/2014/main" id="{20BD6D31-16A4-4585-8FBE-34E149505556}"/>
              </a:ext>
            </a:extLst>
          </p:cNvPr>
          <p:cNvSpPr/>
          <p:nvPr/>
        </p:nvSpPr>
        <p:spPr>
          <a:xfrm>
            <a:off x="6780600" y="1418303"/>
            <a:ext cx="4716000" cy="4021395"/>
          </a:xfrm>
          <a:prstGeom prst="rect">
            <a:avLst/>
          </a:prstGeom>
          <a:blipFill dpi="0" rotWithShape="1">
            <a:blip r:embed="rId4">
              <a:extLst>
                <a:ext uri="{28A0092B-C50C-407E-A947-70E740481C1C}">
                  <a14:useLocalDpi xmlns:a14="http://schemas.microsoft.com/office/drawing/2010/main" val="0"/>
                </a:ext>
              </a:extLst>
            </a:blip>
            <a:srcRect/>
            <a:stretch>
              <a:fillRect l="-6738" r="-6239"/>
            </a:stretch>
          </a:blipFill>
          <a:ln w="127000">
            <a:solidFill>
              <a:schemeClr val="tx2">
                <a:lumMod val="75000"/>
              </a:schemeClr>
            </a:solidFill>
          </a:ln>
          <a:effectLst>
            <a:glow rad="127000">
              <a:schemeClr val="tx1">
                <a:alpha val="14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0" name="TextBox 29">
            <a:extLst>
              <a:ext uri="{FF2B5EF4-FFF2-40B4-BE49-F238E27FC236}">
                <a16:creationId xmlns="" xmlns:a16="http://schemas.microsoft.com/office/drawing/2014/main" id="{A51402F5-8A39-424A-9D13-36A3ACD785A6}"/>
              </a:ext>
            </a:extLst>
          </p:cNvPr>
          <p:cNvSpPr txBox="1"/>
          <p:nvPr/>
        </p:nvSpPr>
        <p:spPr>
          <a:xfrm>
            <a:off x="1866992" y="1838398"/>
            <a:ext cx="4774893" cy="1569660"/>
          </a:xfrm>
          <a:prstGeom prst="rect">
            <a:avLst/>
          </a:prstGeom>
          <a:noFill/>
        </p:spPr>
        <p:txBody>
          <a:bodyPr wrap="square" rtlCol="0">
            <a:spAutoFit/>
          </a:bodyPr>
          <a:lstStyle/>
          <a:p>
            <a:pPr algn="ctr"/>
            <a:r>
              <a:rPr lang="en-US" sz="1600" dirty="0" smtClean="0">
                <a:solidFill>
                  <a:schemeClr val="tx1">
                    <a:lumMod val="75000"/>
                    <a:lumOff val="25000"/>
                  </a:schemeClr>
                </a:solidFill>
                <a:latin typeface="Times New Roman" pitchFamily="18" charset="0"/>
                <a:cs typeface="Times New Roman" pitchFamily="18" charset="0"/>
              </a:rPr>
              <a:t>41th GLOBAL NANOTECHNOLOGY CONGRESS</a:t>
            </a:r>
          </a:p>
          <a:p>
            <a:pPr algn="ctr"/>
            <a:endParaRPr lang="en-US" sz="1600" dirty="0">
              <a:solidFill>
                <a:schemeClr val="tx1">
                  <a:lumMod val="75000"/>
                  <a:lumOff val="25000"/>
                </a:schemeClr>
              </a:solidFill>
              <a:latin typeface="Times New Roman" pitchFamily="18" charset="0"/>
              <a:cs typeface="Times New Roman" pitchFamily="18" charset="0"/>
            </a:endParaRPr>
          </a:p>
          <a:p>
            <a:pPr algn="ctr"/>
            <a:r>
              <a:rPr lang="nl-NL" sz="1600" dirty="0" smtClean="0">
                <a:solidFill>
                  <a:schemeClr val="tx1">
                    <a:lumMod val="75000"/>
                    <a:lumOff val="25000"/>
                  </a:schemeClr>
                </a:solidFill>
                <a:latin typeface="Times New Roman" pitchFamily="18" charset="0"/>
                <a:cs typeface="Times New Roman" pitchFamily="18" charset="0"/>
              </a:rPr>
              <a:t>April 11 – 12 , 2024  </a:t>
            </a:r>
            <a:r>
              <a:rPr lang="nl-NL" sz="1600" dirty="0">
                <a:solidFill>
                  <a:schemeClr val="tx1">
                    <a:lumMod val="75000"/>
                    <a:lumOff val="25000"/>
                  </a:schemeClr>
                </a:solidFill>
                <a:latin typeface="Times New Roman" pitchFamily="18" charset="0"/>
                <a:cs typeface="Times New Roman" pitchFamily="18" charset="0"/>
              </a:rPr>
              <a:t>Amsterdam, Netherlands</a:t>
            </a:r>
          </a:p>
          <a:p>
            <a:pPr algn="ctr"/>
            <a:endParaRPr lang="en-US" sz="1600" b="1" i="0" u="none"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endParaRPr>
          </a:p>
          <a:p>
            <a:pPr algn="ctr"/>
            <a:r>
              <a:rPr lang="en-US" sz="1600" b="1" i="0" u="none"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Theme:</a:t>
            </a:r>
            <a:r>
              <a:rPr lang="en-US" sz="1600" b="1" i="0" u="none" strike="noStrike" dirty="0" smtClean="0">
                <a:solidFill>
                  <a:schemeClr val="tx1">
                    <a:lumMod val="75000"/>
                    <a:lumOff val="25000"/>
                  </a:schemeClr>
                </a:solidFill>
                <a:latin typeface="Times New Roman" panose="02020603050405020304" pitchFamily="18" charset="0"/>
                <a:cs typeface="Times New Roman" panose="02020603050405020304" pitchFamily="18" charset="0"/>
              </a:rPr>
              <a:t> Endless possibilities with nanotechnology conference.</a:t>
            </a:r>
            <a:endParaRPr lang="en-US" sz="1600" dirty="0">
              <a:solidFill>
                <a:schemeClr val="tx1">
                  <a:lumMod val="75000"/>
                  <a:lumOff val="25000"/>
                </a:schemeClr>
              </a:solidFill>
              <a:latin typeface="Times New Roman" pitchFamily="18" charset="0"/>
              <a:cs typeface="Times New Roman" pitchFamily="18" charset="0"/>
            </a:endParaRPr>
          </a:p>
        </p:txBody>
      </p:sp>
      <p:sp>
        <p:nvSpPr>
          <p:cNvPr id="31" name="TextBox 30">
            <a:extLst>
              <a:ext uri="{FF2B5EF4-FFF2-40B4-BE49-F238E27FC236}">
                <a16:creationId xmlns="" xmlns:a16="http://schemas.microsoft.com/office/drawing/2014/main" id="{FD762A6D-09DB-42A8-82F2-99C8F72AC4ED}"/>
              </a:ext>
            </a:extLst>
          </p:cNvPr>
          <p:cNvSpPr txBox="1"/>
          <p:nvPr/>
        </p:nvSpPr>
        <p:spPr>
          <a:xfrm>
            <a:off x="1855489" y="4916477"/>
            <a:ext cx="4868731" cy="523220"/>
          </a:xfrm>
          <a:prstGeom prst="rect">
            <a:avLst/>
          </a:prstGeom>
          <a:noFill/>
        </p:spPr>
        <p:txBody>
          <a:bodyPr wrap="square" rtlCol="0">
            <a:spAutoFit/>
          </a:bodyPr>
          <a:lstStyle/>
          <a:p>
            <a:r>
              <a:rPr lang="en-IN" sz="1400" b="1" i="1"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MAIL: </a:t>
            </a:r>
            <a:r>
              <a:rPr lang="en-US" sz="1400" i="1" dirty="0" smtClean="0">
                <a:solidFill>
                  <a:schemeClr val="tx1">
                    <a:lumMod val="75000"/>
                    <a:lumOff val="25000"/>
                  </a:schemeClr>
                </a:solidFill>
                <a:latin typeface="Times New Roman" pitchFamily="18" charset="0"/>
                <a:cs typeface="Times New Roman" pitchFamily="18" charset="0"/>
              </a:rPr>
              <a:t>: </a:t>
            </a:r>
            <a:r>
              <a:rPr lang="en-US" sz="1400" i="1" dirty="0" smtClean="0">
                <a:latin typeface="Times New Roman" pitchFamily="18" charset="0"/>
                <a:cs typeface="Times New Roman" pitchFamily="18" charset="0"/>
                <a:hlinkClick r:id="rId5"/>
              </a:rPr>
              <a:t>easypharma29@gmail.com</a:t>
            </a:r>
            <a:endParaRPr lang="en-US" sz="1400" i="1" dirty="0" smtClean="0">
              <a:latin typeface="Times New Roman" pitchFamily="18" charset="0"/>
              <a:cs typeface="Times New Roman" pitchFamily="18" charset="0"/>
            </a:endParaRPr>
          </a:p>
          <a:p>
            <a:r>
              <a:rPr lang="en-IN" sz="1400" b="1" i="1" strike="noStrike" baseline="0" dirty="0" smtClean="0">
                <a:solidFill>
                  <a:schemeClr val="tx1">
                    <a:lumMod val="75000"/>
                    <a:lumOff val="25000"/>
                  </a:schemeClr>
                </a:solidFill>
                <a:latin typeface="Times New Roman" panose="02020603050405020304" pitchFamily="18" charset="0"/>
                <a:cs typeface="Times New Roman" panose="02020603050405020304" pitchFamily="18" charset="0"/>
              </a:rPr>
              <a:t>URL:</a:t>
            </a:r>
            <a:r>
              <a:rPr lang="en-US" sz="1400" b="1" dirty="0" smtClean="0">
                <a:solidFill>
                  <a:schemeClr val="bg2">
                    <a:lumMod val="25000"/>
                  </a:schemeClr>
                </a:solidFill>
                <a:latin typeface="Times New Roman" pitchFamily="18" charset="0"/>
                <a:cs typeface="Times New Roman" pitchFamily="18" charset="0"/>
              </a:rPr>
              <a:t> : </a:t>
            </a:r>
            <a:r>
              <a:rPr lang="en-US" sz="1400" i="1" dirty="0" smtClean="0">
                <a:solidFill>
                  <a:schemeClr val="bg2">
                    <a:lumMod val="25000"/>
                  </a:schemeClr>
                </a:solidFill>
                <a:latin typeface="Times New Roman" pitchFamily="18" charset="0"/>
                <a:cs typeface="Times New Roman" pitchFamily="18" charset="0"/>
              </a:rPr>
              <a:t>https://nanotechnology.nanotechconferences.org</a:t>
            </a:r>
            <a:endParaRPr lang="en-IN" sz="1400" i="1" dirty="0">
              <a:solidFill>
                <a:schemeClr val="tx1">
                  <a:lumMod val="75000"/>
                  <a:lumOff val="25000"/>
                </a:schemeClr>
              </a:solidFill>
              <a:latin typeface="Times New Roman" panose="02020603050405020304" pitchFamily="18" charset="0"/>
              <a:cs typeface="Times New Roman" panose="02020603050405020304" pitchFamily="18" charset="0"/>
            </a:endParaRPr>
          </a:p>
        </p:txBody>
      </p:sp>
      <p:pic>
        <p:nvPicPr>
          <p:cNvPr id="2" name="Picture 1"/>
          <p:cNvPicPr>
            <a:picLocks noChangeAspect="1"/>
          </p:cNvPicPr>
          <p:nvPr/>
        </p:nvPicPr>
        <p:blipFill>
          <a:blip r:embed="rId6"/>
          <a:stretch>
            <a:fillRect/>
          </a:stretch>
        </p:blipFill>
        <p:spPr>
          <a:xfrm>
            <a:off x="4998625" y="3240007"/>
            <a:ext cx="2194750" cy="377985"/>
          </a:xfrm>
          <a:prstGeom prst="rect">
            <a:avLst/>
          </a:prstGeom>
        </p:spPr>
      </p:pic>
    </p:spTree>
    <p:extLst>
      <p:ext uri="{BB962C8B-B14F-4D97-AF65-F5344CB8AC3E}">
        <p14:creationId xmlns:p14="http://schemas.microsoft.com/office/powerpoint/2010/main" val="3096758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A2C9AE55-8EF9-4E00-8361-B889AAAD00D0}"/>
              </a:ext>
            </a:extLst>
          </p:cNvPr>
          <p:cNvSpPr/>
          <p:nvPr/>
        </p:nvSpPr>
        <p:spPr>
          <a:xfrm>
            <a:off x="263352" y="-126179"/>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D5815471-353D-454F-AE9D-D5FE019E19C9}"/>
              </a:ext>
            </a:extLst>
          </p:cNvPr>
          <p:cNvSpPr/>
          <p:nvPr/>
        </p:nvSpPr>
        <p:spPr>
          <a:xfrm>
            <a:off x="731521" y="745019"/>
            <a:ext cx="11227028" cy="5369505"/>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 xmlns:a16="http://schemas.microsoft.com/office/drawing/2014/main" id="{A52DDB0F-8762-4C31-9A65-89A26AB931E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9B14F8DF-DCFB-49F8-8DE4-84B3856967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Rectangle 6">
            <a:extLst>
              <a:ext uri="{FF2B5EF4-FFF2-40B4-BE49-F238E27FC236}">
                <a16:creationId xmlns="" xmlns:a16="http://schemas.microsoft.com/office/drawing/2014/main" id="{AD555992-9C50-4EFB-AC75-4E8BFD2DCE4D}"/>
              </a:ext>
            </a:extLst>
          </p:cNvPr>
          <p:cNvSpPr/>
          <p:nvPr/>
        </p:nvSpPr>
        <p:spPr>
          <a:xfrm>
            <a:off x="3935760" y="90286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8" name="TextBox 7">
            <a:extLst>
              <a:ext uri="{FF2B5EF4-FFF2-40B4-BE49-F238E27FC236}">
                <a16:creationId xmlns="" xmlns:a16="http://schemas.microsoft.com/office/drawing/2014/main" id="{A50015C0-3AD4-4790-96F9-F9DC52EACA91}"/>
              </a:ext>
            </a:extLst>
          </p:cNvPr>
          <p:cNvSpPr txBox="1"/>
          <p:nvPr/>
        </p:nvSpPr>
        <p:spPr>
          <a:xfrm>
            <a:off x="3935760" y="96098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REGISTRATION &amp; TIMINGS</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 xmlns:a16="http://schemas.microsoft.com/office/drawing/2014/main" id="{4E094D47-7626-4D7D-B0AE-83DE8783D0DB}"/>
              </a:ext>
            </a:extLst>
          </p:cNvPr>
          <p:cNvSpPr txBox="1"/>
          <p:nvPr/>
        </p:nvSpPr>
        <p:spPr>
          <a:xfrm>
            <a:off x="3215680" y="1556792"/>
            <a:ext cx="7200800" cy="646331"/>
          </a:xfrm>
          <a:prstGeom prst="rect">
            <a:avLst/>
          </a:prstGeom>
          <a:noFill/>
        </p:spPr>
        <p:txBody>
          <a:bodyPr wrap="square" rtlCol="0">
            <a:spAutoFit/>
          </a:bodyPr>
          <a:lstStyle/>
          <a:p>
            <a:pPr algn="ctr">
              <a:lnSpc>
                <a:spcPct val="150000"/>
              </a:lnSpc>
            </a:pPr>
            <a:r>
              <a:rPr lang="en-US" sz="1200" b="1" spc="300" dirty="0" smtClean="0">
                <a:latin typeface="Times New Roman" panose="02020603050405020304" pitchFamily="18" charset="0"/>
                <a:cs typeface="Times New Roman" panose="02020603050405020304" pitchFamily="18" charset="0"/>
              </a:rPr>
              <a:t>April 11, 2024 </a:t>
            </a:r>
            <a:r>
              <a:rPr lang="en-US" sz="1200" spc="300" dirty="0">
                <a:latin typeface="Times New Roman" panose="02020603050405020304" pitchFamily="18" charset="0"/>
                <a:cs typeface="Times New Roman" panose="02020603050405020304" pitchFamily="18" charset="0"/>
              </a:rPr>
              <a:t>(8:00AM to 6:00PM)</a:t>
            </a:r>
          </a:p>
          <a:p>
            <a:pPr algn="ctr">
              <a:lnSpc>
                <a:spcPct val="150000"/>
              </a:lnSpc>
            </a:pPr>
            <a:r>
              <a:rPr lang="en-US" sz="1200" b="1" spc="300" dirty="0" smtClean="0">
                <a:latin typeface="Times New Roman" panose="02020603050405020304" pitchFamily="18" charset="0"/>
                <a:cs typeface="Times New Roman" panose="02020603050405020304" pitchFamily="18" charset="0"/>
              </a:rPr>
              <a:t>April 12, 2024  </a:t>
            </a:r>
            <a:r>
              <a:rPr lang="en-US" sz="1200" spc="300" dirty="0" smtClean="0">
                <a:latin typeface="Times New Roman" panose="02020603050405020304" pitchFamily="18" charset="0"/>
                <a:cs typeface="Times New Roman" panose="02020603050405020304" pitchFamily="18" charset="0"/>
              </a:rPr>
              <a:t>(</a:t>
            </a:r>
            <a:r>
              <a:rPr lang="en-US" sz="1200" spc="300" dirty="0">
                <a:latin typeface="Times New Roman" panose="02020603050405020304" pitchFamily="18" charset="0"/>
                <a:cs typeface="Times New Roman" panose="02020603050405020304" pitchFamily="18" charset="0"/>
              </a:rPr>
              <a:t>8:00AM to 6:00PM)</a:t>
            </a:r>
            <a:endParaRPr lang="en-IN" sz="1200" spc="300" dirty="0">
              <a:latin typeface="Times New Roman" panose="02020603050405020304" pitchFamily="18" charset="0"/>
              <a:cs typeface="Times New Roman" panose="02020603050405020304" pitchFamily="18" charset="0"/>
            </a:endParaRPr>
          </a:p>
        </p:txBody>
      </p:sp>
      <p:sp>
        <p:nvSpPr>
          <p:cNvPr id="10" name="Rectangle 9">
            <a:extLst>
              <a:ext uri="{FF2B5EF4-FFF2-40B4-BE49-F238E27FC236}">
                <a16:creationId xmlns="" xmlns:a16="http://schemas.microsoft.com/office/drawing/2014/main" id="{170EF889-4FC7-4CF5-8591-E135898FCB81}"/>
              </a:ext>
            </a:extLst>
          </p:cNvPr>
          <p:cNvSpPr/>
          <p:nvPr/>
        </p:nvSpPr>
        <p:spPr>
          <a:xfrm>
            <a:off x="3930346" y="2441143"/>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1" name="TextBox 10">
            <a:extLst>
              <a:ext uri="{FF2B5EF4-FFF2-40B4-BE49-F238E27FC236}">
                <a16:creationId xmlns="" xmlns:a16="http://schemas.microsoft.com/office/drawing/2014/main" id="{95FB07CD-520B-4EB6-8F4C-F06C871527A2}"/>
              </a:ext>
            </a:extLst>
          </p:cNvPr>
          <p:cNvSpPr txBox="1"/>
          <p:nvPr/>
        </p:nvSpPr>
        <p:spPr>
          <a:xfrm>
            <a:off x="3930346" y="2499263"/>
            <a:ext cx="5760640"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GROUP PHOTO TIME</a:t>
            </a:r>
            <a:endParaRPr lang="en-IN" sz="1400" b="1"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 xmlns:a16="http://schemas.microsoft.com/office/drawing/2014/main" id="{A5C31403-5B29-483A-B24D-857656578592}"/>
              </a:ext>
            </a:extLst>
          </p:cNvPr>
          <p:cNvSpPr txBox="1"/>
          <p:nvPr/>
        </p:nvSpPr>
        <p:spPr>
          <a:xfrm>
            <a:off x="3210266" y="3095072"/>
            <a:ext cx="7200800" cy="415498"/>
          </a:xfrm>
          <a:prstGeom prst="rect">
            <a:avLst/>
          </a:prstGeom>
          <a:noFill/>
        </p:spPr>
        <p:txBody>
          <a:bodyPr wrap="square" rtlCol="0">
            <a:spAutoFit/>
          </a:bodyPr>
          <a:lstStyle/>
          <a:p>
            <a:pPr algn="ctr">
              <a:lnSpc>
                <a:spcPct val="150000"/>
              </a:lnSpc>
            </a:pPr>
            <a:r>
              <a:rPr lang="de-DE" sz="1400" b="1" i="0" u="none" strike="noStrike" spc="300" baseline="0" dirty="0">
                <a:latin typeface="Times New Roman" panose="02020603050405020304" pitchFamily="18" charset="0"/>
                <a:cs typeface="Times New Roman" panose="02020603050405020304" pitchFamily="18" charset="0"/>
              </a:rPr>
              <a:t>10:45 AM - 10:50 </a:t>
            </a:r>
            <a:r>
              <a:rPr lang="de-DE" sz="1400" b="1" i="0" u="none" strike="noStrike" spc="300" baseline="0" dirty="0" smtClean="0">
                <a:latin typeface="Times New Roman" panose="02020603050405020304" pitchFamily="18" charset="0"/>
                <a:cs typeface="Times New Roman" panose="02020603050405020304" pitchFamily="18" charset="0"/>
              </a:rPr>
              <a:t>AM;April</a:t>
            </a:r>
            <a:r>
              <a:rPr lang="de-DE" sz="1400" b="1" i="0" u="none" strike="noStrike" spc="300" dirty="0" smtClean="0">
                <a:latin typeface="Times New Roman" panose="02020603050405020304" pitchFamily="18" charset="0"/>
                <a:cs typeface="Times New Roman" panose="02020603050405020304" pitchFamily="18" charset="0"/>
              </a:rPr>
              <a:t> 11</a:t>
            </a:r>
            <a:r>
              <a:rPr lang="de-DE" sz="1400" spc="300" dirty="0" smtClean="0">
                <a:latin typeface="Times New Roman" panose="02020603050405020304" pitchFamily="18" charset="0"/>
                <a:cs typeface="Times New Roman" panose="02020603050405020304" pitchFamily="18" charset="0"/>
              </a:rPr>
              <a:t>, 2024</a:t>
            </a:r>
            <a:endParaRPr lang="en-IN" sz="1050" spc="300" dirty="0">
              <a:latin typeface="Times New Roman" panose="02020603050405020304" pitchFamily="18" charset="0"/>
              <a:cs typeface="Times New Roman" panose="02020603050405020304" pitchFamily="18" charset="0"/>
            </a:endParaRPr>
          </a:p>
        </p:txBody>
      </p:sp>
      <p:sp>
        <p:nvSpPr>
          <p:cNvPr id="13" name="Rectangle 12">
            <a:extLst>
              <a:ext uri="{FF2B5EF4-FFF2-40B4-BE49-F238E27FC236}">
                <a16:creationId xmlns="" xmlns:a16="http://schemas.microsoft.com/office/drawing/2014/main" id="{21506390-986E-43E9-8D38-5F2C088EDEAC}"/>
              </a:ext>
            </a:extLst>
          </p:cNvPr>
          <p:cNvSpPr/>
          <p:nvPr/>
        </p:nvSpPr>
        <p:spPr>
          <a:xfrm>
            <a:off x="3966111" y="3861048"/>
            <a:ext cx="5760640" cy="440481"/>
          </a:xfrm>
          <a:prstGeom prst="rect">
            <a:avLst/>
          </a:prstGeom>
          <a:solidFill>
            <a:schemeClr val="tx2">
              <a:lumMod val="50000"/>
            </a:schemeClr>
          </a:solidFill>
          <a:ln w="12700" cmpd="sng">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4" name="TextBox 13">
            <a:extLst>
              <a:ext uri="{FF2B5EF4-FFF2-40B4-BE49-F238E27FC236}">
                <a16:creationId xmlns="" xmlns:a16="http://schemas.microsoft.com/office/drawing/2014/main" id="{5A4B5967-801C-431B-BC61-2A52078CF4B9}"/>
              </a:ext>
            </a:extLst>
          </p:cNvPr>
          <p:cNvSpPr txBox="1"/>
          <p:nvPr/>
        </p:nvSpPr>
        <p:spPr>
          <a:xfrm>
            <a:off x="3643938" y="3955128"/>
            <a:ext cx="5760640" cy="307777"/>
          </a:xfrm>
          <a:prstGeom prst="rect">
            <a:avLst/>
          </a:prstGeom>
          <a:noFill/>
        </p:spPr>
        <p:txBody>
          <a:bodyPr wrap="square" rtlCol="0">
            <a:spAutoFit/>
          </a:bodyPr>
          <a:lstStyle/>
          <a:p>
            <a:pPr algn="ctr"/>
            <a:r>
              <a:rPr lang="en-US" sz="1400" b="1" spc="600" dirty="0" smtClean="0">
                <a:solidFill>
                  <a:schemeClr val="bg1"/>
                </a:solidFill>
                <a:latin typeface="Times New Roman" panose="02020603050405020304" pitchFamily="18" charset="0"/>
                <a:cs typeface="Times New Roman" panose="02020603050405020304" pitchFamily="18" charset="0"/>
              </a:rPr>
              <a:t>Amsterdam  , Netherland</a:t>
            </a:r>
            <a:endParaRPr lang="en-US" sz="1400" b="1" spc="600" dirty="0">
              <a:solidFill>
                <a:schemeClr val="bg1"/>
              </a:solidFill>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D62A72A1-C157-49B3-98F8-5F208764617C}"/>
              </a:ext>
            </a:extLst>
          </p:cNvPr>
          <p:cNvSpPr txBox="1"/>
          <p:nvPr/>
        </p:nvSpPr>
        <p:spPr>
          <a:xfrm>
            <a:off x="3930345" y="4514976"/>
            <a:ext cx="5760641" cy="523220"/>
          </a:xfrm>
          <a:prstGeom prst="rect">
            <a:avLst/>
          </a:prstGeom>
          <a:noFill/>
        </p:spPr>
        <p:txBody>
          <a:bodyPr wrap="square" rtlCol="0">
            <a:spAutoFit/>
          </a:bodyPr>
          <a:lstStyle/>
          <a:p>
            <a:pPr lvl="0"/>
            <a:r>
              <a:rPr lang="en-US" sz="1400" b="0" i="0" u="none" strike="noStrike" baseline="0" dirty="0">
                <a:latin typeface="Times New Roman" panose="02020603050405020304" pitchFamily="18" charset="0"/>
                <a:cs typeface="Times New Roman" panose="02020603050405020304" pitchFamily="18" charset="0"/>
              </a:rPr>
              <a:t>Please try your best to attend the Conference. If you could not attend, please let us know at </a:t>
            </a:r>
            <a:r>
              <a:rPr lang="en-US" sz="1400" i="1" dirty="0">
                <a:solidFill>
                  <a:schemeClr val="bg2">
                    <a:lumMod val="25000"/>
                  </a:schemeClr>
                </a:solidFill>
                <a:latin typeface="Times New Roman" pitchFamily="18" charset="0"/>
                <a:cs typeface="Times New Roman" pitchFamily="18" charset="0"/>
              </a:rPr>
              <a:t>virologycongress@meetingsnexpo.com</a:t>
            </a:r>
          </a:p>
        </p:txBody>
      </p:sp>
      <p:sp>
        <p:nvSpPr>
          <p:cNvPr id="16" name="TextBox 15">
            <a:extLst>
              <a:ext uri="{FF2B5EF4-FFF2-40B4-BE49-F238E27FC236}">
                <a16:creationId xmlns="" xmlns:a16="http://schemas.microsoft.com/office/drawing/2014/main" id="{D85E7582-8DE4-46D5-86BF-E0A6FFB85B82}"/>
              </a:ext>
            </a:extLst>
          </p:cNvPr>
          <p:cNvSpPr txBox="1"/>
          <p:nvPr/>
        </p:nvSpPr>
        <p:spPr>
          <a:xfrm>
            <a:off x="7608168" y="5652247"/>
            <a:ext cx="3844585" cy="276999"/>
          </a:xfrm>
          <a:prstGeom prst="rect">
            <a:avLst/>
          </a:prstGeom>
          <a:noFill/>
        </p:spPr>
        <p:txBody>
          <a:bodyPr wrap="square" rtlCol="0">
            <a:spAutoFit/>
          </a:bodyPr>
          <a:lstStyle/>
          <a:p>
            <a:pPr algn="r"/>
            <a:r>
              <a:rPr lang="en-US" sz="1200" b="1" dirty="0">
                <a:solidFill>
                  <a:schemeClr val="bg2">
                    <a:lumMod val="25000"/>
                  </a:schemeClr>
                </a:solidFill>
                <a:latin typeface="Times New Roman" pitchFamily="18" charset="0"/>
                <a:cs typeface="Times New Roman" pitchFamily="18" charset="0"/>
              </a:rPr>
              <a:t>: </a:t>
            </a:r>
            <a:r>
              <a:rPr lang="en-US" sz="1200" i="1" dirty="0">
                <a:solidFill>
                  <a:schemeClr val="bg2">
                    <a:lumMod val="25000"/>
                  </a:schemeClr>
                </a:solidFill>
                <a:latin typeface="Times New Roman" pitchFamily="18" charset="0"/>
                <a:cs typeface="Times New Roman" pitchFamily="18" charset="0"/>
              </a:rPr>
              <a:t>https://nanotechnology.nanotechconferences.org </a:t>
            </a:r>
            <a:r>
              <a:rPr lang="en-IN" sz="1200" i="1" dirty="0" smtClean="0">
                <a:solidFill>
                  <a:schemeClr val="bg2">
                    <a:lumMod val="25000"/>
                  </a:schemeClr>
                </a:solidFill>
                <a:latin typeface="Times New Roman" panose="02020603050405020304" pitchFamily="18" charset="0"/>
                <a:cs typeface="Times New Roman" panose="02020603050405020304" pitchFamily="18" charset="0"/>
              </a:rPr>
              <a:t>/</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 xmlns:a16="http://schemas.microsoft.com/office/drawing/2014/main" id="{A86FC61E-C2A4-43AC-B7A0-689E7CC4DC32}"/>
              </a:ext>
            </a:extLst>
          </p:cNvPr>
          <p:cNvSpPr txBox="1"/>
          <p:nvPr/>
        </p:nvSpPr>
        <p:spPr>
          <a:xfrm rot="16200000">
            <a:off x="-1335601" y="3260495"/>
            <a:ext cx="5135472"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NANOTECHNOLOGY 2024</a:t>
            </a:r>
            <a:endParaRPr lang="en-US" sz="1600" b="1" spc="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72622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43AEAF0F-87D7-4532-B56B-DBEBE6332710}"/>
              </a:ext>
            </a:extLst>
          </p:cNvPr>
          <p:cNvSpPr/>
          <p:nvPr/>
        </p:nvSpPr>
        <p:spPr>
          <a:xfrm>
            <a:off x="1" y="-15715"/>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Rectangle 2">
            <a:extLst>
              <a:ext uri="{FF2B5EF4-FFF2-40B4-BE49-F238E27FC236}">
                <a16:creationId xmlns="" xmlns:a16="http://schemas.microsoft.com/office/drawing/2014/main" id="{6733A43E-EB63-4FEB-88FE-64965DE98342}"/>
              </a:ext>
            </a:extLst>
          </p:cNvPr>
          <p:cNvSpPr/>
          <p:nvPr/>
        </p:nvSpPr>
        <p:spPr>
          <a:xfrm>
            <a:off x="778737" y="706049"/>
            <a:ext cx="9374316" cy="5378171"/>
          </a:xfrm>
          <a:prstGeom prst="rect">
            <a:avLst/>
          </a:prstGeom>
          <a:solidFill>
            <a:schemeClr val="bg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pic>
        <p:nvPicPr>
          <p:cNvPr id="4" name="Picture 3">
            <a:extLst>
              <a:ext uri="{FF2B5EF4-FFF2-40B4-BE49-F238E27FC236}">
                <a16:creationId xmlns="" xmlns:a16="http://schemas.microsoft.com/office/drawing/2014/main" id="{5392022F-04D2-48CE-A712-502AC18A41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5" name="Rectangle 4">
            <a:extLst>
              <a:ext uri="{FF2B5EF4-FFF2-40B4-BE49-F238E27FC236}">
                <a16:creationId xmlns="" xmlns:a16="http://schemas.microsoft.com/office/drawing/2014/main" id="{213266CD-ECCF-467B-9D56-8BE3A41D3630}"/>
              </a:ext>
            </a:extLst>
          </p:cNvPr>
          <p:cNvSpPr/>
          <p:nvPr/>
        </p:nvSpPr>
        <p:spPr>
          <a:xfrm>
            <a:off x="731521" y="750624"/>
            <a:ext cx="1351280" cy="5373316"/>
          </a:xfrm>
          <a:prstGeom prst="rect">
            <a:avLst/>
          </a:prstGeom>
          <a:solidFill>
            <a:schemeClr val="tx2">
              <a:lumMod val="75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7" name="TextBox 6">
            <a:extLst>
              <a:ext uri="{FF2B5EF4-FFF2-40B4-BE49-F238E27FC236}">
                <a16:creationId xmlns="" xmlns:a16="http://schemas.microsoft.com/office/drawing/2014/main" id="{3F9664F7-6B4C-4834-995B-29BD33AFA5C7}"/>
              </a:ext>
            </a:extLst>
          </p:cNvPr>
          <p:cNvSpPr txBox="1"/>
          <p:nvPr/>
        </p:nvSpPr>
        <p:spPr>
          <a:xfrm>
            <a:off x="2458720" y="1628800"/>
            <a:ext cx="3342640" cy="276999"/>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VENUE</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8" name="Straight Connector 7">
            <a:extLst>
              <a:ext uri="{FF2B5EF4-FFF2-40B4-BE49-F238E27FC236}">
                <a16:creationId xmlns="" xmlns:a16="http://schemas.microsoft.com/office/drawing/2014/main" id="{719C80EA-33BB-4453-BA27-618106C559CD}"/>
              </a:ext>
            </a:extLst>
          </p:cNvPr>
          <p:cNvCxnSpPr/>
          <p:nvPr/>
        </p:nvCxnSpPr>
        <p:spPr>
          <a:xfrm>
            <a:off x="2711624" y="1905799"/>
            <a:ext cx="2682240"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 xmlns:a16="http://schemas.microsoft.com/office/drawing/2014/main" id="{2A34FB57-EDF2-4EBB-9F51-821886E963F8}"/>
              </a:ext>
            </a:extLst>
          </p:cNvPr>
          <p:cNvSpPr txBox="1"/>
          <p:nvPr/>
        </p:nvSpPr>
        <p:spPr>
          <a:xfrm>
            <a:off x="2787519" y="2130331"/>
            <a:ext cx="2678376" cy="336118"/>
          </a:xfrm>
          <a:prstGeom prst="rect">
            <a:avLst/>
          </a:prstGeom>
          <a:noFill/>
        </p:spPr>
        <p:txBody>
          <a:bodyPr wrap="square" rtlCol="0">
            <a:spAutoFit/>
          </a:bodyPr>
          <a:lstStyle/>
          <a:p>
            <a:pPr algn="ctr">
              <a:lnSpc>
                <a:spcPct val="150000"/>
              </a:lnSpc>
            </a:pPr>
            <a:r>
              <a:rPr lang="en-IN" sz="1200" b="1" spc="300" dirty="0">
                <a:latin typeface="Times New Roman" panose="02020603050405020304" pitchFamily="18" charset="0"/>
                <a:cs typeface="Times New Roman" panose="02020603050405020304" pitchFamily="18" charset="0"/>
              </a:rPr>
              <a:t>Amsterdam, Netherlands</a:t>
            </a:r>
          </a:p>
        </p:txBody>
      </p:sp>
      <p:sp>
        <p:nvSpPr>
          <p:cNvPr id="12" name="TextBox 11">
            <a:extLst>
              <a:ext uri="{FF2B5EF4-FFF2-40B4-BE49-F238E27FC236}">
                <a16:creationId xmlns="" xmlns:a16="http://schemas.microsoft.com/office/drawing/2014/main" id="{5B364F36-7E89-4D0F-9196-31BF3EC35422}"/>
              </a:ext>
            </a:extLst>
          </p:cNvPr>
          <p:cNvSpPr txBox="1"/>
          <p:nvPr/>
        </p:nvSpPr>
        <p:spPr>
          <a:xfrm>
            <a:off x="2495600" y="3246321"/>
            <a:ext cx="3121383" cy="278333"/>
          </a:xfrm>
          <a:prstGeom prst="rect">
            <a:avLst/>
          </a:prstGeom>
          <a:noFill/>
        </p:spPr>
        <p:txBody>
          <a:bodyPr wrap="square" rtlCol="0">
            <a:spAutoFit/>
          </a:bodyPr>
          <a:lstStyle/>
          <a:p>
            <a:pPr algn="ctr"/>
            <a:r>
              <a:rPr lang="en-IN" sz="1200" b="1" i="0" u="none" strike="noStrike" spc="300" baseline="0" dirty="0">
                <a:solidFill>
                  <a:schemeClr val="tx2">
                    <a:lumMod val="50000"/>
                  </a:schemeClr>
                </a:solidFill>
                <a:latin typeface="Times New Roman" panose="02020603050405020304" pitchFamily="18" charset="0"/>
                <a:cs typeface="Times New Roman" panose="02020603050405020304" pitchFamily="18" charset="0"/>
              </a:rPr>
              <a:t>SPEAKERS’ PPT</a:t>
            </a:r>
            <a:endParaRPr lang="en-IN" sz="300" b="1" spc="300" dirty="0">
              <a:solidFill>
                <a:schemeClr val="tx2">
                  <a:lumMod val="50000"/>
                </a:schemeClr>
              </a:solidFill>
              <a:latin typeface="Times New Roman" panose="02020603050405020304" pitchFamily="18" charset="0"/>
              <a:cs typeface="Times New Roman" panose="02020603050405020304" pitchFamily="18" charset="0"/>
            </a:endParaRPr>
          </a:p>
        </p:txBody>
      </p:sp>
      <p:cxnSp>
        <p:nvCxnSpPr>
          <p:cNvPr id="13" name="Straight Connector 12">
            <a:extLst>
              <a:ext uri="{FF2B5EF4-FFF2-40B4-BE49-F238E27FC236}">
                <a16:creationId xmlns="" xmlns:a16="http://schemas.microsoft.com/office/drawing/2014/main" id="{7ECBE0FD-BEE8-4516-BF4A-001DC794A153}"/>
              </a:ext>
            </a:extLst>
          </p:cNvPr>
          <p:cNvCxnSpPr>
            <a:cxnSpLocks/>
          </p:cNvCxnSpPr>
          <p:nvPr/>
        </p:nvCxnSpPr>
        <p:spPr>
          <a:xfrm>
            <a:off x="2711624" y="3524654"/>
            <a:ext cx="2678376" cy="0"/>
          </a:xfrm>
          <a:prstGeom prst="line">
            <a:avLst/>
          </a:prstGeom>
          <a:ln w="127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 xmlns:a16="http://schemas.microsoft.com/office/drawing/2014/main" id="{42625BF5-8D1E-49F0-95E4-38A31866D6DD}"/>
              </a:ext>
            </a:extLst>
          </p:cNvPr>
          <p:cNvSpPr txBox="1"/>
          <p:nvPr/>
        </p:nvSpPr>
        <p:spPr>
          <a:xfrm>
            <a:off x="2339335" y="3747852"/>
            <a:ext cx="3396625" cy="830997"/>
          </a:xfrm>
          <a:prstGeom prst="rect">
            <a:avLst/>
          </a:prstGeom>
          <a:noFill/>
        </p:spPr>
        <p:txBody>
          <a:bodyPr wrap="square" rtlCol="0">
            <a:spAutoFit/>
          </a:bodyPr>
          <a:lstStyle/>
          <a:p>
            <a:pPr algn="just"/>
            <a:r>
              <a:rPr lang="en-US" sz="1200" b="0" i="0" u="none" strike="noStrike" baseline="0" dirty="0">
                <a:latin typeface="Times New Roman" panose="02020603050405020304" pitchFamily="18" charset="0"/>
                <a:cs typeface="Times New Roman" panose="02020603050405020304" pitchFamily="18" charset="0"/>
              </a:rPr>
              <a:t>You may submit your presentation to any of our onsite organizers on the day of your talk. If your presentation is not compatible with our laptops, then you may use your own laptop.</a:t>
            </a:r>
            <a:endParaRPr lang="en-US" sz="400" i="0" u="none" strike="noStrike" baseline="0" dirty="0">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 xmlns:a16="http://schemas.microsoft.com/office/drawing/2014/main" id="{B074CF34-47BF-4AF3-85A5-54AC8192CCC9}"/>
              </a:ext>
            </a:extLst>
          </p:cNvPr>
          <p:cNvSpPr txBox="1"/>
          <p:nvPr/>
        </p:nvSpPr>
        <p:spPr>
          <a:xfrm>
            <a:off x="2280828" y="5092219"/>
            <a:ext cx="8394091" cy="492443"/>
          </a:xfrm>
          <a:prstGeom prst="rect">
            <a:avLst/>
          </a:prstGeom>
          <a:noFill/>
        </p:spPr>
        <p:txBody>
          <a:bodyPr wrap="square" rtlCol="0">
            <a:spAutoFit/>
          </a:bodyPr>
          <a:lstStyle/>
          <a:p>
            <a:pPr algn="l"/>
            <a:r>
              <a:rPr lang="en-US" sz="1200" b="1" i="0" u="none" strike="noStrike" baseline="0" dirty="0">
                <a:solidFill>
                  <a:srgbClr val="000000"/>
                </a:solidFill>
                <a:latin typeface="Times New Roman" panose="02020603050405020304" pitchFamily="18" charset="0"/>
                <a:cs typeface="Times New Roman" panose="02020603050405020304" pitchFamily="18" charset="0"/>
              </a:rPr>
              <a:t>To Register Online, Please </a:t>
            </a:r>
            <a:r>
              <a:rPr lang="en-US" sz="1200" b="1" i="0" u="none" strike="noStrike" baseline="0" dirty="0" smtClean="0">
                <a:solidFill>
                  <a:srgbClr val="000000"/>
                </a:solidFill>
                <a:latin typeface="Times New Roman" panose="02020603050405020304" pitchFamily="18" charset="0"/>
                <a:cs typeface="Times New Roman" panose="02020603050405020304" pitchFamily="18" charset="0"/>
              </a:rPr>
              <a:t>visit</a:t>
            </a:r>
            <a:r>
              <a:rPr lang="en-US" sz="1200" b="1" i="0" u="none" strike="noStrike" dirty="0" smtClean="0">
                <a:solidFill>
                  <a:srgbClr val="000000"/>
                </a:solidFill>
                <a:latin typeface="Times New Roman" panose="02020603050405020304" pitchFamily="18" charset="0"/>
                <a:cs typeface="Times New Roman" panose="02020603050405020304" pitchFamily="18" charset="0"/>
              </a:rPr>
              <a:t> </a:t>
            </a:r>
          </a:p>
          <a:p>
            <a:r>
              <a:rPr lang="en-US" sz="1400" b="1" dirty="0">
                <a:solidFill>
                  <a:srgbClr val="E7E6E6">
                    <a:lumMod val="25000"/>
                  </a:srgbClr>
                </a:solidFill>
                <a:latin typeface="Times New Roman" pitchFamily="18" charset="0"/>
                <a:cs typeface="Times New Roman" pitchFamily="18" charset="0"/>
              </a:rPr>
              <a:t>: </a:t>
            </a:r>
            <a:r>
              <a:rPr lang="en-US" sz="1400" i="1" dirty="0">
                <a:solidFill>
                  <a:srgbClr val="E7E6E6">
                    <a:lumMod val="25000"/>
                  </a:srgbClr>
                </a:solidFill>
                <a:latin typeface="Times New Roman" pitchFamily="18" charset="0"/>
                <a:cs typeface="Times New Roman" pitchFamily="18" charset="0"/>
              </a:rPr>
              <a:t>https://nanotechnology.nanotechconferences.org</a:t>
            </a:r>
            <a:endParaRPr lang="en-IN" sz="1200" i="1"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 xmlns:a16="http://schemas.microsoft.com/office/drawing/2014/main" id="{A86FC61E-C2A4-43AC-B7A0-689E7CC4DC32}"/>
              </a:ext>
            </a:extLst>
          </p:cNvPr>
          <p:cNvSpPr txBox="1"/>
          <p:nvPr/>
        </p:nvSpPr>
        <p:spPr>
          <a:xfrm rot="16200000">
            <a:off x="-1335601" y="3260495"/>
            <a:ext cx="5135472" cy="338554"/>
          </a:xfrm>
          <a:prstGeom prst="rect">
            <a:avLst/>
          </a:prstGeom>
          <a:noFill/>
        </p:spPr>
        <p:txBody>
          <a:bodyPr wrap="square" rtlCol="0">
            <a:spAutoFit/>
          </a:bodyPr>
          <a:lstStyle/>
          <a:p>
            <a:pPr algn="ctr"/>
            <a:r>
              <a:rPr lang="en-US" sz="1600" b="1" spc="600" dirty="0" smtClean="0">
                <a:solidFill>
                  <a:schemeClr val="bg1"/>
                </a:solidFill>
                <a:latin typeface="Times New Roman" panose="02020603050405020304" pitchFamily="18" charset="0"/>
                <a:cs typeface="Times New Roman" panose="02020603050405020304" pitchFamily="18" charset="0"/>
              </a:rPr>
              <a:t>NANOTECHNOLOGY 2024</a:t>
            </a:r>
            <a:endParaRPr lang="en-US" sz="1600" b="1" spc="600" dirty="0">
              <a:solidFill>
                <a:schemeClr val="bg1"/>
              </a:solidFill>
              <a:latin typeface="Times New Roman" panose="02020603050405020304" pitchFamily="18" charset="0"/>
              <a:cs typeface="Times New Roman" panose="02020603050405020304" pitchFamily="18" charset="0"/>
            </a:endParaRPr>
          </a:p>
        </p:txBody>
      </p:sp>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8764" y="1455157"/>
            <a:ext cx="4386472" cy="39854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35536296"/>
      </p:ext>
    </p:extLst>
  </p:cSld>
  <p:clrMapOvr>
    <a:masterClrMapping/>
  </p:clrMapOvr>
</p:sld>
</file>

<file path=ppt/theme/theme1.xml><?xml version="1.0" encoding="utf-8"?>
<a:theme xmlns:a="http://schemas.openxmlformats.org/drawingml/2006/main" name="SketchyVTI">
  <a:themeElements>
    <a:clrScheme name="AnalogousFromLightSeedLeftStep">
      <a:dk1>
        <a:srgbClr val="000000"/>
      </a:dk1>
      <a:lt1>
        <a:srgbClr val="FFFFFF"/>
      </a:lt1>
      <a:dk2>
        <a:srgbClr val="243941"/>
      </a:dk2>
      <a:lt2>
        <a:srgbClr val="E8E5E2"/>
      </a:lt2>
      <a:accent1>
        <a:srgbClr val="88A4BF"/>
      </a:accent1>
      <a:accent2>
        <a:srgbClr val="77ABAF"/>
      </a:accent2>
      <a:accent3>
        <a:srgbClr val="81AA9C"/>
      </a:accent3>
      <a:accent4>
        <a:srgbClr val="78AF85"/>
      </a:accent4>
      <a:accent5>
        <a:srgbClr val="88AA81"/>
      </a:accent5>
      <a:accent6>
        <a:srgbClr val="93A973"/>
      </a:accent6>
      <a:hlink>
        <a:srgbClr val="9D7D5E"/>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1618</TotalTime>
  <Words>151</Words>
  <Application>Microsoft Office PowerPoint</Application>
  <PresentationFormat>Widescreen</PresentationFormat>
  <Paragraphs>24</Paragraphs>
  <Slides>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Modern Love</vt:lpstr>
      <vt:lpstr>The Hand</vt:lpstr>
      <vt:lpstr>Times New Roman</vt:lpstr>
      <vt:lpstr>SketchyVTI</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Pulsus</cp:lastModifiedBy>
  <cp:revision>47</cp:revision>
  <dcterms:created xsi:type="dcterms:W3CDTF">2021-03-26T06:35:03Z</dcterms:created>
  <dcterms:modified xsi:type="dcterms:W3CDTF">2023-09-22T11:26:53Z</dcterms:modified>
</cp:coreProperties>
</file>