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78C8F"/>
    <a:srgbClr val="D4E4DD"/>
    <a:srgbClr val="A6C6B8"/>
    <a:srgbClr val="7DA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995" autoAdjust="0"/>
    <p:restoredTop sz="97431" autoAdjust="0"/>
  </p:normalViewPr>
  <p:slideViewPr>
    <p:cSldViewPr snapToGrid="0">
      <p:cViewPr varScale="1">
        <p:scale>
          <a:sx n="68" d="100"/>
          <a:sy n="68" d="100"/>
        </p:scale>
        <p:origin x="1236" y="66"/>
      </p:cViewPr>
      <p:guideLst>
        <p:guide orient="horz" pos="2160"/>
        <p:guide pos="3840"/>
      </p:guideLst>
    </p:cSldViewPr>
  </p:slideViewPr>
  <p:notesTextViewPr>
    <p:cViewPr>
      <p:scale>
        <a:sx n="1" d="1"/>
        <a:sy n="1" d="1"/>
      </p:scale>
      <p:origin x="0" y="0"/>
    </p:cViewPr>
  </p:notesTextViewPr>
  <p:sorterViewPr>
    <p:cViewPr>
      <p:scale>
        <a:sx n="100" d="100"/>
        <a:sy n="100" d="100"/>
      </p:scale>
      <p:origin x="0" y="4806"/>
    </p:cViewPr>
  </p:sorterViewPr>
  <p:gridSpacing cx="111599" cy="1115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746BA-35D6-4C09-8D18-1F1443BC94F8}" type="datetimeFigureOut">
              <a:rPr lang="en-IN" smtClean="0"/>
              <a:t>22-09-2023</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8D717-F638-41A4-8B91-E3FE0D9AF8C4}" type="slidenum">
              <a:rPr lang="en-IN" smtClean="0"/>
              <a:t>‹#›</a:t>
            </a:fld>
            <a:endParaRPr lang="en-IN" dirty="0"/>
          </a:p>
        </p:txBody>
      </p:sp>
    </p:spTree>
    <p:extLst>
      <p:ext uri="{BB962C8B-B14F-4D97-AF65-F5344CB8AC3E}">
        <p14:creationId xmlns:p14="http://schemas.microsoft.com/office/powerpoint/2010/main" val="391401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689EB5-375B-45B4-AAA0-6425050DE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B7B55BC4-FEFE-4253-9982-BF7318D300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3E599D4A-1EAA-4604-8350-5FBC500861A5}"/>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5" name="Footer Placeholder 4">
            <a:extLst>
              <a:ext uri="{FF2B5EF4-FFF2-40B4-BE49-F238E27FC236}">
                <a16:creationId xmlns:a16="http://schemas.microsoft.com/office/drawing/2014/main" xmlns="" id="{51A29056-A4F7-4A0E-BC4B-0BE766822A8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A26CF44E-412E-4311-999B-FFEE781664E0}"/>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132189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36143-3540-47A3-AE72-2FE9B0E814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0959FE4-10FA-412F-9283-5F40E713E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6DF18A9-B6DE-4362-A19D-37A74B8E742A}"/>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5" name="Footer Placeholder 4">
            <a:extLst>
              <a:ext uri="{FF2B5EF4-FFF2-40B4-BE49-F238E27FC236}">
                <a16:creationId xmlns:a16="http://schemas.microsoft.com/office/drawing/2014/main" xmlns="" id="{8A917D73-9C0C-4198-AEC4-0F81FE3051E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A4B7A6AE-0BC0-4DE2-A645-35BDBDC1EEA5}"/>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62878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246B59-D7E9-4666-94BA-6E1D1E06CF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48773390-EEAE-4C29-AB67-E5029BA6A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015A3BBB-6770-4240-8D23-2F173700F7BD}"/>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5" name="Footer Placeholder 4">
            <a:extLst>
              <a:ext uri="{FF2B5EF4-FFF2-40B4-BE49-F238E27FC236}">
                <a16:creationId xmlns:a16="http://schemas.microsoft.com/office/drawing/2014/main" xmlns="" id="{A21BEC61-27E5-4C50-93AC-3754713A9D2B}"/>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1DFD39D9-0633-43F6-BE83-41B8DFEEE274}"/>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248796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2D5245-7C03-4A08-AED9-AAA476A910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A8B2FFF5-C08D-4610-ACEC-5342C391E2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9E1D7514-9A92-4F76-AE6E-742284B3D9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94FA9A1-555F-4D46-9E9C-D5B38FEDCC66}"/>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6" name="Footer Placeholder 5">
            <a:extLst>
              <a:ext uri="{FF2B5EF4-FFF2-40B4-BE49-F238E27FC236}">
                <a16:creationId xmlns:a16="http://schemas.microsoft.com/office/drawing/2014/main" xmlns="" id="{DBFE416C-69C0-4011-ACA9-EFE11B3565B9}"/>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FBAB878D-3E03-44AB-AF7E-BC29EA4A6067}"/>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229107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BB1D04-6B4C-4D98-958F-27C38C07213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F38E9C36-74EF-4136-94A3-C9BADAC48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26B94B2-05A9-4D70-965A-057255CAF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CBDB8D3E-9E6C-4F4E-85A7-1920DA8E0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61FEB98-E2A7-4DEF-AB7D-DC1E323056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34290C52-4EF9-48EB-B185-1B8A86E85013}"/>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8" name="Footer Placeholder 7">
            <a:extLst>
              <a:ext uri="{FF2B5EF4-FFF2-40B4-BE49-F238E27FC236}">
                <a16:creationId xmlns:a16="http://schemas.microsoft.com/office/drawing/2014/main" xmlns="" id="{3B308B43-5D7B-4F07-9620-59736AB07E04}"/>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xmlns="" id="{CB724E9A-A485-4586-BFFA-20A73742FD3C}"/>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44499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83C5E0-EA79-4737-A39C-A23937DABE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591FE31A-F134-490B-BEBB-72207D119FD9}"/>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4" name="Footer Placeholder 3">
            <a:extLst>
              <a:ext uri="{FF2B5EF4-FFF2-40B4-BE49-F238E27FC236}">
                <a16:creationId xmlns:a16="http://schemas.microsoft.com/office/drawing/2014/main" xmlns="" id="{EB46C18D-F881-41CD-9C07-26FB17F7DE5A}"/>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xmlns="" id="{E2A0EE03-F2CF-42D9-9BE6-3E961C1C1D64}"/>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198312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0D2DD32-56B8-4666-A832-CFCBE91F37B6}"/>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3" name="Footer Placeholder 2">
            <a:extLst>
              <a:ext uri="{FF2B5EF4-FFF2-40B4-BE49-F238E27FC236}">
                <a16:creationId xmlns:a16="http://schemas.microsoft.com/office/drawing/2014/main" xmlns="" id="{2DB8511C-811E-4954-8138-B0B9D143394C}"/>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xmlns="" id="{59618B0E-15B4-4778-B9D2-EF4E75F7BABA}"/>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4070719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E0B59C-1A7E-423B-A20B-3E67424D6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34F967B2-DD96-4D4B-A7FA-F6B550E08D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7B52EE5A-B667-4576-BBDD-E1D1CB2AB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D29944A-3027-449A-B4DB-FE04ECF5BA61}"/>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6" name="Footer Placeholder 5">
            <a:extLst>
              <a:ext uri="{FF2B5EF4-FFF2-40B4-BE49-F238E27FC236}">
                <a16:creationId xmlns:a16="http://schemas.microsoft.com/office/drawing/2014/main" xmlns="" id="{C9B58DD1-6F85-4326-A33A-CDECABD5191F}"/>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C202F456-2455-4A85-AF4D-A9DFB78552E8}"/>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2218561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41454A-4280-40AE-AE58-7B031872D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AEFD9D71-92FF-4B67-AA91-559DCD92D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xmlns="" id="{CAAAFB94-8EB7-476B-8CD9-811C9C817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948F27A-05DB-4B53-A44F-378DDC7AE2C2}"/>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6" name="Footer Placeholder 5">
            <a:extLst>
              <a:ext uri="{FF2B5EF4-FFF2-40B4-BE49-F238E27FC236}">
                <a16:creationId xmlns:a16="http://schemas.microsoft.com/office/drawing/2014/main" xmlns="" id="{1643B35B-A642-4810-B2D0-4F9FF9141E2B}"/>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2962B167-FF9A-41D3-80EB-C0EDD16065AF}"/>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384637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79B831-C9D5-4D50-BD52-A09D636B33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A1D477A-C840-40A7-93C0-02AD5C6CE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124FF77-092B-4A9D-B04C-E5FC622617EF}"/>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5" name="Footer Placeholder 4">
            <a:extLst>
              <a:ext uri="{FF2B5EF4-FFF2-40B4-BE49-F238E27FC236}">
                <a16:creationId xmlns:a16="http://schemas.microsoft.com/office/drawing/2014/main" xmlns="" id="{AC296580-6088-4D87-B852-B634E45ECC03}"/>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887DE04B-EB4F-493E-8008-88D9DDC1C750}"/>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68241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0C94054-DBDE-4B7B-887F-957377DF91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0AB41612-E9D1-45B8-9181-2C0737A7D9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ECCEFC9-305C-4A61-8D8B-80734628EE2B}"/>
              </a:ext>
            </a:extLst>
          </p:cNvPr>
          <p:cNvSpPr>
            <a:spLocks noGrp="1"/>
          </p:cNvSpPr>
          <p:nvPr>
            <p:ph type="dt" sz="half" idx="10"/>
          </p:nvPr>
        </p:nvSpPr>
        <p:spPr/>
        <p:txBody>
          <a:bodyPr/>
          <a:lstStyle/>
          <a:p>
            <a:fld id="{8383379F-9E67-4A30-954F-EEA30DD5667B}" type="datetimeFigureOut">
              <a:rPr lang="en-IN" smtClean="0"/>
              <a:t>22-09-2023</a:t>
            </a:fld>
            <a:endParaRPr lang="en-IN" dirty="0"/>
          </a:p>
        </p:txBody>
      </p:sp>
      <p:sp>
        <p:nvSpPr>
          <p:cNvPr id="5" name="Footer Placeholder 4">
            <a:extLst>
              <a:ext uri="{FF2B5EF4-FFF2-40B4-BE49-F238E27FC236}">
                <a16:creationId xmlns:a16="http://schemas.microsoft.com/office/drawing/2014/main" xmlns="" id="{016BCF71-43C4-4A1E-A389-773EF12A7AD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55DFCA55-3AB2-4F59-835D-B67CAED890D0}"/>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176953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1A738D7-6948-42ED-96F4-C7C0964F3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976C37FF-AD4A-4A21-A790-05731276D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E1FF2CA-2C19-4425-93DC-F433D857E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3379F-9E67-4A30-954F-EEA30DD5667B}" type="datetimeFigureOut">
              <a:rPr lang="en-IN" smtClean="0"/>
              <a:t>22-09-2023</a:t>
            </a:fld>
            <a:endParaRPr lang="en-IN" dirty="0"/>
          </a:p>
        </p:txBody>
      </p:sp>
      <p:sp>
        <p:nvSpPr>
          <p:cNvPr id="5" name="Footer Placeholder 4">
            <a:extLst>
              <a:ext uri="{FF2B5EF4-FFF2-40B4-BE49-F238E27FC236}">
                <a16:creationId xmlns:a16="http://schemas.microsoft.com/office/drawing/2014/main" xmlns="" id="{1BBCD4DC-DCF1-408B-9594-6D0EB9C16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xmlns="" id="{9326D20F-1B46-4522-8331-05D488B938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39A5A-6CEC-4206-824D-015DF6D0E2C1}" type="slidenum">
              <a:rPr lang="en-IN" smtClean="0"/>
              <a:t>‹#›</a:t>
            </a:fld>
            <a:endParaRPr lang="en-IN" dirty="0"/>
          </a:p>
        </p:txBody>
      </p:sp>
    </p:spTree>
    <p:extLst>
      <p:ext uri="{BB962C8B-B14F-4D97-AF65-F5344CB8AC3E}">
        <p14:creationId xmlns:p14="http://schemas.microsoft.com/office/powerpoint/2010/main" val="904983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4.png"/><Relationship Id="rId7" Type="http://schemas.openxmlformats.org/officeDocument/2006/relationships/image" Target="../media/image12.jp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03EDB9D-E56F-4D83-A561-DA41998A4964}"/>
              </a:ext>
            </a:extLst>
          </p:cNvPr>
          <p:cNvSpPr/>
          <p:nvPr/>
        </p:nvSpPr>
        <p:spPr>
          <a:xfrm>
            <a:off x="82061" y="23446"/>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a16="http://schemas.microsoft.com/office/drawing/2014/main" xmlns="" id="{2FEE1D79-99DB-45E5-816A-27D98C91CCCD}"/>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dirty="0">
              <a:solidFill>
                <a:schemeClr val="tx2"/>
              </a:solidFill>
            </a:endParaRPr>
          </a:p>
        </p:txBody>
      </p:sp>
      <p:sp>
        <p:nvSpPr>
          <p:cNvPr id="8" name="Rectangle 7">
            <a:extLst>
              <a:ext uri="{FF2B5EF4-FFF2-40B4-BE49-F238E27FC236}">
                <a16:creationId xmlns:a16="http://schemas.microsoft.com/office/drawing/2014/main" xmlns="" id="{E8EC1BFB-B182-43EC-AB60-891225EE92DB}"/>
              </a:ext>
            </a:extLst>
          </p:cNvPr>
          <p:cNvSpPr/>
          <p:nvPr/>
        </p:nvSpPr>
        <p:spPr>
          <a:xfrm>
            <a:off x="0" y="-34542"/>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xmlns="" id="{16FAD093-798A-41AE-BF6F-33092771634A}"/>
              </a:ext>
            </a:extLst>
          </p:cNvPr>
          <p:cNvSpPr/>
          <p:nvPr/>
        </p:nvSpPr>
        <p:spPr>
          <a:xfrm>
            <a:off x="1176313" y="1447230"/>
            <a:ext cx="4687158" cy="4017564"/>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effectLst>
                <a:outerShdw blurRad="38100" dist="38100" dir="2700000" algn="tl">
                  <a:srgbClr val="000000">
                    <a:alpha val="43137"/>
                  </a:srgbClr>
                </a:outerShdw>
              </a:effectLst>
            </a:endParaRPr>
          </a:p>
        </p:txBody>
      </p:sp>
      <p:pic>
        <p:nvPicPr>
          <p:cNvPr id="11" name="Picture 10">
            <a:extLst>
              <a:ext uri="{FF2B5EF4-FFF2-40B4-BE49-F238E27FC236}">
                <a16:creationId xmlns:a16="http://schemas.microsoft.com/office/drawing/2014/main" xmlns="" id="{A95F3306-4B09-483C-A8A9-AD2DD133D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29" y="324388"/>
            <a:ext cx="2262711" cy="248519"/>
          </a:xfrm>
          <a:prstGeom prst="rect">
            <a:avLst/>
          </a:prstGeom>
        </p:spPr>
      </p:pic>
      <p:sp>
        <p:nvSpPr>
          <p:cNvPr id="12" name="TextBox 11">
            <a:extLst>
              <a:ext uri="{FF2B5EF4-FFF2-40B4-BE49-F238E27FC236}">
                <a16:creationId xmlns:a16="http://schemas.microsoft.com/office/drawing/2014/main" xmlns="" id="{1073964B-B42A-41DD-B878-AC366F6BB7C5}"/>
              </a:ext>
            </a:extLst>
          </p:cNvPr>
          <p:cNvSpPr txBox="1"/>
          <p:nvPr/>
        </p:nvSpPr>
        <p:spPr>
          <a:xfrm>
            <a:off x="82061" y="5911510"/>
            <a:ext cx="5093339" cy="523220"/>
          </a:xfrm>
          <a:prstGeom prst="rect">
            <a:avLst/>
          </a:prstGeom>
          <a:noFill/>
        </p:spPr>
        <p:txBody>
          <a:bodyPr wrap="square" rtlCol="0">
            <a:spAutoFit/>
          </a:bodyPr>
          <a:lstStyle/>
          <a:p>
            <a:pPr lvl="0"/>
            <a:r>
              <a:rPr lang="en-IN" sz="1400" b="1" i="1" u="none" strike="noStrike" baseline="0" dirty="0">
                <a:solidFill>
                  <a:schemeClr val="tx1">
                    <a:lumMod val="75000"/>
                    <a:lumOff val="25000"/>
                  </a:schemeClr>
                </a:solidFill>
                <a:latin typeface="Times New Roman" panose="02020603050405020304" pitchFamily="18" charset="0"/>
                <a:cs typeface="Times New Roman" panose="02020603050405020304" pitchFamily="18" charset="0"/>
              </a:rPr>
              <a:t>MAIL: </a:t>
            </a:r>
            <a:r>
              <a:rPr lang="en-US" sz="1400" i="1" dirty="0" smtClean="0">
                <a:solidFill>
                  <a:schemeClr val="tx1">
                    <a:lumMod val="75000"/>
                    <a:lumOff val="25000"/>
                  </a:schemeClr>
                </a:solidFill>
                <a:latin typeface="Times New Roman" pitchFamily="18" charset="0"/>
                <a:cs typeface="Times New Roman" pitchFamily="18" charset="0"/>
              </a:rPr>
              <a:t>virologycongress@meetingsnexpo.com</a:t>
            </a:r>
          </a:p>
          <a:p>
            <a:pPr lvl="0"/>
            <a:r>
              <a:rPr lang="en-IN" sz="1400" b="1" i="1" u="none"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URL: </a:t>
            </a:r>
            <a:r>
              <a:rPr lang="en-US" sz="1400" i="1" dirty="0">
                <a:latin typeface="Times New Roman" panose="02020603050405020304" pitchFamily="18" charset="0"/>
                <a:cs typeface="Times New Roman" panose="02020603050405020304" pitchFamily="18" charset="0"/>
              </a:rPr>
              <a:t>https://nanotechnology.nanotechconferences.org</a:t>
            </a:r>
            <a:endParaRPr lang="en-IN" sz="1400"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xmlns="" id="{31AFD0BE-2BAF-4C56-A072-348AE0BCF582}"/>
              </a:ext>
            </a:extLst>
          </p:cNvPr>
          <p:cNvSpPr txBox="1"/>
          <p:nvPr/>
        </p:nvSpPr>
        <p:spPr>
          <a:xfrm rot="16200000">
            <a:off x="8112733" y="3488697"/>
            <a:ext cx="6418655" cy="338554"/>
          </a:xfrm>
          <a:prstGeom prst="rect">
            <a:avLst/>
          </a:prstGeom>
          <a:noFill/>
        </p:spPr>
        <p:txBody>
          <a:bodyPr wrap="square" rtlCol="0">
            <a:spAutoFit/>
          </a:bodyPr>
          <a:lstStyle/>
          <a:p>
            <a:pPr algn="ctr"/>
            <a:r>
              <a:rPr lang="en-US" sz="1600" kern="2000" spc="600" dirty="0" smtClean="0">
                <a:solidFill>
                  <a:schemeClr val="bg1">
                    <a:lumMod val="95000"/>
                  </a:schemeClr>
                </a:solidFill>
                <a:latin typeface="Times New Roman" panose="02020603050405020304" pitchFamily="18" charset="0"/>
                <a:cs typeface="Times New Roman" panose="02020603050405020304" pitchFamily="18" charset="0"/>
              </a:rPr>
              <a:t>Nanotechnology 2024</a:t>
            </a:r>
            <a:endParaRPr lang="en-US" sz="1600" kern="2000" spc="6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04A16476-98BC-43D6-92D1-26FF0194AFBF}"/>
              </a:ext>
            </a:extLst>
          </p:cNvPr>
          <p:cNvSpPr/>
          <p:nvPr/>
        </p:nvSpPr>
        <p:spPr>
          <a:xfrm>
            <a:off x="1188720" y="1178560"/>
            <a:ext cx="3568092" cy="4431796"/>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a16="http://schemas.microsoft.com/office/drawing/2014/main" xmlns="" id="{391E7C18-ABA5-42EC-B3BB-00197DC8942C}"/>
              </a:ext>
            </a:extLst>
          </p:cNvPr>
          <p:cNvSpPr txBox="1"/>
          <p:nvPr/>
        </p:nvSpPr>
        <p:spPr>
          <a:xfrm>
            <a:off x="1427481" y="2248242"/>
            <a:ext cx="4494745" cy="2308324"/>
          </a:xfrm>
          <a:prstGeom prst="rect">
            <a:avLst/>
          </a:prstGeom>
          <a:noFill/>
        </p:spPr>
        <p:txBody>
          <a:bodyPr wrap="square" rtlCol="0">
            <a:spAutoFit/>
          </a:bodyPr>
          <a:lstStyle/>
          <a:p>
            <a:pPr algn="ctr"/>
            <a:r>
              <a:rPr lang="nl-NL" dirty="0" smtClean="0">
                <a:solidFill>
                  <a:schemeClr val="bg1">
                    <a:lumMod val="95000"/>
                  </a:schemeClr>
                </a:solidFill>
                <a:latin typeface="Times New Roman" pitchFamily="18" charset="0"/>
                <a:cs typeface="Times New Roman" pitchFamily="18" charset="0"/>
              </a:rPr>
              <a:t>41 th </a:t>
            </a:r>
            <a:r>
              <a:rPr lang="nl-NL" dirty="0" smtClean="0">
                <a:solidFill>
                  <a:schemeClr val="bg1">
                    <a:lumMod val="95000"/>
                  </a:schemeClr>
                </a:solidFill>
                <a:latin typeface="Times New Roman" pitchFamily="18" charset="0"/>
                <a:cs typeface="Times New Roman" pitchFamily="18" charset="0"/>
              </a:rPr>
              <a:t>GLOBAL NANOTECHNOLOGY CONGRESS</a:t>
            </a:r>
            <a:br>
              <a:rPr lang="nl-NL" dirty="0" smtClean="0">
                <a:solidFill>
                  <a:schemeClr val="bg1">
                    <a:lumMod val="95000"/>
                  </a:schemeClr>
                </a:solidFill>
                <a:latin typeface="Times New Roman" pitchFamily="18" charset="0"/>
                <a:cs typeface="Times New Roman" pitchFamily="18" charset="0"/>
              </a:rPr>
            </a:br>
            <a:r>
              <a:rPr lang="nl-NL" dirty="0" smtClean="0">
                <a:solidFill>
                  <a:schemeClr val="bg1">
                    <a:lumMod val="95000"/>
                  </a:schemeClr>
                </a:solidFill>
                <a:latin typeface="Times New Roman" pitchFamily="18" charset="0"/>
                <a:cs typeface="Times New Roman" pitchFamily="18" charset="0"/>
              </a:rPr>
              <a:t/>
            </a:r>
            <a:br>
              <a:rPr lang="nl-NL" dirty="0" smtClean="0">
                <a:solidFill>
                  <a:schemeClr val="bg1">
                    <a:lumMod val="95000"/>
                  </a:schemeClr>
                </a:solidFill>
                <a:latin typeface="Times New Roman" pitchFamily="18" charset="0"/>
                <a:cs typeface="Times New Roman" pitchFamily="18" charset="0"/>
              </a:rPr>
            </a:br>
            <a:endParaRPr lang="nl-NL" dirty="0" smtClean="0">
              <a:solidFill>
                <a:schemeClr val="bg1">
                  <a:lumMod val="95000"/>
                </a:schemeClr>
              </a:solidFill>
              <a:latin typeface="Times New Roman" pitchFamily="18" charset="0"/>
              <a:cs typeface="Times New Roman" pitchFamily="18" charset="0"/>
            </a:endParaRPr>
          </a:p>
          <a:p>
            <a:pPr algn="ctr"/>
            <a:r>
              <a:rPr lang="nl-NL" dirty="0" smtClean="0">
                <a:solidFill>
                  <a:schemeClr val="bg1">
                    <a:lumMod val="95000"/>
                  </a:schemeClr>
                </a:solidFill>
                <a:latin typeface="Times New Roman" pitchFamily="18" charset="0"/>
                <a:cs typeface="Times New Roman" pitchFamily="18" charset="0"/>
              </a:rPr>
              <a:t>April 11-12, 2024 Amsterdam</a:t>
            </a:r>
            <a:r>
              <a:rPr lang="nl-NL" dirty="0">
                <a:solidFill>
                  <a:schemeClr val="bg1">
                    <a:lumMod val="95000"/>
                  </a:schemeClr>
                </a:solidFill>
                <a:latin typeface="Times New Roman" pitchFamily="18" charset="0"/>
                <a:cs typeface="Times New Roman" pitchFamily="18" charset="0"/>
              </a:rPr>
              <a:t>, </a:t>
            </a:r>
            <a:r>
              <a:rPr lang="nl-NL" dirty="0" smtClean="0">
                <a:solidFill>
                  <a:schemeClr val="bg1">
                    <a:lumMod val="95000"/>
                  </a:schemeClr>
                </a:solidFill>
                <a:latin typeface="Times New Roman" pitchFamily="18" charset="0"/>
                <a:cs typeface="Times New Roman" pitchFamily="18" charset="0"/>
              </a:rPr>
              <a:t>Netherlands</a:t>
            </a:r>
          </a:p>
          <a:p>
            <a:pPr algn="ctr"/>
            <a:r>
              <a:rPr lang="en-US" sz="1400" b="1" cap="all" dirty="0" smtClean="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rPr>
              <a:t/>
            </a:r>
            <a:br>
              <a:rPr lang="en-US" sz="1400" b="1" cap="all" dirty="0" smtClean="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rPr>
            </a:br>
            <a:endParaRPr lang="en-US" sz="1400" b="1" cap="all" dirty="0" smtClean="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endParaRPr>
          </a:p>
          <a:p>
            <a:pPr algn="ctr"/>
            <a:r>
              <a:rPr lang="en-US" sz="1400" b="1" cap="all" dirty="0" smtClean="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rPr>
              <a:t>Theme</a:t>
            </a:r>
            <a:r>
              <a:rPr lang="en-US" sz="1400" b="1" i="0" u="none" strike="noStrike" baseline="0" dirty="0" smtClean="0">
                <a:solidFill>
                  <a:schemeClr val="bg1">
                    <a:lumMod val="95000"/>
                  </a:schemeClr>
                </a:solidFill>
                <a:latin typeface="Times New Roman" panose="02020603050405020304" pitchFamily="18" charset="0"/>
                <a:cs typeface="Times New Roman" panose="02020603050405020304" pitchFamily="18" charset="0"/>
              </a:rPr>
              <a:t>:</a:t>
            </a:r>
          </a:p>
          <a:p>
            <a:pPr algn="ctr"/>
            <a:r>
              <a:rPr lang="en-US" sz="1200" b="1" i="0" u="none" strike="noStrike" baseline="0" dirty="0" smtClean="0">
                <a:solidFill>
                  <a:schemeClr val="bg1">
                    <a:lumMod val="95000"/>
                  </a:schemeClr>
                </a:solidFill>
                <a:latin typeface="Times New Roman" panose="02020603050405020304" pitchFamily="18" charset="0"/>
                <a:cs typeface="Times New Roman" panose="02020603050405020304" pitchFamily="18" charset="0"/>
              </a:rPr>
              <a:t> </a:t>
            </a:r>
            <a:r>
              <a:rPr lang="en-US" sz="1200" b="1" dirty="0">
                <a:solidFill>
                  <a:schemeClr val="bg1">
                    <a:lumMod val="95000"/>
                  </a:schemeClr>
                </a:solidFill>
                <a:latin typeface="Times New Roman" panose="02020603050405020304" pitchFamily="18" charset="0"/>
                <a:cs typeface="Times New Roman" panose="02020603050405020304" pitchFamily="18" charset="0"/>
              </a:rPr>
              <a:t>Endless possibilities with nanotechnology conference</a:t>
            </a:r>
            <a:endParaRPr lang="en-US" sz="1200" b="1" i="0" u="none" strike="noStrike" baseline="0"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145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33EC640F-4B8F-4B57-B2B4-82F353E19172}"/>
              </a:ext>
            </a:extLst>
          </p:cNvPr>
          <p:cNvSpPr/>
          <p:nvPr/>
        </p:nvSpPr>
        <p:spPr>
          <a:xfrm>
            <a:off x="0" y="13648"/>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xmlns="" id="{FAC754E5-2527-4E67-AF45-57D98DD1A2A3}"/>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xmlns="" id="{91DD332D-6C53-418B-9818-34F74D01B2F4}"/>
              </a:ext>
            </a:extLst>
          </p:cNvPr>
          <p:cNvSpPr txBox="1"/>
          <p:nvPr/>
        </p:nvSpPr>
        <p:spPr>
          <a:xfrm>
            <a:off x="1074045" y="1636861"/>
            <a:ext cx="10043910" cy="3416320"/>
          </a:xfrm>
          <a:prstGeom prst="rect">
            <a:avLst/>
          </a:prstGeom>
          <a:noFill/>
        </p:spPr>
        <p:txBody>
          <a:bodyPr wrap="square" numCol="1" rtlCol="0">
            <a:spAutoFit/>
          </a:bodyPr>
          <a:lstStyle/>
          <a:p>
            <a:pPr algn="just"/>
            <a:r>
              <a:rPr lang="en-IN" sz="1200" b="1" i="0" u="none" strike="noStrike" baseline="0" dirty="0">
                <a:latin typeface="Times New Roman" panose="02020603050405020304" pitchFamily="18" charset="0"/>
                <a:cs typeface="Times New Roman" panose="02020603050405020304" pitchFamily="18" charset="0"/>
              </a:rPr>
              <a:t>Dear Attendees,</a:t>
            </a:r>
          </a:p>
          <a:p>
            <a:pPr algn="just"/>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b="0" i="0" u="none" strike="noStrike" baseline="0" dirty="0">
                <a:latin typeface="Times New Roman" panose="02020603050405020304" pitchFamily="18" charset="0"/>
                <a:cs typeface="Times New Roman" panose="02020603050405020304" pitchFamily="18" charset="0"/>
              </a:rPr>
              <a:t> Conference Series LLC LTD welcomes you to attend the </a:t>
            </a:r>
            <a:r>
              <a:rPr lang="en-US" sz="1200" b="1" i="0" u="none" strike="noStrike" baseline="0" dirty="0" smtClean="0">
                <a:latin typeface="Times New Roman" panose="02020603050405020304" pitchFamily="18" charset="0"/>
                <a:cs typeface="Times New Roman" panose="02020603050405020304" pitchFamily="18" charset="0"/>
              </a:rPr>
              <a:t>41</a:t>
            </a:r>
            <a:r>
              <a:rPr lang="en-US" sz="1200" b="1" i="0" u="none" strike="noStrike" dirty="0" smtClean="0">
                <a:latin typeface="Times New Roman" panose="02020603050405020304" pitchFamily="18" charset="0"/>
                <a:cs typeface="Times New Roman" panose="02020603050405020304" pitchFamily="18" charset="0"/>
              </a:rPr>
              <a:t> t h Global Nanotechnology Congress </a:t>
            </a:r>
            <a:r>
              <a:rPr lang="en-US" sz="1200" b="0" i="0" u="none" strike="noStrike" baseline="0" dirty="0" smtClean="0">
                <a:latin typeface="Times New Roman" panose="02020603050405020304" pitchFamily="18" charset="0"/>
                <a:cs typeface="Times New Roman" panose="02020603050405020304" pitchFamily="18" charset="0"/>
              </a:rPr>
              <a:t>which </a:t>
            </a:r>
            <a:r>
              <a:rPr lang="en-US" sz="1200" b="0" i="0" u="none" strike="noStrike" baseline="0" dirty="0">
                <a:latin typeface="Times New Roman" panose="02020603050405020304" pitchFamily="18" charset="0"/>
                <a:cs typeface="Times New Roman" panose="02020603050405020304" pitchFamily="18" charset="0"/>
              </a:rPr>
              <a:t>is going to be held </a:t>
            </a:r>
            <a:r>
              <a:rPr lang="en-US" sz="1200" b="0" i="0" u="none" strike="noStrike" baseline="0" dirty="0" smtClean="0">
                <a:latin typeface="Times New Roman" panose="02020603050405020304" pitchFamily="18" charset="0"/>
                <a:cs typeface="Times New Roman" panose="02020603050405020304" pitchFamily="18" charset="0"/>
              </a:rPr>
              <a:t>on Apri</a:t>
            </a:r>
            <a:r>
              <a:rPr lang="en-US" sz="1200" dirty="0" smtClean="0">
                <a:latin typeface="Times New Roman" panose="02020603050405020304" pitchFamily="18" charset="0"/>
                <a:cs typeface="Times New Roman" panose="02020603050405020304" pitchFamily="18" charset="0"/>
              </a:rPr>
              <a:t>l 11 - 12</a:t>
            </a:r>
            <a:r>
              <a:rPr lang="en-US" sz="1200" b="1" dirty="0" smtClean="0">
                <a:latin typeface="Times New Roman" pitchFamily="18" charset="0"/>
                <a:cs typeface="Times New Roman" pitchFamily="18" charset="0"/>
              </a:rPr>
              <a:t>, 2024 in </a:t>
            </a:r>
            <a:r>
              <a:rPr lang="en-US" sz="1200" b="1" dirty="0">
                <a:latin typeface="Times New Roman" pitchFamily="18" charset="0"/>
                <a:cs typeface="Times New Roman" pitchFamily="18" charset="0"/>
              </a:rPr>
              <a:t>Amsterdam, Netherlands</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0" i="0" u="none" strike="noStrike" baseline="0" dirty="0">
                <a:latin typeface="Times New Roman" panose="02020603050405020304" pitchFamily="18" charset="0"/>
                <a:cs typeface="Times New Roman" panose="02020603050405020304" pitchFamily="18" charset="0"/>
              </a:rPr>
              <a:t>We cordially invite all the participants who are interested in sharing their knowledge and research in the </a:t>
            </a:r>
            <a:r>
              <a:rPr lang="en-US" sz="1200" b="0" i="0" u="none" strike="noStrike" baseline="0" dirty="0" smtClean="0">
                <a:latin typeface="Times New Roman" panose="02020603050405020304" pitchFamily="18" charset="0"/>
                <a:cs typeface="Times New Roman" panose="02020603050405020304" pitchFamily="18" charset="0"/>
              </a:rPr>
              <a:t>area </a:t>
            </a:r>
            <a:r>
              <a:rPr lang="en-US" sz="1200" b="0" i="0" u="none" strike="noStrike" baseline="0" dirty="0">
                <a:latin typeface="Times New Roman" panose="02020603050405020304" pitchFamily="18" charset="0"/>
                <a:cs typeface="Times New Roman" panose="02020603050405020304" pitchFamily="18" charset="0"/>
              </a:rPr>
              <a:t>of </a:t>
            </a:r>
            <a:r>
              <a:rPr lang="en-US" sz="1200" b="1" dirty="0" smtClean="0">
                <a:latin typeface="Times New Roman" panose="02020603050405020304" pitchFamily="18" charset="0"/>
                <a:cs typeface="Times New Roman" panose="02020603050405020304" pitchFamily="18" charset="0"/>
              </a:rPr>
              <a:t>Nanotechnology </a:t>
            </a:r>
            <a:r>
              <a:rPr lang="en-US" sz="1200" b="0" i="0" u="none" strike="noStrike" baseline="0" dirty="0" smtClean="0">
                <a:latin typeface="Times New Roman" panose="02020603050405020304" pitchFamily="18" charset="0"/>
                <a:cs typeface="Times New Roman" panose="02020603050405020304" pitchFamily="18" charset="0"/>
              </a:rPr>
              <a:t>anticipates </a:t>
            </a:r>
            <a:r>
              <a:rPr lang="en-US" sz="1200" b="0" i="0" u="none" strike="noStrike" baseline="0" dirty="0">
                <a:latin typeface="Times New Roman" panose="02020603050405020304" pitchFamily="18" charset="0"/>
                <a:cs typeface="Times New Roman" panose="02020603050405020304" pitchFamily="18" charset="0"/>
              </a:rPr>
              <a:t>more than 100 participants around the globe with thought provoking keynote lectures, oral and poster presentations. The attending delegates include editorial board members of related open access journals. This is an excellent opportunity for the delegates from universities, institutes, and industries to interact with the world class scientists. The intending participants can confirm their participation by registering for the conference along with your colleagues. Avail the delegate early bird offer. The main theme of the conference is </a:t>
            </a:r>
            <a:r>
              <a:rPr lang="en-US" sz="1200" b="1" dirty="0" smtClean="0">
                <a:latin typeface="Times New Roman" panose="02020603050405020304" pitchFamily="18" charset="0"/>
                <a:cs typeface="Times New Roman" panose="02020603050405020304" pitchFamily="18" charset="0"/>
              </a:rPr>
              <a:t>“</a:t>
            </a:r>
            <a:r>
              <a:rPr lang="en-US" sz="1200" b="1" dirty="0"/>
              <a:t>Endless possibilities with nanotechnology conference</a:t>
            </a:r>
            <a:r>
              <a:rPr lang="en-US" sz="1200" b="1" dirty="0" smtClean="0">
                <a:latin typeface="Times New Roman" panose="02020603050405020304" pitchFamily="18" charset="0"/>
                <a:cs typeface="Times New Roman" panose="02020603050405020304" pitchFamily="18" charset="0"/>
              </a:rPr>
              <a:t>”. </a:t>
            </a:r>
            <a:r>
              <a:rPr lang="en-US" sz="1200" b="0" i="0" u="none" strike="noStrike" baseline="0" dirty="0">
                <a:latin typeface="Times New Roman" panose="02020603050405020304" pitchFamily="18" charset="0"/>
                <a:cs typeface="Times New Roman" panose="02020603050405020304" pitchFamily="18" charset="0"/>
              </a:rPr>
              <a:t>As the premier event, we have developed a program with your </a:t>
            </a:r>
            <a:r>
              <a:rPr lang="en-IN" sz="1200" b="0" i="0" u="none" strike="noStrike" baseline="0" dirty="0">
                <a:latin typeface="Times New Roman" panose="02020603050405020304" pitchFamily="18" charset="0"/>
                <a:cs typeface="Times New Roman" panose="02020603050405020304" pitchFamily="18" charset="0"/>
              </a:rPr>
              <a:t>interests in mind.</a:t>
            </a:r>
          </a:p>
          <a:p>
            <a:pPr algn="just"/>
            <a:r>
              <a:rPr lang="en-US" sz="1200" b="0" i="0" u="none" strike="noStrike" baseline="0" dirty="0">
                <a:latin typeface="Times New Roman" panose="02020603050405020304" pitchFamily="18" charset="0"/>
                <a:cs typeface="Times New Roman" panose="02020603050405020304" pitchFamily="18" charset="0"/>
              </a:rPr>
              <a:t> </a:t>
            </a:r>
          </a:p>
          <a:p>
            <a:pPr algn="just"/>
            <a:r>
              <a:rPr lang="en-US" sz="1200" b="0" i="0" u="none" strike="noStrike" baseline="0" dirty="0" smtClean="0">
                <a:latin typeface="Times New Roman" panose="02020603050405020304" pitchFamily="18" charset="0"/>
                <a:cs typeface="Times New Roman" panose="02020603050405020304" pitchFamily="18" charset="0"/>
              </a:rPr>
              <a:t> We have not only increased the number of opportunities for you to network with colleagues from across the world but also introduced more focused sessions that will feature cutting edge presentations, special panel discussions, and livelier interaction with industry leaders and experts. Life is full of give and take. Make it count in your professional life. Attend</a:t>
            </a:r>
            <a:r>
              <a:rPr lang="en-US" sz="1200" b="0" i="0" u="none" strike="noStrike"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Nanotechnology 2024 </a:t>
            </a:r>
            <a:r>
              <a:rPr lang="en-US" sz="1200" b="0" i="0" u="none" strike="noStrike" baseline="0" dirty="0" smtClean="0">
                <a:latin typeface="Times New Roman" panose="02020603050405020304" pitchFamily="18" charset="0"/>
                <a:cs typeface="Times New Roman" panose="02020603050405020304" pitchFamily="18" charset="0"/>
              </a:rPr>
              <a:t>to network with your peers, exchange expertise and experiences, and arm yourself with the latest information to take your department to the next level. We look forward to personally welcoming you to Conference </a:t>
            </a:r>
            <a:r>
              <a:rPr lang="en-IN" sz="1200" b="0" i="0" u="none" strike="noStrike" baseline="0" dirty="0" smtClean="0">
                <a:latin typeface="Times New Roman" panose="02020603050405020304" pitchFamily="18" charset="0"/>
                <a:cs typeface="Times New Roman" panose="02020603050405020304" pitchFamily="18" charset="0"/>
              </a:rPr>
              <a:t>this</a:t>
            </a:r>
            <a:r>
              <a:rPr lang="en-IN" sz="1200" b="0" i="0" u="none" strike="noStrike" dirty="0" smtClean="0">
                <a:latin typeface="Times New Roman" panose="02020603050405020304" pitchFamily="18" charset="0"/>
                <a:cs typeface="Times New Roman" panose="02020603050405020304" pitchFamily="18" charset="0"/>
              </a:rPr>
              <a:t> April.</a:t>
            </a:r>
            <a:endParaRPr lang="en-IN" sz="1200" b="0" i="0" u="none" strike="noStrike" baseline="0" dirty="0" smtClean="0">
              <a:latin typeface="Times New Roman" panose="02020603050405020304" pitchFamily="18" charset="0"/>
              <a:cs typeface="Times New Roman" panose="02020603050405020304" pitchFamily="18" charset="0"/>
            </a:endParaRPr>
          </a:p>
          <a:p>
            <a:pPr algn="just"/>
            <a:endParaRPr lang="en-IN" sz="1200" b="0"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a:t>
            </a:r>
            <a:r>
              <a:rPr lang="en-IN" sz="1200" b="0" i="0" u="none" strike="noStrike" baseline="0" dirty="0" smtClean="0">
                <a:latin typeface="Times New Roman" panose="02020603050405020304" pitchFamily="18" charset="0"/>
                <a:cs typeface="Times New Roman" panose="02020603050405020304" pitchFamily="18" charset="0"/>
              </a:rPr>
              <a:t>Committee</a:t>
            </a:r>
          </a:p>
          <a:p>
            <a:pPr algn="just"/>
            <a:r>
              <a:rPr lang="en-IN" sz="1200" dirty="0" smtClean="0">
                <a:latin typeface="Times New Roman" panose="02020603050405020304" pitchFamily="18" charset="0"/>
                <a:cs typeface="Times New Roman" panose="02020603050405020304" pitchFamily="18" charset="0"/>
              </a:rPr>
              <a:t>Nanotechnology 2024</a:t>
            </a:r>
            <a:endParaRPr lang="en-IN" sz="1200" b="0" i="0" u="none" strike="noStrike" baseline="0" dirty="0" smtClean="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xmlns="" id="{A55D5466-2361-4841-AD2B-17B46C485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2" name="Rectangle 11">
            <a:extLst>
              <a:ext uri="{FF2B5EF4-FFF2-40B4-BE49-F238E27FC236}">
                <a16:creationId xmlns:a16="http://schemas.microsoft.com/office/drawing/2014/main" xmlns="" id="{96A43CEB-DA29-442C-B116-FD9075EA5901}"/>
              </a:ext>
            </a:extLst>
          </p:cNvPr>
          <p:cNvSpPr/>
          <p:nvPr/>
        </p:nvSpPr>
        <p:spPr>
          <a:xfrm>
            <a:off x="4756812" y="862223"/>
            <a:ext cx="2678376"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a16="http://schemas.microsoft.com/office/drawing/2014/main" xmlns="" id="{C916CB24-13D4-4528-BC62-FC1F725F9195}"/>
              </a:ext>
            </a:extLst>
          </p:cNvPr>
          <p:cNvSpPr txBox="1"/>
          <p:nvPr/>
        </p:nvSpPr>
        <p:spPr>
          <a:xfrm>
            <a:off x="6467474" y="5381423"/>
            <a:ext cx="4575559" cy="336118"/>
          </a:xfrm>
          <a:prstGeom prst="rect">
            <a:avLst/>
          </a:prstGeom>
          <a:noFill/>
        </p:spPr>
        <p:txBody>
          <a:bodyPr wrap="square" rtlCol="0">
            <a:spAutoFit/>
          </a:bodyPr>
          <a:lstStyle/>
          <a:p>
            <a:pPr algn="r">
              <a:lnSpc>
                <a:spcPct val="150000"/>
              </a:lnSpc>
            </a:pPr>
            <a:r>
              <a:rPr lang="en-US" sz="1200" i="1" dirty="0">
                <a:latin typeface="Times New Roman" panose="02020603050405020304" pitchFamily="18" charset="0"/>
                <a:cs typeface="Times New Roman" panose="02020603050405020304" pitchFamily="18" charset="0"/>
              </a:rPr>
              <a:t>https://nanotechnology.nanotechconferences.org</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78313F5C-A197-4CDB-B00F-D1AB38FEE400}"/>
              </a:ext>
            </a:extLst>
          </p:cNvPr>
          <p:cNvSpPr txBox="1"/>
          <p:nvPr/>
        </p:nvSpPr>
        <p:spPr>
          <a:xfrm>
            <a:off x="4756812" y="1000842"/>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INVITATION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878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59EF34B-BAC1-4435-9955-81BD1BEC80EC}"/>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xmlns="" id="{0A3C116E-4E70-47AD-AFFB-AF06D0757511}"/>
              </a:ext>
            </a:extLst>
          </p:cNvPr>
          <p:cNvSpPr/>
          <p:nvPr/>
        </p:nvSpPr>
        <p:spPr>
          <a:xfrm>
            <a:off x="739248" y="73991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xmlns="" id="{C635A89C-32E2-4454-A3F5-A72CBA2986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93370F2E-5183-49A2-81B1-6AF7B783F67C}"/>
              </a:ext>
            </a:extLst>
          </p:cNvPr>
          <p:cNvSpPr/>
          <p:nvPr/>
        </p:nvSpPr>
        <p:spPr>
          <a:xfrm>
            <a:off x="4756812" y="902863"/>
            <a:ext cx="2678376" cy="557995"/>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a16="http://schemas.microsoft.com/office/drawing/2014/main" xmlns="" id="{10D3F208-0E0D-4E37-9222-5750FE77C35C}"/>
              </a:ext>
            </a:extLst>
          </p:cNvPr>
          <p:cNvSpPr txBox="1"/>
          <p:nvPr/>
        </p:nvSpPr>
        <p:spPr>
          <a:xfrm>
            <a:off x="4756812" y="1035567"/>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ABOUT US</a:t>
            </a:r>
            <a:endParaRPr lang="en-IN" sz="1400" b="1" spc="600"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xmlns="" id="{A2F2CB8E-AFE2-4214-A52D-1C76834EF67C}"/>
              </a:ext>
            </a:extLst>
          </p:cNvPr>
          <p:cNvCxnSpPr>
            <a:cxnSpLocks/>
          </p:cNvCxnSpPr>
          <p:nvPr/>
        </p:nvCxnSpPr>
        <p:spPr>
          <a:xfrm flipH="1">
            <a:off x="1394460" y="1965606"/>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6BC8BBFE-59C8-43D5-A97C-075E2FD8AF98}"/>
              </a:ext>
            </a:extLst>
          </p:cNvPr>
          <p:cNvSpPr/>
          <p:nvPr/>
        </p:nvSpPr>
        <p:spPr>
          <a:xfrm>
            <a:off x="6040200" y="1911157"/>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Oval 12">
            <a:extLst>
              <a:ext uri="{FF2B5EF4-FFF2-40B4-BE49-F238E27FC236}">
                <a16:creationId xmlns:a16="http://schemas.microsoft.com/office/drawing/2014/main" xmlns="" id="{9890E761-A1E7-4E03-801E-64ADDF0AB731}"/>
              </a:ext>
            </a:extLst>
          </p:cNvPr>
          <p:cNvSpPr/>
          <p:nvPr/>
        </p:nvSpPr>
        <p:spPr>
          <a:xfrm>
            <a:off x="6040200" y="2134355"/>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7" name="Straight Connector 16">
            <a:extLst>
              <a:ext uri="{FF2B5EF4-FFF2-40B4-BE49-F238E27FC236}">
                <a16:creationId xmlns:a16="http://schemas.microsoft.com/office/drawing/2014/main" xmlns="" id="{95B05DEC-1921-47E7-A9D1-7C5FC84A7C09}"/>
              </a:ext>
            </a:extLst>
          </p:cNvPr>
          <p:cNvCxnSpPr>
            <a:cxnSpLocks/>
          </p:cNvCxnSpPr>
          <p:nvPr/>
        </p:nvCxnSpPr>
        <p:spPr>
          <a:xfrm flipH="1">
            <a:off x="6145531" y="2190396"/>
            <a:ext cx="4640579"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xmlns="" id="{6F1D466F-F18E-4F19-856D-FD57CFB456D2}"/>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chemeClr val="bg2">
                    <a:lumMod val="25000"/>
                  </a:schemeClr>
                </a:solidFill>
                <a:latin typeface="Times New Roman" panose="02020603050405020304" pitchFamily="18" charset="0"/>
                <a:cs typeface="Times New Roman" panose="02020603050405020304" pitchFamily="18" charset="0"/>
              </a:rPr>
              <a:t>Our International Open Access Journals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FC95510D-2F87-4300-9445-ED8A9E9149A0}"/>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latin typeface="Times New Roman" panose="02020603050405020304" pitchFamily="18" charset="0"/>
                <a:cs typeface="Times New Roman" panose="02020603050405020304" pitchFamily="18" charset="0"/>
              </a:rPr>
              <a:t>Salient Features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xmlns="" id="{7AC0BCDB-9FF0-4EB1-A15D-3C0CEB38C6B3}"/>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F499A49F-9750-4415-89A6-03F2F36F5311}"/>
              </a:ext>
            </a:extLst>
          </p:cNvPr>
          <p:cNvSpPr txBox="1"/>
          <p:nvPr/>
        </p:nvSpPr>
        <p:spPr>
          <a:xfrm>
            <a:off x="6301740" y="2223811"/>
            <a:ext cx="4480560" cy="324826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Easy to Submit and Review Systems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 Quality and Fast Publishing Guaranteed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Unbiased, quality-oriented, and transparent reviews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Truly impartial recognition of the best papers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Feedback on the impact of every article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Enhanced feature: Audio version of published paper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Digital articles to share and explore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Sharing option: Social networking enabled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Authors, reviewers and editors are provided with scientific credits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User friendly/feasible website articles translations across more than 50 world languages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Robust on-line publicity for all the speakers and organizing committee members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Workshops for students and early career researchers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published in various indexed journals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labeled with a Digital Object Identification Number (DOI) provided by Cross Ref</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Creation of speakers and abstracts pages in Google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Opportunity to publish full Manu Scripts in our Open Access Journals Special</a:t>
            </a:r>
            <a:endParaRPr lang="en-IN" sz="1000" dirty="0">
              <a:latin typeface="Times New Roman" panose="02020603050405020304" pitchFamily="18" charset="0"/>
              <a:cs typeface="Times New Roman" panose="02020603050405020304" pitchFamily="18" charset="0"/>
            </a:endParaRPr>
          </a:p>
          <a:p>
            <a:pPr marL="171450" indent="-171450" algn="l">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xmlns="" id="{92172F8B-7DFB-4801-BF5E-39C65F113F99}"/>
              </a:ext>
            </a:extLst>
          </p:cNvPr>
          <p:cNvCxnSpPr>
            <a:cxnSpLocks/>
          </p:cNvCxnSpPr>
          <p:nvPr/>
        </p:nvCxnSpPr>
        <p:spPr>
          <a:xfrm flipH="1">
            <a:off x="1390384" y="3796335"/>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xmlns="" id="{92A8A485-E41F-45B2-AD85-14EF9832583F}"/>
              </a:ext>
            </a:extLst>
          </p:cNvPr>
          <p:cNvSpPr/>
          <p:nvPr/>
        </p:nvSpPr>
        <p:spPr>
          <a:xfrm>
            <a:off x="6041839" y="3741886"/>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a:extLst>
              <a:ext uri="{FF2B5EF4-FFF2-40B4-BE49-F238E27FC236}">
                <a16:creationId xmlns:a16="http://schemas.microsoft.com/office/drawing/2014/main" xmlns="" id="{07E737B2-F9CC-41DC-889E-A24EF47669DF}"/>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latin typeface="Times New Roman" panose="02020603050405020304" pitchFamily="18" charset="0"/>
                <a:cs typeface="Times New Roman" panose="02020603050405020304" pitchFamily="18" charset="0"/>
              </a:rPr>
              <a:t>Our International Scientific Conferences</a:t>
            </a:r>
            <a:endParaRPr lang="en-IN" sz="10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xmlns="" id="{6776E78F-271D-48A6-B614-F2814DAC5627}"/>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xmlns="" id="{8D6A5547-E222-4547-B1E3-A2440D60AE98}"/>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Conference Series LLC Ltd 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a16="http://schemas.microsoft.com/office/drawing/2014/main" xmlns="" id="{E3E30234-1E05-4EA8-86A7-C2E4DCCD47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a16="http://schemas.microsoft.com/office/drawing/2014/main" xmlns="" id="{A95795E7-AC91-419A-92EE-EBCB65FF552D}"/>
              </a:ext>
            </a:extLst>
          </p:cNvPr>
          <p:cNvSpPr txBox="1"/>
          <p:nvPr/>
        </p:nvSpPr>
        <p:spPr>
          <a:xfrm>
            <a:off x="7423150" y="5505487"/>
            <a:ext cx="3748526" cy="613117"/>
          </a:xfrm>
          <a:prstGeom prst="rect">
            <a:avLst/>
          </a:prstGeom>
          <a:noFill/>
        </p:spPr>
        <p:txBody>
          <a:bodyPr wrap="square" rtlCol="0">
            <a:spAutoFit/>
          </a:bodyPr>
          <a:lstStyle/>
          <a:p>
            <a:pPr algn="r">
              <a:lnSpc>
                <a:spcPct val="150000"/>
              </a:lnSpc>
            </a:pPr>
            <a:r>
              <a:rPr lang="en-US" sz="1200" i="1" dirty="0">
                <a:latin typeface="Times New Roman" panose="02020603050405020304" pitchFamily="18" charset="0"/>
                <a:cs typeface="Times New Roman" panose="02020603050405020304" pitchFamily="18" charset="0"/>
              </a:rPr>
              <a:t>https://nanotechnology.nanotechconferences.org</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a:p>
            <a:pPr algn="r">
              <a:lnSpc>
                <a:spcPct val="150000"/>
              </a:lnSpc>
            </a:pP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42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1746A6A-3997-45F1-9660-B42C2B328E9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F8742D31-FB60-478F-869D-54F4328E53C8}"/>
              </a:ext>
            </a:extLst>
          </p:cNvPr>
          <p:cNvSpPr/>
          <p:nvPr/>
        </p:nvSpPr>
        <p:spPr>
          <a:xfrm>
            <a:off x="731521" y="938407"/>
            <a:ext cx="10713504" cy="5694564"/>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C6DC619C-5509-410C-B4DC-D35C613CB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5" name="TextBox 14">
            <a:extLst>
              <a:ext uri="{FF2B5EF4-FFF2-40B4-BE49-F238E27FC236}">
                <a16:creationId xmlns:a16="http://schemas.microsoft.com/office/drawing/2014/main" xmlns="" id="{387D9DD0-83B0-4EB4-AABE-817121C4843F}"/>
              </a:ext>
            </a:extLst>
          </p:cNvPr>
          <p:cNvSpPr txBox="1"/>
          <p:nvPr/>
        </p:nvSpPr>
        <p:spPr>
          <a:xfrm>
            <a:off x="2406487" y="881015"/>
            <a:ext cx="8986683" cy="1092607"/>
          </a:xfrm>
          <a:prstGeom prst="rect">
            <a:avLst/>
          </a:prstGeom>
          <a:noFill/>
        </p:spPr>
        <p:txBody>
          <a:bodyPr wrap="square" rtlCol="0">
            <a:spAutoFit/>
          </a:bodyPr>
          <a:lstStyle/>
          <a:p>
            <a:pPr algn="just">
              <a:lnSpc>
                <a:spcPts val="1300"/>
              </a:lnSpc>
            </a:pPr>
            <a:r>
              <a:rPr lang="en-US" sz="1000" b="1" i="0" u="sng" baseline="0" dirty="0" smtClean="0">
                <a:latin typeface="Times New Roman" panose="02020603050405020304" pitchFamily="18" charset="0"/>
                <a:cs typeface="Times New Roman" panose="02020603050405020304" pitchFamily="18" charset="0"/>
              </a:rPr>
              <a:t>Nanotechnology</a:t>
            </a:r>
            <a:r>
              <a:rPr lang="en-US" sz="1000" b="1" i="0" u="sng" dirty="0" smtClean="0">
                <a:latin typeface="Times New Roman" panose="02020603050405020304" pitchFamily="18" charset="0"/>
                <a:cs typeface="Times New Roman" panose="02020603050405020304" pitchFamily="18" charset="0"/>
              </a:rPr>
              <a:t> 2024</a:t>
            </a:r>
            <a:r>
              <a:rPr lang="en-US" sz="1000" b="1"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The main objective is to bring all the leading academic scientists, researchers and research scholars together to exchange and share their experiences and research results about all the aspects </a:t>
            </a:r>
            <a:r>
              <a:rPr lang="en-US" sz="1000" b="0" i="0" u="none" baseline="0" dirty="0" smtClean="0">
                <a:latin typeface="Times New Roman" panose="02020603050405020304" pitchFamily="18" charset="0"/>
                <a:cs typeface="Times New Roman" panose="02020603050405020304" pitchFamily="18" charset="0"/>
              </a:rPr>
              <a:t>of Nanotechnology. </a:t>
            </a:r>
            <a:r>
              <a:rPr lang="en-US" sz="1000" b="0" i="0" u="none" baseline="0" dirty="0">
                <a:latin typeface="Times New Roman" panose="02020603050405020304" pitchFamily="18" charset="0"/>
                <a:cs typeface="Times New Roman" panose="02020603050405020304" pitchFamily="18" charset="0"/>
              </a:rPr>
              <a:t>It also provides the premier interdisciplinary forum for researchers, practitioners and educators to present and discuss the most recent innovations, trends, and concerns, practical challenges encountered and the solutions adopted in the field </a:t>
            </a:r>
            <a:r>
              <a:rPr lang="en-US" sz="1000" b="0" i="0" u="none" baseline="0" dirty="0" smtClean="0">
                <a:latin typeface="Times New Roman" panose="02020603050405020304" pitchFamily="18" charset="0"/>
                <a:cs typeface="Times New Roman" panose="02020603050405020304" pitchFamily="18" charset="0"/>
              </a:rPr>
              <a:t>of Nanotechnology</a:t>
            </a:r>
            <a:r>
              <a:rPr lang="en-US" sz="1000" dirty="0" smtClean="0">
                <a:latin typeface="Times New Roman" pitchFamily="18" charset="0"/>
                <a:cs typeface="Times New Roman" pitchFamily="18" charset="0"/>
              </a:rPr>
              <a:t>.</a:t>
            </a:r>
            <a:r>
              <a:rPr lang="en-US" sz="1000" b="0"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The conference program will cover a wide variety of topics relevant to </a:t>
            </a:r>
            <a:r>
              <a:rPr lang="en-US" sz="1000" b="0" i="0" u="none" baseline="0" dirty="0" smtClean="0">
                <a:latin typeface="Times New Roman" panose="02020603050405020304" pitchFamily="18" charset="0"/>
                <a:cs typeface="Times New Roman" panose="02020603050405020304" pitchFamily="18" charset="0"/>
              </a:rPr>
              <a:t>the Nanotechnology</a:t>
            </a:r>
            <a:r>
              <a:rPr lang="en-US" sz="1000" dirty="0" smtClean="0">
                <a:latin typeface="Times New Roman" pitchFamily="18" charset="0"/>
                <a:cs typeface="Times New Roman" pitchFamily="18" charset="0"/>
              </a:rPr>
              <a:t>, nanomedicine </a:t>
            </a:r>
            <a:r>
              <a:rPr lang="en-US" sz="1050" dirty="0" smtClean="0">
                <a:latin typeface="Times New Roman" panose="02020603050405020304" pitchFamily="18" charset="0"/>
                <a:cs typeface="Times New Roman" panose="02020603050405020304" pitchFamily="18" charset="0"/>
              </a:rPr>
              <a:t>and nanoscience </a:t>
            </a:r>
            <a:r>
              <a:rPr lang="en-US" sz="1000" dirty="0" smtClean="0">
                <a:latin typeface="Times New Roman" panose="02020603050405020304" pitchFamily="18" charset="0"/>
                <a:cs typeface="Times New Roman" panose="02020603050405020304" pitchFamily="18" charset="0"/>
              </a:rPr>
              <a:t>and </a:t>
            </a:r>
            <a:r>
              <a:rPr lang="en-US" sz="1000" b="0" i="0" u="none" baseline="0" dirty="0">
                <a:latin typeface="Times New Roman" panose="02020603050405020304" pitchFamily="18" charset="0"/>
                <a:cs typeface="Times New Roman" panose="02020603050405020304" pitchFamily="18" charset="0"/>
              </a:rPr>
              <a:t>so on. This unique opportunity that we extend to our speakers and attendees is not being offered by any other conference organizers. Through this the abstracts and research profiles of our speakers and organizing committee members getting global visibility which is an additional feature that you would be receiving in addition to networking opportunities before, during and after the conference.</a:t>
            </a:r>
            <a:endParaRPr lang="en-IN" sz="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DBC11399-C4BC-4347-A070-98174E166DE8}"/>
              </a:ext>
            </a:extLst>
          </p:cNvPr>
          <p:cNvSpPr txBox="1"/>
          <p:nvPr/>
        </p:nvSpPr>
        <p:spPr>
          <a:xfrm>
            <a:off x="3810140" y="2253038"/>
            <a:ext cx="5338915" cy="261610"/>
          </a:xfrm>
          <a:prstGeom prst="rect">
            <a:avLst/>
          </a:prstGeom>
          <a:noFill/>
        </p:spPr>
        <p:txBody>
          <a:bodyPr wrap="square" rtlCol="0">
            <a:spAutoFit/>
          </a:bodyPr>
          <a:lstStyle/>
          <a:p>
            <a:pPr algn="ctr"/>
            <a:r>
              <a:rPr lang="en-US" sz="1100" dirty="0" smtClean="0">
                <a:latin typeface="Yu Gothic Medium" panose="020B0500000000000000" pitchFamily="34" charset="-128"/>
                <a:ea typeface="Yu Gothic Medium" panose="020B0500000000000000" pitchFamily="34" charset="-128"/>
                <a:cs typeface="Times New Roman" panose="02020603050405020304" pitchFamily="18" charset="0"/>
              </a:rPr>
              <a:t>NANOTECHNOLOGY 2024</a:t>
            </a:r>
            <a:r>
              <a:rPr lang="en-US" sz="1100" spc="300" dirty="0" smtClean="0">
                <a:solidFill>
                  <a:schemeClr val="tx2">
                    <a:lumMod val="50000"/>
                  </a:schemeClr>
                </a:solidFill>
                <a:latin typeface="Yu Gothic Medium" panose="020B0500000000000000" pitchFamily="34" charset="-128"/>
                <a:ea typeface="Yu Gothic Medium" panose="020B0500000000000000" pitchFamily="34" charset="-128"/>
                <a:cs typeface="Times New Roman" panose="02020603050405020304" pitchFamily="18" charset="0"/>
              </a:rPr>
              <a:t>  </a:t>
            </a:r>
            <a:r>
              <a:rPr lang="en-US" sz="1100" b="1" spc="300" dirty="0" smtClean="0">
                <a:solidFill>
                  <a:schemeClr val="tx2">
                    <a:lumMod val="50000"/>
                  </a:schemeClr>
                </a:solidFill>
                <a:latin typeface="Times New Roman" panose="02020603050405020304" pitchFamily="18" charset="0"/>
                <a:cs typeface="Times New Roman" panose="02020603050405020304" pitchFamily="18" charset="0"/>
              </a:rPr>
              <a:t>SALIENT </a:t>
            </a:r>
            <a:r>
              <a:rPr lang="en-US" sz="1100" b="1" i="0" u="none" strike="noStrike" spc="300" baseline="0" dirty="0" smtClean="0">
                <a:solidFill>
                  <a:schemeClr val="tx2">
                    <a:lumMod val="50000"/>
                  </a:schemeClr>
                </a:solidFill>
                <a:latin typeface="Times New Roman" panose="02020603050405020304" pitchFamily="18" charset="0"/>
                <a:cs typeface="Times New Roman" panose="02020603050405020304" pitchFamily="18" charset="0"/>
              </a:rPr>
              <a:t>FEATURES</a:t>
            </a:r>
            <a:endParaRPr lang="en-IN" sz="600" spc="3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80DF9296-19B9-4028-B05F-EEDEC1B751D7}"/>
              </a:ext>
            </a:extLst>
          </p:cNvPr>
          <p:cNvSpPr/>
          <p:nvPr/>
        </p:nvSpPr>
        <p:spPr>
          <a:xfrm>
            <a:off x="731521" y="750624"/>
            <a:ext cx="1351280" cy="567546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8" name="Straight Connector 27">
            <a:extLst>
              <a:ext uri="{FF2B5EF4-FFF2-40B4-BE49-F238E27FC236}">
                <a16:creationId xmlns:a16="http://schemas.microsoft.com/office/drawing/2014/main" xmlns="" id="{58A3DF64-823D-4720-8505-921268D7D416}"/>
              </a:ext>
            </a:extLst>
          </p:cNvPr>
          <p:cNvCxnSpPr>
            <a:cxnSpLocks/>
          </p:cNvCxnSpPr>
          <p:nvPr/>
        </p:nvCxnSpPr>
        <p:spPr>
          <a:xfrm>
            <a:off x="5327821" y="2707127"/>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xmlns="" id="{82BFC9AE-EE80-4D45-B7ED-B17BFCE2049A}"/>
              </a:ext>
            </a:extLst>
          </p:cNvPr>
          <p:cNvSpPr txBox="1"/>
          <p:nvPr/>
        </p:nvSpPr>
        <p:spPr>
          <a:xfrm>
            <a:off x="2348400" y="2786650"/>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30" name="TextBox 29">
            <a:extLst>
              <a:ext uri="{FF2B5EF4-FFF2-40B4-BE49-F238E27FC236}">
                <a16:creationId xmlns:a16="http://schemas.microsoft.com/office/drawing/2014/main" xmlns="" id="{6B49CE07-AEF3-44A6-BCB4-508C7D9C53D4}"/>
              </a:ext>
            </a:extLst>
          </p:cNvPr>
          <p:cNvSpPr txBox="1"/>
          <p:nvPr/>
        </p:nvSpPr>
        <p:spPr>
          <a:xfrm>
            <a:off x="6766559" y="2879815"/>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xmlns="" id="{5383CE4D-7303-4C6F-80E2-508128973F51}"/>
              </a:ext>
            </a:extLst>
          </p:cNvPr>
          <p:cNvSpPr txBox="1"/>
          <p:nvPr/>
        </p:nvSpPr>
        <p:spPr>
          <a:xfrm>
            <a:off x="2692011" y="3524695"/>
            <a:ext cx="8091948"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chemeClr val="tx2">
                    <a:lumMod val="50000"/>
                  </a:schemeClr>
                </a:solidFill>
                <a:latin typeface="Times New Roman" panose="02020603050405020304" pitchFamily="18" charset="0"/>
                <a:cs typeface="Times New Roman" panose="02020603050405020304" pitchFamily="18" charset="0"/>
              </a:rPr>
              <a:t>FROM</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 OTHERS?</a:t>
            </a:r>
            <a:endParaRPr lang="en-IN" sz="1100"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xmlns="" id="{9F482E87-705B-4A59-8EF6-1264EF84C4A8}"/>
              </a:ext>
            </a:extLst>
          </p:cNvPr>
          <p:cNvCxnSpPr/>
          <p:nvPr/>
        </p:nvCxnSpPr>
        <p:spPr>
          <a:xfrm>
            <a:off x="5428686" y="3854556"/>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xmlns="" id="{7F2D4C31-0C8C-4327-8F69-94FA4FE5C38F}"/>
              </a:ext>
            </a:extLst>
          </p:cNvPr>
          <p:cNvSpPr txBox="1"/>
          <p:nvPr/>
        </p:nvSpPr>
        <p:spPr>
          <a:xfrm>
            <a:off x="2348400" y="3847371"/>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xmlns="" id="{BF667BA4-4731-4C6F-85B4-E55BC7730C43}"/>
              </a:ext>
            </a:extLst>
          </p:cNvPr>
          <p:cNvSpPr txBox="1"/>
          <p:nvPr/>
        </p:nvSpPr>
        <p:spPr>
          <a:xfrm>
            <a:off x="6840898" y="3959601"/>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7E617A8C-64EB-4740-8802-ED86B1B05C90}"/>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xmlns="" id="{A9829951-C4A3-42F3-94C4-E464E12BA2C4}"/>
              </a:ext>
            </a:extLst>
          </p:cNvPr>
          <p:cNvSpPr txBox="1"/>
          <p:nvPr/>
        </p:nvSpPr>
        <p:spPr>
          <a:xfrm>
            <a:off x="6754515" y="6025414"/>
            <a:ext cx="4575559" cy="336118"/>
          </a:xfrm>
          <a:prstGeom prst="rect">
            <a:avLst/>
          </a:prstGeom>
          <a:noFill/>
        </p:spPr>
        <p:txBody>
          <a:bodyPr wrap="square" rtlCol="0">
            <a:spAutoFit/>
          </a:bodyPr>
          <a:lstStyle/>
          <a:p>
            <a:pPr algn="r">
              <a:lnSpc>
                <a:spcPct val="150000"/>
              </a:lnSpc>
            </a:pPr>
            <a:r>
              <a:rPr lang="en-US" sz="1200" i="1" dirty="0">
                <a:latin typeface="Times New Roman" panose="02020603050405020304" pitchFamily="18" charset="0"/>
                <a:cs typeface="Times New Roman" panose="02020603050405020304" pitchFamily="18" charset="0"/>
              </a:rPr>
              <a:t>https://nanotechnology.nanotechconferences.org</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xmlns="" id="{0DA2F81C-32C8-42C8-9FBD-A594E4373C65}"/>
              </a:ext>
            </a:extLst>
          </p:cNvPr>
          <p:cNvSpPr txBox="1"/>
          <p:nvPr/>
        </p:nvSpPr>
        <p:spPr>
          <a:xfrm>
            <a:off x="2348400" y="4532074"/>
            <a:ext cx="8091948" cy="261610"/>
          </a:xfrm>
          <a:prstGeom prst="rect">
            <a:avLst/>
          </a:prstGeom>
          <a:noFill/>
        </p:spPr>
        <p:txBody>
          <a:bodyPr wrap="square" rtlCol="0">
            <a:spAutoFit/>
          </a:bodyPr>
          <a:lstStyle/>
          <a:p>
            <a:pPr algn="ctr"/>
            <a:r>
              <a:rPr lang="en-IN"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2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xmlns="" id="{0C935B8B-DA1E-4A37-8C38-9B4EC4CF5755}"/>
              </a:ext>
            </a:extLst>
          </p:cNvPr>
          <p:cNvCxnSpPr/>
          <p:nvPr/>
        </p:nvCxnSpPr>
        <p:spPr>
          <a:xfrm>
            <a:off x="5384142" y="4798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xmlns="" id="{111B4424-B469-446D-9EB4-D8C782272D25}"/>
              </a:ext>
            </a:extLst>
          </p:cNvPr>
          <p:cNvSpPr txBox="1"/>
          <p:nvPr/>
        </p:nvSpPr>
        <p:spPr>
          <a:xfrm>
            <a:off x="2348400" y="4938578"/>
            <a:ext cx="8528992" cy="108100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about food safety and regulatory measures 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253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A829ACC-58C6-48D9-B128-F613B14B804D}"/>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59FB7F0B-565A-47C1-A0FE-62398D398FEF}"/>
              </a:ext>
            </a:extLst>
          </p:cNvPr>
          <p:cNvSpPr/>
          <p:nvPr/>
        </p:nvSpPr>
        <p:spPr>
          <a:xfrm>
            <a:off x="731521" y="724199"/>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DA12A1F4-A3A8-4859-BF40-B22237601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a16="http://schemas.microsoft.com/office/drawing/2014/main" xmlns="" id="{BC1543AA-08F9-467C-97AD-0EBED102AF83}"/>
              </a:ext>
            </a:extLst>
          </p:cNvPr>
          <p:cNvSpPr/>
          <p:nvPr/>
        </p:nvSpPr>
        <p:spPr>
          <a:xfrm>
            <a:off x="1005005" y="1634400"/>
            <a:ext cx="1351280" cy="538093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TextBox 16">
            <a:extLst>
              <a:ext uri="{FF2B5EF4-FFF2-40B4-BE49-F238E27FC236}">
                <a16:creationId xmlns:a16="http://schemas.microsoft.com/office/drawing/2014/main" xmlns="" id="{E3F52082-6C97-4908-BAB0-738D69A74F5C}"/>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239CB404-287F-44A0-B6A3-9AC22C0BA349}"/>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US" sz="1200" i="1" dirty="0">
                <a:latin typeface="Times New Roman" panose="02020603050405020304" pitchFamily="18" charset="0"/>
                <a:cs typeface="Times New Roman" panose="02020603050405020304" pitchFamily="18" charset="0"/>
              </a:rPr>
              <a:t>https://nanotechnology.nanotechconferences.org</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0832E2BD-2D23-43B4-B93B-50D2F3841B34}"/>
              </a:ext>
            </a:extLst>
          </p:cNvPr>
          <p:cNvSpPr txBox="1"/>
          <p:nvPr/>
        </p:nvSpPr>
        <p:spPr>
          <a:xfrm>
            <a:off x="2701725" y="918687"/>
            <a:ext cx="8091948"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xmlns="" id="{1433510B-CAF2-4AC5-8571-C71A0B9D4051}"/>
              </a:ext>
            </a:extLst>
          </p:cNvPr>
          <p:cNvCxnSpPr/>
          <p:nvPr/>
        </p:nvCxnSpPr>
        <p:spPr>
          <a:xfrm>
            <a:off x="5417131"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495C4EB0-B464-42B4-BDE5-8A8DA5871B87}"/>
              </a:ext>
            </a:extLst>
          </p:cNvPr>
          <p:cNvSpPr txBox="1"/>
          <p:nvPr/>
        </p:nvSpPr>
        <p:spPr>
          <a:xfrm>
            <a:off x="2465122" y="1225164"/>
            <a:ext cx="4310954" cy="580865"/>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emerging issues in the field of mass spectroscopy</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and apply recent research findings related to chromatography </a:t>
            </a:r>
          </a:p>
        </p:txBody>
      </p:sp>
      <p:sp>
        <p:nvSpPr>
          <p:cNvPr id="22" name="TextBox 21">
            <a:extLst>
              <a:ext uri="{FF2B5EF4-FFF2-40B4-BE49-F238E27FC236}">
                <a16:creationId xmlns:a16="http://schemas.microsoft.com/office/drawing/2014/main" xmlns="" id="{07C95FB8-4AC8-40FB-BD83-9B70085D5286}"/>
              </a:ext>
            </a:extLst>
          </p:cNvPr>
          <p:cNvSpPr txBox="1"/>
          <p:nvPr/>
        </p:nvSpPr>
        <p:spPr>
          <a:xfrm>
            <a:off x="6715924" y="1220248"/>
            <a:ext cx="4310954" cy="414152"/>
          </a:xfrm>
          <a:prstGeom prst="rect">
            <a:avLst/>
          </a:prstGeom>
          <a:noFill/>
        </p:spPr>
        <p:txBody>
          <a:bodyPr wrap="square" rtlCol="0">
            <a:spAutoFit/>
          </a:bodyPr>
          <a:lstStyle/>
          <a:p>
            <a:pPr algn="just">
              <a:lnSpc>
                <a:spcPts val="1300"/>
              </a:lnSpc>
            </a:pP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Reflect on the place of critical distance in </a:t>
            </a:r>
            <a:r>
              <a:rPr lang="en-US" sz="1050" b="0" i="0" u="none" strike="noStrike" baseline="0" dirty="0">
                <a:latin typeface="Times New Roman" panose="02020603050405020304" pitchFamily="18" charset="0"/>
                <a:cs typeface="Times New Roman" panose="02020603050405020304" pitchFamily="18" charset="0"/>
              </a:rPr>
              <a:t>chromatography</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675E1ED4-3E1C-4BAE-9596-546BB6ABC04E}"/>
              </a:ext>
            </a:extLst>
          </p:cNvPr>
          <p:cNvSpPr txBox="1"/>
          <p:nvPr/>
        </p:nvSpPr>
        <p:spPr>
          <a:xfrm>
            <a:off x="2722045" y="178871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WHO SHOULD ATTEND</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xmlns="" id="{F0BEC3B1-0947-43AD-A214-3DFB07AED70C}"/>
              </a:ext>
            </a:extLst>
          </p:cNvPr>
          <p:cNvCxnSpPr/>
          <p:nvPr/>
        </p:nvCxnSpPr>
        <p:spPr>
          <a:xfrm>
            <a:off x="5430635" y="20546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xmlns="" id="{40D48BB7-45B3-47F1-BAD4-06F2CC1AF56F}"/>
              </a:ext>
            </a:extLst>
          </p:cNvPr>
          <p:cNvSpPr txBox="1"/>
          <p:nvPr/>
        </p:nvSpPr>
        <p:spPr>
          <a:xfrm>
            <a:off x="2467144" y="2095194"/>
            <a:ext cx="8698696" cy="759182"/>
          </a:xfrm>
          <a:prstGeom prst="rect">
            <a:avLst/>
          </a:prstGeom>
          <a:noFill/>
        </p:spPr>
        <p:txBody>
          <a:bodyPr wrap="square" rtlCol="0">
            <a:spAutoFit/>
          </a:bodyPr>
          <a:lstStyle/>
          <a:p>
            <a:pPr algn="just">
              <a:lnSpc>
                <a:spcPts val="1300"/>
              </a:lnSpc>
            </a:pPr>
            <a:r>
              <a:rPr lang="en-US" sz="1000" b="1" dirty="0" smtClean="0">
                <a:latin typeface="Times New Roman" pitchFamily="18" charset="0"/>
                <a:cs typeface="Times New Roman" pitchFamily="18" charset="0"/>
              </a:rPr>
              <a:t>41 t h Global Nanotechnology Congress, </a:t>
            </a:r>
            <a:r>
              <a:rPr lang="en-US" sz="1000" b="0" i="0" u="none" strike="noStrike" baseline="0" dirty="0" smtClean="0">
                <a:latin typeface="Times New Roman" panose="02020603050405020304" pitchFamily="18" charset="0"/>
                <a:cs typeface="Times New Roman" panose="02020603050405020304" pitchFamily="18" charset="0"/>
              </a:rPr>
              <a:t>Conferences </a:t>
            </a:r>
            <a:r>
              <a:rPr lang="en-US" sz="1000" b="0" i="0" u="none" strike="noStrike" baseline="0" dirty="0">
                <a:latin typeface="Times New Roman" panose="02020603050405020304" pitchFamily="18" charset="0"/>
                <a:cs typeface="Times New Roman" panose="02020603050405020304" pitchFamily="18" charset="0"/>
              </a:rPr>
              <a:t>are exclusively designed for is exclusively designed for Our point is to the corporate network and to make a stage for the trading of data on innovative advancements, new logical modernization and the viability of different administrative projects towards </a:t>
            </a:r>
            <a:r>
              <a:rPr lang="en-US" sz="1000" dirty="0">
                <a:latin typeface="Times New Roman" panose="02020603050405020304" pitchFamily="18" charset="0"/>
                <a:cs typeface="Times New Roman" panose="02020603050405020304" pitchFamily="18" charset="0"/>
              </a:rPr>
              <a:t>Nanotechnology</a:t>
            </a:r>
            <a:r>
              <a:rPr lang="en-US" sz="1000" b="1" u="sng" dirty="0">
                <a:latin typeface="Times New Roman" panose="02020603050405020304" pitchFamily="18" charset="0"/>
                <a:cs typeface="Times New Roman" panose="02020603050405020304" pitchFamily="18" charset="0"/>
              </a:rPr>
              <a:t> </a:t>
            </a:r>
            <a:r>
              <a:rPr lang="en-US" sz="1000" u="sng" dirty="0">
                <a:latin typeface="Times New Roman" panose="02020603050405020304" pitchFamily="18" charset="0"/>
                <a:cs typeface="Times New Roman" panose="02020603050405020304" pitchFamily="18" charset="0"/>
              </a:rPr>
              <a:t>2024</a:t>
            </a:r>
            <a:r>
              <a:rPr lang="en-US" sz="1000" b="0" i="0" u="none" strike="noStrike" dirty="0" smtClean="0">
                <a:latin typeface="Times New Roman" panose="02020603050405020304" pitchFamily="18" charset="0"/>
                <a:cs typeface="Times New Roman" panose="02020603050405020304" pitchFamily="18" charset="0"/>
              </a:rPr>
              <a:t> </a:t>
            </a:r>
            <a:r>
              <a:rPr lang="en-US" sz="1000" i="1" dirty="0" smtClean="0">
                <a:latin typeface="Times New Roman" pitchFamily="18" charset="0"/>
                <a:cs typeface="Times New Roman" pitchFamily="18" charset="0"/>
              </a:rPr>
              <a:t>2022</a:t>
            </a:r>
            <a:r>
              <a:rPr lang="en-US" sz="1000" b="1" dirty="0" smtClean="0">
                <a:latin typeface="Times New Roman" panose="02020603050405020304" pitchFamily="18" charset="0"/>
                <a:cs typeface="Times New Roman" panose="02020603050405020304" pitchFamily="18" charset="0"/>
              </a:rPr>
              <a:t>. </a:t>
            </a:r>
            <a:r>
              <a:rPr lang="en-US" sz="1000" b="0" i="0" u="none" strike="noStrike" baseline="0" dirty="0" smtClean="0">
                <a:latin typeface="Times New Roman" panose="02020603050405020304" pitchFamily="18" charset="0"/>
                <a:cs typeface="Times New Roman" panose="02020603050405020304" pitchFamily="18" charset="0"/>
              </a:rPr>
              <a:t>likewise </a:t>
            </a:r>
            <a:r>
              <a:rPr lang="en-US" sz="1000" b="0" i="0" u="none" strike="noStrike" baseline="0" dirty="0">
                <a:latin typeface="Times New Roman" panose="02020603050405020304" pitchFamily="18" charset="0"/>
                <a:cs typeface="Times New Roman" panose="02020603050405020304" pitchFamily="18" charset="0"/>
              </a:rPr>
              <a:t>centers around a wide assortment of momentum look into on sanitation and wellbeing that have both useful and pernicious impacts on the security and nature of nourishments, and are along these lines a worry of general wellbeing.</a:t>
            </a:r>
          </a:p>
        </p:txBody>
      </p:sp>
      <p:sp>
        <p:nvSpPr>
          <p:cNvPr id="30" name="TextBox 29">
            <a:extLst>
              <a:ext uri="{FF2B5EF4-FFF2-40B4-BE49-F238E27FC236}">
                <a16:creationId xmlns:a16="http://schemas.microsoft.com/office/drawing/2014/main" xmlns="" id="{32E2761D-5494-4480-84F1-DDA472B45C0B}"/>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ABOUT HOSTING ORGANIZATION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a16="http://schemas.microsoft.com/office/drawing/2014/main" xmlns="" id="{2559349B-E764-4E5B-B03B-C9BDBD5440F9}"/>
              </a:ext>
            </a:extLst>
          </p:cNvPr>
          <p:cNvCxnSpPr/>
          <p:nvPr/>
        </p:nvCxnSpPr>
        <p:spPr>
          <a:xfrm>
            <a:off x="5420989" y="320247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A066DB7C-4491-4859-83CC-ADD59C989AB5}"/>
              </a:ext>
            </a:extLst>
          </p:cNvPr>
          <p:cNvSpPr txBox="1"/>
          <p:nvPr/>
        </p:nvSpPr>
        <p:spPr>
          <a:xfrm>
            <a:off x="2457498" y="3243017"/>
            <a:ext cx="8698696" cy="914289"/>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Conference Series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a16="http://schemas.microsoft.com/office/drawing/2014/main" xmlns="" id="{6A4E9D21-8103-4A3A-AC81-7EB2D56F0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a16="http://schemas.microsoft.com/office/drawing/2014/main" xmlns="" id="{F8EF78AC-06D4-4F69-B4B0-C27702792B88}"/>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PARTICIPATION OPTIONS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xmlns="" id="{30AA4DDF-8E27-4CB5-8EE6-481924F06C43}"/>
              </a:ext>
            </a:extLst>
          </p:cNvPr>
          <p:cNvCxnSpPr/>
          <p:nvPr/>
        </p:nvCxnSpPr>
        <p:spPr>
          <a:xfrm>
            <a:off x="5410315" y="443209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xmlns="" id="{734F5374-30E8-4B74-A4C9-900091EC1145}"/>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a16="http://schemas.microsoft.com/office/drawing/2014/main" xmlns="" id="{E60A3D2A-87A5-4A99-A5BA-CAC6366781DD}"/>
              </a:ext>
            </a:extLst>
          </p:cNvPr>
          <p:cNvSpPr txBox="1"/>
          <p:nvPr/>
        </p:nvSpPr>
        <p:spPr>
          <a:xfrm>
            <a:off x="6679612" y="4465751"/>
            <a:ext cx="4362014"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Exhibitor: can 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Collaborator</a:t>
            </a:r>
          </a:p>
          <a:p>
            <a:pPr marL="171450" indent="-171450">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For more details about each mode, kindly contact: mailto:massspectrometrycongress@globalannualsummit.com</a:t>
            </a:r>
            <a:endParaRPr lang="en-US" sz="1000" i="1" u="none" strike="noStrike" baseline="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6215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17CD81C-B91A-4B1D-9B2B-6612D1D08FA4}"/>
              </a:ext>
            </a:extLst>
          </p:cNvPr>
          <p:cNvSpPr/>
          <p:nvPr/>
        </p:nvSpPr>
        <p:spPr>
          <a:xfrm>
            <a:off x="10487"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xmlns="" id="{BCE8552A-4309-4F85-9106-3550339E3517}"/>
              </a:ext>
            </a:extLst>
          </p:cNvPr>
          <p:cNvSpPr/>
          <p:nvPr/>
        </p:nvSpPr>
        <p:spPr>
          <a:xfrm>
            <a:off x="638131"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a:extLst>
              <a:ext uri="{FF2B5EF4-FFF2-40B4-BE49-F238E27FC236}">
                <a16:creationId xmlns:a16="http://schemas.microsoft.com/office/drawing/2014/main" xmlns="" id="{8A4132D1-91B7-497D-9391-CADA10288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1" name="Rectangle 10">
            <a:extLst>
              <a:ext uri="{FF2B5EF4-FFF2-40B4-BE49-F238E27FC236}">
                <a16:creationId xmlns:a16="http://schemas.microsoft.com/office/drawing/2014/main" xmlns="" id="{EF3E1064-54A8-4C3B-8512-A216BFE99FCC}"/>
              </a:ext>
            </a:extLst>
          </p:cNvPr>
          <p:cNvSpPr/>
          <p:nvPr/>
        </p:nvSpPr>
        <p:spPr>
          <a:xfrm>
            <a:off x="731521"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TextBox 11">
            <a:extLst>
              <a:ext uri="{FF2B5EF4-FFF2-40B4-BE49-F238E27FC236}">
                <a16:creationId xmlns:a16="http://schemas.microsoft.com/office/drawing/2014/main" xmlns="" id="{01116EBD-3444-4019-AF32-A283D5D2378B}"/>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xmlns="" id="{516AD768-3B66-46AE-A0E1-7C1CD41AB0BB}"/>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PARTICIPATION BENEFITS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xmlns="" id="{73B9FD0B-D2CF-4A44-8B86-F780C8E50842}"/>
              </a:ext>
            </a:extLst>
          </p:cNvPr>
          <p:cNvCxnSpPr/>
          <p:nvPr/>
        </p:nvCxnSpPr>
        <p:spPr>
          <a:xfrm>
            <a:off x="2428124"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301A2E89-9853-4A25-8E10-B933A62368A3}"/>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29" name="Rectangle 28">
            <a:extLst>
              <a:ext uri="{FF2B5EF4-FFF2-40B4-BE49-F238E27FC236}">
                <a16:creationId xmlns:a16="http://schemas.microsoft.com/office/drawing/2014/main" xmlns="" id="{3F7D58AB-112F-4112-9D63-579F10552743}"/>
              </a:ext>
            </a:extLst>
          </p:cNvPr>
          <p:cNvSpPr/>
          <p:nvPr/>
        </p:nvSpPr>
        <p:spPr>
          <a:xfrm>
            <a:off x="6096000"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xmlns="" id="{2D86FF3B-C763-440B-B5E2-B69CC69D697C}"/>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xmlns="" id="{65546C87-DC61-429D-9C6E-97EE2ED7897A}"/>
              </a:ext>
            </a:extLst>
          </p:cNvPr>
          <p:cNvSpPr txBox="1"/>
          <p:nvPr/>
        </p:nvSpPr>
        <p:spPr>
          <a:xfrm>
            <a:off x="7085552" y="1263179"/>
            <a:ext cx="3634154" cy="4154984"/>
          </a:xfrm>
          <a:prstGeom prst="rect">
            <a:avLst/>
          </a:prstGeom>
          <a:noFill/>
        </p:spPr>
        <p:txBody>
          <a:bodyPr wrap="square" rtlCol="0">
            <a:spAutoFit/>
          </a:bodyPr>
          <a:lstStyle/>
          <a:p>
            <a:pPr marL="171450" indent="-171450">
              <a:buFont typeface="Arial" pitchFamily="34" charset="0"/>
              <a:buChar char="•"/>
            </a:pPr>
            <a:r>
              <a:rPr lang="en-US" sz="1200" dirty="0" smtClean="0">
                <a:latin typeface="Times New Roman" pitchFamily="18" charset="0"/>
                <a:cs typeface="Times New Roman" pitchFamily="18" charset="0"/>
              </a:rPr>
              <a:t>Nanomedicine</a:t>
            </a:r>
          </a:p>
          <a:p>
            <a:pPr marL="171450" indent="-171450">
              <a:buFont typeface="Arial" pitchFamily="34" charset="0"/>
              <a:buChar char="•"/>
            </a:pPr>
            <a:r>
              <a:rPr lang="en-US" sz="1200" dirty="0" smtClean="0">
                <a:latin typeface="Times New Roman" pitchFamily="18" charset="0"/>
                <a:cs typeface="Times New Roman" pitchFamily="18" charset="0"/>
              </a:rPr>
              <a:t>Nano metrology</a:t>
            </a:r>
          </a:p>
          <a:p>
            <a:pPr marL="171450" indent="-171450">
              <a:buFont typeface="Arial" pitchFamily="34" charset="0"/>
              <a:buChar char="•"/>
            </a:pPr>
            <a:r>
              <a:rPr lang="en-US" sz="1200" dirty="0" smtClean="0">
                <a:latin typeface="Times New Roman" pitchFamily="18" charset="0"/>
                <a:cs typeface="Times New Roman" pitchFamily="18" charset="0"/>
              </a:rPr>
              <a:t>Nanotechnology &amp; Energy</a:t>
            </a:r>
          </a:p>
          <a:p>
            <a:pPr marL="171450" indent="-171450">
              <a:buFont typeface="Arial" pitchFamily="34" charset="0"/>
              <a:buChar char="•"/>
            </a:pPr>
            <a:r>
              <a:rPr lang="en-US" sz="1200" dirty="0" smtClean="0">
                <a:latin typeface="Times New Roman" pitchFamily="18" charset="0"/>
                <a:cs typeface="Times New Roman" pitchFamily="18" charset="0"/>
              </a:rPr>
              <a:t>Nanotechnology in Water Treatment</a:t>
            </a:r>
          </a:p>
          <a:p>
            <a:pPr marL="171450" indent="-171450">
              <a:buFont typeface="Arial" pitchFamily="34" charset="0"/>
              <a:buChar char="•"/>
            </a:pPr>
            <a:r>
              <a:rPr lang="en-US" sz="1200" dirty="0" smtClean="0">
                <a:latin typeface="Times New Roman" pitchFamily="18" charset="0"/>
                <a:cs typeface="Times New Roman" pitchFamily="18" charset="0"/>
              </a:rPr>
              <a:t>Pharmaceutical Nanotechnology</a:t>
            </a:r>
          </a:p>
          <a:p>
            <a:pPr marL="171450" indent="-171450">
              <a:buFont typeface="Arial" pitchFamily="34" charset="0"/>
              <a:buChar char="•"/>
            </a:pPr>
            <a:r>
              <a:rPr lang="en-US" sz="1200" dirty="0" smtClean="0">
                <a:latin typeface="Times New Roman" pitchFamily="18" charset="0"/>
                <a:cs typeface="Times New Roman" pitchFamily="18" charset="0"/>
              </a:rPr>
              <a:t>Nanomaterials </a:t>
            </a:r>
          </a:p>
          <a:p>
            <a:pPr marL="171450" indent="-171450">
              <a:buFont typeface="Arial" pitchFamily="34" charset="0"/>
              <a:buChar char="•"/>
            </a:pPr>
            <a:r>
              <a:rPr lang="en-US" sz="1200" dirty="0" smtClean="0">
                <a:latin typeface="Times New Roman" pitchFamily="18" charset="0"/>
                <a:cs typeface="Times New Roman" pitchFamily="18" charset="0"/>
              </a:rPr>
              <a:t>Nanostructures</a:t>
            </a:r>
          </a:p>
          <a:p>
            <a:pPr marL="171450" indent="-171450">
              <a:buFont typeface="Arial" pitchFamily="34" charset="0"/>
              <a:buChar char="•"/>
            </a:pPr>
            <a:r>
              <a:rPr lang="en-US" sz="1200" dirty="0" smtClean="0">
                <a:latin typeface="Times New Roman" pitchFamily="18" charset="0"/>
                <a:cs typeface="Times New Roman" pitchFamily="18" charset="0"/>
              </a:rPr>
              <a:t>Nano physics</a:t>
            </a:r>
          </a:p>
          <a:p>
            <a:pPr marL="171450" indent="-171450">
              <a:buFont typeface="Arial" pitchFamily="34" charset="0"/>
              <a:buChar char="•"/>
            </a:pPr>
            <a:r>
              <a:rPr lang="en-US" sz="1200" dirty="0" smtClean="0">
                <a:latin typeface="Times New Roman" pitchFamily="18" charset="0"/>
                <a:cs typeface="Times New Roman" pitchFamily="18" charset="0"/>
              </a:rPr>
              <a:t>Nanotechnology Environmental effects and Industrial safety.</a:t>
            </a:r>
          </a:p>
          <a:p>
            <a:pPr marL="171450" indent="-171450">
              <a:buFont typeface="Arial" pitchFamily="34" charset="0"/>
              <a:buChar char="•"/>
            </a:pPr>
            <a:r>
              <a:rPr lang="en-US" sz="1200" dirty="0" smtClean="0">
                <a:latin typeface="Times New Roman" pitchFamily="18" charset="0"/>
                <a:cs typeface="Times New Roman" pitchFamily="18" charset="0"/>
              </a:rPr>
              <a:t>Nano-Electronic Devices and Micro/Nano systems</a:t>
            </a:r>
          </a:p>
          <a:p>
            <a:pPr marL="171450" indent="-171450">
              <a:buFont typeface="Arial" pitchFamily="34" charset="0"/>
              <a:buChar char="•"/>
            </a:pPr>
            <a:r>
              <a:rPr lang="en-US" sz="1200" dirty="0" smtClean="0">
                <a:latin typeface="Times New Roman" pitchFamily="18" charset="0"/>
                <a:cs typeface="Times New Roman" pitchFamily="18" charset="0"/>
              </a:rPr>
              <a:t>Nano biotechnology</a:t>
            </a:r>
          </a:p>
          <a:p>
            <a:pPr marL="171450" indent="-171450">
              <a:buFont typeface="Arial" pitchFamily="34" charset="0"/>
              <a:buChar char="•"/>
            </a:pPr>
            <a:r>
              <a:rPr lang="en-US" sz="1200" dirty="0" smtClean="0">
                <a:latin typeface="Times New Roman" pitchFamily="18" charset="0"/>
                <a:cs typeface="Times New Roman" pitchFamily="18" charset="0"/>
              </a:rPr>
              <a:t>Composite Materials</a:t>
            </a:r>
          </a:p>
          <a:p>
            <a:pPr marL="171450" lvl="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Nanotechnology in the basophil activation test</a:t>
            </a:r>
            <a:endParaRPr lang="en-US" sz="1200" b="1" dirty="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Nanotechnology based drug delivery systems for kidneys</a:t>
            </a:r>
          </a:p>
          <a:p>
            <a:pPr marL="171450" lvl="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Nanotechnology </a:t>
            </a:r>
            <a:r>
              <a:rPr lang="en-US" sz="1200" dirty="0">
                <a:latin typeface="Times New Roman" panose="02020603050405020304" pitchFamily="18" charset="0"/>
                <a:cs typeface="Times New Roman" panose="02020603050405020304" pitchFamily="18" charset="0"/>
              </a:rPr>
              <a:t>“Impact on the food services industry</a:t>
            </a:r>
          </a:p>
          <a:p>
            <a:pPr marL="171450" lvl="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Nanotechnology in pulmonary medicine</a:t>
            </a:r>
          </a:p>
          <a:p>
            <a:pPr marL="171450" lvl="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Nanotechnology in ovarian cancer</a:t>
            </a:r>
          </a:p>
          <a:p>
            <a:pPr marL="171450" indent="-171450">
              <a:buFont typeface="Arial" pitchFamily="34" charset="0"/>
              <a:buChar char="•"/>
            </a:pPr>
            <a:endParaRPr lang="en-US" sz="1200" dirty="0" smtClean="0">
              <a:latin typeface="Times New Roman" pitchFamily="18" charset="0"/>
              <a:cs typeface="Times New Roman" pitchFamily="18" charset="0"/>
            </a:endParaRPr>
          </a:p>
          <a:p>
            <a:pPr marL="171450" indent="-171450">
              <a:buFont typeface="Arial" pitchFamily="34" charset="0"/>
              <a:buChar char="•"/>
            </a:pPr>
            <a:endParaRPr lang="en-US" sz="1200" dirty="0">
              <a:latin typeface="Times New Roman" pitchFamily="18" charset="0"/>
              <a:cs typeface="Times New Roman" pitchFamily="18" charset="0"/>
            </a:endParaRPr>
          </a:p>
        </p:txBody>
      </p:sp>
      <p:sp>
        <p:nvSpPr>
          <p:cNvPr id="36" name="TextBox 35">
            <a:extLst>
              <a:ext uri="{FF2B5EF4-FFF2-40B4-BE49-F238E27FC236}">
                <a16:creationId xmlns:a16="http://schemas.microsoft.com/office/drawing/2014/main" xmlns="" id="{B06E2E4A-4920-46D0-97D1-59873FCB2899}"/>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ABSTRACT SUBMISSION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xmlns="" id="{9D01D386-FDFD-4DB6-B595-C456DB1B95DF}"/>
              </a:ext>
            </a:extLst>
          </p:cNvPr>
          <p:cNvCxnSpPr/>
          <p:nvPr/>
        </p:nvCxnSpPr>
        <p:spPr>
          <a:xfrm>
            <a:off x="2407804" y="369493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xmlns="" id="{0EC42609-0099-483A-A4A9-FD2873CB97DE}"/>
              </a:ext>
            </a:extLst>
          </p:cNvPr>
          <p:cNvSpPr txBox="1"/>
          <p:nvPr/>
        </p:nvSpPr>
        <p:spPr>
          <a:xfrm>
            <a:off x="1577810" y="3773163"/>
            <a:ext cx="4528677" cy="248914"/>
          </a:xfrm>
          <a:prstGeom prst="rect">
            <a:avLst/>
          </a:prstGeom>
          <a:noFill/>
        </p:spPr>
        <p:txBody>
          <a:bodyPr wrap="square" rtlCol="0">
            <a:spAutoFit/>
          </a:bodyPr>
          <a:lstStyle/>
          <a:p>
            <a:pPr algn="ctr">
              <a:lnSpc>
                <a:spcPts val="1300"/>
              </a:lnSpc>
            </a:pPr>
            <a:r>
              <a:rPr lang="en-US" sz="1050" i="1" dirty="0">
                <a:latin typeface="Times New Roman" panose="02020603050405020304" pitchFamily="18" charset="0"/>
                <a:cs typeface="Times New Roman" panose="02020603050405020304" pitchFamily="18" charset="0"/>
              </a:rPr>
              <a:t>https://virology.infectiousconferences.com/abstract-submission.php</a:t>
            </a:r>
            <a:endParaRPr lang="en-US" sz="1050" b="0" i="1" u="none" strike="noStrike" baseline="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xmlns="" id="{79C55009-A81F-496F-92F5-EB7A81616F37}"/>
              </a:ext>
            </a:extLst>
          </p:cNvPr>
          <p:cNvSpPr txBox="1"/>
          <p:nvPr/>
        </p:nvSpPr>
        <p:spPr>
          <a:xfrm>
            <a:off x="2044454" y="417068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FOR MORE INFORMATION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40" name="Straight Connector 39">
            <a:extLst>
              <a:ext uri="{FF2B5EF4-FFF2-40B4-BE49-F238E27FC236}">
                <a16:creationId xmlns:a16="http://schemas.microsoft.com/office/drawing/2014/main" xmlns="" id="{BB88094D-B959-4A86-8139-1D7862AC93AD}"/>
              </a:ext>
            </a:extLst>
          </p:cNvPr>
          <p:cNvCxnSpPr/>
          <p:nvPr/>
        </p:nvCxnSpPr>
        <p:spPr>
          <a:xfrm>
            <a:off x="2387484" y="443661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xmlns="" id="{CBACED77-1BD4-4575-9CBD-87E4B6721E2C}"/>
              </a:ext>
            </a:extLst>
          </p:cNvPr>
          <p:cNvSpPr txBox="1"/>
          <p:nvPr/>
        </p:nvSpPr>
        <p:spPr>
          <a:xfrm>
            <a:off x="1651164" y="4541468"/>
            <a:ext cx="4257368" cy="248914"/>
          </a:xfrm>
          <a:prstGeom prst="rect">
            <a:avLst/>
          </a:prstGeom>
          <a:noFill/>
        </p:spPr>
        <p:txBody>
          <a:bodyPr wrap="square" rtlCol="0">
            <a:spAutoFit/>
          </a:bodyPr>
          <a:lstStyle/>
          <a:p>
            <a:pPr algn="ctr">
              <a:lnSpc>
                <a:spcPts val="1300"/>
              </a:lnSpc>
            </a:pPr>
            <a:r>
              <a:rPr lang="en-US" sz="1050" i="1" dirty="0">
                <a:latin typeface="Times New Roman" panose="02020603050405020304" pitchFamily="18" charset="0"/>
                <a:cs typeface="Times New Roman" panose="02020603050405020304" pitchFamily="18" charset="0"/>
              </a:rPr>
              <a:t>https://nanotechnology.nanotechconferences.org/</a:t>
            </a:r>
            <a:endParaRPr lang="en-US" sz="1050" b="0" i="1" u="none" strike="noStrike" baseline="0"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xmlns="" id="{26091167-1C2E-4D3A-8108-2EFD39A9EEE7}"/>
              </a:ext>
            </a:extLst>
          </p:cNvPr>
          <p:cNvSpPr txBox="1"/>
          <p:nvPr/>
        </p:nvSpPr>
        <p:spPr>
          <a:xfrm>
            <a:off x="6776076" y="5671301"/>
            <a:ext cx="4575559" cy="259045"/>
          </a:xfrm>
          <a:prstGeom prst="rect">
            <a:avLst/>
          </a:prstGeom>
          <a:noFill/>
        </p:spPr>
        <p:txBody>
          <a:bodyPr wrap="square" rtlCol="0">
            <a:spAutoFit/>
          </a:bodyPr>
          <a:lstStyle/>
          <a:p>
            <a:pPr algn="r">
              <a:lnSpc>
                <a:spcPts val="1300"/>
              </a:lnSpc>
            </a:pPr>
            <a:r>
              <a:rPr lang="en-US" sz="1200" i="1" dirty="0">
                <a:latin typeface="Times New Roman" panose="02020603050405020304" pitchFamily="18" charset="0"/>
                <a:cs typeface="Times New Roman" panose="02020603050405020304" pitchFamily="18" charset="0"/>
              </a:rPr>
              <a:t>https://nanotechnology.nanotechconferences.org /</a:t>
            </a:r>
          </a:p>
        </p:txBody>
      </p:sp>
    </p:spTree>
    <p:extLst>
      <p:ext uri="{BB962C8B-B14F-4D97-AF65-F5344CB8AC3E}">
        <p14:creationId xmlns:p14="http://schemas.microsoft.com/office/powerpoint/2010/main" val="1870247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70470A57-4997-41B8-BD70-F24F066D655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68597D8D-959A-46C5-8C38-D60B57F93CB8}"/>
              </a:ext>
            </a:extLst>
          </p:cNvPr>
          <p:cNvSpPr/>
          <p:nvPr/>
        </p:nvSpPr>
        <p:spPr>
          <a:xfrm>
            <a:off x="265934" y="43261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5311C276-4A09-4E67-A648-3B11363C3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466EAA1A-FD7E-4C2E-8D83-8E0EFC5EE5A1}"/>
              </a:ext>
            </a:extLst>
          </p:cNvPr>
          <p:cNvSpPr/>
          <p:nvPr/>
        </p:nvSpPr>
        <p:spPr>
          <a:xfrm>
            <a:off x="4090219" y="862223"/>
            <a:ext cx="4001729"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xmlns="" id="{50ABC8B0-F6A2-44E7-B60B-AEC8A7953855}"/>
              </a:ext>
            </a:extLst>
          </p:cNvPr>
          <p:cNvSpPr txBox="1"/>
          <p:nvPr/>
        </p:nvSpPr>
        <p:spPr>
          <a:xfrm>
            <a:off x="4109883" y="1000842"/>
            <a:ext cx="3991897"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SUPPORTING JOURNALS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A9AF4B9B-1000-474D-A3DD-09A1D06E1ABD}"/>
              </a:ext>
            </a:extLst>
          </p:cNvPr>
          <p:cNvSpPr txBox="1"/>
          <p:nvPr/>
        </p:nvSpPr>
        <p:spPr>
          <a:xfrm>
            <a:off x="3286907" y="2267693"/>
            <a:ext cx="5161768" cy="492443"/>
          </a:xfrm>
          <a:prstGeom prst="rect">
            <a:avLst/>
          </a:prstGeom>
          <a:noFill/>
        </p:spPr>
        <p:txBody>
          <a:bodyPr wrap="square" rtlCol="0">
            <a:spAutoFit/>
          </a:bodyPr>
          <a:lstStyle/>
          <a:p>
            <a:pPr algn="ctr"/>
            <a:r>
              <a:rPr lang="en-US" sz="1400" b="1" dirty="0"/>
              <a:t>Journal of Nanomedicine &amp; </a:t>
            </a:r>
            <a:r>
              <a:rPr lang="en-US" sz="1400" b="1" dirty="0" smtClean="0"/>
              <a:t>Nanotechnology</a:t>
            </a:r>
            <a:endParaRPr lang="en-US" sz="1200" b="1" dirty="0" smtClean="0">
              <a:latin typeface="Times New Roman" panose="02020603050405020304" pitchFamily="18" charset="0"/>
              <a:cs typeface="Times New Roman" panose="02020603050405020304" pitchFamily="18" charset="0"/>
            </a:endParaRPr>
          </a:p>
          <a:p>
            <a:r>
              <a:rPr lang="en-US" sz="1200" b="1" dirty="0" smtClean="0">
                <a:latin typeface="Times New Roman" panose="02020603050405020304" pitchFamily="18" charset="0"/>
                <a:cs typeface="Times New Roman" panose="02020603050405020304" pitchFamily="18" charset="0"/>
              </a:rPr>
              <a:t>URL</a:t>
            </a:r>
            <a:r>
              <a:rPr lang="en-US" sz="1200" i="1" dirty="0">
                <a:latin typeface="Times New Roman" panose="02020603050405020304" pitchFamily="18" charset="0"/>
                <a:cs typeface="Times New Roman" panose="02020603050405020304" pitchFamily="18" charset="0"/>
              </a:rPr>
              <a:t>: https://www.walshmedicalmedia.com/nanomedicine-nanotechnology.html</a:t>
            </a:r>
            <a:endParaRPr lang="en-US" sz="1200" b="1" dirty="0">
              <a:latin typeface="Times New Roman" pitchFamily="18" charset="0"/>
              <a:cs typeface="Times New Roman" pitchFamily="18" charset="0"/>
            </a:endParaRPr>
          </a:p>
        </p:txBody>
      </p:sp>
      <p:sp>
        <p:nvSpPr>
          <p:cNvPr id="25" name="TextBox 24">
            <a:extLst>
              <a:ext uri="{FF2B5EF4-FFF2-40B4-BE49-F238E27FC236}">
                <a16:creationId xmlns:a16="http://schemas.microsoft.com/office/drawing/2014/main" xmlns="" id="{C8500AC2-E11E-4FD3-B527-C2235D45DCBB}"/>
              </a:ext>
            </a:extLst>
          </p:cNvPr>
          <p:cNvSpPr txBox="1"/>
          <p:nvPr/>
        </p:nvSpPr>
        <p:spPr>
          <a:xfrm>
            <a:off x="6776076" y="1523893"/>
            <a:ext cx="4575559" cy="702756"/>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                 Journal </a:t>
            </a:r>
            <a:r>
              <a:rPr lang="en-US" sz="1400" b="1" dirty="0">
                <a:latin typeface="Times New Roman" pitchFamily="18" charset="0"/>
                <a:cs typeface="Times New Roman" pitchFamily="18" charset="0"/>
              </a:rPr>
              <a:t>of Vaccines &amp; Vaccination</a:t>
            </a:r>
          </a:p>
          <a:p>
            <a:pPr algn="ctr">
              <a:spcBef>
                <a:spcPts val="200"/>
              </a:spcBef>
            </a:pPr>
            <a:r>
              <a:rPr lang="en-US" sz="1200" b="1" dirty="0" smtClean="0">
                <a:latin typeface="Times New Roman" panose="02020603050405020304" pitchFamily="18" charset="0"/>
                <a:cs typeface="Times New Roman" panose="02020603050405020304" pitchFamily="18" charset="0"/>
              </a:rPr>
              <a:t>URL</a:t>
            </a:r>
            <a:r>
              <a:rPr lang="en-US" sz="1200" b="1" i="1" dirty="0">
                <a:latin typeface="Times New Roman" panose="02020603050405020304" pitchFamily="18" charset="0"/>
                <a:cs typeface="Times New Roman" panose="02020603050405020304" pitchFamily="18" charset="0"/>
              </a:rPr>
              <a:t>:https://www.longdom.org/nanomedicine-biotherapeutic-discovery.html</a:t>
            </a:r>
            <a:endParaRPr lang="en-US" sz="1200" dirty="0">
              <a:latin typeface="Times New Roman" pitchFamily="18" charset="0"/>
              <a:cs typeface="Times New Roman" pitchFamily="18" charset="0"/>
            </a:endParaRPr>
          </a:p>
        </p:txBody>
      </p:sp>
      <p:sp>
        <p:nvSpPr>
          <p:cNvPr id="26" name="TextBox 25">
            <a:extLst>
              <a:ext uri="{FF2B5EF4-FFF2-40B4-BE49-F238E27FC236}">
                <a16:creationId xmlns:a16="http://schemas.microsoft.com/office/drawing/2014/main" xmlns="" id="{0CDE7C73-7463-4C0C-BFED-2B5D4EE49A0A}"/>
              </a:ext>
            </a:extLst>
          </p:cNvPr>
          <p:cNvSpPr txBox="1"/>
          <p:nvPr/>
        </p:nvSpPr>
        <p:spPr>
          <a:xfrm>
            <a:off x="6105831" y="5243685"/>
            <a:ext cx="4551828" cy="336118"/>
          </a:xfrm>
          <a:prstGeom prst="rect">
            <a:avLst/>
          </a:prstGeom>
          <a:noFill/>
        </p:spPr>
        <p:txBody>
          <a:bodyPr wrap="square" rtlCol="0">
            <a:spAutoFit/>
          </a:bodyPr>
          <a:lstStyle/>
          <a:p>
            <a:pPr algn="r">
              <a:lnSpc>
                <a:spcPct val="150000"/>
              </a:lnSpc>
            </a:pPr>
            <a:r>
              <a:rPr lang="en-US" sz="1200" i="1" dirty="0">
                <a:latin typeface="Times New Roman" panose="02020603050405020304" pitchFamily="18" charset="0"/>
                <a:cs typeface="Times New Roman" panose="02020603050405020304" pitchFamily="18" charset="0"/>
              </a:rPr>
              <a:t>https://nanotechnology.nanotechconferences.org </a:t>
            </a:r>
            <a:r>
              <a:rPr lang="en-IN" sz="1200" dirty="0" smtClean="0">
                <a:solidFill>
                  <a:schemeClr val="bg2">
                    <a:lumMod val="25000"/>
                  </a:schemeClr>
                </a:solidFill>
                <a:latin typeface="Times New Roman" panose="02020603050405020304" pitchFamily="18" charset="0"/>
                <a:cs typeface="Times New Roman" panose="02020603050405020304" pitchFamily="18" charset="0"/>
              </a:rPr>
              <a:t>/</a:t>
            </a:r>
            <a:endParaRPr lang="en-IN" sz="12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9ECB23B2-2857-4BDB-97DA-9206990C08EB}"/>
              </a:ext>
            </a:extLst>
          </p:cNvPr>
          <p:cNvSpPr txBox="1"/>
          <p:nvPr/>
        </p:nvSpPr>
        <p:spPr>
          <a:xfrm>
            <a:off x="899551" y="1523893"/>
            <a:ext cx="5206279" cy="461665"/>
          </a:xfrm>
          <a:prstGeom prst="rect">
            <a:avLst/>
          </a:prstGeom>
          <a:noFill/>
        </p:spPr>
        <p:txBody>
          <a:bodyPr wrap="square" rtlCol="0">
            <a:spAutoFit/>
          </a:bodyPr>
          <a:lstStyle/>
          <a:p>
            <a:r>
              <a:rPr lang="en-US" sz="1200" b="1" dirty="0" smtClean="0">
                <a:latin typeface="Times New Roman" pitchFamily="18" charset="0"/>
                <a:cs typeface="Times New Roman" pitchFamily="18" charset="0"/>
              </a:rPr>
              <a:t>              </a:t>
            </a:r>
            <a:r>
              <a:rPr lang="en-US" sz="1200" b="1" dirty="0"/>
              <a:t>Journal of Nanomaterials &amp; Molecular Nanotechnology</a:t>
            </a:r>
          </a:p>
          <a:p>
            <a:r>
              <a:rPr lang="en-US" sz="1200" b="1" dirty="0" smtClean="0">
                <a:latin typeface="Times New Roman" pitchFamily="18" charset="0"/>
                <a:cs typeface="Times New Roman" pitchFamily="18" charset="0"/>
              </a:rPr>
              <a:t>URL: </a:t>
            </a:r>
            <a:r>
              <a:rPr lang="en-US" sz="1200" dirty="0">
                <a:latin typeface="Times New Roman" pitchFamily="18" charset="0"/>
                <a:cs typeface="Times New Roman" pitchFamily="18" charset="0"/>
              </a:rPr>
              <a:t>https://www.scitechnol.com/nanomaterials-molecular-nanotechnology.php</a:t>
            </a:r>
          </a:p>
        </p:txBody>
      </p:sp>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81421" y="6313842"/>
            <a:ext cx="637876" cy="913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33019" y="3436329"/>
            <a:ext cx="1944914" cy="2167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8613" y="2077512"/>
            <a:ext cx="1822361" cy="2079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6626" y="2089233"/>
            <a:ext cx="1824348" cy="2068100"/>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2573" y="3395996"/>
            <a:ext cx="1955360" cy="2183807"/>
          </a:xfrm>
          <a:prstGeom prst="rect">
            <a:avLst/>
          </a:prstGeom>
        </p:spPr>
      </p:pic>
      <p:pic>
        <p:nvPicPr>
          <p:cNvPr id="1026" name="Picture 2" descr="Flyer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83396" y="2388981"/>
            <a:ext cx="1366878" cy="2247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590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9F7F32B-CF01-4456-88E8-2212F806645B}"/>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200D4E44-1515-476B-BED8-5D9807650EE8}"/>
              </a:ext>
            </a:extLst>
          </p:cNvPr>
          <p:cNvSpPr/>
          <p:nvPr/>
        </p:nvSpPr>
        <p:spPr>
          <a:xfrm>
            <a:off x="739248"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33F183F2-1B12-43C5-89FC-F74D4F20D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8AA43197-66D0-4B32-AF3E-FABF76210BE7}"/>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xmlns="" id="{284DCDF7-E300-4CB9-B94E-8AB41AA6DAE7}"/>
              </a:ext>
            </a:extLst>
          </p:cNvPr>
          <p:cNvSpPr txBox="1"/>
          <p:nvPr/>
        </p:nvSpPr>
        <p:spPr>
          <a:xfrm rot="16200000">
            <a:off x="-603373" y="3136614"/>
            <a:ext cx="4021394" cy="584775"/>
          </a:xfrm>
          <a:prstGeom prst="rect">
            <a:avLst/>
          </a:prstGeom>
          <a:noFill/>
        </p:spPr>
        <p:txBody>
          <a:bodyPr wrap="square" rtlCol="0">
            <a:spAutoFit/>
          </a:bodyPr>
          <a:lstStyle/>
          <a:p>
            <a:pPr algn="ctr"/>
            <a:r>
              <a:rPr lang="en-US" sz="1600" b="1" spc="600" dirty="0">
                <a:solidFill>
                  <a:schemeClr val="bg1"/>
                </a:solidFill>
                <a:latin typeface="Times New Roman" panose="02020603050405020304" pitchFamily="18" charset="0"/>
                <a:cs typeface="Times New Roman" panose="02020603050405020304" pitchFamily="18" charset="0"/>
              </a:rPr>
              <a:t>V</a:t>
            </a:r>
            <a:r>
              <a:rPr lang="en-IN" sz="1600" b="1" spc="600" dirty="0">
                <a:solidFill>
                  <a:schemeClr val="bg1"/>
                </a:solidFill>
                <a:latin typeface="Times New Roman" panose="02020603050405020304" pitchFamily="18" charset="0"/>
                <a:cs typeface="Times New Roman" panose="02020603050405020304" pitchFamily="18" charset="0"/>
              </a:rPr>
              <a:t>ENUE AND ACCOMODATION</a:t>
            </a:r>
          </a:p>
        </p:txBody>
      </p:sp>
      <p:sp>
        <p:nvSpPr>
          <p:cNvPr id="10" name="TextBox 9">
            <a:extLst>
              <a:ext uri="{FF2B5EF4-FFF2-40B4-BE49-F238E27FC236}">
                <a16:creationId xmlns:a16="http://schemas.microsoft.com/office/drawing/2014/main" xmlns="" id="{BADEA575-5D3B-41AF-8F22-F7F390ED0E22}"/>
              </a:ext>
            </a:extLst>
          </p:cNvPr>
          <p:cNvSpPr txBox="1"/>
          <p:nvPr/>
        </p:nvSpPr>
        <p:spPr>
          <a:xfrm>
            <a:off x="2458720" y="1420218"/>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 &amp; ACCOMMODATION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xmlns="" id="{DABD2C80-F81E-4BE5-A57E-817BA4F98033}"/>
              </a:ext>
            </a:extLst>
          </p:cNvPr>
          <p:cNvCxnSpPr/>
          <p:nvPr/>
        </p:nvCxnSpPr>
        <p:spPr>
          <a:xfrm>
            <a:off x="2787519" y="16985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AE1C7BDC-1A03-4183-955E-73A3EF21C4D8}"/>
              </a:ext>
            </a:extLst>
          </p:cNvPr>
          <p:cNvSpPr txBox="1"/>
          <p:nvPr/>
        </p:nvSpPr>
        <p:spPr>
          <a:xfrm>
            <a:off x="2787519" y="1921749"/>
            <a:ext cx="2678376" cy="376834"/>
          </a:xfrm>
          <a:prstGeom prst="rect">
            <a:avLst/>
          </a:prstGeom>
          <a:noFill/>
        </p:spPr>
        <p:txBody>
          <a:bodyPr wrap="square" rtlCol="0">
            <a:spAutoFit/>
          </a:bodyPr>
          <a:lstStyle/>
          <a:p>
            <a:pPr algn="ctr">
              <a:lnSpc>
                <a:spcPct val="150000"/>
              </a:lnSpc>
            </a:pPr>
            <a:r>
              <a:rPr lang="en-US" sz="1400" dirty="0">
                <a:latin typeface="Times New Roman" pitchFamily="18" charset="0"/>
                <a:cs typeface="Times New Roman" pitchFamily="18" charset="0"/>
              </a:rPr>
              <a:t>Amsterdam, Netherlands</a:t>
            </a:r>
            <a:endParaRPr lang="en-US" sz="1400" i="0" u="none" strike="noStrike" spc="300" baseline="0"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xmlns="" id="{BBEEC7C5-FD68-45FB-9166-6549B73FCEF5}"/>
              </a:ext>
            </a:extLst>
          </p:cNvPr>
          <p:cNvSpPr txBox="1"/>
          <p:nvPr/>
        </p:nvSpPr>
        <p:spPr>
          <a:xfrm>
            <a:off x="5323183" y="5544103"/>
            <a:ext cx="4575559" cy="336118"/>
          </a:xfrm>
          <a:prstGeom prst="rect">
            <a:avLst/>
          </a:prstGeom>
          <a:noFill/>
        </p:spPr>
        <p:txBody>
          <a:bodyPr wrap="square" rtlCol="0">
            <a:spAutoFit/>
          </a:bodyPr>
          <a:lstStyle/>
          <a:p>
            <a:pPr algn="r">
              <a:lnSpc>
                <a:spcPct val="150000"/>
              </a:lnSpc>
            </a:pPr>
            <a:r>
              <a:rPr lang="en-US" sz="1200" i="1" dirty="0">
                <a:latin typeface="Times New Roman" panose="02020603050405020304" pitchFamily="18" charset="0"/>
                <a:cs typeface="Times New Roman" panose="02020603050405020304" pitchFamily="18" charset="0"/>
              </a:rPr>
              <a:t>https://nanotechnology.nanotechconferences.org </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xmlns="" id="{B454FC11-575A-49A9-B9E3-CCD277D20A6C}"/>
              </a:ext>
            </a:extLst>
          </p:cNvPr>
          <p:cNvSpPr txBox="1"/>
          <p:nvPr/>
        </p:nvSpPr>
        <p:spPr>
          <a:xfrm>
            <a:off x="2787519" y="3037739"/>
            <a:ext cx="2829464"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CONTACT US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9" name="Straight Connector 28">
            <a:extLst>
              <a:ext uri="{FF2B5EF4-FFF2-40B4-BE49-F238E27FC236}">
                <a16:creationId xmlns:a16="http://schemas.microsoft.com/office/drawing/2014/main" xmlns="" id="{678D1018-0452-4C8C-B074-27F6CF693954}"/>
              </a:ext>
            </a:extLst>
          </p:cNvPr>
          <p:cNvCxnSpPr>
            <a:cxnSpLocks/>
          </p:cNvCxnSpPr>
          <p:nvPr/>
        </p:nvCxnSpPr>
        <p:spPr>
          <a:xfrm>
            <a:off x="2787519" y="3316072"/>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xmlns="" id="{75B495D4-3224-4031-ABF7-F78533727768}"/>
              </a:ext>
            </a:extLst>
          </p:cNvPr>
          <p:cNvSpPr txBox="1"/>
          <p:nvPr/>
        </p:nvSpPr>
        <p:spPr>
          <a:xfrm>
            <a:off x="2325952" y="3562035"/>
            <a:ext cx="3984162" cy="1661993"/>
          </a:xfrm>
          <a:prstGeom prst="rect">
            <a:avLst/>
          </a:prstGeom>
          <a:noFill/>
        </p:spPr>
        <p:txBody>
          <a:bodyPr wrap="square" rtlCol="0">
            <a:spAutoFit/>
          </a:bodyPr>
          <a:lstStyle/>
          <a:p>
            <a:pPr algn="ctr">
              <a:lnSpc>
                <a:spcPct val="150000"/>
              </a:lnSpc>
            </a:pPr>
            <a:r>
              <a:rPr lang="en-US" sz="1200" i="0" u="none" strike="noStrike" baseline="0" dirty="0" err="1" smtClean="0">
                <a:latin typeface="Times New Roman" panose="02020603050405020304" pitchFamily="18" charset="0"/>
                <a:cs typeface="Times New Roman" panose="02020603050405020304" pitchFamily="18" charset="0"/>
              </a:rPr>
              <a:t>Leesa</a:t>
            </a:r>
            <a:r>
              <a:rPr lang="en-US" sz="1200" i="0" u="none" strike="noStrike" dirty="0" smtClean="0">
                <a:latin typeface="Times New Roman" panose="02020603050405020304" pitchFamily="18" charset="0"/>
                <a:cs typeface="Times New Roman" panose="02020603050405020304" pitchFamily="18" charset="0"/>
              </a:rPr>
              <a:t> </a:t>
            </a:r>
            <a:r>
              <a:rPr lang="en-US" sz="1200" i="0" u="none" strike="noStrike" dirty="0" err="1" smtClean="0">
                <a:latin typeface="Times New Roman" panose="02020603050405020304" pitchFamily="18" charset="0"/>
                <a:cs typeface="Times New Roman" panose="02020603050405020304" pitchFamily="18" charset="0"/>
              </a:rPr>
              <a:t>Forbe</a:t>
            </a:r>
            <a:r>
              <a:rPr lang="en-US" sz="1200" i="0" u="none" strike="noStrike" dirty="0" smtClean="0">
                <a:latin typeface="Times New Roman" panose="02020603050405020304" pitchFamily="18" charset="0"/>
                <a:cs typeface="Times New Roman" panose="02020603050405020304" pitchFamily="18" charset="0"/>
              </a:rPr>
              <a:t> </a:t>
            </a:r>
          </a:p>
          <a:p>
            <a:pPr algn="ctr">
              <a:lnSpc>
                <a:spcPct val="150000"/>
              </a:lnSpc>
            </a:pPr>
            <a:r>
              <a:rPr lang="en-US" sz="1200" i="0" u="none" strike="noStrike" baseline="0" dirty="0" smtClean="0">
                <a:latin typeface="Times New Roman" panose="02020603050405020304" pitchFamily="18" charset="0"/>
                <a:cs typeface="Times New Roman" panose="02020603050405020304" pitchFamily="18" charset="0"/>
              </a:rPr>
              <a:t>Program </a:t>
            </a:r>
            <a:r>
              <a:rPr lang="en-US" sz="1200" i="0" u="none" strike="noStrike" baseline="0" dirty="0">
                <a:latin typeface="Times New Roman" panose="02020603050405020304" pitchFamily="18" charset="0"/>
                <a:cs typeface="Times New Roman" panose="02020603050405020304" pitchFamily="18" charset="0"/>
              </a:rPr>
              <a:t>Manager | </a:t>
            </a:r>
            <a:r>
              <a:rPr lang="en-US" sz="1200" i="0" u="none" strike="noStrike" baseline="0" dirty="0" smtClean="0">
                <a:latin typeface="Times New Roman" panose="02020603050405020304" pitchFamily="18" charset="0"/>
                <a:cs typeface="Times New Roman" panose="02020603050405020304" pitchFamily="18" charset="0"/>
              </a:rPr>
              <a:t>Nanotechnology2024</a:t>
            </a: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UK</a:t>
            </a:r>
            <a:r>
              <a:rPr lang="en-US" sz="1200" b="1" i="0" u="none" strike="noStrike" baseline="0" dirty="0">
                <a:latin typeface="Times New Roman" panose="02020603050405020304" pitchFamily="18" charset="0"/>
                <a:cs typeface="Times New Roman" panose="02020603050405020304" pitchFamily="18" charset="0"/>
              </a:rPr>
              <a:t>: </a:t>
            </a:r>
            <a:r>
              <a:rPr lang="en-US" sz="1200" i="0" u="none" strike="noStrike" baseline="0" dirty="0">
                <a:latin typeface="Times New Roman" panose="02020603050405020304" pitchFamily="18" charset="0"/>
                <a:cs typeface="Times New Roman" panose="02020603050405020304" pitchFamily="18" charset="0"/>
              </a:rPr>
              <a:t>Conference</a:t>
            </a:r>
            <a:r>
              <a:rPr lang="en-US" sz="1200" i="0" u="none" strike="noStrike" dirty="0">
                <a:latin typeface="Times New Roman" panose="02020603050405020304" pitchFamily="18" charset="0"/>
                <a:cs typeface="Times New Roman" panose="02020603050405020304" pitchFamily="18" charset="0"/>
              </a:rPr>
              <a:t> </a:t>
            </a:r>
            <a:r>
              <a:rPr lang="en-US" sz="1200" i="0" u="none" strike="noStrike" baseline="0" dirty="0">
                <a:latin typeface="Times New Roman" panose="02020603050405020304" pitchFamily="18" charset="0"/>
                <a:cs typeface="Times New Roman" panose="02020603050405020304" pitchFamily="18" charset="0"/>
              </a:rPr>
              <a:t>Series LLC Ltd</a:t>
            </a:r>
          </a:p>
          <a:p>
            <a:pPr lvl="0"/>
            <a:r>
              <a:rPr lang="en-US" sz="1200" b="1" i="0" u="none" strike="noStrike" baseline="0" dirty="0" smtClean="0">
                <a:latin typeface="Times New Roman" panose="02020603050405020304" pitchFamily="18" charset="0"/>
                <a:cs typeface="Times New Roman" panose="02020603050405020304" pitchFamily="18" charset="0"/>
              </a:rPr>
              <a:t>                 E:</a:t>
            </a:r>
            <a:r>
              <a:rPr lang="en-US" sz="1200" b="1" i="0" u="none" strike="noStrike" dirty="0" smtClean="0">
                <a:latin typeface="Times New Roman" panose="02020603050405020304" pitchFamily="18" charset="0"/>
                <a:cs typeface="Times New Roman" panose="02020603050405020304" pitchFamily="18" charset="0"/>
              </a:rPr>
              <a:t> </a:t>
            </a:r>
            <a:r>
              <a:rPr lang="en-US" sz="1200" dirty="0">
                <a:latin typeface="Times New Roman" pitchFamily="18" charset="0"/>
                <a:cs typeface="Times New Roman" pitchFamily="18" charset="0"/>
              </a:rPr>
              <a:t>virologycongress@meetingsnexpo.com</a:t>
            </a: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W: </a:t>
            </a:r>
            <a:r>
              <a:rPr lang="en-US" sz="1200" b="1" dirty="0">
                <a:latin typeface="Times New Roman" panose="02020603050405020304" pitchFamily="18" charset="0"/>
                <a:cs typeface="Times New Roman" panose="02020603050405020304" pitchFamily="18" charset="0"/>
              </a:rPr>
              <a:t>https</a:t>
            </a:r>
            <a:r>
              <a:rPr lang="en-US" sz="1200" dirty="0">
                <a:latin typeface="Times New Roman" panose="02020603050405020304" pitchFamily="18" charset="0"/>
                <a:cs typeface="Times New Roman" panose="02020603050405020304" pitchFamily="18" charset="0"/>
              </a:rPr>
              <a:t>://nanotechnology.nanotechconferences.org</a:t>
            </a:r>
            <a:r>
              <a:rPr lang="en-US" sz="1200" b="1" dirty="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a:p>
            <a:pPr algn="ctr">
              <a:lnSpc>
                <a:spcPct val="150000"/>
              </a:lnSpc>
            </a:pPr>
            <a:r>
              <a:rPr lang="en-US" sz="1200" b="1" dirty="0" smtClean="0">
                <a:latin typeface="Times New Roman" panose="02020603050405020304" pitchFamily="18" charset="0"/>
                <a:cs typeface="Times New Roman" panose="02020603050405020304" pitchFamily="18" charset="0"/>
              </a:rPr>
              <a:t>WhatsApp</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1" i="0" u="none" strike="noStrike" baseline="0" dirty="0">
                <a:latin typeface="Times New Roman" panose="02020603050405020304" pitchFamily="18" charset="0"/>
                <a:cs typeface="Times New Roman" panose="02020603050405020304" pitchFamily="18" charset="0"/>
              </a:rPr>
              <a:t>no. </a:t>
            </a:r>
            <a:r>
              <a:rPr lang="en-US" sz="1200" i="0" u="none" strike="noStrike" baseline="0" dirty="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44-7360516157</a:t>
            </a:r>
            <a:endParaRPr lang="en-US" sz="700" i="0" u="none" strike="noStrike" baseline="0" dirty="0">
              <a:latin typeface="Times New Roman" panose="02020603050405020304" pitchFamily="18" charset="0"/>
              <a:cs typeface="Times New Roman" panose="02020603050405020304" pitchFamily="18" charset="0"/>
            </a:endParaRPr>
          </a:p>
        </p:txBody>
      </p:sp>
      <p:sp>
        <p:nvSpPr>
          <p:cNvPr id="2" name="AutoShape 2" descr="Administrative and political map barcelona Vector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1643283"/>
            <a:ext cx="3802743" cy="3567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7955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2A1603D-C03E-49CF-9CB0-4FF41E4AF7D1}"/>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ADA990B4-B6D5-401E-9E0A-47795C89CE4A}"/>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6D122FB2-FDA0-46A1-8AE8-161055B2B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5D5C9F63-E597-430F-9A96-BF96CBA1919D}"/>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xmlns="" id="{02F5C744-3A4D-4787-8735-1B9870ACFCEA}"/>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C8022018-D274-4C9A-9B1E-34921750D4E0}"/>
              </a:ext>
            </a:extLst>
          </p:cNvPr>
          <p:cNvSpPr/>
          <p:nvPr/>
        </p:nvSpPr>
        <p:spPr>
          <a:xfrm>
            <a:off x="2748030" y="1115418"/>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9" name="TextBox 28">
            <a:extLst>
              <a:ext uri="{FF2B5EF4-FFF2-40B4-BE49-F238E27FC236}">
                <a16:creationId xmlns:a16="http://schemas.microsoft.com/office/drawing/2014/main" xmlns="" id="{B5C2AB59-ED70-41E5-80BA-84C3F740EDD2}"/>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C2180BBA-EB56-47D6-9E2F-FB6AF0C7B5AB}"/>
              </a:ext>
            </a:extLst>
          </p:cNvPr>
          <p:cNvSpPr/>
          <p:nvPr/>
        </p:nvSpPr>
        <p:spPr>
          <a:xfrm>
            <a:off x="2738384" y="208186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TextBox 31">
            <a:extLst>
              <a:ext uri="{FF2B5EF4-FFF2-40B4-BE49-F238E27FC236}">
                <a16:creationId xmlns:a16="http://schemas.microsoft.com/office/drawing/2014/main" xmlns="" id="{089B17B9-F2B3-42DC-A8FA-D66CEA72026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4B19F277-807B-40E2-8AF3-5DA64A5D5077}"/>
              </a:ext>
            </a:extLst>
          </p:cNvPr>
          <p:cNvSpPr/>
          <p:nvPr/>
        </p:nvSpPr>
        <p:spPr>
          <a:xfrm flipH="1">
            <a:off x="5423866" y="960120"/>
            <a:ext cx="4677714" cy="86868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xmlns="" id="{2947201B-FAC6-41F9-BEF5-A13313A52AFF}"/>
              </a:ext>
            </a:extLst>
          </p:cNvPr>
          <p:cNvSpPr txBox="1"/>
          <p:nvPr/>
        </p:nvSpPr>
        <p:spPr>
          <a:xfrm>
            <a:off x="5583936" y="1088168"/>
            <a:ext cx="3880104" cy="630942"/>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a:solidFill>
                  <a:schemeClr val="bg1"/>
                </a:solidFill>
                <a:latin typeface="Times New Roman" panose="02020603050405020304" pitchFamily="18" charset="0"/>
                <a:cs typeface="Times New Roman" panose="02020603050405020304" pitchFamily="18" charset="0"/>
              </a:rPr>
              <a:t>$ </a:t>
            </a:r>
            <a:r>
              <a:rPr lang="en-IN" sz="1000" b="1" dirty="0">
                <a:solidFill>
                  <a:schemeClr val="bg1"/>
                </a:solidFill>
                <a:latin typeface="Times New Roman" panose="02020603050405020304" pitchFamily="18" charset="0"/>
                <a:cs typeface="Times New Roman" panose="02020603050405020304" pitchFamily="18" charset="0"/>
              </a:rPr>
              <a:t>699</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1199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1349</a:t>
            </a:r>
            <a:endParaRPr lang="en-US" sz="200" b="0"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FB136082-67E0-4D08-BA5B-4C5EAE51A0E9}"/>
              </a:ext>
            </a:extLst>
          </p:cNvPr>
          <p:cNvSpPr/>
          <p:nvPr/>
        </p:nvSpPr>
        <p:spPr>
          <a:xfrm flipH="1">
            <a:off x="5411022" y="1924051"/>
            <a:ext cx="4677714" cy="84963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TextBox 35">
            <a:extLst>
              <a:ext uri="{FF2B5EF4-FFF2-40B4-BE49-F238E27FC236}">
                <a16:creationId xmlns:a16="http://schemas.microsoft.com/office/drawing/2014/main" xmlns="" id="{F1C80098-6A3B-46A9-95D9-D87551C71C1C}"/>
              </a:ext>
            </a:extLst>
          </p:cNvPr>
          <p:cNvSpPr txBox="1"/>
          <p:nvPr/>
        </p:nvSpPr>
        <p:spPr>
          <a:xfrm>
            <a:off x="5571092" y="2053303"/>
            <a:ext cx="3865516"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799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1299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1349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7" name="Rectangle 36">
            <a:extLst>
              <a:ext uri="{FF2B5EF4-FFF2-40B4-BE49-F238E27FC236}">
                <a16:creationId xmlns:a16="http://schemas.microsoft.com/office/drawing/2014/main" xmlns="" id="{B1944A6D-542A-4A88-8CEC-C6109DDCB3C8}"/>
              </a:ext>
            </a:extLst>
          </p:cNvPr>
          <p:cNvSpPr/>
          <p:nvPr/>
        </p:nvSpPr>
        <p:spPr>
          <a:xfrm>
            <a:off x="2728224" y="303690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8" name="TextBox 37">
            <a:extLst>
              <a:ext uri="{FF2B5EF4-FFF2-40B4-BE49-F238E27FC236}">
                <a16:creationId xmlns:a16="http://schemas.microsoft.com/office/drawing/2014/main" xmlns="" id="{2C787CFE-836C-4D8B-BC4B-AE89073A245F}"/>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xmlns="" id="{5DA5F3C3-89F1-40A0-95B7-EC18FCC36AF9}"/>
              </a:ext>
            </a:extLst>
          </p:cNvPr>
          <p:cNvSpPr/>
          <p:nvPr/>
        </p:nvSpPr>
        <p:spPr>
          <a:xfrm flipH="1">
            <a:off x="5400862" y="2903835"/>
            <a:ext cx="4677714" cy="863493"/>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TextBox 39">
            <a:extLst>
              <a:ext uri="{FF2B5EF4-FFF2-40B4-BE49-F238E27FC236}">
                <a16:creationId xmlns:a16="http://schemas.microsoft.com/office/drawing/2014/main" xmlns="" id="{763793C1-F4A9-4C21-8B41-4E082ED64C59}"/>
              </a:ext>
            </a:extLst>
          </p:cNvPr>
          <p:cNvSpPr txBox="1"/>
          <p:nvPr/>
        </p:nvSpPr>
        <p:spPr>
          <a:xfrm>
            <a:off x="5560932" y="2925423"/>
            <a:ext cx="3903108" cy="810478"/>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Oral</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249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Poster: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$ 349 ($249 + $100) for Poster</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Delegate: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$ 199</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E-poster</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41" name="Rectangle 40">
            <a:extLst>
              <a:ext uri="{FF2B5EF4-FFF2-40B4-BE49-F238E27FC236}">
                <a16:creationId xmlns:a16="http://schemas.microsoft.com/office/drawing/2014/main" xmlns="" id="{A856A4A7-AF74-4959-815F-F129FB2031F5}"/>
              </a:ext>
            </a:extLst>
          </p:cNvPr>
          <p:cNvSpPr/>
          <p:nvPr/>
        </p:nvSpPr>
        <p:spPr>
          <a:xfrm>
            <a:off x="4085862" y="3987929"/>
            <a:ext cx="4051141" cy="596186"/>
          </a:xfrm>
          <a:prstGeom prst="rect">
            <a:avLst/>
          </a:prstGeom>
          <a:solidFill>
            <a:schemeClr val="tx2">
              <a:lumMod val="75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TextBox 41">
            <a:extLst>
              <a:ext uri="{FF2B5EF4-FFF2-40B4-BE49-F238E27FC236}">
                <a16:creationId xmlns:a16="http://schemas.microsoft.com/office/drawing/2014/main" xmlns="" id="{4DAB3D9A-88E1-4675-846B-7D7EB6EB5D7B}"/>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a16="http://schemas.microsoft.com/office/drawing/2014/main" xmlns="" id="{AF2FE988-8D74-4E46-A27C-CC8430F77A97}"/>
              </a:ext>
            </a:extLst>
          </p:cNvPr>
          <p:cNvSpPr txBox="1"/>
          <p:nvPr/>
        </p:nvSpPr>
        <p:spPr>
          <a:xfrm>
            <a:off x="3411794" y="4651543"/>
            <a:ext cx="5368412" cy="1107996"/>
          </a:xfrm>
          <a:prstGeom prst="rect">
            <a:avLst/>
          </a:prstGeom>
          <a:noFill/>
        </p:spPr>
        <p:txBody>
          <a:bodyPr wrap="square" rtlCol="0">
            <a:spAutoFit/>
          </a:bodyPr>
          <a:lstStyle/>
          <a:p>
            <a:pPr algn="ctr">
              <a:lnSpc>
                <a:spcPct val="150000"/>
              </a:lnSpc>
            </a:pPr>
            <a:r>
              <a:rPr lang="en-US" sz="1100" dirty="0">
                <a:latin typeface="Times New Roman" panose="02020603050405020304" pitchFamily="18" charset="0"/>
                <a:cs typeface="Times New Roman" panose="02020603050405020304" pitchFamily="18" charset="0"/>
              </a:rPr>
              <a:t>Abstract submission opens: </a:t>
            </a:r>
            <a:r>
              <a:rPr lang="en-US" sz="1100" b="1" dirty="0" smtClean="0">
                <a:latin typeface="Times New Roman" panose="02020603050405020304" pitchFamily="18" charset="0"/>
                <a:cs typeface="Times New Roman" panose="02020603050405020304" pitchFamily="18" charset="0"/>
              </a:rPr>
              <a:t>September 25, 2023</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Early Bird </a:t>
            </a:r>
            <a:r>
              <a:rPr lang="en-US" sz="1100" dirty="0" smtClean="0">
                <a:latin typeface="Times New Roman" panose="02020603050405020304" pitchFamily="18" charset="0"/>
                <a:cs typeface="Times New Roman" panose="02020603050405020304" pitchFamily="18" charset="0"/>
              </a:rPr>
              <a:t>Registration</a:t>
            </a:r>
            <a:r>
              <a:rPr lang="en-US" sz="1100" b="1" dirty="0" smtClean="0">
                <a:latin typeface="Times New Roman" panose="02020603050405020304" pitchFamily="18" charset="0"/>
                <a:cs typeface="Times New Roman" panose="02020603050405020304" pitchFamily="18" charset="0"/>
              </a:rPr>
              <a:t>: October 1, 2023</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smtClean="0">
                <a:latin typeface="Times New Roman" panose="02020603050405020304" pitchFamily="18" charset="0"/>
                <a:cs typeface="Times New Roman" panose="02020603050405020304" pitchFamily="18" charset="0"/>
              </a:rPr>
              <a:t>Registration Opens : </a:t>
            </a:r>
            <a:r>
              <a:rPr lang="en-US" sz="1100" b="1" dirty="0" smtClean="0">
                <a:latin typeface="Times New Roman" panose="02020603050405020304" pitchFamily="18" charset="0"/>
                <a:cs typeface="Times New Roman" panose="02020603050405020304" pitchFamily="18" charset="0"/>
              </a:rPr>
              <a:t>September 25, 2023</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smtClean="0">
                <a:latin typeface="Times New Roman" panose="02020603050405020304" pitchFamily="18" charset="0"/>
                <a:cs typeface="Times New Roman" panose="02020603050405020304" pitchFamily="18" charset="0"/>
              </a:rPr>
              <a:t>On </a:t>
            </a:r>
            <a:r>
              <a:rPr lang="en-US" sz="1100" dirty="0">
                <a:latin typeface="Times New Roman" panose="02020603050405020304" pitchFamily="18" charset="0"/>
                <a:cs typeface="Times New Roman" panose="02020603050405020304" pitchFamily="18" charset="0"/>
              </a:rPr>
              <a:t>Spot </a:t>
            </a:r>
            <a:r>
              <a:rPr lang="en-US" sz="1100" dirty="0" smtClean="0">
                <a:latin typeface="Times New Roman" panose="02020603050405020304" pitchFamily="18" charset="0"/>
                <a:cs typeface="Times New Roman" panose="02020603050405020304" pitchFamily="18" charset="0"/>
              </a:rPr>
              <a:t>Registration </a:t>
            </a:r>
            <a:r>
              <a:rPr lang="en-US" sz="1100" b="1" dirty="0" smtClean="0">
                <a:latin typeface="Times New Roman" panose="02020603050405020304" pitchFamily="18" charset="0"/>
                <a:cs typeface="Times New Roman" panose="02020603050405020304" pitchFamily="18" charset="0"/>
              </a:rPr>
              <a:t>:March 15, 2024</a:t>
            </a:r>
            <a:endParaRPr lang="en-IN" sz="1100" b="1"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xmlns="" id="{6DC8CB65-EB20-4A2D-AB4E-B554366AC9CC}"/>
              </a:ext>
            </a:extLst>
          </p:cNvPr>
          <p:cNvSpPr txBox="1"/>
          <p:nvPr/>
        </p:nvSpPr>
        <p:spPr>
          <a:xfrm>
            <a:off x="6664935" y="5658908"/>
            <a:ext cx="4575559" cy="336118"/>
          </a:xfrm>
          <a:prstGeom prst="rect">
            <a:avLst/>
          </a:prstGeom>
          <a:noFill/>
        </p:spPr>
        <p:txBody>
          <a:bodyPr wrap="square" rtlCol="0">
            <a:spAutoFit/>
          </a:bodyPr>
          <a:lstStyle/>
          <a:p>
            <a:pPr algn="r">
              <a:lnSpc>
                <a:spcPct val="150000"/>
              </a:lnSpc>
            </a:pPr>
            <a:r>
              <a:rPr lang="en-US" sz="1200" i="1">
                <a:latin typeface="Times New Roman" panose="02020603050405020304" pitchFamily="18" charset="0"/>
                <a:cs typeface="Times New Roman" panose="02020603050405020304" pitchFamily="18" charset="0"/>
              </a:rPr>
              <a:t>https://nanotechnology.nanotechconferences.org</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5532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8788</TotalTime>
  <Words>1693</Words>
  <Application>Microsoft Office PowerPoint</Application>
  <PresentationFormat>Widescreen</PresentationFormat>
  <Paragraphs>176</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Yu Gothic Medium</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Pulsus</cp:lastModifiedBy>
  <cp:revision>155</cp:revision>
  <dcterms:created xsi:type="dcterms:W3CDTF">2021-03-23T11:39:33Z</dcterms:created>
  <dcterms:modified xsi:type="dcterms:W3CDTF">2023-09-22T09:46:20Z</dcterms:modified>
</cp:coreProperties>
</file>