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tiff" ContentType="image/tiff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58" r:id="rId4"/>
    <p:sldId id="260" r:id="rId5"/>
    <p:sldId id="267" r:id="rId6"/>
    <p:sldId id="261" r:id="rId7"/>
    <p:sldId id="259" r:id="rId8"/>
    <p:sldId id="262" r:id="rId9"/>
    <p:sldId id="263" r:id="rId10"/>
    <p:sldId id="264" r:id="rId11"/>
    <p:sldId id="265" r:id="rId12"/>
    <p:sldId id="266" r:id="rId13"/>
    <p:sldId id="269" r:id="rId14"/>
    <p:sldId id="268" r:id="rId15"/>
    <p:sldId id="270" r:id="rId16"/>
    <p:sldId id="271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I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E8CD-4B63-B32B-6DA459C1932E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E8CD-4B63-B32B-6DA459C1932E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E8CD-4B63-B32B-6DA459C1932E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4-E8CD-4B63-B32B-6DA459C1932E}"/>
              </c:ext>
            </c:extLst>
          </c:dPt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/>
                      <a:t>53.1</a:t>
                    </a:r>
                    <a:r>
                      <a:rPr lang="en-US" baseline="0"/>
                      <a:t> %</a:t>
                    </a:r>
                    <a:endParaRPr lang="en-US" dirty="0"/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1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E8CD-4B63-B32B-6DA459C1932E}"/>
                </c:ext>
              </c:extLst>
            </c:dLbl>
            <c:dLbl>
              <c:idx val="1"/>
              <c:layout>
                <c:manualLayout>
                  <c:x val="5.3585910456845069E-2"/>
                  <c:y val="-0.14167918005909907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13.9 %</a:t>
                    </a:r>
                    <a:endParaRPr lang="en-US" dirty="0"/>
                  </a:p>
                </c:rich>
              </c:tx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2-E8CD-4B63-B32B-6DA459C1932E}"/>
                </c:ext>
              </c:extLst>
            </c:dLbl>
            <c:dLbl>
              <c:idx val="2"/>
              <c:layout>
                <c:manualLayout>
                  <c:x val="8.5561546654494253E-2"/>
                  <c:y val="-1.1380867218313081E-2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26.1 %</a:t>
                    </a:r>
                    <a:endParaRPr lang="en-US" dirty="0"/>
                  </a:p>
                </c:rich>
              </c:tx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3-E8CD-4B63-B32B-6DA459C1932E}"/>
                </c:ext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/>
                      <a:t>14.8 %</a:t>
                    </a:r>
                    <a:endParaRPr lang="en-US" dirty="0"/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1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4-E8CD-4B63-B32B-6DA459C1932E}"/>
                </c:ext>
              </c:extLst>
            </c:dLbl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3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4"/>
                <c:pt idx="0">
                  <c:v>UTI (Urinary Tract Infection)</c:v>
                </c:pt>
                <c:pt idx="1">
                  <c:v>RTI (Respiratory Tract Infection)</c:v>
                </c:pt>
                <c:pt idx="2">
                  <c:v>SSTI (Skin &amp; soft tissue infection)</c:v>
                </c:pt>
                <c:pt idx="3">
                  <c:v>Others (Ophthalmological, Dental, Late latent syphilis, nerosyphilis, gastrointestinal)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53.1</c:v>
                </c:pt>
                <c:pt idx="1">
                  <c:v>13.9</c:v>
                </c:pt>
                <c:pt idx="2">
                  <c:v>26.1</c:v>
                </c:pt>
                <c:pt idx="3">
                  <c:v>14.8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E8CD-4B63-B32B-6DA459C1932E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I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4539351059378441E-2"/>
          <c:y val="0.11315278197189002"/>
          <c:w val="0.91389294344234473"/>
          <c:h val="0.8030624143654204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Fluroquinolones</c:v>
                </c:pt>
              </c:strCache>
            </c:strRef>
          </c:tx>
          <c:spPr>
            <a:pattFill prst="narHorz">
              <a:fgClr>
                <a:schemeClr val="accent1"/>
              </a:fgClr>
              <a:bgClr>
                <a:schemeClr val="accent1">
                  <a:lumMod val="20000"/>
                  <a:lumOff val="80000"/>
                </a:schemeClr>
              </a:bgClr>
            </a:pattFill>
            <a:ln>
              <a:noFill/>
            </a:ln>
            <a:effectLst>
              <a:innerShdw blurRad="114300">
                <a:schemeClr val="accent1"/>
              </a:inn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Sheet1!$A$2:$A$3</c:f>
              <c:strCache>
                <c:ptCount val="2"/>
                <c:pt idx="0">
                  <c:v>Urinary Tract Infection</c:v>
                </c:pt>
                <c:pt idx="1">
                  <c:v>Respiratory Tract Infection</c:v>
                </c:pt>
              </c:strCache>
            </c:strRef>
          </c:cat>
          <c:val>
            <c:numRef>
              <c:f>Sheet1!$B$2:$B$3</c:f>
              <c:numCache>
                <c:formatCode>0%</c:formatCode>
                <c:ptCount val="2"/>
                <c:pt idx="0" formatCode="0.00%">
                  <c:v>0.34399999999999997</c:v>
                </c:pt>
                <c:pt idx="1">
                  <c:v>0.25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204F-42D6-8F67-9AD3B290427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Sulfonamides</c:v>
                </c:pt>
              </c:strCache>
            </c:strRef>
          </c:tx>
          <c:spPr>
            <a:pattFill prst="narHorz">
              <a:fgClr>
                <a:schemeClr val="accent2"/>
              </a:fgClr>
              <a:bgClr>
                <a:schemeClr val="accent2">
                  <a:lumMod val="20000"/>
                  <a:lumOff val="80000"/>
                </a:schemeClr>
              </a:bgClr>
            </a:pattFill>
            <a:ln>
              <a:noFill/>
            </a:ln>
            <a:effectLst>
              <a:innerShdw blurRad="114300">
                <a:schemeClr val="accent2"/>
              </a:inn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Sheet1!$A$2:$A$3</c:f>
              <c:strCache>
                <c:ptCount val="2"/>
                <c:pt idx="0">
                  <c:v>Urinary Tract Infection</c:v>
                </c:pt>
                <c:pt idx="1">
                  <c:v>Respiratory Tract Infection</c:v>
                </c:pt>
              </c:strCache>
            </c:strRef>
          </c:cat>
          <c:val>
            <c:numRef>
              <c:f>Sheet1!$C$2:$C$3</c:f>
              <c:numCache>
                <c:formatCode>0.00%</c:formatCode>
                <c:ptCount val="2"/>
                <c:pt idx="0">
                  <c:v>0.32800000000000001</c:v>
                </c:pt>
                <c:pt idx="1">
                  <c:v>0.187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204F-42D6-8F67-9AD3B290427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Nitrofurantoin</c:v>
                </c:pt>
              </c:strCache>
            </c:strRef>
          </c:tx>
          <c:spPr>
            <a:pattFill prst="narHorz">
              <a:fgClr>
                <a:schemeClr val="accent3"/>
              </a:fgClr>
              <a:bgClr>
                <a:schemeClr val="accent3">
                  <a:lumMod val="20000"/>
                  <a:lumOff val="80000"/>
                </a:schemeClr>
              </a:bgClr>
            </a:pattFill>
            <a:ln>
              <a:noFill/>
            </a:ln>
            <a:effectLst>
              <a:innerShdw blurRad="114300">
                <a:schemeClr val="accent3"/>
              </a:inn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Sheet1!$A$2:$A$3</c:f>
              <c:strCache>
                <c:ptCount val="2"/>
                <c:pt idx="0">
                  <c:v>Urinary Tract Infection</c:v>
                </c:pt>
                <c:pt idx="1">
                  <c:v>Respiratory Tract Infection</c:v>
                </c:pt>
              </c:strCache>
            </c:strRef>
          </c:cat>
          <c:val>
            <c:numRef>
              <c:f>Sheet1!$D$2:$D$3</c:f>
              <c:numCache>
                <c:formatCode>General</c:formatCode>
                <c:ptCount val="2"/>
                <c:pt idx="0" formatCode="0.00%">
                  <c:v>0.13100000000000001</c:v>
                </c:pt>
                <c:pt idx="1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204F-42D6-8F67-9AD3B290427D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Macrolides</c:v>
                </c:pt>
              </c:strCache>
            </c:strRef>
          </c:tx>
          <c:spPr>
            <a:pattFill prst="narHorz">
              <a:fgClr>
                <a:schemeClr val="accent4"/>
              </a:fgClr>
              <a:bgClr>
                <a:schemeClr val="accent4">
                  <a:lumMod val="20000"/>
                  <a:lumOff val="80000"/>
                </a:schemeClr>
              </a:bgClr>
            </a:pattFill>
            <a:ln>
              <a:noFill/>
            </a:ln>
            <a:effectLst>
              <a:innerShdw blurRad="114300">
                <a:schemeClr val="accent4"/>
              </a:inn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Sheet1!$A$2:$A$3</c:f>
              <c:strCache>
                <c:ptCount val="2"/>
                <c:pt idx="0">
                  <c:v>Urinary Tract Infection</c:v>
                </c:pt>
                <c:pt idx="1">
                  <c:v>Respiratory Tract Infection</c:v>
                </c:pt>
              </c:strCache>
            </c:strRef>
          </c:cat>
          <c:val>
            <c:numRef>
              <c:f>Sheet1!$E$2:$E$3</c:f>
              <c:numCache>
                <c:formatCode>0%</c:formatCode>
                <c:ptCount val="2"/>
                <c:pt idx="0" formatCode="General">
                  <c:v>0</c:v>
                </c:pt>
                <c:pt idx="1">
                  <c:v>0.25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204F-42D6-8F67-9AD3B290427D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64"/>
        <c:overlap val="-22"/>
        <c:axId val="238010368"/>
        <c:axId val="147794176"/>
      </c:barChart>
      <c:catAx>
        <c:axId val="2380103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7794176"/>
        <c:crosses val="autoZero"/>
        <c:auto val="1"/>
        <c:lblAlgn val="ctr"/>
        <c:lblOffset val="100"/>
        <c:noMultiLvlLbl val="0"/>
      </c:catAx>
      <c:valAx>
        <c:axId val="147794176"/>
        <c:scaling>
          <c:orientation val="minMax"/>
        </c:scaling>
        <c:delete val="0"/>
        <c:axPos val="l"/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80103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0.43127</cdr:x>
      <cdr:y>0.32569</cdr:y>
    </cdr:from>
    <cdr:to>
      <cdr:x>0.51823</cdr:x>
      <cdr:y>0.40585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xmlns="" id="{A40ECB0A-DA4D-4655-9A12-2C1062039248}"/>
            </a:ext>
          </a:extLst>
        </cdr:cNvPr>
        <cdr:cNvSpPr txBox="1"/>
      </cdr:nvSpPr>
      <cdr:spPr>
        <a:xfrm xmlns:a="http://schemas.openxmlformats.org/drawingml/2006/main">
          <a:off x="4535078" y="1417196"/>
          <a:ext cx="914400" cy="34879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en-US" sz="1100" dirty="0"/>
        </a:p>
      </cdr:txBody>
    </cdr:sp>
  </cdr:relSizeAnchor>
  <cdr:relSizeAnchor xmlns:cdr="http://schemas.openxmlformats.org/drawingml/2006/chartDrawing">
    <cdr:from>
      <cdr:x>0.4241</cdr:x>
      <cdr:y>0.39502</cdr:y>
    </cdr:from>
    <cdr:to>
      <cdr:x>0.46534</cdr:x>
      <cdr:y>0.44701</cdr:y>
    </cdr:to>
    <cdr:sp macro="" textlink="">
      <cdr:nvSpPr>
        <cdr:cNvPr id="3" name="TextBox 2">
          <a:extLst xmlns:a="http://schemas.openxmlformats.org/drawingml/2006/main">
            <a:ext uri="{FF2B5EF4-FFF2-40B4-BE49-F238E27FC236}">
              <a16:creationId xmlns:a16="http://schemas.microsoft.com/office/drawing/2014/main" xmlns="" id="{CFC88D71-A229-48B5-A541-528ED007ECFF}"/>
            </a:ext>
          </a:extLst>
        </cdr:cNvPr>
        <cdr:cNvSpPr txBox="1"/>
      </cdr:nvSpPr>
      <cdr:spPr>
        <a:xfrm xmlns:a="http://schemas.openxmlformats.org/drawingml/2006/main">
          <a:off x="4459664" y="1718853"/>
          <a:ext cx="433633" cy="22624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sz="1200" dirty="0">
              <a:latin typeface="Times New Roman" panose="02020603050405020304" pitchFamily="18" charset="0"/>
              <a:cs typeface="Times New Roman" panose="02020603050405020304" pitchFamily="18" charset="0"/>
            </a:rPr>
            <a:t>UTI</a:t>
          </a:r>
        </a:p>
      </cdr:txBody>
    </cdr:sp>
  </cdr:relSizeAnchor>
  <cdr:relSizeAnchor xmlns:cdr="http://schemas.openxmlformats.org/drawingml/2006/chartDrawing">
    <cdr:from>
      <cdr:x>0.26543</cdr:x>
      <cdr:y>0.15238</cdr:y>
    </cdr:from>
    <cdr:to>
      <cdr:x>0.35238</cdr:x>
      <cdr:y>0.2217</cdr:y>
    </cdr:to>
    <cdr:sp macro="" textlink="">
      <cdr:nvSpPr>
        <cdr:cNvPr id="4" name="TextBox 3">
          <a:extLst xmlns:a="http://schemas.openxmlformats.org/drawingml/2006/main">
            <a:ext uri="{FF2B5EF4-FFF2-40B4-BE49-F238E27FC236}">
              <a16:creationId xmlns:a16="http://schemas.microsoft.com/office/drawing/2014/main" xmlns="" id="{3CBA7BCF-C20D-4ECB-A3BE-45E98960C0D9}"/>
            </a:ext>
          </a:extLst>
        </cdr:cNvPr>
        <cdr:cNvSpPr txBox="1"/>
      </cdr:nvSpPr>
      <cdr:spPr>
        <a:xfrm xmlns:a="http://schemas.openxmlformats.org/drawingml/2006/main">
          <a:off x="2791120" y="663050"/>
          <a:ext cx="914400" cy="30165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en-US" sz="1100" dirty="0"/>
        </a:p>
      </cdr:txBody>
    </cdr:sp>
  </cdr:relSizeAnchor>
  <cdr:relSizeAnchor xmlns:cdr="http://schemas.openxmlformats.org/drawingml/2006/chartDrawing">
    <cdr:from>
      <cdr:x>0.28336</cdr:x>
      <cdr:y>0.71998</cdr:y>
    </cdr:from>
    <cdr:to>
      <cdr:x>0.32997</cdr:x>
      <cdr:y>0.78064</cdr:y>
    </cdr:to>
    <cdr:sp macro="" textlink="">
      <cdr:nvSpPr>
        <cdr:cNvPr id="5" name="TextBox 4">
          <a:extLst xmlns:a="http://schemas.openxmlformats.org/drawingml/2006/main">
            <a:ext uri="{FF2B5EF4-FFF2-40B4-BE49-F238E27FC236}">
              <a16:creationId xmlns:a16="http://schemas.microsoft.com/office/drawing/2014/main" xmlns="" id="{1178F52D-4DF7-4C2A-80DD-3A078CF5747E}"/>
            </a:ext>
          </a:extLst>
        </cdr:cNvPr>
        <cdr:cNvSpPr txBox="1"/>
      </cdr:nvSpPr>
      <cdr:spPr>
        <a:xfrm xmlns:a="http://schemas.openxmlformats.org/drawingml/2006/main">
          <a:off x="2979656" y="3132874"/>
          <a:ext cx="490194" cy="26395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sz="1200" dirty="0">
              <a:latin typeface="Times New Roman" panose="02020603050405020304" pitchFamily="18" charset="0"/>
              <a:cs typeface="Times New Roman" panose="02020603050405020304" pitchFamily="18" charset="0"/>
            </a:rPr>
            <a:t>RTI</a:t>
          </a:r>
        </a:p>
      </cdr:txBody>
    </cdr:sp>
  </cdr:relSizeAnchor>
  <cdr:relSizeAnchor xmlns:cdr="http://schemas.openxmlformats.org/drawingml/2006/chartDrawing">
    <cdr:from>
      <cdr:x>0.18385</cdr:x>
      <cdr:y>0.39502</cdr:y>
    </cdr:from>
    <cdr:to>
      <cdr:x>0.23136</cdr:x>
      <cdr:y>0.45568</cdr:y>
    </cdr:to>
    <cdr:sp macro="" textlink="">
      <cdr:nvSpPr>
        <cdr:cNvPr id="6" name="TextBox 5">
          <a:extLst xmlns:a="http://schemas.openxmlformats.org/drawingml/2006/main">
            <a:ext uri="{FF2B5EF4-FFF2-40B4-BE49-F238E27FC236}">
              <a16:creationId xmlns:a16="http://schemas.microsoft.com/office/drawing/2014/main" xmlns="" id="{540AA9C2-C773-49E1-B912-67D47419B1B9}"/>
            </a:ext>
          </a:extLst>
        </cdr:cNvPr>
        <cdr:cNvSpPr txBox="1"/>
      </cdr:nvSpPr>
      <cdr:spPr>
        <a:xfrm xmlns:a="http://schemas.openxmlformats.org/drawingml/2006/main">
          <a:off x="1933280" y="1718854"/>
          <a:ext cx="499621" cy="26395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sz="1200" dirty="0">
              <a:latin typeface="Times New Roman" panose="02020603050405020304" pitchFamily="18" charset="0"/>
              <a:cs typeface="Times New Roman" panose="02020603050405020304" pitchFamily="18" charset="0"/>
            </a:rPr>
            <a:t>SSTI</a:t>
          </a:r>
        </a:p>
      </cdr:txBody>
    </cdr:sp>
  </cdr:relSizeAnchor>
  <cdr:relSizeAnchor xmlns:cdr="http://schemas.openxmlformats.org/drawingml/2006/chartDrawing">
    <cdr:from>
      <cdr:x>0.27887</cdr:x>
      <cdr:y>0.16321</cdr:y>
    </cdr:from>
    <cdr:to>
      <cdr:x>0.33445</cdr:x>
      <cdr:y>0.2282</cdr:y>
    </cdr:to>
    <cdr:sp macro="" textlink="">
      <cdr:nvSpPr>
        <cdr:cNvPr id="7" name="TextBox 6">
          <a:extLst xmlns:a="http://schemas.openxmlformats.org/drawingml/2006/main">
            <a:ext uri="{FF2B5EF4-FFF2-40B4-BE49-F238E27FC236}">
              <a16:creationId xmlns:a16="http://schemas.microsoft.com/office/drawing/2014/main" xmlns="" id="{14C04C3E-C2AD-417E-B1DC-C4E734B56EC8}"/>
            </a:ext>
          </a:extLst>
        </cdr:cNvPr>
        <cdr:cNvSpPr txBox="1"/>
      </cdr:nvSpPr>
      <cdr:spPr>
        <a:xfrm xmlns:a="http://schemas.openxmlformats.org/drawingml/2006/main">
          <a:off x="2932524" y="710185"/>
          <a:ext cx="584461" cy="28280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sz="1200" dirty="0">
              <a:latin typeface="Times New Roman" panose="02020603050405020304" pitchFamily="18" charset="0"/>
              <a:cs typeface="Times New Roman" panose="02020603050405020304" pitchFamily="18" charset="0"/>
            </a:rPr>
            <a:t>Others</a:t>
          </a:r>
        </a:p>
      </cdr:txBody>
    </cdr:sp>
  </cdr:relSizeAnchor>
  <cdr:relSizeAnchor xmlns:cdr="http://schemas.openxmlformats.org/drawingml/2006/chartDrawing">
    <cdr:from>
      <cdr:x>0.53832</cdr:x>
      <cdr:y>0.89007</cdr:y>
    </cdr:from>
    <cdr:to>
      <cdr:x>1</cdr:x>
      <cdr:y>1</cdr:y>
    </cdr:to>
    <cdr:sp macro="" textlink="">
      <cdr:nvSpPr>
        <cdr:cNvPr id="8" name="TextBox 7">
          <a:extLst xmlns:a="http://schemas.openxmlformats.org/drawingml/2006/main">
            <a:ext uri="{FF2B5EF4-FFF2-40B4-BE49-F238E27FC236}">
              <a16:creationId xmlns:a16="http://schemas.microsoft.com/office/drawing/2014/main" xmlns="" id="{7EB33FF9-2465-42CB-8483-A1408164D9FD}"/>
            </a:ext>
          </a:extLst>
        </cdr:cNvPr>
        <cdr:cNvSpPr txBox="1"/>
      </cdr:nvSpPr>
      <cdr:spPr>
        <a:xfrm xmlns:a="http://schemas.openxmlformats.org/drawingml/2006/main">
          <a:off x="5660796" y="3872977"/>
          <a:ext cx="4854804" cy="47836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sz="1800" dirty="0">
              <a:latin typeface="Times New Roman" panose="02020603050405020304" pitchFamily="18" charset="0"/>
              <a:cs typeface="Times New Roman" panose="02020603050405020304" pitchFamily="18" charset="0"/>
            </a:rPr>
            <a:t>Diagnoses resulting in Antibiotic use</a:t>
          </a:r>
        </a:p>
      </cdr:txBody>
    </cdr:sp>
  </cdr:relSizeAnchor>
</c:userShap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188FBB-78D0-4106-BB90-7B07BA4B0BA1}" type="datetimeFigureOut">
              <a:rPr lang="en-IN" smtClean="0"/>
              <a:t>01-06-2021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86AD0A-4D0D-4C56-9C6B-EB03E7DFA5EC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188FBB-78D0-4106-BB90-7B07BA4B0BA1}" type="datetimeFigureOut">
              <a:rPr lang="en-IN" smtClean="0"/>
              <a:t>01-06-2021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86AD0A-4D0D-4C56-9C6B-EB03E7DFA5EC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188FBB-78D0-4106-BB90-7B07BA4B0BA1}" type="datetimeFigureOut">
              <a:rPr lang="en-IN" smtClean="0"/>
              <a:t>01-06-2021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86AD0A-4D0D-4C56-9C6B-EB03E7DFA5EC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188FBB-78D0-4106-BB90-7B07BA4B0BA1}" type="datetimeFigureOut">
              <a:rPr lang="en-IN" smtClean="0"/>
              <a:t>01-06-2021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86AD0A-4D0D-4C56-9C6B-EB03E7DFA5EC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188FBB-78D0-4106-BB90-7B07BA4B0BA1}" type="datetimeFigureOut">
              <a:rPr lang="en-IN" smtClean="0"/>
              <a:t>01-06-2021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86AD0A-4D0D-4C56-9C6B-EB03E7DFA5EC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188FBB-78D0-4106-BB90-7B07BA4B0BA1}" type="datetimeFigureOut">
              <a:rPr lang="en-IN" smtClean="0"/>
              <a:t>01-06-2021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86AD0A-4D0D-4C56-9C6B-EB03E7DFA5EC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188FBB-78D0-4106-BB90-7B07BA4B0BA1}" type="datetimeFigureOut">
              <a:rPr lang="en-IN" smtClean="0"/>
              <a:t>01-06-2021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86AD0A-4D0D-4C56-9C6B-EB03E7DFA5EC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188FBB-78D0-4106-BB90-7B07BA4B0BA1}" type="datetimeFigureOut">
              <a:rPr lang="en-IN" smtClean="0"/>
              <a:t>01-06-2021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86AD0A-4D0D-4C56-9C6B-EB03E7DFA5EC}" type="slidenum">
              <a:rPr lang="en-IN" smtClean="0"/>
              <a:t>‹#›</a:t>
            </a:fld>
            <a:endParaRPr lang="en-IN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188FBB-78D0-4106-BB90-7B07BA4B0BA1}" type="datetimeFigureOut">
              <a:rPr lang="en-IN" smtClean="0"/>
              <a:t>01-06-2021</a:t>
            </a:fld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586AD0A-4D0D-4C56-9C6B-EB03E7DFA5EC}" type="slidenum">
              <a:rPr lang="en-IN" smtClean="0"/>
              <a:t>‹#›</a:t>
            </a:fld>
            <a:endParaRPr lang="en-IN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I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188FBB-78D0-4106-BB90-7B07BA4B0BA1}" type="datetimeFigureOut">
              <a:rPr lang="en-IN" smtClean="0"/>
              <a:t>01-06-2021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86AD0A-4D0D-4C56-9C6B-EB03E7DFA5EC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188FBB-78D0-4106-BB90-7B07BA4B0BA1}" type="datetimeFigureOut">
              <a:rPr lang="en-IN" smtClean="0"/>
              <a:t>01-06-2021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86AD0A-4D0D-4C56-9C6B-EB03E7DFA5EC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B586AD0A-4D0D-4C56-9C6B-EB03E7DFA5EC}" type="slidenum">
              <a:rPr lang="en-IN" smtClean="0"/>
              <a:t>‹#›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0E188FBB-78D0-4106-BB90-7B07BA4B0BA1}" type="datetimeFigureOut">
              <a:rPr lang="en-IN" smtClean="0"/>
              <a:t>01-06-2021</a:t>
            </a:fld>
            <a:endParaRPr lang="en-I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13" Type="http://schemas.openxmlformats.org/officeDocument/2006/relationships/image" Target="../media/image14.jpeg"/><Relationship Id="rId18" Type="http://schemas.openxmlformats.org/officeDocument/2006/relationships/image" Target="../media/image19.emf"/><Relationship Id="rId3" Type="http://schemas.openxmlformats.org/officeDocument/2006/relationships/image" Target="../media/image4.jpeg"/><Relationship Id="rId7" Type="http://schemas.openxmlformats.org/officeDocument/2006/relationships/image" Target="../media/image8.jpeg"/><Relationship Id="rId12" Type="http://schemas.openxmlformats.org/officeDocument/2006/relationships/image" Target="../media/image13.jpeg"/><Relationship Id="rId17" Type="http://schemas.openxmlformats.org/officeDocument/2006/relationships/image" Target="../media/image18.jpeg"/><Relationship Id="rId2" Type="http://schemas.openxmlformats.org/officeDocument/2006/relationships/image" Target="../media/image3.jpeg"/><Relationship Id="rId16" Type="http://schemas.openxmlformats.org/officeDocument/2006/relationships/image" Target="../media/image17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jpeg"/><Relationship Id="rId11" Type="http://schemas.openxmlformats.org/officeDocument/2006/relationships/image" Target="../media/image12.jpeg"/><Relationship Id="rId5" Type="http://schemas.openxmlformats.org/officeDocument/2006/relationships/image" Target="../media/image6.jpeg"/><Relationship Id="rId15" Type="http://schemas.openxmlformats.org/officeDocument/2006/relationships/image" Target="../media/image16.jpeg"/><Relationship Id="rId10" Type="http://schemas.openxmlformats.org/officeDocument/2006/relationships/image" Target="../media/image11.jpeg"/><Relationship Id="rId4" Type="http://schemas.openxmlformats.org/officeDocument/2006/relationships/image" Target="../media/image5.jpeg"/><Relationship Id="rId9" Type="http://schemas.openxmlformats.org/officeDocument/2006/relationships/image" Target="../media/image10.jpeg"/><Relationship Id="rId14" Type="http://schemas.openxmlformats.org/officeDocument/2006/relationships/image" Target="../media/image1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tiff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8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67544" y="1268760"/>
            <a:ext cx="7488832" cy="1508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en-US" sz="2000" b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International Conference 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on</a:t>
            </a:r>
            <a:r>
              <a:rPr lang="en-US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4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2800" b="1" dirty="0" smtClean="0">
                <a:solidFill>
                  <a:srgbClr val="0070C0"/>
                </a:solidFill>
              </a:rPr>
              <a:t>Infectious </a:t>
            </a:r>
            <a:r>
              <a:rPr lang="en-US" sz="2800" b="1" dirty="0">
                <a:solidFill>
                  <a:srgbClr val="0070C0"/>
                </a:solidFill>
              </a:rPr>
              <a:t>Diseases: Control and Prevention </a:t>
            </a:r>
            <a:endParaRPr lang="en-US" sz="2800" b="1" dirty="0" smtClean="0">
              <a:solidFill>
                <a:srgbClr val="0070C0"/>
              </a:solidFill>
            </a:endParaRPr>
          </a:p>
          <a:p>
            <a:pPr algn="ctr"/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Webinar, May 24, 2021</a:t>
            </a:r>
            <a:endParaRPr lang="en-I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55576" y="3212975"/>
            <a:ext cx="7200800" cy="954107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Anionic polymers and photoactive coatings to prevent pathogen transmission via fomites</a:t>
            </a:r>
            <a:endParaRPr lang="en-US" sz="28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054879" y="4509120"/>
            <a:ext cx="221086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Frank Scholle</a:t>
            </a:r>
          </a:p>
          <a:p>
            <a:pPr algn="ctr"/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Associate Professor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C0E92B15-524A-784C-81B0-46BC307D7D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4904" y="5229447"/>
            <a:ext cx="2743200" cy="431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32480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23528" y="1556792"/>
            <a:ext cx="799288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Unmet Need for Antimicrobial Materials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Photoactive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compounds</a:t>
            </a:r>
          </a:p>
          <a:p>
            <a:r>
              <a:rPr lang="en-US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Explain challenges in diagnosing Urinary Tract Infection (UTI) in older adults</a:t>
            </a:r>
          </a:p>
          <a:p>
            <a:r>
              <a:rPr lang="en-US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Clostridioides</a:t>
            </a:r>
            <a:r>
              <a:rPr lang="en-US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difficile infection 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Faecal</a:t>
            </a:r>
            <a:r>
              <a:rPr lang="en-US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microbial transplantation (FMT)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Saprochaete</a:t>
            </a:r>
            <a:r>
              <a:rPr lang="en-US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clavata</a:t>
            </a:r>
            <a:endParaRPr lang="en-US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37513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971600" y="533498"/>
            <a:ext cx="6588403" cy="375222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6600" kern="1200" cap="none" spc="-100" baseline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400" b="1" dirty="0" smtClean="0"/>
              <a:t>Markets for Antimicrobial Coatings &amp; Additives</a:t>
            </a:r>
            <a:endParaRPr lang="en-US" sz="2400" b="1" dirty="0"/>
          </a:p>
        </p:txBody>
      </p:sp>
      <p:grpSp>
        <p:nvGrpSpPr>
          <p:cNvPr id="6" name="Group 5"/>
          <p:cNvGrpSpPr/>
          <p:nvPr/>
        </p:nvGrpSpPr>
        <p:grpSpPr>
          <a:xfrm>
            <a:off x="4988070" y="1703080"/>
            <a:ext cx="2894091" cy="1005840"/>
            <a:chOff x="5906134" y="1881819"/>
            <a:chExt cx="2894091" cy="914400"/>
          </a:xfrm>
        </p:grpSpPr>
        <p:pic>
          <p:nvPicPr>
            <p:cNvPr id="7" name="Picture 4" descr="http://gogoo-tour.com/image/cache/data/Blog/plane-seat-800x435-800x435w.jp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06134" y="1881819"/>
              <a:ext cx="1681655" cy="9144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" name="Picture 6" descr="http://www.coachservicesltd.com/wp/wp-content/uploads/2013/02/DSCF7412-e1360662482475.jp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81025" y="1881819"/>
              <a:ext cx="1219200" cy="9144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9" name="Group 8"/>
          <p:cNvGrpSpPr/>
          <p:nvPr/>
        </p:nvGrpSpPr>
        <p:grpSpPr>
          <a:xfrm>
            <a:off x="236015" y="3378696"/>
            <a:ext cx="3018156" cy="914400"/>
            <a:chOff x="0" y="3556622"/>
            <a:chExt cx="4882649" cy="914400"/>
          </a:xfrm>
        </p:grpSpPr>
        <p:pic>
          <p:nvPicPr>
            <p:cNvPr id="10" name="Picture 12" descr="http://i.imgur.com/kSvy4g8.jp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64662" y="3556622"/>
              <a:ext cx="1828800" cy="9144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" name="Picture 8" descr="http://financialtribune.com/sites/default/files/field/image/04%20medical.jp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3556622"/>
              <a:ext cx="1645920" cy="9144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" name="Picture 10" descr="http://www.medicalscrubsaccessories.com/wp-content/uploads/2013/09/Medical-Uniform.jpg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11260" y="3556622"/>
              <a:ext cx="1371389" cy="9144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3" name="Picture 12" descr="http://www.dickssportinggoods.com/cms_widgets/26/42/2642178_assets/ATH_1145_FootwearApparel2.jpg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939"/>
          <a:stretch/>
        </p:blipFill>
        <p:spPr bwMode="auto">
          <a:xfrm>
            <a:off x="3718219" y="3306688"/>
            <a:ext cx="2168768" cy="91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1115616" y="1239143"/>
            <a:ext cx="240444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Indoor air/HVAC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90489" y="2917031"/>
            <a:ext cx="12474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Medical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788024" y="4869160"/>
            <a:ext cx="33874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Building &amp; Construction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94145" y="4801883"/>
            <a:ext cx="27350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Food &amp; Beverages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387283" y="2832370"/>
            <a:ext cx="312893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Textiles (odor control)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216036" y="1224349"/>
            <a:ext cx="215937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Transportation</a:t>
            </a:r>
          </a:p>
        </p:txBody>
      </p:sp>
      <p:grpSp>
        <p:nvGrpSpPr>
          <p:cNvPr id="20" name="Group 19"/>
          <p:cNvGrpSpPr/>
          <p:nvPr/>
        </p:nvGrpSpPr>
        <p:grpSpPr>
          <a:xfrm>
            <a:off x="236014" y="1783441"/>
            <a:ext cx="4426331" cy="922158"/>
            <a:chOff x="57205" y="1863818"/>
            <a:chExt cx="5354677" cy="922158"/>
          </a:xfrm>
        </p:grpSpPr>
        <p:grpSp>
          <p:nvGrpSpPr>
            <p:cNvPr id="21" name="Group 20"/>
            <p:cNvGrpSpPr/>
            <p:nvPr/>
          </p:nvGrpSpPr>
          <p:grpSpPr>
            <a:xfrm>
              <a:off x="57205" y="1863818"/>
              <a:ext cx="3970014" cy="919475"/>
              <a:chOff x="-57095" y="1863818"/>
              <a:chExt cx="3970014" cy="919475"/>
            </a:xfrm>
          </p:grpSpPr>
          <p:pic>
            <p:nvPicPr>
              <p:cNvPr id="23" name="Picture 2" descr="http://lloydselectricservice.com/wp-content/uploads/2015/03/HVAC-Large.jpg"/>
              <p:cNvPicPr>
                <a:picLocks noChangeAspect="1" noChangeArrowheads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57095" y="1868893"/>
                <a:ext cx="1374837" cy="9144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4" name="Picture 14" descr="http://genheration.com/wp-content/uploads/2015/02/daycare_play_rug.jpg"/>
              <p:cNvPicPr>
                <a:picLocks noChangeAspect="1" noChangeArrowheads="1"/>
              </p:cNvPicPr>
              <p:nvPr/>
            </p:nvPicPr>
            <p:blipFill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40326" y="1863818"/>
                <a:ext cx="1372593" cy="9144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5" name="Picture 16" descr="http://commerzpoint.blob.core.windows.net/blogimages/045a84f23c484f2780a5230e12a6b76f/image/1"/>
              <p:cNvPicPr>
                <a:picLocks noChangeAspect="1" noChangeArrowheads="1"/>
              </p:cNvPicPr>
              <p:nvPr/>
            </p:nvPicPr>
            <p:blipFill>
              <a:blip r:embed="rId1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21126" y="1863818"/>
                <a:ext cx="1219200" cy="9144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pic>
          <p:nvPicPr>
            <p:cNvPr id="22" name="Picture 20" descr="http://www.deli-truck.com/uploads/allimg/refrigeratedtruckfunction.jpg"/>
            <p:cNvPicPr>
              <a:picLocks noChangeAspect="1" noChangeArrowheads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27219" y="1871576"/>
              <a:ext cx="1384663" cy="9144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6" name="Group 25"/>
          <p:cNvGrpSpPr/>
          <p:nvPr/>
        </p:nvGrpSpPr>
        <p:grpSpPr>
          <a:xfrm>
            <a:off x="179512" y="5373891"/>
            <a:ext cx="4564310" cy="1151453"/>
            <a:chOff x="354699" y="5720505"/>
            <a:chExt cx="4245971" cy="914400"/>
          </a:xfrm>
        </p:grpSpPr>
        <p:pic>
          <p:nvPicPr>
            <p:cNvPr id="27" name="Picture 24" descr="http://www.easyfairs.com/typo3temp/_processed_/csm_CR_GP_CCP_bags_RGBt_3c10235514.jpg"/>
            <p:cNvPicPr>
              <a:picLocks noChangeAspect="1" noChangeArrowheads="1"/>
            </p:cNvPicPr>
            <p:nvPr/>
          </p:nvPicPr>
          <p:blipFill rotWithShape="1"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733" b="12112"/>
            <a:stretch/>
          </p:blipFill>
          <p:spPr bwMode="auto">
            <a:xfrm>
              <a:off x="354699" y="5720505"/>
              <a:ext cx="936522" cy="9144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8" name="Picture 26" descr="http://www.foodqualitynews.com/var/plain_site/storage/images/publications/food-beverage-nutrition/foodproductiondaily.com/packaging/linpac-partners-with-addmaster-for-built-in-antimicrobial-packaging/7265876-1-eng-GB/Linpac-partners-with-Addmaster-for-built-in-antimicrobial-packaging_strict_xxl.jpg"/>
            <p:cNvPicPr>
              <a:picLocks noChangeAspect="1" noChangeArrowheads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90280" y="5720505"/>
              <a:ext cx="1626193" cy="9144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9" name="Picture 28" descr="http://www.biocote.com/wp-content/uploads/bfi_thumb/strawberries-mj89ijk8jp9ifg4jtr7crxtse7z9ktodweq5i1mjt8.jpg"/>
            <p:cNvPicPr>
              <a:picLocks noChangeAspect="1" noChangeArrowheads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16473" y="5720505"/>
              <a:ext cx="1684197" cy="9144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xmlns="" id="{88C46CD4-E571-8748-836A-2CF989795F11}"/>
              </a:ext>
            </a:extLst>
          </p:cNvPr>
          <p:cNvGrpSpPr/>
          <p:nvPr/>
        </p:nvGrpSpPr>
        <p:grpSpPr>
          <a:xfrm>
            <a:off x="5376789" y="5299099"/>
            <a:ext cx="2607673" cy="1332159"/>
            <a:chOff x="5833326" y="5774529"/>
            <a:chExt cx="2321255" cy="1083471"/>
          </a:xfrm>
        </p:grpSpPr>
        <p:grpSp>
          <p:nvGrpSpPr>
            <p:cNvPr id="31" name="Group 30"/>
            <p:cNvGrpSpPr/>
            <p:nvPr/>
          </p:nvGrpSpPr>
          <p:grpSpPr>
            <a:xfrm>
              <a:off x="5833326" y="5849288"/>
              <a:ext cx="2321255" cy="914400"/>
              <a:chOff x="5669301" y="5712250"/>
              <a:chExt cx="2321255" cy="914400"/>
            </a:xfrm>
          </p:grpSpPr>
          <p:pic>
            <p:nvPicPr>
              <p:cNvPr id="33" name="Picture 22" descr="http://www.air-techinternational.com/Moldy_room.jpg"/>
              <p:cNvPicPr>
                <a:picLocks noChangeAspect="1" noChangeArrowheads="1"/>
              </p:cNvPicPr>
              <p:nvPr/>
            </p:nvPicPr>
            <p:blipFill>
              <a:blip r:embed="rId1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42008" y="5712250"/>
                <a:ext cx="948548" cy="9144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34" name="Picture 18" descr="http://www.eppm.com/downloads/1454/download/wood%20composite%200%20HR.JPG?cb=2b7488c29bc8310bfa627312bdb2b894&amp;w=620&amp;ar="/>
              <p:cNvPicPr>
                <a:picLocks noChangeAspect="1" noChangeArrowheads="1"/>
              </p:cNvPicPr>
              <p:nvPr/>
            </p:nvPicPr>
            <p:blipFill>
              <a:blip r:embed="rId1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69301" y="5712250"/>
                <a:ext cx="1372707" cy="9144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pic>
          <p:nvPicPr>
            <p:cNvPr id="32" name="Picture 2" descr="http://bloggingpainters.com/wp-content/uploads/2015/10/Sherwin-Williams-NEW-Paint-Shield.jpg"/>
            <p:cNvPicPr>
              <a:picLocks noChangeAspect="1" noChangeArrowheads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36753" y="5774529"/>
              <a:ext cx="914400" cy="108347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35" name="Picture 34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6507527" y="2962735"/>
            <a:ext cx="1952906" cy="17624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14933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411760" y="191683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IN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9E1AC1C8-6AC1-2B41-BC67-1DBEB360A8AC}"/>
              </a:ext>
            </a:extLst>
          </p:cNvPr>
          <p:cNvSpPr txBox="1"/>
          <p:nvPr/>
        </p:nvSpPr>
        <p:spPr>
          <a:xfrm>
            <a:off x="26055" y="5540378"/>
            <a:ext cx="763643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/>
              <a:t>Photosensitizers: </a:t>
            </a:r>
            <a:r>
              <a:rPr lang="en-US" sz="2000" dirty="0"/>
              <a:t> Methylene Blue, Rose Bengal, </a:t>
            </a:r>
            <a:r>
              <a:rPr lang="en-US" sz="2000" dirty="0" err="1"/>
              <a:t>Cucurmin</a:t>
            </a:r>
            <a:r>
              <a:rPr lang="en-US" sz="2000" dirty="0"/>
              <a:t>, Porphyrins and many more</a:t>
            </a:r>
            <a:endParaRPr lang="en-US" sz="2000" b="1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xmlns="" id="{FEB910E0-47B4-DD4F-9668-D8CCD8FE1671}"/>
              </a:ext>
            </a:extLst>
          </p:cNvPr>
          <p:cNvGrpSpPr/>
          <p:nvPr/>
        </p:nvGrpSpPr>
        <p:grpSpPr>
          <a:xfrm>
            <a:off x="133631" y="1162432"/>
            <a:ext cx="8110777" cy="3662222"/>
            <a:chOff x="1441076" y="1033346"/>
            <a:chExt cx="9964210" cy="3662222"/>
          </a:xfrm>
        </p:grpSpPr>
        <p:pic>
          <p:nvPicPr>
            <p:cNvPr id="8" name="Picture 2" descr="Figure 8.1.">
              <a:extLst>
                <a:ext uri="{FF2B5EF4-FFF2-40B4-BE49-F238E27FC236}">
                  <a16:creationId xmlns:a16="http://schemas.microsoft.com/office/drawing/2014/main" xmlns="" id="{58D381D4-867A-F34B-A7CC-151C787C780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41076" y="1033346"/>
              <a:ext cx="9525000" cy="34417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Freeform 8">
              <a:extLst>
                <a:ext uri="{FF2B5EF4-FFF2-40B4-BE49-F238E27FC236}">
                  <a16:creationId xmlns:a16="http://schemas.microsoft.com/office/drawing/2014/main" xmlns="" id="{B97D16F2-05A6-2346-A700-DB01830C7951}"/>
                </a:ext>
              </a:extLst>
            </p:cNvPr>
            <p:cNvSpPr/>
            <p:nvPr/>
          </p:nvSpPr>
          <p:spPr>
            <a:xfrm>
              <a:off x="6783859" y="2026508"/>
              <a:ext cx="4621427" cy="2669060"/>
            </a:xfrm>
            <a:custGeom>
              <a:avLst/>
              <a:gdLst>
                <a:gd name="connsiteX0" fmla="*/ 98855 w 4621427"/>
                <a:gd name="connsiteY0" fmla="*/ 704335 h 2669060"/>
                <a:gd name="connsiteX1" fmla="*/ 98855 w 4621427"/>
                <a:gd name="connsiteY1" fmla="*/ 704335 h 2669060"/>
                <a:gd name="connsiteX2" fmla="*/ 210065 w 4621427"/>
                <a:gd name="connsiteY2" fmla="*/ 679622 h 2669060"/>
                <a:gd name="connsiteX3" fmla="*/ 284206 w 4621427"/>
                <a:gd name="connsiteY3" fmla="*/ 654908 h 2669060"/>
                <a:gd name="connsiteX4" fmla="*/ 790833 w 4621427"/>
                <a:gd name="connsiteY4" fmla="*/ 642551 h 2669060"/>
                <a:gd name="connsiteX5" fmla="*/ 852617 w 4621427"/>
                <a:gd name="connsiteY5" fmla="*/ 531341 h 2669060"/>
                <a:gd name="connsiteX6" fmla="*/ 902044 w 4621427"/>
                <a:gd name="connsiteY6" fmla="*/ 457200 h 2669060"/>
                <a:gd name="connsiteX7" fmla="*/ 1013255 w 4621427"/>
                <a:gd name="connsiteY7" fmla="*/ 395416 h 2669060"/>
                <a:gd name="connsiteX8" fmla="*/ 1149179 w 4621427"/>
                <a:gd name="connsiteY8" fmla="*/ 420130 h 2669060"/>
                <a:gd name="connsiteX9" fmla="*/ 1223319 w 4621427"/>
                <a:gd name="connsiteY9" fmla="*/ 469557 h 2669060"/>
                <a:gd name="connsiteX10" fmla="*/ 1248033 w 4621427"/>
                <a:gd name="connsiteY10" fmla="*/ 506627 h 2669060"/>
                <a:gd name="connsiteX11" fmla="*/ 1297460 w 4621427"/>
                <a:gd name="connsiteY11" fmla="*/ 518984 h 2669060"/>
                <a:gd name="connsiteX12" fmla="*/ 1396314 w 4621427"/>
                <a:gd name="connsiteY12" fmla="*/ 543697 h 2669060"/>
                <a:gd name="connsiteX13" fmla="*/ 1482811 w 4621427"/>
                <a:gd name="connsiteY13" fmla="*/ 531341 h 2669060"/>
                <a:gd name="connsiteX14" fmla="*/ 1495168 w 4621427"/>
                <a:gd name="connsiteY14" fmla="*/ 494270 h 2669060"/>
                <a:gd name="connsiteX15" fmla="*/ 1532238 w 4621427"/>
                <a:gd name="connsiteY15" fmla="*/ 469557 h 2669060"/>
                <a:gd name="connsiteX16" fmla="*/ 1556952 w 4621427"/>
                <a:gd name="connsiteY16" fmla="*/ 432487 h 2669060"/>
                <a:gd name="connsiteX17" fmla="*/ 1594022 w 4621427"/>
                <a:gd name="connsiteY17" fmla="*/ 407773 h 2669060"/>
                <a:gd name="connsiteX18" fmla="*/ 1631092 w 4621427"/>
                <a:gd name="connsiteY18" fmla="*/ 370703 h 2669060"/>
                <a:gd name="connsiteX19" fmla="*/ 1668163 w 4621427"/>
                <a:gd name="connsiteY19" fmla="*/ 345989 h 2669060"/>
                <a:gd name="connsiteX20" fmla="*/ 1705233 w 4621427"/>
                <a:gd name="connsiteY20" fmla="*/ 308919 h 2669060"/>
                <a:gd name="connsiteX21" fmla="*/ 1742303 w 4621427"/>
                <a:gd name="connsiteY21" fmla="*/ 284206 h 2669060"/>
                <a:gd name="connsiteX22" fmla="*/ 1816444 w 4621427"/>
                <a:gd name="connsiteY22" fmla="*/ 210065 h 2669060"/>
                <a:gd name="connsiteX23" fmla="*/ 1890584 w 4621427"/>
                <a:gd name="connsiteY23" fmla="*/ 172995 h 2669060"/>
                <a:gd name="connsiteX24" fmla="*/ 1964725 w 4621427"/>
                <a:gd name="connsiteY24" fmla="*/ 148281 h 2669060"/>
                <a:gd name="connsiteX25" fmla="*/ 2038865 w 4621427"/>
                <a:gd name="connsiteY25" fmla="*/ 123568 h 2669060"/>
                <a:gd name="connsiteX26" fmla="*/ 2088292 w 4621427"/>
                <a:gd name="connsiteY26" fmla="*/ 111211 h 2669060"/>
                <a:gd name="connsiteX27" fmla="*/ 2150076 w 4621427"/>
                <a:gd name="connsiteY27" fmla="*/ 98854 h 2669060"/>
                <a:gd name="connsiteX28" fmla="*/ 2360141 w 4621427"/>
                <a:gd name="connsiteY28" fmla="*/ 86497 h 2669060"/>
                <a:gd name="connsiteX29" fmla="*/ 2409568 w 4621427"/>
                <a:gd name="connsiteY29" fmla="*/ 74141 h 2669060"/>
                <a:gd name="connsiteX30" fmla="*/ 2545492 w 4621427"/>
                <a:gd name="connsiteY30" fmla="*/ 49427 h 2669060"/>
                <a:gd name="connsiteX31" fmla="*/ 2582563 w 4621427"/>
                <a:gd name="connsiteY31" fmla="*/ 37070 h 2669060"/>
                <a:gd name="connsiteX32" fmla="*/ 2767914 w 4621427"/>
                <a:gd name="connsiteY32" fmla="*/ 24714 h 2669060"/>
                <a:gd name="connsiteX33" fmla="*/ 2891482 w 4621427"/>
                <a:gd name="connsiteY33" fmla="*/ 12357 h 2669060"/>
                <a:gd name="connsiteX34" fmla="*/ 3076833 w 4621427"/>
                <a:gd name="connsiteY34" fmla="*/ 0 h 2669060"/>
                <a:gd name="connsiteX35" fmla="*/ 3422822 w 4621427"/>
                <a:gd name="connsiteY35" fmla="*/ 12357 h 2669060"/>
                <a:gd name="connsiteX36" fmla="*/ 3546390 w 4621427"/>
                <a:gd name="connsiteY36" fmla="*/ 37070 h 2669060"/>
                <a:gd name="connsiteX37" fmla="*/ 3805882 w 4621427"/>
                <a:gd name="connsiteY37" fmla="*/ 61784 h 2669060"/>
                <a:gd name="connsiteX38" fmla="*/ 3978876 w 4621427"/>
                <a:gd name="connsiteY38" fmla="*/ 86497 h 2669060"/>
                <a:gd name="connsiteX39" fmla="*/ 4053017 w 4621427"/>
                <a:gd name="connsiteY39" fmla="*/ 111211 h 2669060"/>
                <a:gd name="connsiteX40" fmla="*/ 4090087 w 4621427"/>
                <a:gd name="connsiteY40" fmla="*/ 135924 h 2669060"/>
                <a:gd name="connsiteX41" fmla="*/ 4151871 w 4621427"/>
                <a:gd name="connsiteY41" fmla="*/ 210065 h 2669060"/>
                <a:gd name="connsiteX42" fmla="*/ 4250725 w 4621427"/>
                <a:gd name="connsiteY42" fmla="*/ 271849 h 2669060"/>
                <a:gd name="connsiteX43" fmla="*/ 4275438 w 4621427"/>
                <a:gd name="connsiteY43" fmla="*/ 308919 h 2669060"/>
                <a:gd name="connsiteX44" fmla="*/ 4312509 w 4621427"/>
                <a:gd name="connsiteY44" fmla="*/ 345989 h 2669060"/>
                <a:gd name="connsiteX45" fmla="*/ 4324865 w 4621427"/>
                <a:gd name="connsiteY45" fmla="*/ 383060 h 2669060"/>
                <a:gd name="connsiteX46" fmla="*/ 4361936 w 4621427"/>
                <a:gd name="connsiteY46" fmla="*/ 420130 h 2669060"/>
                <a:gd name="connsiteX47" fmla="*/ 4386649 w 4621427"/>
                <a:gd name="connsiteY47" fmla="*/ 457200 h 2669060"/>
                <a:gd name="connsiteX48" fmla="*/ 4423719 w 4621427"/>
                <a:gd name="connsiteY48" fmla="*/ 494270 h 2669060"/>
                <a:gd name="connsiteX49" fmla="*/ 4534930 w 4621427"/>
                <a:gd name="connsiteY49" fmla="*/ 667265 h 2669060"/>
                <a:gd name="connsiteX50" fmla="*/ 4596714 w 4621427"/>
                <a:gd name="connsiteY50" fmla="*/ 766119 h 2669060"/>
                <a:gd name="connsiteX51" fmla="*/ 4609071 w 4621427"/>
                <a:gd name="connsiteY51" fmla="*/ 815546 h 2669060"/>
                <a:gd name="connsiteX52" fmla="*/ 4621427 w 4621427"/>
                <a:gd name="connsiteY52" fmla="*/ 852616 h 2669060"/>
                <a:gd name="connsiteX53" fmla="*/ 4609071 w 4621427"/>
                <a:gd name="connsiteY53" fmla="*/ 976184 h 2669060"/>
                <a:gd name="connsiteX54" fmla="*/ 4584357 w 4621427"/>
                <a:gd name="connsiteY54" fmla="*/ 1037968 h 2669060"/>
                <a:gd name="connsiteX55" fmla="*/ 4572000 w 4621427"/>
                <a:gd name="connsiteY55" fmla="*/ 1075038 h 2669060"/>
                <a:gd name="connsiteX56" fmla="*/ 4547287 w 4621427"/>
                <a:gd name="connsiteY56" fmla="*/ 1124465 h 2669060"/>
                <a:gd name="connsiteX57" fmla="*/ 4460790 w 4621427"/>
                <a:gd name="connsiteY57" fmla="*/ 1297460 h 2669060"/>
                <a:gd name="connsiteX58" fmla="*/ 4448433 w 4621427"/>
                <a:gd name="connsiteY58" fmla="*/ 1334530 h 2669060"/>
                <a:gd name="connsiteX59" fmla="*/ 4423719 w 4621427"/>
                <a:gd name="connsiteY59" fmla="*/ 1396314 h 2669060"/>
                <a:gd name="connsiteX60" fmla="*/ 4399006 w 4621427"/>
                <a:gd name="connsiteY60" fmla="*/ 1445741 h 2669060"/>
                <a:gd name="connsiteX61" fmla="*/ 4374292 w 4621427"/>
                <a:gd name="connsiteY61" fmla="*/ 1507524 h 2669060"/>
                <a:gd name="connsiteX62" fmla="*/ 4337222 w 4621427"/>
                <a:gd name="connsiteY62" fmla="*/ 1569308 h 2669060"/>
                <a:gd name="connsiteX63" fmla="*/ 4312509 w 4621427"/>
                <a:gd name="connsiteY63" fmla="*/ 1631092 h 2669060"/>
                <a:gd name="connsiteX64" fmla="*/ 4300152 w 4621427"/>
                <a:gd name="connsiteY64" fmla="*/ 1668162 h 2669060"/>
                <a:gd name="connsiteX65" fmla="*/ 4263082 w 4621427"/>
                <a:gd name="connsiteY65" fmla="*/ 1717589 h 2669060"/>
                <a:gd name="connsiteX66" fmla="*/ 4238368 w 4621427"/>
                <a:gd name="connsiteY66" fmla="*/ 1767016 h 2669060"/>
                <a:gd name="connsiteX67" fmla="*/ 4188941 w 4621427"/>
                <a:gd name="connsiteY67" fmla="*/ 1841157 h 2669060"/>
                <a:gd name="connsiteX68" fmla="*/ 4151871 w 4621427"/>
                <a:gd name="connsiteY68" fmla="*/ 1902941 h 2669060"/>
                <a:gd name="connsiteX69" fmla="*/ 4114800 w 4621427"/>
                <a:gd name="connsiteY69" fmla="*/ 1940011 h 2669060"/>
                <a:gd name="connsiteX70" fmla="*/ 4077730 w 4621427"/>
                <a:gd name="connsiteY70" fmla="*/ 1989438 h 2669060"/>
                <a:gd name="connsiteX71" fmla="*/ 3991233 w 4621427"/>
                <a:gd name="connsiteY71" fmla="*/ 2075935 h 2669060"/>
                <a:gd name="connsiteX72" fmla="*/ 3966519 w 4621427"/>
                <a:gd name="connsiteY72" fmla="*/ 2113006 h 2669060"/>
                <a:gd name="connsiteX73" fmla="*/ 3867665 w 4621427"/>
                <a:gd name="connsiteY73" fmla="*/ 2211860 h 2669060"/>
                <a:gd name="connsiteX74" fmla="*/ 3830595 w 4621427"/>
                <a:gd name="connsiteY74" fmla="*/ 2248930 h 2669060"/>
                <a:gd name="connsiteX75" fmla="*/ 3694671 w 4621427"/>
                <a:gd name="connsiteY75" fmla="*/ 2335427 h 2669060"/>
                <a:gd name="connsiteX76" fmla="*/ 3620530 w 4621427"/>
                <a:gd name="connsiteY76" fmla="*/ 2384854 h 2669060"/>
                <a:gd name="connsiteX77" fmla="*/ 3571103 w 4621427"/>
                <a:gd name="connsiteY77" fmla="*/ 2397211 h 2669060"/>
                <a:gd name="connsiteX78" fmla="*/ 3459892 w 4621427"/>
                <a:gd name="connsiteY78" fmla="*/ 2446638 h 2669060"/>
                <a:gd name="connsiteX79" fmla="*/ 3361038 w 4621427"/>
                <a:gd name="connsiteY79" fmla="*/ 2471351 h 2669060"/>
                <a:gd name="connsiteX80" fmla="*/ 3064476 w 4621427"/>
                <a:gd name="connsiteY80" fmla="*/ 2545492 h 2669060"/>
                <a:gd name="connsiteX81" fmla="*/ 2854411 w 4621427"/>
                <a:gd name="connsiteY81" fmla="*/ 2582562 h 2669060"/>
                <a:gd name="connsiteX82" fmla="*/ 2767914 w 4621427"/>
                <a:gd name="connsiteY82" fmla="*/ 2607276 h 2669060"/>
                <a:gd name="connsiteX83" fmla="*/ 2397211 w 4621427"/>
                <a:gd name="connsiteY83" fmla="*/ 2631989 h 2669060"/>
                <a:gd name="connsiteX84" fmla="*/ 2261287 w 4621427"/>
                <a:gd name="connsiteY84" fmla="*/ 2644346 h 2669060"/>
                <a:gd name="connsiteX85" fmla="*/ 2014152 w 4621427"/>
                <a:gd name="connsiteY85" fmla="*/ 2656703 h 2669060"/>
                <a:gd name="connsiteX86" fmla="*/ 1804087 w 4621427"/>
                <a:gd name="connsiteY86" fmla="*/ 2669060 h 2669060"/>
                <a:gd name="connsiteX87" fmla="*/ 877330 w 4621427"/>
                <a:gd name="connsiteY87" fmla="*/ 2656703 h 2669060"/>
                <a:gd name="connsiteX88" fmla="*/ 815546 w 4621427"/>
                <a:gd name="connsiteY88" fmla="*/ 2644346 h 2669060"/>
                <a:gd name="connsiteX89" fmla="*/ 729049 w 4621427"/>
                <a:gd name="connsiteY89" fmla="*/ 2607276 h 2669060"/>
                <a:gd name="connsiteX90" fmla="*/ 654909 w 4621427"/>
                <a:gd name="connsiteY90" fmla="*/ 2557849 h 2669060"/>
                <a:gd name="connsiteX91" fmla="*/ 580768 w 4621427"/>
                <a:gd name="connsiteY91" fmla="*/ 2508422 h 2669060"/>
                <a:gd name="connsiteX92" fmla="*/ 506627 w 4621427"/>
                <a:gd name="connsiteY92" fmla="*/ 2446638 h 2669060"/>
                <a:gd name="connsiteX93" fmla="*/ 481914 w 4621427"/>
                <a:gd name="connsiteY93" fmla="*/ 2409568 h 2669060"/>
                <a:gd name="connsiteX94" fmla="*/ 444844 w 4621427"/>
                <a:gd name="connsiteY94" fmla="*/ 2372497 h 2669060"/>
                <a:gd name="connsiteX95" fmla="*/ 420130 w 4621427"/>
                <a:gd name="connsiteY95" fmla="*/ 2335427 h 2669060"/>
                <a:gd name="connsiteX96" fmla="*/ 395417 w 4621427"/>
                <a:gd name="connsiteY96" fmla="*/ 2286000 h 2669060"/>
                <a:gd name="connsiteX97" fmla="*/ 358346 w 4621427"/>
                <a:gd name="connsiteY97" fmla="*/ 2261287 h 2669060"/>
                <a:gd name="connsiteX98" fmla="*/ 333633 w 4621427"/>
                <a:gd name="connsiteY98" fmla="*/ 2224216 h 2669060"/>
                <a:gd name="connsiteX99" fmla="*/ 247136 w 4621427"/>
                <a:gd name="connsiteY99" fmla="*/ 2125362 h 2669060"/>
                <a:gd name="connsiteX100" fmla="*/ 234779 w 4621427"/>
                <a:gd name="connsiteY100" fmla="*/ 2088292 h 2669060"/>
                <a:gd name="connsiteX101" fmla="*/ 197709 w 4621427"/>
                <a:gd name="connsiteY101" fmla="*/ 2001795 h 2669060"/>
                <a:gd name="connsiteX102" fmla="*/ 185352 w 4621427"/>
                <a:gd name="connsiteY102" fmla="*/ 1952368 h 2669060"/>
                <a:gd name="connsiteX103" fmla="*/ 160638 w 4621427"/>
                <a:gd name="connsiteY103" fmla="*/ 1878227 h 2669060"/>
                <a:gd name="connsiteX104" fmla="*/ 135925 w 4621427"/>
                <a:gd name="connsiteY104" fmla="*/ 1779373 h 2669060"/>
                <a:gd name="connsiteX105" fmla="*/ 123568 w 4621427"/>
                <a:gd name="connsiteY105" fmla="*/ 1729946 h 2669060"/>
                <a:gd name="connsiteX106" fmla="*/ 86498 w 4621427"/>
                <a:gd name="connsiteY106" fmla="*/ 1606378 h 2669060"/>
                <a:gd name="connsiteX107" fmla="*/ 74141 w 4621427"/>
                <a:gd name="connsiteY107" fmla="*/ 1569308 h 2669060"/>
                <a:gd name="connsiteX108" fmla="*/ 37071 w 4621427"/>
                <a:gd name="connsiteY108" fmla="*/ 1359243 h 2669060"/>
                <a:gd name="connsiteX109" fmla="*/ 24714 w 4621427"/>
                <a:gd name="connsiteY109" fmla="*/ 1309816 h 2669060"/>
                <a:gd name="connsiteX110" fmla="*/ 0 w 4621427"/>
                <a:gd name="connsiteY110" fmla="*/ 1124465 h 2669060"/>
                <a:gd name="connsiteX111" fmla="*/ 37071 w 4621427"/>
                <a:gd name="connsiteY111" fmla="*/ 827903 h 2669060"/>
                <a:gd name="connsiteX112" fmla="*/ 61784 w 4621427"/>
                <a:gd name="connsiteY112" fmla="*/ 790833 h 2669060"/>
                <a:gd name="connsiteX113" fmla="*/ 98855 w 4621427"/>
                <a:gd name="connsiteY113" fmla="*/ 704335 h 26690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</a:cxnLst>
              <a:rect l="l" t="t" r="r" b="b"/>
              <a:pathLst>
                <a:path w="4621427" h="2669060">
                  <a:moveTo>
                    <a:pt x="98855" y="704335"/>
                  </a:moveTo>
                  <a:lnTo>
                    <a:pt x="98855" y="704335"/>
                  </a:lnTo>
                  <a:cubicBezTo>
                    <a:pt x="135925" y="696097"/>
                    <a:pt x="173373" y="689407"/>
                    <a:pt x="210065" y="679622"/>
                  </a:cubicBezTo>
                  <a:cubicBezTo>
                    <a:pt x="235236" y="672910"/>
                    <a:pt x="258163" y="655543"/>
                    <a:pt x="284206" y="654908"/>
                  </a:cubicBezTo>
                  <a:lnTo>
                    <a:pt x="790833" y="642551"/>
                  </a:lnTo>
                  <a:cubicBezTo>
                    <a:pt x="812583" y="577302"/>
                    <a:pt x="795964" y="616321"/>
                    <a:pt x="852617" y="531341"/>
                  </a:cubicBezTo>
                  <a:cubicBezTo>
                    <a:pt x="852619" y="531337"/>
                    <a:pt x="902040" y="457203"/>
                    <a:pt x="902044" y="457200"/>
                  </a:cubicBezTo>
                  <a:cubicBezTo>
                    <a:pt x="987022" y="400548"/>
                    <a:pt x="948006" y="417166"/>
                    <a:pt x="1013255" y="395416"/>
                  </a:cubicBezTo>
                  <a:cubicBezTo>
                    <a:pt x="1034801" y="398109"/>
                    <a:pt x="1115997" y="401696"/>
                    <a:pt x="1149179" y="420130"/>
                  </a:cubicBezTo>
                  <a:cubicBezTo>
                    <a:pt x="1175143" y="434555"/>
                    <a:pt x="1223319" y="469557"/>
                    <a:pt x="1223319" y="469557"/>
                  </a:cubicBezTo>
                  <a:cubicBezTo>
                    <a:pt x="1231557" y="481914"/>
                    <a:pt x="1235676" y="498389"/>
                    <a:pt x="1248033" y="506627"/>
                  </a:cubicBezTo>
                  <a:cubicBezTo>
                    <a:pt x="1262164" y="516047"/>
                    <a:pt x="1281131" y="514318"/>
                    <a:pt x="1297460" y="518984"/>
                  </a:cubicBezTo>
                  <a:cubicBezTo>
                    <a:pt x="1386113" y="544314"/>
                    <a:pt x="1270710" y="518578"/>
                    <a:pt x="1396314" y="543697"/>
                  </a:cubicBezTo>
                  <a:cubicBezTo>
                    <a:pt x="1425146" y="539578"/>
                    <a:pt x="1456761" y="544366"/>
                    <a:pt x="1482811" y="531341"/>
                  </a:cubicBezTo>
                  <a:cubicBezTo>
                    <a:pt x="1494461" y="525516"/>
                    <a:pt x="1487031" y="504441"/>
                    <a:pt x="1495168" y="494270"/>
                  </a:cubicBezTo>
                  <a:cubicBezTo>
                    <a:pt x="1504445" y="482673"/>
                    <a:pt x="1519881" y="477795"/>
                    <a:pt x="1532238" y="469557"/>
                  </a:cubicBezTo>
                  <a:cubicBezTo>
                    <a:pt x="1540476" y="457200"/>
                    <a:pt x="1546451" y="442988"/>
                    <a:pt x="1556952" y="432487"/>
                  </a:cubicBezTo>
                  <a:cubicBezTo>
                    <a:pt x="1567453" y="421986"/>
                    <a:pt x="1582613" y="417280"/>
                    <a:pt x="1594022" y="407773"/>
                  </a:cubicBezTo>
                  <a:cubicBezTo>
                    <a:pt x="1607447" y="396586"/>
                    <a:pt x="1617667" y="381890"/>
                    <a:pt x="1631092" y="370703"/>
                  </a:cubicBezTo>
                  <a:cubicBezTo>
                    <a:pt x="1642501" y="361195"/>
                    <a:pt x="1656754" y="355497"/>
                    <a:pt x="1668163" y="345989"/>
                  </a:cubicBezTo>
                  <a:cubicBezTo>
                    <a:pt x="1681588" y="334802"/>
                    <a:pt x="1691808" y="320106"/>
                    <a:pt x="1705233" y="308919"/>
                  </a:cubicBezTo>
                  <a:cubicBezTo>
                    <a:pt x="1716642" y="299412"/>
                    <a:pt x="1731203" y="294072"/>
                    <a:pt x="1742303" y="284206"/>
                  </a:cubicBezTo>
                  <a:cubicBezTo>
                    <a:pt x="1768425" y="260986"/>
                    <a:pt x="1783287" y="221118"/>
                    <a:pt x="1816444" y="210065"/>
                  </a:cubicBezTo>
                  <a:cubicBezTo>
                    <a:pt x="1951643" y="164997"/>
                    <a:pt x="1746856" y="236874"/>
                    <a:pt x="1890584" y="172995"/>
                  </a:cubicBezTo>
                  <a:cubicBezTo>
                    <a:pt x="1914389" y="162415"/>
                    <a:pt x="1940011" y="156519"/>
                    <a:pt x="1964725" y="148281"/>
                  </a:cubicBezTo>
                  <a:lnTo>
                    <a:pt x="2038865" y="123568"/>
                  </a:lnTo>
                  <a:cubicBezTo>
                    <a:pt x="2055341" y="119449"/>
                    <a:pt x="2071714" y="114895"/>
                    <a:pt x="2088292" y="111211"/>
                  </a:cubicBezTo>
                  <a:cubicBezTo>
                    <a:pt x="2108794" y="106655"/>
                    <a:pt x="2129160" y="100756"/>
                    <a:pt x="2150076" y="98854"/>
                  </a:cubicBezTo>
                  <a:cubicBezTo>
                    <a:pt x="2219931" y="92503"/>
                    <a:pt x="2290119" y="90616"/>
                    <a:pt x="2360141" y="86497"/>
                  </a:cubicBezTo>
                  <a:cubicBezTo>
                    <a:pt x="2376617" y="82378"/>
                    <a:pt x="2392915" y="77471"/>
                    <a:pt x="2409568" y="74141"/>
                  </a:cubicBezTo>
                  <a:cubicBezTo>
                    <a:pt x="2464649" y="63125"/>
                    <a:pt x="2492484" y="62679"/>
                    <a:pt x="2545492" y="49427"/>
                  </a:cubicBezTo>
                  <a:cubicBezTo>
                    <a:pt x="2558129" y="46268"/>
                    <a:pt x="2569617" y="38508"/>
                    <a:pt x="2582563" y="37070"/>
                  </a:cubicBezTo>
                  <a:cubicBezTo>
                    <a:pt x="2644105" y="30232"/>
                    <a:pt x="2706190" y="29652"/>
                    <a:pt x="2767914" y="24714"/>
                  </a:cubicBezTo>
                  <a:cubicBezTo>
                    <a:pt x="2809177" y="21413"/>
                    <a:pt x="2850219" y="15658"/>
                    <a:pt x="2891482" y="12357"/>
                  </a:cubicBezTo>
                  <a:cubicBezTo>
                    <a:pt x="2953206" y="7419"/>
                    <a:pt x="3015049" y="4119"/>
                    <a:pt x="3076833" y="0"/>
                  </a:cubicBezTo>
                  <a:cubicBezTo>
                    <a:pt x="3192163" y="4119"/>
                    <a:pt x="3307777" y="3275"/>
                    <a:pt x="3422822" y="12357"/>
                  </a:cubicBezTo>
                  <a:cubicBezTo>
                    <a:pt x="3464697" y="15663"/>
                    <a:pt x="3504574" y="33087"/>
                    <a:pt x="3546390" y="37070"/>
                  </a:cubicBezTo>
                  <a:lnTo>
                    <a:pt x="3805882" y="61784"/>
                  </a:lnTo>
                  <a:cubicBezTo>
                    <a:pt x="3859350" y="67725"/>
                    <a:pt x="3924787" y="71746"/>
                    <a:pt x="3978876" y="86497"/>
                  </a:cubicBezTo>
                  <a:cubicBezTo>
                    <a:pt x="4004009" y="93351"/>
                    <a:pt x="4031342" y="96761"/>
                    <a:pt x="4053017" y="111211"/>
                  </a:cubicBezTo>
                  <a:lnTo>
                    <a:pt x="4090087" y="135924"/>
                  </a:lnTo>
                  <a:cubicBezTo>
                    <a:pt x="4109794" y="165485"/>
                    <a:pt x="4121595" y="188440"/>
                    <a:pt x="4151871" y="210065"/>
                  </a:cubicBezTo>
                  <a:cubicBezTo>
                    <a:pt x="4220388" y="259005"/>
                    <a:pt x="4185813" y="206936"/>
                    <a:pt x="4250725" y="271849"/>
                  </a:cubicBezTo>
                  <a:cubicBezTo>
                    <a:pt x="4261226" y="282350"/>
                    <a:pt x="4265931" y="297510"/>
                    <a:pt x="4275438" y="308919"/>
                  </a:cubicBezTo>
                  <a:cubicBezTo>
                    <a:pt x="4286625" y="322344"/>
                    <a:pt x="4300152" y="333632"/>
                    <a:pt x="4312509" y="345989"/>
                  </a:cubicBezTo>
                  <a:cubicBezTo>
                    <a:pt x="4316628" y="358346"/>
                    <a:pt x="4317640" y="372222"/>
                    <a:pt x="4324865" y="383060"/>
                  </a:cubicBezTo>
                  <a:cubicBezTo>
                    <a:pt x="4334558" y="397600"/>
                    <a:pt x="4350749" y="406705"/>
                    <a:pt x="4361936" y="420130"/>
                  </a:cubicBezTo>
                  <a:cubicBezTo>
                    <a:pt x="4371443" y="431539"/>
                    <a:pt x="4377142" y="445791"/>
                    <a:pt x="4386649" y="457200"/>
                  </a:cubicBezTo>
                  <a:cubicBezTo>
                    <a:pt x="4397836" y="470625"/>
                    <a:pt x="4413234" y="480290"/>
                    <a:pt x="4423719" y="494270"/>
                  </a:cubicBezTo>
                  <a:cubicBezTo>
                    <a:pt x="4535010" y="642657"/>
                    <a:pt x="4462093" y="558009"/>
                    <a:pt x="4534930" y="667265"/>
                  </a:cubicBezTo>
                  <a:cubicBezTo>
                    <a:pt x="4568253" y="717250"/>
                    <a:pt x="4576026" y="710953"/>
                    <a:pt x="4596714" y="766119"/>
                  </a:cubicBezTo>
                  <a:cubicBezTo>
                    <a:pt x="4602677" y="782020"/>
                    <a:pt x="4604406" y="799217"/>
                    <a:pt x="4609071" y="815546"/>
                  </a:cubicBezTo>
                  <a:cubicBezTo>
                    <a:pt x="4612649" y="828070"/>
                    <a:pt x="4617308" y="840259"/>
                    <a:pt x="4621427" y="852616"/>
                  </a:cubicBezTo>
                  <a:cubicBezTo>
                    <a:pt x="4617308" y="893805"/>
                    <a:pt x="4617189" y="935593"/>
                    <a:pt x="4609071" y="976184"/>
                  </a:cubicBezTo>
                  <a:cubicBezTo>
                    <a:pt x="4604721" y="997934"/>
                    <a:pt x="4592145" y="1017199"/>
                    <a:pt x="4584357" y="1037968"/>
                  </a:cubicBezTo>
                  <a:cubicBezTo>
                    <a:pt x="4579783" y="1050164"/>
                    <a:pt x="4577131" y="1063066"/>
                    <a:pt x="4572000" y="1075038"/>
                  </a:cubicBezTo>
                  <a:cubicBezTo>
                    <a:pt x="4564744" y="1091969"/>
                    <a:pt x="4554128" y="1107362"/>
                    <a:pt x="4547287" y="1124465"/>
                  </a:cubicBezTo>
                  <a:cubicBezTo>
                    <a:pt x="4464801" y="1330682"/>
                    <a:pt x="4604225" y="1034494"/>
                    <a:pt x="4460790" y="1297460"/>
                  </a:cubicBezTo>
                  <a:cubicBezTo>
                    <a:pt x="4454553" y="1308895"/>
                    <a:pt x="4453007" y="1322334"/>
                    <a:pt x="4448433" y="1334530"/>
                  </a:cubicBezTo>
                  <a:cubicBezTo>
                    <a:pt x="4440645" y="1355299"/>
                    <a:pt x="4432728" y="1376045"/>
                    <a:pt x="4423719" y="1396314"/>
                  </a:cubicBezTo>
                  <a:cubicBezTo>
                    <a:pt x="4416238" y="1413147"/>
                    <a:pt x="4406487" y="1428908"/>
                    <a:pt x="4399006" y="1445741"/>
                  </a:cubicBezTo>
                  <a:cubicBezTo>
                    <a:pt x="4389997" y="1466010"/>
                    <a:pt x="4384212" y="1487685"/>
                    <a:pt x="4374292" y="1507524"/>
                  </a:cubicBezTo>
                  <a:cubicBezTo>
                    <a:pt x="4363551" y="1529006"/>
                    <a:pt x="4347963" y="1547826"/>
                    <a:pt x="4337222" y="1569308"/>
                  </a:cubicBezTo>
                  <a:cubicBezTo>
                    <a:pt x="4327302" y="1589147"/>
                    <a:pt x="4320297" y="1610323"/>
                    <a:pt x="4312509" y="1631092"/>
                  </a:cubicBezTo>
                  <a:cubicBezTo>
                    <a:pt x="4307936" y="1643288"/>
                    <a:pt x="4306614" y="1656853"/>
                    <a:pt x="4300152" y="1668162"/>
                  </a:cubicBezTo>
                  <a:cubicBezTo>
                    <a:pt x="4289934" y="1686043"/>
                    <a:pt x="4273997" y="1700125"/>
                    <a:pt x="4263082" y="1717589"/>
                  </a:cubicBezTo>
                  <a:cubicBezTo>
                    <a:pt x="4253319" y="1733209"/>
                    <a:pt x="4247845" y="1751221"/>
                    <a:pt x="4238368" y="1767016"/>
                  </a:cubicBezTo>
                  <a:cubicBezTo>
                    <a:pt x="4223086" y="1792485"/>
                    <a:pt x="4204222" y="1815688"/>
                    <a:pt x="4188941" y="1841157"/>
                  </a:cubicBezTo>
                  <a:cubicBezTo>
                    <a:pt x="4176584" y="1861752"/>
                    <a:pt x="4166281" y="1883727"/>
                    <a:pt x="4151871" y="1902941"/>
                  </a:cubicBezTo>
                  <a:cubicBezTo>
                    <a:pt x="4141386" y="1916921"/>
                    <a:pt x="4126173" y="1926743"/>
                    <a:pt x="4114800" y="1940011"/>
                  </a:cubicBezTo>
                  <a:cubicBezTo>
                    <a:pt x="4101397" y="1955647"/>
                    <a:pt x="4091583" y="1974199"/>
                    <a:pt x="4077730" y="1989438"/>
                  </a:cubicBezTo>
                  <a:cubicBezTo>
                    <a:pt x="4050302" y="2019609"/>
                    <a:pt x="4013851" y="2042008"/>
                    <a:pt x="3991233" y="2075935"/>
                  </a:cubicBezTo>
                  <a:cubicBezTo>
                    <a:pt x="3982995" y="2088292"/>
                    <a:pt x="3976509" y="2102017"/>
                    <a:pt x="3966519" y="2113006"/>
                  </a:cubicBezTo>
                  <a:cubicBezTo>
                    <a:pt x="3935172" y="2147487"/>
                    <a:pt x="3900616" y="2178909"/>
                    <a:pt x="3867665" y="2211860"/>
                  </a:cubicBezTo>
                  <a:cubicBezTo>
                    <a:pt x="3855308" y="2224217"/>
                    <a:pt x="3845135" y="2239237"/>
                    <a:pt x="3830595" y="2248930"/>
                  </a:cubicBezTo>
                  <a:cubicBezTo>
                    <a:pt x="3607024" y="2397978"/>
                    <a:pt x="3886597" y="2213293"/>
                    <a:pt x="3694671" y="2335427"/>
                  </a:cubicBezTo>
                  <a:cubicBezTo>
                    <a:pt x="3669612" y="2351373"/>
                    <a:pt x="3647096" y="2371571"/>
                    <a:pt x="3620530" y="2384854"/>
                  </a:cubicBezTo>
                  <a:cubicBezTo>
                    <a:pt x="3605340" y="2392449"/>
                    <a:pt x="3587004" y="2391248"/>
                    <a:pt x="3571103" y="2397211"/>
                  </a:cubicBezTo>
                  <a:cubicBezTo>
                    <a:pt x="3463056" y="2437728"/>
                    <a:pt x="3585477" y="2407996"/>
                    <a:pt x="3459892" y="2446638"/>
                  </a:cubicBezTo>
                  <a:cubicBezTo>
                    <a:pt x="3427429" y="2456627"/>
                    <a:pt x="3361038" y="2471351"/>
                    <a:pt x="3361038" y="2471351"/>
                  </a:cubicBezTo>
                  <a:cubicBezTo>
                    <a:pt x="3189075" y="2557335"/>
                    <a:pt x="3397382" y="2462264"/>
                    <a:pt x="3064476" y="2545492"/>
                  </a:cubicBezTo>
                  <a:cubicBezTo>
                    <a:pt x="2929437" y="2579252"/>
                    <a:pt x="2999380" y="2566455"/>
                    <a:pt x="2854411" y="2582562"/>
                  </a:cubicBezTo>
                  <a:cubicBezTo>
                    <a:pt x="2825579" y="2590800"/>
                    <a:pt x="2797492" y="2602346"/>
                    <a:pt x="2767914" y="2607276"/>
                  </a:cubicBezTo>
                  <a:cubicBezTo>
                    <a:pt x="2693205" y="2619728"/>
                    <a:pt x="2437535" y="2629301"/>
                    <a:pt x="2397211" y="2631989"/>
                  </a:cubicBezTo>
                  <a:cubicBezTo>
                    <a:pt x="2351817" y="2635015"/>
                    <a:pt x="2306687" y="2641417"/>
                    <a:pt x="2261287" y="2644346"/>
                  </a:cubicBezTo>
                  <a:cubicBezTo>
                    <a:pt x="2178977" y="2649656"/>
                    <a:pt x="2096513" y="2652251"/>
                    <a:pt x="2014152" y="2656703"/>
                  </a:cubicBezTo>
                  <a:lnTo>
                    <a:pt x="1804087" y="2669060"/>
                  </a:lnTo>
                  <a:lnTo>
                    <a:pt x="877330" y="2656703"/>
                  </a:lnTo>
                  <a:cubicBezTo>
                    <a:pt x="856334" y="2656178"/>
                    <a:pt x="835921" y="2649440"/>
                    <a:pt x="815546" y="2644346"/>
                  </a:cubicBezTo>
                  <a:cubicBezTo>
                    <a:pt x="786330" y="2637042"/>
                    <a:pt x="754306" y="2622430"/>
                    <a:pt x="729049" y="2607276"/>
                  </a:cubicBezTo>
                  <a:cubicBezTo>
                    <a:pt x="703580" y="2591995"/>
                    <a:pt x="679622" y="2574325"/>
                    <a:pt x="654909" y="2557849"/>
                  </a:cubicBezTo>
                  <a:lnTo>
                    <a:pt x="580768" y="2508422"/>
                  </a:lnTo>
                  <a:cubicBezTo>
                    <a:pt x="544321" y="2484124"/>
                    <a:pt x="536356" y="2482313"/>
                    <a:pt x="506627" y="2446638"/>
                  </a:cubicBezTo>
                  <a:cubicBezTo>
                    <a:pt x="497120" y="2435229"/>
                    <a:pt x="491421" y="2420977"/>
                    <a:pt x="481914" y="2409568"/>
                  </a:cubicBezTo>
                  <a:cubicBezTo>
                    <a:pt x="470727" y="2396143"/>
                    <a:pt x="456031" y="2385922"/>
                    <a:pt x="444844" y="2372497"/>
                  </a:cubicBezTo>
                  <a:cubicBezTo>
                    <a:pt x="435337" y="2361088"/>
                    <a:pt x="427498" y="2348321"/>
                    <a:pt x="420130" y="2335427"/>
                  </a:cubicBezTo>
                  <a:cubicBezTo>
                    <a:pt x="410991" y="2319434"/>
                    <a:pt x="407209" y="2300151"/>
                    <a:pt x="395417" y="2286000"/>
                  </a:cubicBezTo>
                  <a:cubicBezTo>
                    <a:pt x="385910" y="2274591"/>
                    <a:pt x="370703" y="2269525"/>
                    <a:pt x="358346" y="2261287"/>
                  </a:cubicBezTo>
                  <a:cubicBezTo>
                    <a:pt x="350108" y="2248930"/>
                    <a:pt x="344134" y="2234717"/>
                    <a:pt x="333633" y="2224216"/>
                  </a:cubicBezTo>
                  <a:cubicBezTo>
                    <a:pt x="283174" y="2173757"/>
                    <a:pt x="282150" y="2230402"/>
                    <a:pt x="247136" y="2125362"/>
                  </a:cubicBezTo>
                  <a:cubicBezTo>
                    <a:pt x="243017" y="2113005"/>
                    <a:pt x="239910" y="2100264"/>
                    <a:pt x="234779" y="2088292"/>
                  </a:cubicBezTo>
                  <a:cubicBezTo>
                    <a:pt x="206532" y="2022383"/>
                    <a:pt x="214269" y="2059757"/>
                    <a:pt x="197709" y="2001795"/>
                  </a:cubicBezTo>
                  <a:cubicBezTo>
                    <a:pt x="193044" y="1985466"/>
                    <a:pt x="190232" y="1968635"/>
                    <a:pt x="185352" y="1952368"/>
                  </a:cubicBezTo>
                  <a:cubicBezTo>
                    <a:pt x="177866" y="1927416"/>
                    <a:pt x="166956" y="1903500"/>
                    <a:pt x="160638" y="1878227"/>
                  </a:cubicBezTo>
                  <a:lnTo>
                    <a:pt x="135925" y="1779373"/>
                  </a:lnTo>
                  <a:cubicBezTo>
                    <a:pt x="131806" y="1762897"/>
                    <a:pt x="128938" y="1746057"/>
                    <a:pt x="123568" y="1729946"/>
                  </a:cubicBezTo>
                  <a:cubicBezTo>
                    <a:pt x="64832" y="1553736"/>
                    <a:pt x="123853" y="1737118"/>
                    <a:pt x="86498" y="1606378"/>
                  </a:cubicBezTo>
                  <a:cubicBezTo>
                    <a:pt x="82920" y="1593854"/>
                    <a:pt x="77070" y="1582000"/>
                    <a:pt x="74141" y="1569308"/>
                  </a:cubicBezTo>
                  <a:cubicBezTo>
                    <a:pt x="27171" y="1365777"/>
                    <a:pt x="66838" y="1522967"/>
                    <a:pt x="37071" y="1359243"/>
                  </a:cubicBezTo>
                  <a:cubicBezTo>
                    <a:pt x="34033" y="1342534"/>
                    <a:pt x="28045" y="1326469"/>
                    <a:pt x="24714" y="1309816"/>
                  </a:cubicBezTo>
                  <a:cubicBezTo>
                    <a:pt x="10847" y="1240483"/>
                    <a:pt x="8243" y="1198649"/>
                    <a:pt x="0" y="1124465"/>
                  </a:cubicBezTo>
                  <a:cubicBezTo>
                    <a:pt x="1313" y="1100823"/>
                    <a:pt x="-6744" y="893626"/>
                    <a:pt x="37071" y="827903"/>
                  </a:cubicBezTo>
                  <a:cubicBezTo>
                    <a:pt x="45309" y="815546"/>
                    <a:pt x="55753" y="804404"/>
                    <a:pt x="61784" y="790833"/>
                  </a:cubicBezTo>
                  <a:cubicBezTo>
                    <a:pt x="72364" y="767028"/>
                    <a:pt x="92677" y="718751"/>
                    <a:pt x="98855" y="704335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0" name="Picture 9">
            <a:extLst>
              <a:ext uri="{FF2B5EF4-FFF2-40B4-BE49-F238E27FC236}">
                <a16:creationId xmlns:a16="http://schemas.microsoft.com/office/drawing/2014/main" xmlns="" id="{0877D2C8-0CBB-B542-9FFB-DC16EB8BDAC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3843" b="20810"/>
          <a:stretch/>
        </p:blipFill>
        <p:spPr>
          <a:xfrm>
            <a:off x="5220073" y="2470617"/>
            <a:ext cx="1399640" cy="1384170"/>
          </a:xfrm>
          <a:prstGeom prst="rect">
            <a:avLst/>
          </a:prstGeom>
        </p:spPr>
      </p:pic>
      <p:pic>
        <p:nvPicPr>
          <p:cNvPr id="11" name="Picture 2" descr="As communities begin to feel the impact of the coronavirus… – Runnemede NJ">
            <a:extLst>
              <a:ext uri="{FF2B5EF4-FFF2-40B4-BE49-F238E27FC236}">
                <a16:creationId xmlns:a16="http://schemas.microsoft.com/office/drawing/2014/main" xmlns="" id="{D7E897E5-1BED-C24A-8488-C1E4B24E327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3843"/>
          <a:stretch/>
        </p:blipFill>
        <p:spPr bwMode="auto">
          <a:xfrm>
            <a:off x="5220072" y="3599786"/>
            <a:ext cx="1399640" cy="17200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B49F72C6-8B93-614E-905A-B715910004E5}"/>
              </a:ext>
            </a:extLst>
          </p:cNvPr>
          <p:cNvSpPr txBox="1"/>
          <p:nvPr/>
        </p:nvSpPr>
        <p:spPr>
          <a:xfrm>
            <a:off x="1979713" y="461823"/>
            <a:ext cx="37444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accent1"/>
                </a:solidFill>
                <a:latin typeface="+mj-lt"/>
              </a:rPr>
              <a:t>Photoactive compounds</a:t>
            </a:r>
          </a:p>
        </p:txBody>
      </p:sp>
    </p:spTree>
    <p:extLst>
      <p:ext uri="{BB962C8B-B14F-4D97-AF65-F5344CB8AC3E}">
        <p14:creationId xmlns:p14="http://schemas.microsoft.com/office/powerpoint/2010/main" val="30114933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23621F58-D13B-9A4D-A073-9ADC292EE63A}"/>
              </a:ext>
            </a:extLst>
          </p:cNvPr>
          <p:cNvSpPr txBox="1"/>
          <p:nvPr/>
        </p:nvSpPr>
        <p:spPr>
          <a:xfrm>
            <a:off x="2460761" y="1052736"/>
            <a:ext cx="270362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accent1"/>
                </a:solidFill>
                <a:latin typeface="+mj-lt"/>
              </a:rPr>
              <a:t>Virus Inactivation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45542140-7A2E-2945-8619-003E31C8503C}"/>
              </a:ext>
            </a:extLst>
          </p:cNvPr>
          <p:cNvSpPr txBox="1"/>
          <p:nvPr/>
        </p:nvSpPr>
        <p:spPr>
          <a:xfrm>
            <a:off x="481843" y="1828800"/>
            <a:ext cx="1388585" cy="45243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  <a:p>
            <a:r>
              <a:rPr lang="en-US" dirty="0"/>
              <a:t>Temperature</a:t>
            </a:r>
          </a:p>
          <a:p>
            <a:endParaRPr lang="en-US" dirty="0"/>
          </a:p>
          <a:p>
            <a:r>
              <a:rPr lang="en-US" dirty="0"/>
              <a:t>Humidity</a:t>
            </a:r>
          </a:p>
          <a:p>
            <a:endParaRPr lang="en-US" dirty="0"/>
          </a:p>
          <a:p>
            <a:r>
              <a:rPr lang="en-US" dirty="0"/>
              <a:t>pH</a:t>
            </a:r>
          </a:p>
          <a:p>
            <a:endParaRPr lang="en-US" dirty="0"/>
          </a:p>
          <a:p>
            <a:r>
              <a:rPr lang="en-US" dirty="0"/>
              <a:t>Detergents</a:t>
            </a:r>
          </a:p>
          <a:p>
            <a:endParaRPr lang="en-US" dirty="0"/>
          </a:p>
          <a:p>
            <a:r>
              <a:rPr lang="en-US" dirty="0"/>
              <a:t>Oxidation</a:t>
            </a:r>
          </a:p>
          <a:p>
            <a:endParaRPr lang="en-US" dirty="0"/>
          </a:p>
          <a:p>
            <a:r>
              <a:rPr lang="en-US" dirty="0"/>
              <a:t>Metal ions</a:t>
            </a:r>
          </a:p>
          <a:p>
            <a:endParaRPr lang="en-US" dirty="0"/>
          </a:p>
          <a:p>
            <a:r>
              <a:rPr lang="en-US" dirty="0"/>
              <a:t>Radiation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9C5B3BB2-D107-EB47-B731-19B59DBBD71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61202" b="12351"/>
          <a:stretch/>
        </p:blipFill>
        <p:spPr>
          <a:xfrm>
            <a:off x="5148064" y="1628800"/>
            <a:ext cx="3312368" cy="4544141"/>
          </a:xfrm>
          <a:prstGeom prst="rect">
            <a:avLst/>
          </a:prstGeom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xmlns="" id="{7BFA49F4-3197-0545-B08F-ED33587DF0F9}"/>
              </a:ext>
            </a:extLst>
          </p:cNvPr>
          <p:cNvCxnSpPr>
            <a:cxnSpLocks/>
          </p:cNvCxnSpPr>
          <p:nvPr/>
        </p:nvCxnSpPr>
        <p:spPr>
          <a:xfrm>
            <a:off x="2785428" y="4373217"/>
            <a:ext cx="0" cy="1459014"/>
          </a:xfrm>
          <a:prstGeom prst="line">
            <a:avLst/>
          </a:prstGeom>
          <a:ln w="635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xmlns="" id="{A702FFFC-BFDF-2345-8B3D-845B3ACCBE52}"/>
              </a:ext>
            </a:extLst>
          </p:cNvPr>
          <p:cNvCxnSpPr>
            <a:cxnSpLocks/>
          </p:cNvCxnSpPr>
          <p:nvPr/>
        </p:nvCxnSpPr>
        <p:spPr>
          <a:xfrm>
            <a:off x="2504074" y="2242037"/>
            <a:ext cx="0" cy="3590194"/>
          </a:xfrm>
          <a:prstGeom prst="line">
            <a:avLst/>
          </a:prstGeom>
          <a:ln w="635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B9E6BE8C-29B3-644B-9702-D4426E6A7260}"/>
              </a:ext>
            </a:extLst>
          </p:cNvPr>
          <p:cNvSpPr txBox="1"/>
          <p:nvPr/>
        </p:nvSpPr>
        <p:spPr>
          <a:xfrm>
            <a:off x="3239017" y="3182815"/>
            <a:ext cx="19662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Damage to particle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0571D84F-2E79-DA48-8EE2-E3556D5662B0}"/>
              </a:ext>
            </a:extLst>
          </p:cNvPr>
          <p:cNvSpPr txBox="1"/>
          <p:nvPr/>
        </p:nvSpPr>
        <p:spPr>
          <a:xfrm>
            <a:off x="3203848" y="5222631"/>
            <a:ext cx="20236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Damage to genome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xmlns="" id="{C80F5105-9327-1141-AA02-1A1C1C209B24}"/>
              </a:ext>
            </a:extLst>
          </p:cNvPr>
          <p:cNvSpPr/>
          <p:nvPr/>
        </p:nvSpPr>
        <p:spPr>
          <a:xfrm>
            <a:off x="75298" y="3039208"/>
            <a:ext cx="1877092" cy="237685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36817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xmlns="" id="{0DB35ECC-4D7B-4ED5-AADF-FC40A05B5F48}"/>
              </a:ext>
            </a:extLst>
          </p:cNvPr>
          <p:cNvSpPr txBox="1">
            <a:spLocks/>
          </p:cNvSpPr>
          <p:nvPr/>
        </p:nvSpPr>
        <p:spPr>
          <a:xfrm>
            <a:off x="1187624" y="681036"/>
            <a:ext cx="5616624" cy="34766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6600" kern="1200" cap="none" spc="-100" baseline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400" b="1" dirty="0">
                <a:solidFill>
                  <a:schemeClr val="accent1"/>
                </a:solidFill>
                <a:ea typeface="+mn-ea"/>
                <a:cs typeface="+mn-cs"/>
              </a:rPr>
              <a:t>Diagnosis Resulting in an Antibiotic Order</a:t>
            </a:r>
          </a:p>
        </p:txBody>
      </p:sp>
      <p:graphicFrame>
        <p:nvGraphicFramePr>
          <p:cNvPr id="8" name="Content Placeholder 5">
            <a:extLst>
              <a:ext uri="{FF2B5EF4-FFF2-40B4-BE49-F238E27FC236}">
                <a16:creationId xmlns:a16="http://schemas.microsoft.com/office/drawing/2014/main" xmlns="" id="{3CA93990-7A29-4572-B40B-38A12AAD966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09786352"/>
              </p:ext>
            </p:extLst>
          </p:nvPr>
        </p:nvGraphicFramePr>
        <p:xfrm>
          <a:off x="478159" y="1490345"/>
          <a:ext cx="7508121" cy="49101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0114933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899592" y="734975"/>
            <a:ext cx="6336704" cy="35394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6600" kern="1200" cap="none" spc="-100" baseline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400" b="1" dirty="0">
                <a:solidFill>
                  <a:schemeClr val="accent1"/>
                </a:solidFill>
                <a:ea typeface="+mn-ea"/>
                <a:cs typeface="+mn-cs"/>
              </a:rPr>
              <a:t>Pattern of Antibiotic Use: Location of Initiation</a:t>
            </a:r>
            <a:endParaRPr lang="en-US" sz="2400" b="1" dirty="0">
              <a:solidFill>
                <a:schemeClr val="accent1"/>
              </a:solidFill>
              <a:ea typeface="+mn-ea"/>
              <a:cs typeface="+mn-cs"/>
            </a:endParaRPr>
          </a:p>
        </p:txBody>
      </p:sp>
      <p:graphicFrame>
        <p:nvGraphicFramePr>
          <p:cNvPr id="6" name="Content Placeholder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52663985"/>
              </p:ext>
            </p:extLst>
          </p:nvPr>
        </p:nvGraphicFramePr>
        <p:xfrm>
          <a:off x="107504" y="1550360"/>
          <a:ext cx="8238497" cy="375177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49596">
                  <a:extLst>
                    <a:ext uri="{9D8B030D-6E8A-4147-A177-3AD203B41FA5}">
                      <a16:colId xmlns:a16="http://schemas.microsoft.com/office/drawing/2014/main" xmlns="" val="1623044127"/>
                    </a:ext>
                  </a:extLst>
                </a:gridCol>
                <a:gridCol w="2437708">
                  <a:extLst>
                    <a:ext uri="{9D8B030D-6E8A-4147-A177-3AD203B41FA5}">
                      <a16:colId xmlns:a16="http://schemas.microsoft.com/office/drawing/2014/main" xmlns="" val="1745862048"/>
                    </a:ext>
                  </a:extLst>
                </a:gridCol>
                <a:gridCol w="3151193">
                  <a:extLst>
                    <a:ext uri="{9D8B030D-6E8A-4147-A177-3AD203B41FA5}">
                      <a16:colId xmlns:a16="http://schemas.microsoft.com/office/drawing/2014/main" xmlns="" val="886873177"/>
                    </a:ext>
                  </a:extLst>
                </a:gridCol>
              </a:tblGrid>
              <a:tr h="676685"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Location of Initiation</a:t>
                      </a:r>
                    </a:p>
                  </a:txBody>
                  <a:tcPr marL="186426" marR="18642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Number</a:t>
                      </a:r>
                    </a:p>
                  </a:txBody>
                  <a:tcPr marL="186426" marR="18642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</a:p>
                  </a:txBody>
                  <a:tcPr marL="186426" marR="186426"/>
                </a:tc>
                <a:extLst>
                  <a:ext uri="{0D108BD9-81ED-4DB2-BD59-A6C34878D82A}">
                    <a16:rowId xmlns:a16="http://schemas.microsoft.com/office/drawing/2014/main" xmlns="" val="515722566"/>
                  </a:ext>
                </a:extLst>
              </a:tr>
              <a:tr h="676685"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Geri-Psych (GPU)</a:t>
                      </a:r>
                    </a:p>
                  </a:txBody>
                  <a:tcPr marL="186426" marR="18642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57</a:t>
                      </a:r>
                    </a:p>
                  </a:txBody>
                  <a:tcPr marL="186426" marR="18642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49.6</a:t>
                      </a:r>
                    </a:p>
                  </a:txBody>
                  <a:tcPr marL="186426" marR="186426"/>
                </a:tc>
                <a:extLst>
                  <a:ext uri="{0D108BD9-81ED-4DB2-BD59-A6C34878D82A}">
                    <a16:rowId xmlns:a16="http://schemas.microsoft.com/office/drawing/2014/main" xmlns="" val="1578827139"/>
                  </a:ext>
                </a:extLst>
              </a:tr>
              <a:tr h="898763"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Emergency Department (ED)</a:t>
                      </a:r>
                    </a:p>
                  </a:txBody>
                  <a:tcPr marL="186426" marR="18642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</a:t>
                      </a:r>
                    </a:p>
                  </a:txBody>
                  <a:tcPr marL="186426" marR="18642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19.1</a:t>
                      </a:r>
                    </a:p>
                  </a:txBody>
                  <a:tcPr marL="186426" marR="186426"/>
                </a:tc>
                <a:extLst>
                  <a:ext uri="{0D108BD9-81ED-4DB2-BD59-A6C34878D82A}">
                    <a16:rowId xmlns:a16="http://schemas.microsoft.com/office/drawing/2014/main" xmlns="" val="1081640742"/>
                  </a:ext>
                </a:extLst>
              </a:tr>
              <a:tr h="676685">
                <a:tc>
                  <a:txBody>
                    <a:bodyPr/>
                    <a:lstStyle/>
                    <a:p>
                      <a:r>
                        <a:rPr lang="en-US" sz="2400" baseline="30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en-U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GPU +</a:t>
                      </a:r>
                      <a:r>
                        <a:rPr lang="en-US" sz="24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ED</a:t>
                      </a:r>
                      <a:endParaRPr lang="en-US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86426" marR="18642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L="186426" marR="18642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6.9</a:t>
                      </a:r>
                    </a:p>
                  </a:txBody>
                  <a:tcPr marL="186426" marR="186426"/>
                </a:tc>
                <a:extLst>
                  <a:ext uri="{0D108BD9-81ED-4DB2-BD59-A6C34878D82A}">
                    <a16:rowId xmlns:a16="http://schemas.microsoft.com/office/drawing/2014/main" xmlns="" val="1325172965"/>
                  </a:ext>
                </a:extLst>
              </a:tr>
              <a:tr h="676685">
                <a:tc>
                  <a:txBody>
                    <a:bodyPr/>
                    <a:lstStyle/>
                    <a:p>
                      <a:r>
                        <a:rPr lang="en-US" sz="2400" baseline="30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n-U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Other</a:t>
                      </a:r>
                    </a:p>
                  </a:txBody>
                  <a:tcPr marL="186426" marR="18642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</a:t>
                      </a:r>
                    </a:p>
                  </a:txBody>
                  <a:tcPr marL="186426" marR="18642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24.3</a:t>
                      </a:r>
                    </a:p>
                  </a:txBody>
                  <a:tcPr marL="186426" marR="186426"/>
                </a:tc>
                <a:extLst>
                  <a:ext uri="{0D108BD9-81ED-4DB2-BD59-A6C34878D82A}">
                    <a16:rowId xmlns:a16="http://schemas.microsoft.com/office/drawing/2014/main" xmlns="" val="2778286800"/>
                  </a:ext>
                </a:extLst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37387" y="5552618"/>
            <a:ext cx="799099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GPU + ED= Two different antibiotics started in each location</a:t>
            </a:r>
          </a:p>
          <a:p>
            <a:r>
              <a:rPr lang="en-US" sz="16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Includes other units, PCPs, other hospitals, LTC</a:t>
            </a:r>
          </a:p>
        </p:txBody>
      </p:sp>
    </p:spTree>
    <p:extLst>
      <p:ext uri="{BB962C8B-B14F-4D97-AF65-F5344CB8AC3E}">
        <p14:creationId xmlns:p14="http://schemas.microsoft.com/office/powerpoint/2010/main" val="30114933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xmlns="" id="{DEA0A255-6F50-4C17-BCEC-3F6777DE62FC}"/>
              </a:ext>
            </a:extLst>
          </p:cNvPr>
          <p:cNvSpPr txBox="1">
            <a:spLocks/>
          </p:cNvSpPr>
          <p:nvPr/>
        </p:nvSpPr>
        <p:spPr>
          <a:xfrm>
            <a:off x="539552" y="476672"/>
            <a:ext cx="7447192" cy="119818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6600" kern="1200" cap="none" spc="-100" baseline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400" dirty="0"/>
              <a:t>Classes of Antibiotics Used in Urinary tract Infection &amp; Respiratory Tract Infections</a:t>
            </a:r>
            <a:br>
              <a:rPr lang="en-US" sz="2400" dirty="0"/>
            </a:br>
            <a:endParaRPr lang="en-US" sz="2400" dirty="0"/>
          </a:p>
        </p:txBody>
      </p:sp>
      <p:graphicFrame>
        <p:nvGraphicFramePr>
          <p:cNvPr id="6" name="Content Placeholder 12">
            <a:extLst>
              <a:ext uri="{FF2B5EF4-FFF2-40B4-BE49-F238E27FC236}">
                <a16:creationId xmlns:a16="http://schemas.microsoft.com/office/drawing/2014/main" xmlns="" id="{4B2417AA-910E-4157-9E43-A14DB607592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92298625"/>
              </p:ext>
            </p:extLst>
          </p:nvPr>
        </p:nvGraphicFramePr>
        <p:xfrm>
          <a:off x="149068" y="1844824"/>
          <a:ext cx="8239356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1872200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1">
            <a:extLst>
              <a:ext uri="{FF2B5EF4-FFF2-40B4-BE49-F238E27FC236}">
                <a16:creationId xmlns:a16="http://schemas.microsoft.com/office/drawing/2014/main" xmlns="" id="{81DE475F-C1EE-4692-AD11-87AF1BC1E9F8}"/>
              </a:ext>
            </a:extLst>
          </p:cNvPr>
          <p:cNvSpPr txBox="1">
            <a:spLocks/>
          </p:cNvSpPr>
          <p:nvPr/>
        </p:nvSpPr>
        <p:spPr>
          <a:xfrm>
            <a:off x="2699792" y="404664"/>
            <a:ext cx="2592291" cy="47299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6600" kern="1200" cap="none" spc="-100" baseline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sk-SK" sz="2400" i="1" dirty="0" smtClean="0"/>
              <a:t>Clostridioides difficle</a:t>
            </a:r>
            <a:endParaRPr lang="sk-SK" sz="2400" i="1" dirty="0"/>
          </a:p>
        </p:txBody>
      </p:sp>
      <p:pic>
        <p:nvPicPr>
          <p:cNvPr id="5" name="Content Placeholder 2">
            <a:extLst>
              <a:ext uri="{FF2B5EF4-FFF2-40B4-BE49-F238E27FC236}">
                <a16:creationId xmlns:a16="http://schemas.microsoft.com/office/drawing/2014/main" xmlns="" id="{C85C8DAE-19DA-40F7-B699-B6D35D3EFE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9631" y="1164342"/>
            <a:ext cx="5976664" cy="4062267"/>
          </a:xfrm>
          <a:prstGeom prst="rect">
            <a:avLst/>
          </a:prstGeom>
        </p:spPr>
      </p:pic>
      <p:sp>
        <p:nvSpPr>
          <p:cNvPr id="6" name="BlokTextu 3">
            <a:extLst>
              <a:ext uri="{FF2B5EF4-FFF2-40B4-BE49-F238E27FC236}">
                <a16:creationId xmlns:a16="http://schemas.microsoft.com/office/drawing/2014/main" xmlns="" id="{79AB7CF1-A20A-411E-AF63-696BE4E6854D}"/>
              </a:ext>
            </a:extLst>
          </p:cNvPr>
          <p:cNvSpPr txBox="1"/>
          <p:nvPr/>
        </p:nvSpPr>
        <p:spPr>
          <a:xfrm>
            <a:off x="1475658" y="5191304"/>
            <a:ext cx="5976664" cy="25391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050" b="0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Obtained from the CDC Public Health Image Library. Image credit: CDC/ Lois S. </a:t>
            </a:r>
            <a:r>
              <a:rPr lang="en-US" sz="1050" b="0" i="0" u="none" strike="noStrike" kern="1200" cap="none" spc="0" baseline="0" dirty="0" err="1">
                <a:solidFill>
                  <a:srgbClr val="000000"/>
                </a:solidFill>
                <a:uFillTx/>
                <a:latin typeface="Calibri"/>
              </a:rPr>
              <a:t>Wiggs</a:t>
            </a:r>
            <a:r>
              <a:rPr lang="en-US" sz="1050" b="0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 (PHIL #6260), 2004.</a:t>
            </a:r>
            <a:endParaRPr lang="sk-SK" sz="1050" b="0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7" name="BlokTextu 4">
            <a:extLst>
              <a:ext uri="{FF2B5EF4-FFF2-40B4-BE49-F238E27FC236}">
                <a16:creationId xmlns:a16="http://schemas.microsoft.com/office/drawing/2014/main" xmlns="" id="{CC156139-7DF2-4095-B328-D81A28C20E7C}"/>
              </a:ext>
            </a:extLst>
          </p:cNvPr>
          <p:cNvSpPr txBox="1"/>
          <p:nvPr/>
        </p:nvSpPr>
        <p:spPr>
          <a:xfrm>
            <a:off x="611560" y="5662989"/>
            <a:ext cx="8064898" cy="64633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800" b="0" i="0" u="none" strike="noStrike" kern="1200" cap="none" spc="0" baseline="0" dirty="0" err="1">
                <a:solidFill>
                  <a:srgbClr val="000000"/>
                </a:solidFill>
                <a:uFillTx/>
                <a:latin typeface="Calibri"/>
              </a:rPr>
              <a:t>Sporulating</a:t>
            </a:r>
            <a:r>
              <a:rPr lang="en-US" sz="1800" b="0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 Gram positive  </a:t>
            </a:r>
            <a:r>
              <a:rPr lang="en-US" sz="1800" b="0" i="0" u="none" strike="noStrike" kern="1200" cap="none" spc="0" baseline="0" dirty="0" err="1">
                <a:solidFill>
                  <a:srgbClr val="000000"/>
                </a:solidFill>
                <a:uFillTx/>
                <a:latin typeface="Calibri"/>
              </a:rPr>
              <a:t>anaerogic</a:t>
            </a:r>
            <a:r>
              <a:rPr lang="en-US" sz="1800" b="0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 rod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800" b="0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Part of large intestine flora of 5% adults and up to 70% of </a:t>
            </a:r>
            <a:r>
              <a:rPr lang="en-US" sz="1800" b="0" i="0" u="none" strike="noStrike" kern="1200" cap="none" spc="0" baseline="0" dirty="0" smtClean="0">
                <a:solidFill>
                  <a:srgbClr val="000000"/>
                </a:solidFill>
                <a:uFillTx/>
                <a:latin typeface="Calibri"/>
              </a:rPr>
              <a:t>infants</a:t>
            </a:r>
            <a:endParaRPr lang="en-US" sz="18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6144311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1">
            <a:extLst>
              <a:ext uri="{FF2B5EF4-FFF2-40B4-BE49-F238E27FC236}">
                <a16:creationId xmlns:a16="http://schemas.microsoft.com/office/drawing/2014/main" xmlns="" id="{63535106-B32A-4775-8FA7-3F37366DB3EB}"/>
              </a:ext>
            </a:extLst>
          </p:cNvPr>
          <p:cNvSpPr txBox="1">
            <a:spLocks/>
          </p:cNvSpPr>
          <p:nvPr/>
        </p:nvSpPr>
        <p:spPr>
          <a:xfrm>
            <a:off x="457200" y="1066792"/>
            <a:ext cx="1594520" cy="52647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6600" kern="1200" cap="none" spc="-100" baseline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sk-SK" sz="2400" dirty="0" smtClean="0"/>
              <a:t>FMT failure</a:t>
            </a:r>
            <a:endParaRPr lang="sk-SK" sz="2400" dirty="0"/>
          </a:p>
        </p:txBody>
      </p:sp>
      <p:sp>
        <p:nvSpPr>
          <p:cNvPr id="5" name="Zástupný symbol obsahu 2">
            <a:extLst>
              <a:ext uri="{FF2B5EF4-FFF2-40B4-BE49-F238E27FC236}">
                <a16:creationId xmlns:a16="http://schemas.microsoft.com/office/drawing/2014/main" xmlns="" id="{675F1092-15AC-488B-A910-BDC0562A7B77}"/>
              </a:ext>
            </a:extLst>
          </p:cNvPr>
          <p:cNvSpPr txBox="1">
            <a:spLocks/>
          </p:cNvSpPr>
          <p:nvPr/>
        </p:nvSpPr>
        <p:spPr>
          <a:xfrm>
            <a:off x="465940" y="1580940"/>
            <a:ext cx="6842364" cy="151216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None/>
              <a:defRPr sz="14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14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Recurrence of CDI despite the successful FMT procedure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5 to 20% of all patients experiences recurrences in 2 months following FMT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Mechanisms of FMT failure are poorly understood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sk-SK" dirty="0" smtClean="0"/>
          </a:p>
        </p:txBody>
      </p:sp>
      <p:sp>
        <p:nvSpPr>
          <p:cNvPr id="6" name="Nadpis 1">
            <a:extLst>
              <a:ext uri="{FF2B5EF4-FFF2-40B4-BE49-F238E27FC236}">
                <a16:creationId xmlns:a16="http://schemas.microsoft.com/office/drawing/2014/main" xmlns="" id="{3685F02B-6B05-4E63-88CA-968D56321565}"/>
              </a:ext>
            </a:extLst>
          </p:cNvPr>
          <p:cNvSpPr txBox="1">
            <a:spLocks/>
          </p:cNvSpPr>
          <p:nvPr/>
        </p:nvSpPr>
        <p:spPr>
          <a:xfrm>
            <a:off x="374369" y="3149726"/>
            <a:ext cx="5205743" cy="49529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6600" kern="1200" cap="none" spc="-100" baseline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sk-SK" sz="2400" dirty="0"/>
              <a:t>Study to identify risk factors of FMT failure</a:t>
            </a:r>
          </a:p>
        </p:txBody>
      </p:sp>
      <p:sp>
        <p:nvSpPr>
          <p:cNvPr id="7" name="Zástupný symbol obsahu 2">
            <a:extLst>
              <a:ext uri="{FF2B5EF4-FFF2-40B4-BE49-F238E27FC236}">
                <a16:creationId xmlns:a16="http://schemas.microsoft.com/office/drawing/2014/main" xmlns="" id="{119E1D06-CB1C-4A95-88E2-0F67E5CA0C14}"/>
              </a:ext>
            </a:extLst>
          </p:cNvPr>
          <p:cNvSpPr txBox="1">
            <a:spLocks/>
          </p:cNvSpPr>
          <p:nvPr/>
        </p:nvSpPr>
        <p:spPr>
          <a:xfrm>
            <a:off x="374369" y="3678768"/>
            <a:ext cx="8014055" cy="284657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None/>
              <a:defRPr sz="14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14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lvl="0" indent="-28575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en-US" sz="1800" b="1" i="1" dirty="0"/>
              <a:t>Hypothesis: </a:t>
            </a:r>
            <a:r>
              <a:rPr lang="en-US" sz="1800" dirty="0"/>
              <a:t>advancing age and comorbid status of patients contributes to the declining success rate</a:t>
            </a:r>
          </a:p>
          <a:p>
            <a:pPr marL="285750" lvl="0" indent="-285750">
              <a:lnSpc>
                <a:spcPct val="80000"/>
              </a:lnSpc>
              <a:buFont typeface="Arial" panose="020B0604020202020204" pitchFamily="34" charset="0"/>
              <a:buChar char="•"/>
            </a:pPr>
            <a:endParaRPr lang="en-US" sz="1800" dirty="0"/>
          </a:p>
          <a:p>
            <a:pPr marL="285750" lvl="0" indent="-28575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en-US" sz="1800" dirty="0"/>
              <a:t>Study patients:  </a:t>
            </a:r>
            <a:r>
              <a:rPr lang="en-US" sz="1600" dirty="0" smtClean="0"/>
              <a:t>Patient </a:t>
            </a:r>
            <a:r>
              <a:rPr lang="en-US" sz="1600" dirty="0"/>
              <a:t>with CDI which experienced recurrence after standard therapy by vancomycin</a:t>
            </a:r>
          </a:p>
          <a:p>
            <a:pPr marL="285750" lvl="0" indent="-285750">
              <a:lnSpc>
                <a:spcPct val="80000"/>
              </a:lnSpc>
              <a:buFont typeface="Arial" panose="020B0604020202020204" pitchFamily="34" charset="0"/>
              <a:buChar char="•"/>
            </a:pPr>
            <a:endParaRPr lang="en-US" sz="1800" dirty="0"/>
          </a:p>
          <a:p>
            <a:pPr marL="285750" lvl="0" indent="-28575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en-US" sz="1800" dirty="0"/>
              <a:t>Procedure: FMT of fresh stool from a healthy donor by retention </a:t>
            </a:r>
            <a:r>
              <a:rPr lang="sk-SK" sz="1800" dirty="0"/>
              <a:t>enema</a:t>
            </a:r>
            <a:endParaRPr lang="en-US" sz="1800" dirty="0"/>
          </a:p>
          <a:p>
            <a:pPr marL="285750" lvl="0" indent="-285750">
              <a:lnSpc>
                <a:spcPct val="80000"/>
              </a:lnSpc>
              <a:buFont typeface="Arial" panose="020B0604020202020204" pitchFamily="34" charset="0"/>
              <a:buChar char="•"/>
            </a:pPr>
            <a:endParaRPr lang="en-US" sz="1800" dirty="0"/>
          </a:p>
          <a:p>
            <a:pPr marL="285750" lvl="0" indent="-28575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en-US" sz="1800" dirty="0"/>
              <a:t>Follow up for 12 weeks</a:t>
            </a:r>
          </a:p>
          <a:p>
            <a:pPr lvl="0">
              <a:lnSpc>
                <a:spcPct val="80000"/>
              </a:lnSpc>
            </a:pPr>
            <a:endParaRPr lang="sk-SK" sz="1800" dirty="0"/>
          </a:p>
          <a:p>
            <a:pPr>
              <a:lnSpc>
                <a:spcPct val="80000"/>
              </a:lnSpc>
            </a:pPr>
            <a:endParaRPr lang="sk-SK" sz="1800" dirty="0"/>
          </a:p>
        </p:txBody>
      </p:sp>
    </p:spTree>
    <p:extLst>
      <p:ext uri="{BB962C8B-B14F-4D97-AF65-F5344CB8AC3E}">
        <p14:creationId xmlns:p14="http://schemas.microsoft.com/office/powerpoint/2010/main" val="27511684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1">
            <a:extLst>
              <a:ext uri="{FF2B5EF4-FFF2-40B4-BE49-F238E27FC236}">
                <a16:creationId xmlns:a16="http://schemas.microsoft.com/office/drawing/2014/main" xmlns="" id="{94BF1AAD-E218-4CB3-8515-24895BCFC666}"/>
              </a:ext>
            </a:extLst>
          </p:cNvPr>
          <p:cNvSpPr txBox="1">
            <a:spLocks/>
          </p:cNvSpPr>
          <p:nvPr/>
        </p:nvSpPr>
        <p:spPr>
          <a:xfrm>
            <a:off x="1619672" y="407894"/>
            <a:ext cx="4392488" cy="64559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6600" kern="1200" cap="none" spc="-100" baseline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sk-SK" sz="2400" dirty="0" smtClean="0"/>
              <a:t>Charlson Comorbidity Index (ChCI)</a:t>
            </a:r>
            <a:endParaRPr lang="sk-SK" sz="2400" dirty="0"/>
          </a:p>
        </p:txBody>
      </p:sp>
      <p:pic>
        <p:nvPicPr>
          <p:cNvPr id="6" name="Obrázok 2">
            <a:extLst>
              <a:ext uri="{FF2B5EF4-FFF2-40B4-BE49-F238E27FC236}">
                <a16:creationId xmlns:a16="http://schemas.microsoft.com/office/drawing/2014/main" xmlns="" id="{01EA866D-E5F4-479E-B8E9-5C98867CB3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725" y="1335024"/>
            <a:ext cx="8235699" cy="4559811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BlokTextu 4">
            <a:extLst>
              <a:ext uri="{FF2B5EF4-FFF2-40B4-BE49-F238E27FC236}">
                <a16:creationId xmlns:a16="http://schemas.microsoft.com/office/drawing/2014/main" xmlns="" id="{4063626B-608F-4C82-9F10-9D82A66EC3A0}"/>
              </a:ext>
            </a:extLst>
          </p:cNvPr>
          <p:cNvSpPr txBox="1"/>
          <p:nvPr/>
        </p:nvSpPr>
        <p:spPr>
          <a:xfrm>
            <a:off x="611559" y="5949278"/>
            <a:ext cx="4752529" cy="36933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sk-SK" sz="1800" b="0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Age: for each decade after 40, 1 point is added</a:t>
            </a:r>
          </a:p>
        </p:txBody>
      </p:sp>
    </p:spTree>
    <p:extLst>
      <p:ext uri="{BB962C8B-B14F-4D97-AF65-F5344CB8AC3E}">
        <p14:creationId xmlns:p14="http://schemas.microsoft.com/office/powerpoint/2010/main" val="214887185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re 1">
            <a:extLst>
              <a:ext uri="{FF2B5EF4-FFF2-40B4-BE49-F238E27FC236}">
                <a16:creationId xmlns:a16="http://schemas.microsoft.com/office/drawing/2014/main" xmlns="" id="{8E9D8BB9-3896-4678-B362-C69A492F5641}"/>
              </a:ext>
            </a:extLst>
          </p:cNvPr>
          <p:cNvSpPr txBox="1">
            <a:spLocks/>
          </p:cNvSpPr>
          <p:nvPr/>
        </p:nvSpPr>
        <p:spPr>
          <a:xfrm>
            <a:off x="65410" y="849583"/>
            <a:ext cx="2562374" cy="33256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6600" kern="1200" cap="none" spc="-100" baseline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fr-FR" sz="2400" i="1" dirty="0" err="1" smtClean="0"/>
              <a:t>Saprochaete</a:t>
            </a:r>
            <a:r>
              <a:rPr lang="fr-FR" sz="2400" i="1" dirty="0" smtClean="0"/>
              <a:t> </a:t>
            </a:r>
            <a:r>
              <a:rPr lang="fr-FR" sz="2400" i="1" dirty="0" err="1" smtClean="0"/>
              <a:t>clavata</a:t>
            </a:r>
            <a:endParaRPr lang="fr-FR" sz="2400" i="1" dirty="0"/>
          </a:p>
        </p:txBody>
      </p:sp>
      <p:pic>
        <p:nvPicPr>
          <p:cNvPr id="31" name="Image 8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47" t="14655" r="24402" b="4825"/>
          <a:stretch/>
        </p:blipFill>
        <p:spPr>
          <a:xfrm>
            <a:off x="303609" y="2010813"/>
            <a:ext cx="3620319" cy="3426868"/>
          </a:xfrm>
          <a:prstGeom prst="rect">
            <a:avLst/>
          </a:prstGeom>
        </p:spPr>
      </p:pic>
      <p:pic>
        <p:nvPicPr>
          <p:cNvPr id="32" name="Image 9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802" t="12491" r="16956" b="6340"/>
          <a:stretch/>
        </p:blipFill>
        <p:spPr>
          <a:xfrm>
            <a:off x="4529027" y="2060848"/>
            <a:ext cx="3175191" cy="3209426"/>
          </a:xfrm>
          <a:prstGeom prst="rect">
            <a:avLst/>
          </a:prstGeom>
        </p:spPr>
      </p:pic>
      <p:sp>
        <p:nvSpPr>
          <p:cNvPr id="33" name="ZoneTexte 10"/>
          <p:cNvSpPr txBox="1"/>
          <p:nvPr/>
        </p:nvSpPr>
        <p:spPr>
          <a:xfrm>
            <a:off x="-108520" y="5434972"/>
            <a:ext cx="492557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dirty="0"/>
              <a:t>Hyaline </a:t>
            </a:r>
            <a:r>
              <a:rPr lang="fr-FR" sz="2000" dirty="0" err="1"/>
              <a:t>hyphae</a:t>
            </a:r>
            <a:r>
              <a:rPr lang="fr-FR" sz="2000" dirty="0"/>
              <a:t> </a:t>
            </a:r>
            <a:r>
              <a:rPr lang="fr-FR" sz="2000" dirty="0" err="1"/>
              <a:t>disarticulated</a:t>
            </a:r>
            <a:r>
              <a:rPr lang="fr-FR" sz="2000" dirty="0"/>
              <a:t> in </a:t>
            </a:r>
            <a:r>
              <a:rPr lang="fr-FR" sz="2000" dirty="0" err="1"/>
              <a:t>arthroconida</a:t>
            </a:r>
            <a:endParaRPr lang="fr-FR" sz="2000" dirty="0"/>
          </a:p>
        </p:txBody>
      </p:sp>
      <p:sp>
        <p:nvSpPr>
          <p:cNvPr id="34" name="ZoneTexte 11"/>
          <p:cNvSpPr txBox="1"/>
          <p:nvPr/>
        </p:nvSpPr>
        <p:spPr>
          <a:xfrm>
            <a:off x="5012162" y="5437681"/>
            <a:ext cx="253171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dirty="0" err="1"/>
              <a:t>Elongate</a:t>
            </a:r>
            <a:r>
              <a:rPr lang="fr-FR" sz="2000" dirty="0"/>
              <a:t> </a:t>
            </a:r>
            <a:r>
              <a:rPr lang="fr-FR" sz="2000" dirty="0" err="1"/>
              <a:t>blastoconidia</a:t>
            </a:r>
            <a:endParaRPr lang="fr-FR" sz="2000" dirty="0"/>
          </a:p>
        </p:txBody>
      </p:sp>
      <p:sp>
        <p:nvSpPr>
          <p:cNvPr id="35" name="ZoneTexte 19"/>
          <p:cNvSpPr txBox="1"/>
          <p:nvPr/>
        </p:nvSpPr>
        <p:spPr>
          <a:xfrm>
            <a:off x="41067" y="7261593"/>
            <a:ext cx="1073529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aseline="30000" dirty="0"/>
              <a:t>1</a:t>
            </a:r>
            <a:r>
              <a:rPr lang="fr-FR" sz="1400" dirty="0"/>
              <a:t> de </a:t>
            </a:r>
            <a:r>
              <a:rPr lang="fr-FR" sz="1400" dirty="0" err="1"/>
              <a:t>Hoog</a:t>
            </a:r>
            <a:r>
              <a:rPr lang="fr-FR" sz="1400" dirty="0"/>
              <a:t> </a:t>
            </a:r>
            <a:r>
              <a:rPr lang="fr-FR" sz="1400" i="1" dirty="0"/>
              <a:t>et al., </a:t>
            </a:r>
            <a:r>
              <a:rPr lang="fr-FR" sz="1400" dirty="0" smtClean="0"/>
              <a:t>1986</a:t>
            </a:r>
            <a:r>
              <a:rPr lang="fr-FR" sz="1400" i="1" dirty="0" smtClean="0"/>
              <a:t>,</a:t>
            </a:r>
            <a:r>
              <a:rPr lang="fr-FR" sz="1400" dirty="0" smtClean="0"/>
              <a:t>Studies </a:t>
            </a:r>
            <a:r>
              <a:rPr lang="fr-FR" sz="1400" dirty="0"/>
              <a:t>in </a:t>
            </a:r>
            <a:r>
              <a:rPr lang="fr-FR" sz="1400" dirty="0" smtClean="0"/>
              <a:t>Mycology,</a:t>
            </a:r>
            <a:r>
              <a:rPr lang="fr-FR" sz="1400" baseline="30000" dirty="0" smtClean="0"/>
              <a:t>2</a:t>
            </a:r>
            <a:r>
              <a:rPr lang="fr-FR" sz="1400" dirty="0" smtClean="0"/>
              <a:t> </a:t>
            </a:r>
            <a:r>
              <a:rPr lang="fr-FR" sz="1400" dirty="0"/>
              <a:t>de </a:t>
            </a:r>
            <a:r>
              <a:rPr lang="fr-FR" sz="1400" dirty="0" err="1"/>
              <a:t>Hoog</a:t>
            </a:r>
            <a:r>
              <a:rPr lang="fr-FR" sz="1400" dirty="0"/>
              <a:t> </a:t>
            </a:r>
            <a:r>
              <a:rPr lang="fr-FR" sz="1400" i="1" dirty="0"/>
              <a:t>et al.</a:t>
            </a:r>
            <a:r>
              <a:rPr lang="fr-FR" sz="1400" dirty="0"/>
              <a:t>, </a:t>
            </a:r>
            <a:r>
              <a:rPr lang="fr-FR" sz="1400" dirty="0" smtClean="0"/>
              <a:t>2018, JCM</a:t>
            </a:r>
            <a:endParaRPr lang="fr-FR" sz="1400" dirty="0"/>
          </a:p>
        </p:txBody>
      </p:sp>
      <p:pic>
        <p:nvPicPr>
          <p:cNvPr id="36" name="Image 20" descr="Une image contenant accessoire, fermer&#10;&#10;Description générée automatiquement">
            <a:extLst>
              <a:ext uri="{FF2B5EF4-FFF2-40B4-BE49-F238E27FC236}">
                <a16:creationId xmlns:a16="http://schemas.microsoft.com/office/drawing/2014/main" xmlns="" id="{E62D4B1F-587F-4732-8AD6-BB10F898D33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722" t="61532" r="44465" b="27086"/>
          <a:stretch/>
        </p:blipFill>
        <p:spPr>
          <a:xfrm>
            <a:off x="7011437" y="1182145"/>
            <a:ext cx="1385562" cy="861460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74084" y="1268760"/>
            <a:ext cx="6660093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err="1" smtClean="0"/>
              <a:t>Ascomycetous</a:t>
            </a:r>
            <a:r>
              <a:rPr lang="fr-FR" dirty="0" smtClean="0"/>
              <a:t> </a:t>
            </a:r>
            <a:r>
              <a:rPr lang="fr-FR" dirty="0" err="1" smtClean="0"/>
              <a:t>yeast-like</a:t>
            </a:r>
            <a:r>
              <a:rPr lang="fr-FR" dirty="0" smtClean="0"/>
              <a:t>, </a:t>
            </a:r>
            <a:r>
              <a:rPr lang="fr-FR" dirty="0" err="1" smtClean="0"/>
              <a:t>Saccharomycetales</a:t>
            </a:r>
            <a:r>
              <a:rPr lang="fr-FR" dirty="0" smtClean="0"/>
              <a:t>, </a:t>
            </a:r>
            <a:r>
              <a:rPr lang="fr-FR" dirty="0" err="1" smtClean="0"/>
              <a:t>Dipodascaceae</a:t>
            </a:r>
            <a:r>
              <a:rPr lang="fr-FR" dirty="0" smtClean="0"/>
              <a:t> (1986</a:t>
            </a:r>
            <a:r>
              <a:rPr lang="fr-FR" baseline="30000" dirty="0" smtClean="0"/>
              <a:t>1</a:t>
            </a:r>
            <a:r>
              <a:rPr lang="fr-FR" dirty="0" smtClean="0"/>
              <a:t>) </a:t>
            </a:r>
          </a:p>
          <a:p>
            <a:r>
              <a:rPr lang="fr-FR" dirty="0" err="1" smtClean="0"/>
              <a:t>Synonyms</a:t>
            </a:r>
            <a:r>
              <a:rPr lang="fr-FR" dirty="0" smtClean="0"/>
              <a:t> : </a:t>
            </a:r>
            <a:r>
              <a:rPr lang="fr-FR" i="1" dirty="0" err="1" smtClean="0"/>
              <a:t>Geotrichum</a:t>
            </a:r>
            <a:r>
              <a:rPr lang="fr-FR" i="1" dirty="0" smtClean="0"/>
              <a:t> </a:t>
            </a:r>
            <a:r>
              <a:rPr lang="fr-FR" i="1" dirty="0" err="1" smtClean="0"/>
              <a:t>clavatum</a:t>
            </a:r>
            <a:r>
              <a:rPr lang="fr-FR" dirty="0" smtClean="0"/>
              <a:t>, </a:t>
            </a:r>
            <a:r>
              <a:rPr lang="fr-FR" i="1" dirty="0" err="1" smtClean="0"/>
              <a:t>Magnusiomyces</a:t>
            </a:r>
            <a:r>
              <a:rPr lang="fr-FR" i="1" dirty="0" smtClean="0"/>
              <a:t> clavatus</a:t>
            </a:r>
            <a:r>
              <a:rPr lang="fr-FR" baseline="30000" dirty="0" smtClean="0"/>
              <a:t>2</a:t>
            </a:r>
            <a:endParaRPr lang="fr-FR" i="1" dirty="0" smtClean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57154010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4"/>
          <p:cNvSpPr>
            <a:spLocks noGrp="1"/>
          </p:cNvSpPr>
          <p:nvPr>
            <p:ph type="title"/>
          </p:nvPr>
        </p:nvSpPr>
        <p:spPr>
          <a:xfrm>
            <a:off x="-6313" y="620688"/>
            <a:ext cx="6430888" cy="648072"/>
          </a:xfrm>
        </p:spPr>
        <p:txBody>
          <a:bodyPr/>
          <a:lstStyle/>
          <a:p>
            <a:r>
              <a:rPr lang="fr-FR" sz="2400" dirty="0"/>
              <a:t>Retro and prospective monitoring of clades A and B	 </a:t>
            </a:r>
          </a:p>
        </p:txBody>
      </p:sp>
      <p:sp>
        <p:nvSpPr>
          <p:cNvPr id="9" name="Espace réservé du texte 5"/>
          <p:cNvSpPr txBox="1">
            <a:spLocks/>
          </p:cNvSpPr>
          <p:nvPr/>
        </p:nvSpPr>
        <p:spPr>
          <a:xfrm>
            <a:off x="-6313" y="4831999"/>
            <a:ext cx="8466745" cy="1837362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8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880" indent="-342880" algn="l">
              <a:buFont typeface="Symbol" panose="05050102010706020507" pitchFamily="18" charset="2"/>
              <a:buChar char="Þ"/>
            </a:pPr>
            <a:r>
              <a:rPr lang="en-US" dirty="0" smtClean="0">
                <a:solidFill>
                  <a:schemeClr val="tx1"/>
                </a:solidFill>
                <a:cs typeface="Times" panose="02020603050405020304" pitchFamily="18" charset="0"/>
              </a:rPr>
              <a:t>no clade B in Europe and 1 clade A in Belgium in 2016 =&gt; Geographic specificity?</a:t>
            </a:r>
          </a:p>
          <a:p>
            <a:pPr marL="342880" indent="-342880" algn="l">
              <a:buFont typeface="Symbol" panose="05050102010706020507" pitchFamily="18" charset="2"/>
              <a:buChar char="Þ"/>
            </a:pPr>
            <a:r>
              <a:rPr lang="en-US" dirty="0" smtClean="0">
                <a:solidFill>
                  <a:schemeClr val="tx1"/>
                </a:solidFill>
                <a:cs typeface="Times" panose="02020603050405020304" pitchFamily="18" charset="0"/>
              </a:rPr>
              <a:t>French isolates</a:t>
            </a:r>
          </a:p>
          <a:p>
            <a:pPr marL="882600" lvl="2" indent="-342880">
              <a:buFont typeface="Symbol" panose="05050102010706020507" pitchFamily="18" charset="2"/>
              <a:buChar char="Þ"/>
            </a:pPr>
            <a:r>
              <a:rPr lang="en-US" dirty="0" smtClean="0">
                <a:solidFill>
                  <a:schemeClr val="accent2">
                    <a:lumMod val="75000"/>
                  </a:schemeClr>
                </a:solidFill>
                <a:cs typeface="Times" panose="02020603050405020304" pitchFamily="18" charset="0"/>
              </a:rPr>
              <a:t>Clade B</a:t>
            </a:r>
            <a:r>
              <a:rPr lang="en-US" dirty="0" smtClean="0">
                <a:cs typeface="Times" panose="02020603050405020304" pitchFamily="18" charset="0"/>
              </a:rPr>
              <a:t>: 3 before outbreak, 2 during and 11 after. </a:t>
            </a:r>
          </a:p>
          <a:p>
            <a:pPr marL="882600" lvl="2" indent="-342880">
              <a:buFont typeface="Symbol" panose="05050102010706020507" pitchFamily="18" charset="2"/>
              <a:buChar char="Þ"/>
            </a:pPr>
            <a:r>
              <a:rPr lang="en-US" dirty="0" smtClean="0">
                <a:solidFill>
                  <a:srgbClr val="5B9BD5"/>
                </a:solidFill>
                <a:cs typeface="Times" panose="02020603050405020304" pitchFamily="18" charset="0"/>
              </a:rPr>
              <a:t>Clade A:</a:t>
            </a:r>
            <a:r>
              <a:rPr lang="en-US" dirty="0" smtClean="0">
                <a:cs typeface="Times" panose="02020603050405020304" pitchFamily="18" charset="0"/>
              </a:rPr>
              <a:t> 1 before; 24 after with a new cluster in 1 hospital.</a:t>
            </a:r>
            <a:endParaRPr lang="en-US" dirty="0">
              <a:cs typeface="Times" panose="02020603050405020304" pitchFamily="18" charset="0"/>
            </a:endParaRPr>
          </a:p>
        </p:txBody>
      </p:sp>
      <p:pic>
        <p:nvPicPr>
          <p:cNvPr id="10" name="Image 2">
            <a:extLst>
              <a:ext uri="{FF2B5EF4-FFF2-40B4-BE49-F238E27FC236}">
                <a16:creationId xmlns:a16="http://schemas.microsoft.com/office/drawing/2014/main" xmlns="" id="{B8B932CA-6B7E-422E-8BDE-DD22B654CDC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82" t="951" r="8653" b="1323"/>
          <a:stretch/>
        </p:blipFill>
        <p:spPr>
          <a:xfrm>
            <a:off x="0" y="1268760"/>
            <a:ext cx="8460432" cy="3477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427888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/>
        </p:nvSpPr>
        <p:spPr>
          <a:xfrm>
            <a:off x="1" y="1219200"/>
            <a:ext cx="8491384" cy="48006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1" name="Oval 20"/>
          <p:cNvSpPr>
            <a:spLocks noChangeAspect="1"/>
          </p:cNvSpPr>
          <p:nvPr/>
        </p:nvSpPr>
        <p:spPr>
          <a:xfrm>
            <a:off x="35496" y="2070947"/>
            <a:ext cx="2298192" cy="2121408"/>
          </a:xfrm>
          <a:prstGeom prst="ellipse">
            <a:avLst/>
          </a:prstGeom>
          <a:solidFill>
            <a:schemeClr val="accent4">
              <a:lumMod val="50000"/>
            </a:schemeClr>
          </a:solidFill>
          <a:ln w="28575">
            <a:solidFill>
              <a:schemeClr val="tx1"/>
            </a:solidFill>
            <a:prstDash val="dashDot"/>
          </a:ln>
          <a:effectLst>
            <a:glow rad="215900">
              <a:schemeClr val="bg2">
                <a:lumMod val="25000"/>
                <a:alpha val="23000"/>
              </a:schemeClr>
            </a:glo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2" name="Oval 21"/>
          <p:cNvSpPr>
            <a:spLocks noChangeAspect="1"/>
          </p:cNvSpPr>
          <p:nvPr/>
        </p:nvSpPr>
        <p:spPr>
          <a:xfrm>
            <a:off x="2411760" y="2390987"/>
            <a:ext cx="1703832" cy="1572768"/>
          </a:xfrm>
          <a:prstGeom prst="ellipse">
            <a:avLst/>
          </a:prstGeom>
          <a:solidFill>
            <a:schemeClr val="accent6">
              <a:lumMod val="50000"/>
            </a:schemeClr>
          </a:solidFill>
          <a:ln w="28575">
            <a:solidFill>
              <a:schemeClr val="tx1"/>
            </a:solidFill>
            <a:prstDash val="dashDot"/>
          </a:ln>
          <a:effectLst>
            <a:glow rad="215900">
              <a:schemeClr val="bg2">
                <a:lumMod val="25000"/>
                <a:alpha val="23000"/>
              </a:schemeClr>
            </a:glo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3" name="Oval 22"/>
          <p:cNvSpPr>
            <a:spLocks noChangeAspect="1"/>
          </p:cNvSpPr>
          <p:nvPr/>
        </p:nvSpPr>
        <p:spPr>
          <a:xfrm>
            <a:off x="4283968" y="2590800"/>
            <a:ext cx="1267968" cy="1170432"/>
          </a:xfrm>
          <a:prstGeom prst="ellipse">
            <a:avLst/>
          </a:prstGeom>
          <a:solidFill>
            <a:schemeClr val="accent2">
              <a:lumMod val="75000"/>
            </a:schemeClr>
          </a:solidFill>
          <a:ln w="28575">
            <a:solidFill>
              <a:schemeClr val="tx1"/>
            </a:solidFill>
            <a:prstDash val="dashDot"/>
          </a:ln>
          <a:effectLst>
            <a:glow rad="215900">
              <a:schemeClr val="bg2">
                <a:lumMod val="25000"/>
                <a:alpha val="23000"/>
              </a:schemeClr>
            </a:glo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4" name="Oval 23"/>
          <p:cNvSpPr>
            <a:spLocks noChangeAspect="1"/>
          </p:cNvSpPr>
          <p:nvPr/>
        </p:nvSpPr>
        <p:spPr>
          <a:xfrm>
            <a:off x="7293216" y="3200409"/>
            <a:ext cx="178264" cy="164551"/>
          </a:xfrm>
          <a:prstGeom prst="ellipse">
            <a:avLst/>
          </a:prstGeom>
          <a:solidFill>
            <a:srgbClr val="C00000"/>
          </a:solidFill>
          <a:ln w="28575">
            <a:noFill/>
            <a:prstDash val="dashDot"/>
          </a:ln>
          <a:effectLst>
            <a:glow rad="215900">
              <a:schemeClr val="bg2">
                <a:lumMod val="25000"/>
                <a:alpha val="23000"/>
              </a:schemeClr>
            </a:glo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5" name="Oval 24"/>
          <p:cNvSpPr>
            <a:spLocks noChangeAspect="1"/>
          </p:cNvSpPr>
          <p:nvPr/>
        </p:nvSpPr>
        <p:spPr>
          <a:xfrm>
            <a:off x="6367644" y="3164404"/>
            <a:ext cx="90145" cy="83211"/>
          </a:xfrm>
          <a:prstGeom prst="ellipse">
            <a:avLst/>
          </a:prstGeom>
          <a:solidFill>
            <a:schemeClr val="tx1"/>
          </a:solidFill>
          <a:ln w="28575">
            <a:prstDash val="dashDot"/>
          </a:ln>
          <a:effectLst>
            <a:glow rad="215900">
              <a:schemeClr val="bg2">
                <a:lumMod val="25000"/>
                <a:alpha val="23000"/>
              </a:schemeClr>
            </a:glo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6" name="TextBox 25"/>
          <p:cNvSpPr txBox="1"/>
          <p:nvPr/>
        </p:nvSpPr>
        <p:spPr>
          <a:xfrm>
            <a:off x="395536" y="4581128"/>
            <a:ext cx="1295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Smallpox </a:t>
            </a:r>
          </a:p>
          <a:p>
            <a:pPr algn="ctr"/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56 million</a:t>
            </a:r>
            <a:endParaRPr lang="en-IN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483768" y="4509120"/>
            <a:ext cx="148475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Spanish flu</a:t>
            </a:r>
          </a:p>
          <a:p>
            <a:pPr algn="ctr"/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40-50 million</a:t>
            </a:r>
            <a:endParaRPr lang="en-IN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4283968" y="4581128"/>
            <a:ext cx="1295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HIV </a:t>
            </a:r>
          </a:p>
          <a:p>
            <a:pPr algn="ctr"/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35 million</a:t>
            </a:r>
            <a:endParaRPr lang="en-IN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5364088" y="3494622"/>
            <a:ext cx="1066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SARS</a:t>
            </a:r>
          </a:p>
          <a:p>
            <a:pPr algn="ctr"/>
            <a:r>
              <a:rPr lang="en-US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770</a:t>
            </a:r>
            <a:endParaRPr lang="en-IN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6008177" y="3494622"/>
            <a:ext cx="9397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MERS 850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660872" y="3477689"/>
            <a:ext cx="1066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Ebola 11000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7397696" y="3918890"/>
            <a:ext cx="11347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COVID-19 </a:t>
            </a:r>
          </a:p>
          <a:p>
            <a:pPr algn="ctr"/>
            <a:r>
              <a:rPr lang="en-US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2497856" y="572869"/>
            <a:ext cx="3226272" cy="646331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Pandemics</a:t>
            </a:r>
            <a:endParaRPr lang="en-IN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Oval 33"/>
          <p:cNvSpPr>
            <a:spLocks noChangeAspect="1"/>
          </p:cNvSpPr>
          <p:nvPr/>
        </p:nvSpPr>
        <p:spPr>
          <a:xfrm>
            <a:off x="5868144" y="3161350"/>
            <a:ext cx="90145" cy="83211"/>
          </a:xfrm>
          <a:prstGeom prst="ellipse">
            <a:avLst/>
          </a:prstGeom>
          <a:solidFill>
            <a:schemeClr val="tx1"/>
          </a:solidFill>
          <a:ln w="28575">
            <a:prstDash val="dashDot"/>
          </a:ln>
          <a:effectLst>
            <a:glow rad="215900">
              <a:schemeClr val="bg2">
                <a:lumMod val="25000"/>
                <a:alpha val="23000"/>
              </a:schemeClr>
            </a:glo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5" name="Oval 34"/>
          <p:cNvSpPr>
            <a:spLocks noChangeAspect="1"/>
          </p:cNvSpPr>
          <p:nvPr/>
        </p:nvSpPr>
        <p:spPr>
          <a:xfrm>
            <a:off x="7618040" y="2924944"/>
            <a:ext cx="523570" cy="483298"/>
          </a:xfrm>
          <a:prstGeom prst="ellipse">
            <a:avLst/>
          </a:prstGeom>
          <a:pattFill prst="pct40">
            <a:fgClr>
              <a:srgbClr val="FF0000"/>
            </a:fgClr>
            <a:bgClr>
              <a:schemeClr val="bg1"/>
            </a:bgClr>
          </a:pattFill>
          <a:ln w="28575">
            <a:solidFill>
              <a:schemeClr val="tx1"/>
            </a:solidFill>
            <a:prstDash val="dash"/>
          </a:ln>
          <a:effectLst>
            <a:glow rad="215900">
              <a:schemeClr val="bg2">
                <a:lumMod val="25000"/>
                <a:alpha val="23000"/>
              </a:schemeClr>
            </a:glo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8897590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"/>
          <a:srcRect l="23426" t="28124" r="42020" b="20833"/>
          <a:stretch/>
        </p:blipFill>
        <p:spPr>
          <a:xfrm>
            <a:off x="167950" y="1691957"/>
            <a:ext cx="3697787" cy="36576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3"/>
          <a:srcRect l="24376" t="15625" r="1249" b="11458"/>
          <a:stretch/>
        </p:blipFill>
        <p:spPr>
          <a:xfrm>
            <a:off x="4648200" y="2240914"/>
            <a:ext cx="3784600" cy="2559686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3" name="TextBox 12"/>
          <p:cNvSpPr txBox="1"/>
          <p:nvPr/>
        </p:nvSpPr>
        <p:spPr>
          <a:xfrm>
            <a:off x="5029200" y="5467290"/>
            <a:ext cx="29602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SARS-CoV-2 structure</a:t>
            </a:r>
            <a:endParaRPr lang="en-IN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30200" y="5410200"/>
            <a:ext cx="29602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Previous Epidemics</a:t>
            </a:r>
            <a:endParaRPr lang="en-IN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0" y="0"/>
            <a:ext cx="7952810" cy="646331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Current Pandemic: COVID-19</a:t>
            </a:r>
            <a:endParaRPr lang="en-IN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62321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9107367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djacency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djacency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</Template>
  <TotalTime>106</TotalTime>
  <Words>487</Words>
  <Application>Microsoft Office PowerPoint</Application>
  <PresentationFormat>On-screen Show (4:3)</PresentationFormat>
  <Paragraphs>112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Adjacency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Retro and prospective monitoring of clades A and B  </vt:lpstr>
      <vt:lpstr>PowerPoint Presentation</vt:lpstr>
      <vt:lpstr>PowerPoint Presentation</vt:lpstr>
      <vt:lpstr>PowerPoint Presentation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Dermatology</dc:creator>
  <cp:lastModifiedBy>Dermatology</cp:lastModifiedBy>
  <cp:revision>11</cp:revision>
  <dcterms:created xsi:type="dcterms:W3CDTF">2021-06-01T04:12:30Z</dcterms:created>
  <dcterms:modified xsi:type="dcterms:W3CDTF">2021-06-01T05:58:55Z</dcterms:modified>
</cp:coreProperties>
</file>