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6400800" cy="8686800"/>
  <p:notesSz cx="6400800" cy="86868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178" y="-1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060" y="2692908"/>
            <a:ext cx="5440680" cy="1824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Microsoft Tai Le"/>
                <a:cs typeface="Microsoft Tai 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60120" y="4864608"/>
            <a:ext cx="4480560" cy="2171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Microsoft Tai Le"/>
                <a:cs typeface="Microsoft Tai 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Microsoft Tai Le"/>
                <a:cs typeface="Microsoft Tai 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0040" y="1997964"/>
            <a:ext cx="2784348" cy="57332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96412" y="1997964"/>
            <a:ext cx="2784348" cy="57332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Microsoft Tai Le"/>
                <a:cs typeface="Microsoft Tai 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1400" y="644753"/>
            <a:ext cx="4747260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Microsoft Tai Le"/>
                <a:cs typeface="Microsoft Tai L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040" y="1997964"/>
            <a:ext cx="5760720" cy="57332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76272" y="8078724"/>
            <a:ext cx="2048256" cy="434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0040" y="8078724"/>
            <a:ext cx="1472184" cy="434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8576" y="8078724"/>
            <a:ext cx="1472184" cy="434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ynecology@globalannualsummit.co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8393" y="0"/>
            <a:ext cx="6400800" cy="8686800"/>
            <a:chOff x="0" y="0"/>
            <a:chExt cx="6400800" cy="8686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400800" cy="86867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200" y="665987"/>
              <a:ext cx="5486400" cy="1399540"/>
            </a:xfrm>
            <a:custGeom>
              <a:avLst/>
              <a:gdLst/>
              <a:ahLst/>
              <a:cxnLst/>
              <a:rect l="l" t="t" r="r" b="b"/>
              <a:pathLst>
                <a:path w="5486400" h="1399539">
                  <a:moveTo>
                    <a:pt x="5459095" y="0"/>
                  </a:moveTo>
                  <a:lnTo>
                    <a:pt x="27304" y="0"/>
                  </a:lnTo>
                  <a:lnTo>
                    <a:pt x="16509" y="1904"/>
                  </a:lnTo>
                  <a:lnTo>
                    <a:pt x="8254" y="7619"/>
                  </a:lnTo>
                  <a:lnTo>
                    <a:pt x="1904" y="16509"/>
                  </a:lnTo>
                  <a:lnTo>
                    <a:pt x="0" y="27304"/>
                  </a:lnTo>
                  <a:lnTo>
                    <a:pt x="0" y="1371727"/>
                  </a:lnTo>
                  <a:lnTo>
                    <a:pt x="1904" y="1382521"/>
                  </a:lnTo>
                  <a:lnTo>
                    <a:pt x="8254" y="1391411"/>
                  </a:lnTo>
                  <a:lnTo>
                    <a:pt x="16509" y="1397127"/>
                  </a:lnTo>
                  <a:lnTo>
                    <a:pt x="27304" y="1399031"/>
                  </a:lnTo>
                  <a:lnTo>
                    <a:pt x="5459095" y="1399031"/>
                  </a:lnTo>
                  <a:lnTo>
                    <a:pt x="5469890" y="1397127"/>
                  </a:lnTo>
                  <a:lnTo>
                    <a:pt x="5478145" y="1391411"/>
                  </a:lnTo>
                  <a:lnTo>
                    <a:pt x="5484495" y="1382521"/>
                  </a:lnTo>
                  <a:lnTo>
                    <a:pt x="5486400" y="1371727"/>
                  </a:lnTo>
                  <a:lnTo>
                    <a:pt x="5486400" y="27304"/>
                  </a:lnTo>
                  <a:lnTo>
                    <a:pt x="5484495" y="16509"/>
                  </a:lnTo>
                  <a:lnTo>
                    <a:pt x="5478145" y="7619"/>
                  </a:lnTo>
                  <a:lnTo>
                    <a:pt x="5469890" y="1904"/>
                  </a:lnTo>
                  <a:lnTo>
                    <a:pt x="5459095" y="0"/>
                  </a:lnTo>
                  <a:close/>
                </a:path>
              </a:pathLst>
            </a:custGeom>
            <a:solidFill>
              <a:srgbClr val="FFFFFF">
                <a:alpha val="4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970776"/>
              <a:ext cx="6400800" cy="1614170"/>
            </a:xfrm>
            <a:custGeom>
              <a:avLst/>
              <a:gdLst/>
              <a:ahLst/>
              <a:cxnLst/>
              <a:rect l="l" t="t" r="r" b="b"/>
              <a:pathLst>
                <a:path w="6400800" h="1614170">
                  <a:moveTo>
                    <a:pt x="6400800" y="0"/>
                  </a:moveTo>
                  <a:lnTo>
                    <a:pt x="0" y="0"/>
                  </a:lnTo>
                  <a:lnTo>
                    <a:pt x="0" y="1613916"/>
                  </a:lnTo>
                  <a:lnTo>
                    <a:pt x="6400800" y="1613916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0000">
                <a:alpha val="7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5290" y="7265669"/>
              <a:ext cx="5572125" cy="1191895"/>
            </a:xfrm>
            <a:custGeom>
              <a:avLst/>
              <a:gdLst/>
              <a:ahLst/>
              <a:cxnLst/>
              <a:rect l="l" t="t" r="r" b="b"/>
              <a:pathLst>
                <a:path w="5572125" h="1191895">
                  <a:moveTo>
                    <a:pt x="792518" y="0"/>
                  </a:moveTo>
                  <a:lnTo>
                    <a:pt x="36194" y="0"/>
                  </a:lnTo>
                  <a:lnTo>
                    <a:pt x="26034" y="1904"/>
                  </a:lnTo>
                  <a:lnTo>
                    <a:pt x="17144" y="8254"/>
                  </a:lnTo>
                  <a:lnTo>
                    <a:pt x="11429" y="16509"/>
                  </a:lnTo>
                  <a:lnTo>
                    <a:pt x="8889" y="27304"/>
                  </a:lnTo>
                  <a:lnTo>
                    <a:pt x="0" y="1164450"/>
                  </a:lnTo>
                  <a:lnTo>
                    <a:pt x="2539" y="1175257"/>
                  </a:lnTo>
                  <a:lnTo>
                    <a:pt x="8254" y="1184147"/>
                  </a:lnTo>
                  <a:lnTo>
                    <a:pt x="16509" y="1189862"/>
                  </a:lnTo>
                  <a:lnTo>
                    <a:pt x="27304" y="1191767"/>
                  </a:lnTo>
                  <a:lnTo>
                    <a:pt x="5544439" y="1191767"/>
                  </a:lnTo>
                  <a:lnTo>
                    <a:pt x="5560314" y="1184782"/>
                  </a:lnTo>
                  <a:lnTo>
                    <a:pt x="5567934" y="1179702"/>
                  </a:lnTo>
                  <a:lnTo>
                    <a:pt x="5571109" y="1173340"/>
                  </a:lnTo>
                  <a:lnTo>
                    <a:pt x="5571744" y="1164450"/>
                  </a:lnTo>
                  <a:lnTo>
                    <a:pt x="5571744" y="27304"/>
                  </a:lnTo>
                  <a:lnTo>
                    <a:pt x="5569204" y="16509"/>
                  </a:lnTo>
                  <a:lnTo>
                    <a:pt x="5563489" y="8254"/>
                  </a:lnTo>
                  <a:lnTo>
                    <a:pt x="5555234" y="1904"/>
                  </a:lnTo>
                  <a:lnTo>
                    <a:pt x="5544439" y="0"/>
                  </a:lnTo>
                  <a:lnTo>
                    <a:pt x="4720209" y="0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>
              <a:lnSpc>
                <a:spcPct val="112500"/>
              </a:lnSpc>
              <a:spcBef>
                <a:spcPts val="100"/>
              </a:spcBef>
            </a:pPr>
            <a:r>
              <a:rPr dirty="0" smtClean="0"/>
              <a:t>1</a:t>
            </a:r>
            <a:r>
              <a:rPr lang="en-IN" dirty="0" smtClean="0"/>
              <a:t>6</a:t>
            </a:r>
            <a:r>
              <a:rPr dirty="0" smtClean="0"/>
              <a:t>th</a:t>
            </a:r>
            <a:r>
              <a:rPr spc="-45" dirty="0" smtClean="0"/>
              <a:t> </a:t>
            </a:r>
            <a:r>
              <a:rPr dirty="0"/>
              <a:t>World</a:t>
            </a:r>
            <a:r>
              <a:rPr spc="-20" dirty="0"/>
              <a:t> </a:t>
            </a:r>
            <a:r>
              <a:rPr dirty="0"/>
              <a:t>Conference</a:t>
            </a:r>
            <a:r>
              <a:rPr spc="20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spc="-10" dirty="0"/>
              <a:t>Gynecology, </a:t>
            </a:r>
            <a:r>
              <a:rPr dirty="0"/>
              <a:t>Obstetrics</a:t>
            </a:r>
            <a:r>
              <a:rPr spc="-65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Women</a:t>
            </a:r>
            <a:r>
              <a:rPr spc="-10" dirty="0"/>
              <a:t> Health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1400" y="1763014"/>
            <a:ext cx="33121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1600" b="1" dirty="0" smtClean="0">
                <a:latin typeface="Microsoft Tai Le"/>
                <a:cs typeface="Microsoft Tai Le"/>
              </a:rPr>
              <a:t>December 12-13</a:t>
            </a:r>
            <a:r>
              <a:rPr sz="1600" b="1" dirty="0" smtClean="0">
                <a:latin typeface="Microsoft Tai Le"/>
                <a:cs typeface="Microsoft Tai Le"/>
              </a:rPr>
              <a:t>,</a:t>
            </a:r>
            <a:r>
              <a:rPr sz="1600" b="1" spc="-25" dirty="0" smtClean="0">
                <a:latin typeface="Microsoft Tai Le"/>
                <a:cs typeface="Microsoft Tai Le"/>
              </a:rPr>
              <a:t> </a:t>
            </a:r>
            <a:r>
              <a:rPr sz="1600" b="1" dirty="0" smtClean="0">
                <a:latin typeface="Microsoft Tai Le"/>
                <a:cs typeface="Microsoft Tai Le"/>
              </a:rPr>
              <a:t>2024</a:t>
            </a:r>
            <a:r>
              <a:rPr lang="en-IN" sz="1600" b="1" dirty="0">
                <a:latin typeface="Microsoft Tai Le"/>
                <a:cs typeface="Microsoft Tai Le"/>
              </a:rPr>
              <a:t> </a:t>
            </a:r>
            <a:r>
              <a:rPr lang="en-IN" sz="1600" b="1" dirty="0" smtClean="0">
                <a:latin typeface="Microsoft Tai Le"/>
                <a:cs typeface="Microsoft Tai Le"/>
              </a:rPr>
              <a:t>Rome, Italy</a:t>
            </a:r>
            <a:endParaRPr sz="1600" dirty="0">
              <a:latin typeface="Microsoft Tai Le"/>
              <a:cs typeface="Microsoft Tai L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5247" y="6838336"/>
            <a:ext cx="4308475" cy="139319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3500" b="1" spc="-254" dirty="0">
                <a:solidFill>
                  <a:srgbClr val="FFFFFF"/>
                </a:solidFill>
                <a:latin typeface="Microsoft Tai Le"/>
                <a:cs typeface="Microsoft Tai Le"/>
              </a:rPr>
              <a:t>SCIENTIFIC</a:t>
            </a:r>
            <a:r>
              <a:rPr sz="3500" b="1" spc="-35" dirty="0">
                <a:solidFill>
                  <a:srgbClr val="FFFFFF"/>
                </a:solidFill>
                <a:latin typeface="Microsoft Tai Le"/>
                <a:cs typeface="Microsoft Tai Le"/>
              </a:rPr>
              <a:t> </a:t>
            </a:r>
            <a:r>
              <a:rPr sz="3500" b="1" spc="-340" dirty="0">
                <a:solidFill>
                  <a:srgbClr val="FFFFFF"/>
                </a:solidFill>
                <a:latin typeface="Microsoft Tai Le"/>
                <a:cs typeface="Microsoft Tai Le"/>
              </a:rPr>
              <a:t>PROGRAM</a:t>
            </a:r>
            <a:endParaRPr sz="3500" dirty="0">
              <a:latin typeface="Microsoft Tai Le"/>
              <a:cs typeface="Microsoft Tai Le"/>
            </a:endParaRPr>
          </a:p>
          <a:p>
            <a:pPr marL="398780" algn="ctr">
              <a:lnSpc>
                <a:spcPct val="100000"/>
              </a:lnSpc>
              <a:spcBef>
                <a:spcPts val="215"/>
              </a:spcBef>
            </a:pPr>
            <a:r>
              <a:rPr sz="15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Conference</a:t>
            </a:r>
            <a:r>
              <a:rPr sz="1500" b="1" spc="-9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Series.com</a:t>
            </a:r>
            <a:endParaRPr sz="1500" dirty="0">
              <a:latin typeface="Microsoft New Tai Lue"/>
              <a:cs typeface="Microsoft New Tai Lue"/>
            </a:endParaRPr>
          </a:p>
          <a:p>
            <a:pPr marL="398780" algn="ctr">
              <a:lnSpc>
                <a:spcPct val="100000"/>
              </a:lnSpc>
              <a:spcBef>
                <a:spcPts val="204"/>
              </a:spcBef>
            </a:pPr>
            <a:r>
              <a:rPr sz="8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35</a:t>
            </a:r>
            <a:r>
              <a:rPr sz="800" b="1" spc="-2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Ruddlesway,</a:t>
            </a:r>
            <a:r>
              <a:rPr sz="800" b="1" spc="-3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Windsor,</a:t>
            </a:r>
            <a:r>
              <a:rPr sz="800" b="1" spc="-3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Berkshire,</a:t>
            </a:r>
            <a:r>
              <a:rPr sz="800" b="1" spc="-3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8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SL4</a:t>
            </a:r>
            <a:r>
              <a:rPr sz="800" b="1" spc="-3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800" b="1" spc="-25" dirty="0">
                <a:solidFill>
                  <a:srgbClr val="FFFFFF"/>
                </a:solidFill>
                <a:latin typeface="Microsoft New Tai Lue"/>
                <a:cs typeface="Microsoft New Tai Lue"/>
              </a:rPr>
              <a:t>5SF</a:t>
            </a:r>
            <a:endParaRPr sz="800" dirty="0">
              <a:latin typeface="Microsoft New Tai Lue"/>
              <a:cs typeface="Microsoft New Tai Lue"/>
            </a:endParaRPr>
          </a:p>
          <a:p>
            <a:pPr marL="393700" algn="ctr">
              <a:lnSpc>
                <a:spcPts val="775"/>
              </a:lnSpc>
              <a:spcBef>
                <a:spcPts val="20"/>
              </a:spcBef>
            </a:pPr>
            <a:r>
              <a:rPr sz="7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Contact:</a:t>
            </a:r>
            <a:r>
              <a:rPr sz="700" b="1" spc="6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7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447362049945</a:t>
            </a:r>
            <a:endParaRPr sz="700" dirty="0">
              <a:latin typeface="Microsoft New Tai Lue"/>
              <a:cs typeface="Microsoft New Tai Lue"/>
            </a:endParaRPr>
          </a:p>
          <a:p>
            <a:pPr marL="394970" algn="ctr">
              <a:lnSpc>
                <a:spcPts val="2095"/>
              </a:lnSpc>
            </a:pPr>
            <a:r>
              <a:rPr sz="8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Email:</a:t>
            </a:r>
            <a:r>
              <a:rPr sz="18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gynecology@globalannualsummit.com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286"/>
            <a:ext cx="6394704" cy="866850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7673" y="881329"/>
            <a:ext cx="9709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40" dirty="0">
                <a:solidFill>
                  <a:srgbClr val="008752"/>
                </a:solidFill>
                <a:latin typeface="Times New Roman"/>
                <a:cs typeface="Times New Roman"/>
              </a:rPr>
              <a:t>DAY-</a:t>
            </a:r>
            <a:r>
              <a:rPr sz="2500" spc="-50" dirty="0">
                <a:solidFill>
                  <a:srgbClr val="008752"/>
                </a:solidFill>
                <a:latin typeface="Times New Roman"/>
                <a:cs typeface="Times New Roman"/>
              </a:rPr>
              <a:t>1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291" y="1200760"/>
            <a:ext cx="3611879" cy="96885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366010">
              <a:lnSpc>
                <a:spcPct val="100000"/>
              </a:lnSpc>
              <a:spcBef>
                <a:spcPts val="434"/>
              </a:spcBef>
            </a:pPr>
            <a:r>
              <a:rPr lang="en-IN" sz="1400" b="1" spc="-40" dirty="0" smtClean="0">
                <a:solidFill>
                  <a:srgbClr val="EE4E21"/>
                </a:solidFill>
                <a:latin typeface="Times New Roman"/>
                <a:cs typeface="Times New Roman"/>
              </a:rPr>
              <a:t>Dec 12-13 ,2024</a:t>
            </a:r>
            <a:r>
              <a:rPr lang="en-IN" sz="1400" b="1" spc="-75" dirty="0" smtClean="0">
                <a:solidFill>
                  <a:srgbClr val="EE4E21"/>
                </a:solidFill>
                <a:latin typeface="Times New Roman"/>
                <a:cs typeface="Times New Roman"/>
              </a:rPr>
              <a:t>      </a:t>
            </a:r>
            <a:br>
              <a:rPr lang="en-IN" sz="1400" b="1" spc="-75" dirty="0" smtClean="0">
                <a:solidFill>
                  <a:srgbClr val="EE4E21"/>
                </a:solidFill>
                <a:latin typeface="Times New Roman"/>
                <a:cs typeface="Times New Roman"/>
              </a:rPr>
            </a:br>
            <a:r>
              <a:rPr lang="en-IN" sz="1400" b="1" spc="-75" dirty="0" smtClean="0">
                <a:solidFill>
                  <a:srgbClr val="EE4E21"/>
                </a:solidFill>
                <a:latin typeface="Times New Roman"/>
                <a:cs typeface="Times New Roman"/>
              </a:rPr>
              <a:t>     Rome, Italy</a:t>
            </a:r>
            <a:endParaRPr sz="14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b="1" spc="-10" dirty="0">
                <a:solidFill>
                  <a:srgbClr val="008752"/>
                </a:solidFill>
                <a:latin typeface="Times New Roman"/>
                <a:cs typeface="Times New Roman"/>
              </a:rPr>
              <a:t>KEYNOTE</a:t>
            </a:r>
            <a:r>
              <a:rPr sz="1100" b="1" spc="-30" dirty="0">
                <a:solidFill>
                  <a:srgbClr val="008752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008752"/>
                </a:solidFill>
                <a:latin typeface="Times New Roman"/>
                <a:cs typeface="Times New Roman"/>
              </a:rPr>
              <a:t>LECTURES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576" y="2471166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8983" y="2330323"/>
            <a:ext cx="430784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8290">
              <a:lnSpc>
                <a:spcPct val="105600"/>
              </a:lnSpc>
              <a:spcBef>
                <a:spcPts val="1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2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Histopathological,Proliferative,Apoptotic</a:t>
            </a:r>
            <a:r>
              <a:rPr sz="900" b="1" spc="6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Hormonal</a:t>
            </a:r>
            <a:r>
              <a:rPr sz="900" b="1" spc="7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Characteristics</a:t>
            </a:r>
            <a:r>
              <a:rPr sz="900" b="1" spc="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 VariousTypes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-4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Leiomyomas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Assist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Prof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Dr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tamar kiknadze</a:t>
            </a:r>
            <a:r>
              <a:rPr sz="900" b="1" spc="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,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Tbilisi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State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Medical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University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Geomedi</a:t>
            </a:r>
            <a:r>
              <a:rPr sz="900" b="1" spc="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,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Georgia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004" y="3034030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4411" y="2950844"/>
            <a:ext cx="3235960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Sexual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dysfunction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in</a:t>
            </a:r>
            <a:r>
              <a:rPr sz="900" b="1" spc="1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1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gynecologic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oncology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patient</a:t>
            </a:r>
            <a:r>
              <a:rPr sz="900" b="1" spc="50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Marta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Recio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Rodriguez,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Complutense</a:t>
            </a:r>
            <a:r>
              <a:rPr sz="900" b="1" spc="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University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Madrid,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Spain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004" y="3760977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9476" y="3588511"/>
            <a:ext cx="4546600" cy="476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40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Vitamin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E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gamma-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tocotrienol</a:t>
            </a:r>
            <a:r>
              <a:rPr sz="900" b="1" spc="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induces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death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cancer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cells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by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altering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sphingolipids</a:t>
            </a:r>
            <a:r>
              <a:rPr sz="900" b="1" spc="-4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via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inhibition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dihydroceramide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desaturase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Qing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Jiang,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Purdue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University,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USA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7004" y="4487036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9476" y="4376166"/>
            <a:ext cx="4217670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10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Discovering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etiology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developing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surgicaltreatmentfor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uncomplicated</a:t>
            </a:r>
            <a:r>
              <a:rPr sz="900" b="1" spc="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SUI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without</a:t>
            </a:r>
            <a:r>
              <a:rPr sz="900" b="1" spc="-5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using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slings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or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meshes,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or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permanentsutures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Prof.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Adam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Ostrzenski,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USA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7004" y="5070728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64411" y="4943601"/>
            <a:ext cx="26885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3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Management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PPH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2023</a:t>
            </a:r>
            <a:r>
              <a:rPr sz="900" b="1" spc="-6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6Ds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EDC.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Dr.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Nicholas Pairaudeau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,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Canada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7004" y="5588253"/>
            <a:ext cx="4064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45" dirty="0">
                <a:solidFill>
                  <a:srgbClr val="D9521F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64411" y="5473863"/>
            <a:ext cx="3935729" cy="39497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900" b="1" spc="-10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5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Allocation criteria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for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higher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than</a:t>
            </a:r>
            <a:r>
              <a:rPr sz="900" b="1" spc="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low-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risk</a:t>
            </a:r>
            <a:r>
              <a:rPr sz="900" b="1" spc="-4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pregnancies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Susanne</a:t>
            </a:r>
            <a:r>
              <a:rPr sz="800" b="1" i="1" spc="2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Bauer,</a:t>
            </a:r>
            <a:r>
              <a:rPr sz="800" b="1" i="1" spc="-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20" dirty="0">
                <a:solidFill>
                  <a:srgbClr val="4D4D4F"/>
                </a:solidFill>
                <a:latin typeface="Times New Roman"/>
                <a:cs typeface="Times New Roman"/>
              </a:rPr>
              <a:t>Medizinischer</a:t>
            </a:r>
            <a:r>
              <a:rPr sz="800" b="1" i="1" spc="-2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Dienst</a:t>
            </a:r>
            <a:r>
              <a:rPr sz="800" b="1" i="1" spc="1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des</a:t>
            </a:r>
            <a:r>
              <a:rPr sz="800" b="1" i="1" spc="-1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20" dirty="0">
                <a:solidFill>
                  <a:srgbClr val="4D4D4F"/>
                </a:solidFill>
                <a:latin typeface="Times New Roman"/>
                <a:cs typeface="Times New Roman"/>
              </a:rPr>
              <a:t>Spitzenverbandes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Bund</a:t>
            </a:r>
            <a:r>
              <a:rPr sz="800" b="1" i="1" spc="2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der</a:t>
            </a:r>
            <a:r>
              <a:rPr sz="800" b="1" i="1" spc="-2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Krankenkassen,Germany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7004" y="6104001"/>
            <a:ext cx="3930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5560" y="5941886"/>
            <a:ext cx="2866390" cy="33401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3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Current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approaches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to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young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breast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cancer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patient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800" b="1" i="1" spc="-20" dirty="0">
                <a:solidFill>
                  <a:srgbClr val="4D4D4F"/>
                </a:solidFill>
                <a:latin typeface="Times New Roman"/>
                <a:cs typeface="Times New Roman"/>
              </a:rPr>
              <a:t>Kravchenko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Dmitry,</a:t>
            </a:r>
            <a:r>
              <a:rPr sz="800" b="1" i="1" spc="-4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dirty="0">
                <a:solidFill>
                  <a:srgbClr val="4D4D4F"/>
                </a:solidFill>
                <a:latin typeface="Times New Roman"/>
                <a:cs typeface="Times New Roman"/>
              </a:rPr>
              <a:t>SM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Clinic,</a:t>
            </a:r>
            <a:r>
              <a:rPr sz="800" b="1" i="1" spc="-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Russian</a:t>
            </a:r>
            <a:r>
              <a:rPr sz="800" b="1" i="1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Federation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68796" cy="86517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7673" y="478611"/>
            <a:ext cx="9709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40" dirty="0">
                <a:solidFill>
                  <a:srgbClr val="008752"/>
                </a:solidFill>
                <a:latin typeface="Times New Roman"/>
                <a:cs typeface="Times New Roman"/>
              </a:rPr>
              <a:t>DAY-</a:t>
            </a:r>
            <a:r>
              <a:rPr sz="2500" spc="-50" dirty="0">
                <a:solidFill>
                  <a:srgbClr val="008752"/>
                </a:solidFill>
                <a:latin typeface="Times New Roman"/>
                <a:cs typeface="Times New Roman"/>
              </a:rPr>
              <a:t>2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8526" y="793089"/>
            <a:ext cx="1464310" cy="48987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18440">
              <a:lnSpc>
                <a:spcPct val="100000"/>
              </a:lnSpc>
              <a:spcBef>
                <a:spcPts val="459"/>
              </a:spcBef>
            </a:pPr>
            <a:r>
              <a:rPr lang="en-IN" sz="1400" b="1" spc="-40" dirty="0" smtClean="0">
                <a:solidFill>
                  <a:srgbClr val="EE4E21"/>
                </a:solidFill>
                <a:latin typeface="Times New Roman"/>
                <a:cs typeface="Times New Roman"/>
              </a:rPr>
              <a:t>Dec 12-13,2024</a:t>
            </a:r>
            <a:br>
              <a:rPr lang="en-IN" sz="1400" b="1" spc="-40" dirty="0" smtClean="0">
                <a:solidFill>
                  <a:srgbClr val="EE4E21"/>
                </a:solidFill>
                <a:latin typeface="Times New Roman"/>
                <a:cs typeface="Times New Roman"/>
              </a:rPr>
            </a:br>
            <a:r>
              <a:rPr lang="en-IN" sz="1400" b="1" spc="-40" dirty="0" err="1" smtClean="0">
                <a:solidFill>
                  <a:srgbClr val="EE4E21"/>
                </a:solidFill>
                <a:latin typeface="Times New Roman"/>
                <a:cs typeface="Times New Roman"/>
              </a:rPr>
              <a:t>Rome,Italy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051" y="2071243"/>
            <a:ext cx="3930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0051" y="3162045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8983" y="1917319"/>
            <a:ext cx="4708525" cy="17125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57860">
              <a:lnSpc>
                <a:spcPct val="114999"/>
              </a:lnSpc>
              <a:spcBef>
                <a:spcPts val="9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30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Reflections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on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first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100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plus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babies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with</a:t>
            </a:r>
            <a:r>
              <a:rPr sz="900" b="1" spc="-4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Congenital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Hypothyroidism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(CH)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seen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after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start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National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Screening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Programme</a:t>
            </a:r>
            <a:r>
              <a:rPr sz="900" b="1" spc="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(NSP)</a:t>
            </a:r>
            <a:r>
              <a:rPr sz="900" b="1" spc="-5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in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1998</a:t>
            </a:r>
            <a:r>
              <a:rPr sz="900" b="1" spc="-5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in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United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Arab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Emirates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(UAE)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900" b="1" i="1" dirty="0">
                <a:solidFill>
                  <a:srgbClr val="404040"/>
                </a:solidFill>
                <a:latin typeface="Times New Roman"/>
                <a:cs typeface="Times New Roman"/>
              </a:rPr>
              <a:t>John</a:t>
            </a:r>
            <a:r>
              <a:rPr sz="9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Denis</a:t>
            </a:r>
            <a:r>
              <a:rPr sz="900" b="1" i="1" dirty="0">
                <a:solidFill>
                  <a:srgbClr val="404040"/>
                </a:solidFill>
                <a:latin typeface="Times New Roman"/>
                <a:cs typeface="Times New Roman"/>
              </a:rPr>
              <a:t> Hardy,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Emirates</a:t>
            </a:r>
            <a:r>
              <a:rPr sz="9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International</a:t>
            </a:r>
            <a:r>
              <a:rPr sz="900" b="1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Hospital,</a:t>
            </a:r>
            <a:r>
              <a:rPr sz="900" b="1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UAE</a:t>
            </a:r>
            <a:endParaRPr sz="900">
              <a:latin typeface="Times New Roman"/>
              <a:cs typeface="Times New Roman"/>
            </a:endParaRPr>
          </a:p>
          <a:p>
            <a:pPr marL="12700" marR="589280">
              <a:lnSpc>
                <a:spcPct val="127800"/>
              </a:lnSpc>
              <a:spcBef>
                <a:spcPts val="44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5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: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Changes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patterns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outcome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ocular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facial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trauma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among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children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in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Jordan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800" b="1" i="1" spc="-25" dirty="0">
                <a:solidFill>
                  <a:srgbClr val="4D4D4F"/>
                </a:solidFill>
                <a:latin typeface="Times New Roman"/>
                <a:cs typeface="Times New Roman"/>
              </a:rPr>
              <a:t>Hiba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dirty="0">
                <a:solidFill>
                  <a:srgbClr val="4D4D4F"/>
                </a:solidFill>
                <a:latin typeface="Times New Roman"/>
                <a:cs typeface="Times New Roman"/>
              </a:rPr>
              <a:t>M</a:t>
            </a:r>
            <a:r>
              <a:rPr sz="800" b="1" i="1" spc="-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Khraisat,</a:t>
            </a:r>
            <a:r>
              <a:rPr sz="800" b="1" i="1" spc="-4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Queen</a:t>
            </a:r>
            <a:r>
              <a:rPr sz="800" b="1" i="1" spc="-4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25" dirty="0">
                <a:solidFill>
                  <a:srgbClr val="4D4D4F"/>
                </a:solidFill>
                <a:latin typeface="Times New Roman"/>
                <a:cs typeface="Times New Roman"/>
              </a:rPr>
              <a:t>Rania </a:t>
            </a:r>
            <a:r>
              <a:rPr sz="800" b="1" i="1" spc="-20" dirty="0">
                <a:solidFill>
                  <a:srgbClr val="4D4D4F"/>
                </a:solidFill>
                <a:latin typeface="Times New Roman"/>
                <a:cs typeface="Times New Roman"/>
              </a:rPr>
              <a:t>AlAbdullah</a:t>
            </a:r>
            <a:r>
              <a:rPr sz="800" b="1" i="1" spc="-5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25" dirty="0">
                <a:solidFill>
                  <a:srgbClr val="4D4D4F"/>
                </a:solidFill>
                <a:latin typeface="Times New Roman"/>
                <a:cs typeface="Times New Roman"/>
              </a:rPr>
              <a:t>Hospital</a:t>
            </a:r>
            <a:r>
              <a:rPr sz="800" b="1" i="1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25" dirty="0">
                <a:solidFill>
                  <a:srgbClr val="4D4D4F"/>
                </a:solidFill>
                <a:latin typeface="Times New Roman"/>
                <a:cs typeface="Times New Roman"/>
              </a:rPr>
              <a:t>for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 Children,</a:t>
            </a:r>
            <a:r>
              <a:rPr sz="800" b="1" i="1" spc="-2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Jordan</a:t>
            </a:r>
            <a:endParaRPr sz="800">
              <a:latin typeface="Times New Roman"/>
              <a:cs typeface="Times New Roman"/>
            </a:endParaRPr>
          </a:p>
          <a:p>
            <a:pPr marL="12700" marR="5080">
              <a:lnSpc>
                <a:spcPct val="107800"/>
              </a:lnSpc>
              <a:spcBef>
                <a:spcPts val="28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1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Analysis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Evidence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for the</a:t>
            </a:r>
            <a:r>
              <a:rPr sz="900" b="1" spc="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Clinical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Management</a:t>
            </a:r>
            <a:r>
              <a:rPr sz="900" b="1" spc="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Gender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Dysphoria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inChildren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-6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Adolescents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800" b="1" i="1" spc="-20" dirty="0">
                <a:solidFill>
                  <a:srgbClr val="4D4D4F"/>
                </a:solidFill>
                <a:latin typeface="Times New Roman"/>
                <a:cs typeface="Times New Roman"/>
              </a:rPr>
              <a:t>Stella</a:t>
            </a:r>
            <a:r>
              <a:rPr sz="800" b="1" i="1" spc="2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O’Malley,</a:t>
            </a:r>
            <a:r>
              <a:rPr sz="800" b="1" i="1" spc="-2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Dundee</a:t>
            </a:r>
            <a:r>
              <a:rPr sz="800" b="1" i="1" spc="4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30" dirty="0">
                <a:solidFill>
                  <a:srgbClr val="4D4D4F"/>
                </a:solidFill>
                <a:latin typeface="Times New Roman"/>
                <a:cs typeface="Times New Roman"/>
              </a:rPr>
              <a:t>University,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20" dirty="0">
                <a:solidFill>
                  <a:srgbClr val="4D4D4F"/>
                </a:solidFill>
                <a:latin typeface="Times New Roman"/>
                <a:cs typeface="Times New Roman"/>
              </a:rPr>
              <a:t>United</a:t>
            </a:r>
            <a:r>
              <a:rPr sz="800" b="1" i="1" spc="2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800" b="1" i="1" spc="-10" dirty="0">
                <a:solidFill>
                  <a:srgbClr val="4D4D4F"/>
                </a:solidFill>
                <a:latin typeface="Times New Roman"/>
                <a:cs typeface="Times New Roman"/>
              </a:rPr>
              <a:t>Kingdom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5890" y="3696461"/>
            <a:ext cx="2336165" cy="37592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900" b="1" spc="-10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65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:</a:t>
            </a:r>
            <a:r>
              <a:rPr sz="900" b="1" spc="1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Make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precision medicine</a:t>
            </a:r>
            <a:r>
              <a:rPr sz="900" b="1" spc="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socially precise</a:t>
            </a:r>
            <a:endParaRPr sz="900">
              <a:latin typeface="Times New Roman"/>
              <a:cs typeface="Times New Roman"/>
            </a:endParaRPr>
          </a:p>
          <a:p>
            <a:pPr marL="95885">
              <a:lnSpc>
                <a:spcPct val="100000"/>
              </a:lnSpc>
              <a:spcBef>
                <a:spcPts val="300"/>
              </a:spcBef>
            </a:pP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Sam</a:t>
            </a:r>
            <a:r>
              <a:rPr sz="900" i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S</a:t>
            </a:r>
            <a:r>
              <a:rPr sz="900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Oh,</a:t>
            </a:r>
            <a:r>
              <a:rPr sz="900" i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UCSF,</a:t>
            </a:r>
            <a:r>
              <a:rPr sz="900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USA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004" y="4305122"/>
            <a:ext cx="407034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5" dirty="0">
                <a:solidFill>
                  <a:srgbClr val="D9521F"/>
                </a:solidFill>
                <a:latin typeface="Times New Roman"/>
                <a:cs typeface="Times New Roman"/>
              </a:rPr>
              <a:t> </a:t>
            </a:r>
            <a:r>
              <a:rPr sz="1100" b="1" spc="-60" dirty="0">
                <a:solidFill>
                  <a:srgbClr val="D9521F"/>
                </a:solidFill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4003" y="4143247"/>
            <a:ext cx="4016375" cy="59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800"/>
              </a:lnSpc>
              <a:spcBef>
                <a:spcPts val="1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60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The</a:t>
            </a:r>
            <a:r>
              <a:rPr sz="900" b="1" spc="-4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hormone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curse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!</a:t>
            </a:r>
            <a:r>
              <a:rPr sz="900" b="1" spc="-5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How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women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suffer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untold</a:t>
            </a:r>
            <a:r>
              <a:rPr sz="900" b="1" spc="-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misery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and</a:t>
            </a:r>
            <a:r>
              <a:rPr sz="900" b="1" spc="-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ways</a:t>
            </a:r>
            <a:r>
              <a:rPr sz="900" b="1" spc="-4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you</a:t>
            </a:r>
            <a:r>
              <a:rPr sz="900" b="1" spc="-5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can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help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your</a:t>
            </a:r>
            <a:r>
              <a:rPr sz="900" b="1" spc="-3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patients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have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</a:t>
            </a:r>
            <a:r>
              <a:rPr sz="900" b="1" spc="-5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higher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quality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-4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life</a:t>
            </a:r>
            <a:endParaRPr sz="900">
              <a:latin typeface="Times New Roman"/>
              <a:cs typeface="Times New Roman"/>
            </a:endParaRPr>
          </a:p>
          <a:p>
            <a:pPr marL="40005">
              <a:lnSpc>
                <a:spcPct val="100000"/>
              </a:lnSpc>
              <a:spcBef>
                <a:spcPts val="395"/>
              </a:spcBef>
            </a:pP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Natasha</a:t>
            </a:r>
            <a:r>
              <a:rPr sz="900" b="1" i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Iyer,</a:t>
            </a:r>
            <a:r>
              <a:rPr sz="900" b="1" i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Better:</a:t>
            </a:r>
            <a:r>
              <a:rPr sz="900" b="1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900" b="1" i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medical</a:t>
            </a:r>
            <a:r>
              <a:rPr sz="900" b="1" i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centre</a:t>
            </a:r>
            <a:r>
              <a:rPr sz="900" b="1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dirty="0">
                <a:solidFill>
                  <a:srgbClr val="404040"/>
                </a:solidFill>
                <a:latin typeface="Times New Roman"/>
                <a:cs typeface="Times New Roman"/>
              </a:rPr>
              <a:t>for</a:t>
            </a:r>
            <a:r>
              <a:rPr sz="900" b="1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complete</a:t>
            </a:r>
            <a:r>
              <a:rPr sz="900" b="1" i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living,</a:t>
            </a:r>
            <a:r>
              <a:rPr sz="900" b="1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Canada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7004" y="4819269"/>
            <a:ext cx="4064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45" dirty="0">
                <a:solidFill>
                  <a:srgbClr val="D9521F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4003" y="4768087"/>
            <a:ext cx="4653915" cy="4038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20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Digital</a:t>
            </a:r>
            <a:r>
              <a:rPr sz="900" b="1" spc="-3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technology: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A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review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of</a:t>
            </a:r>
            <a:r>
              <a:rPr sz="900" b="1" spc="1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IoT</a:t>
            </a:r>
            <a:r>
              <a:rPr sz="900" b="1" spc="1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healthcare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analytics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for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innovative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healthcare</a:t>
            </a:r>
            <a:r>
              <a:rPr sz="900" b="1" spc="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solution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Zuraida</a:t>
            </a:r>
            <a:r>
              <a:rPr sz="900" i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Abal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Abas,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Universiti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Teknikal Malaysia</a:t>
            </a:r>
            <a:r>
              <a:rPr sz="900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Melaka,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 Malaysia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4003" y="5350509"/>
            <a:ext cx="3620770" cy="37592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900" b="1" dirty="0">
                <a:solidFill>
                  <a:srgbClr val="EE4E21"/>
                </a:solidFill>
                <a:latin typeface="Times New Roman"/>
                <a:cs typeface="Times New Roman"/>
              </a:rPr>
              <a:t>Title:</a:t>
            </a:r>
            <a:r>
              <a:rPr sz="900" b="1" spc="-30" dirty="0">
                <a:solidFill>
                  <a:srgbClr val="EE4E21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Dysfunctional</a:t>
            </a:r>
            <a:r>
              <a:rPr sz="900" b="1" spc="-2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uterine</a:t>
            </a:r>
            <a:r>
              <a:rPr sz="900" b="1" spc="-5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bleeding</a:t>
            </a:r>
            <a:r>
              <a:rPr sz="900" b="1" spc="-2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006379"/>
                </a:solidFill>
                <a:latin typeface="Times New Roman"/>
                <a:cs typeface="Times New Roman"/>
              </a:rPr>
              <a:t>in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 premenopausal</a:t>
            </a:r>
            <a:r>
              <a:rPr sz="900" b="1" spc="40" dirty="0">
                <a:solidFill>
                  <a:srgbClr val="00637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006379"/>
                </a:solidFill>
                <a:latin typeface="Times New Roman"/>
                <a:cs typeface="Times New Roman"/>
              </a:rPr>
              <a:t>female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Babita</a:t>
            </a:r>
            <a:r>
              <a:rPr sz="900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Saxena,</a:t>
            </a:r>
            <a:r>
              <a:rPr sz="900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Government</a:t>
            </a:r>
            <a:r>
              <a:rPr sz="900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Homeopathic</a:t>
            </a:r>
            <a:r>
              <a:rPr sz="900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Medical</a:t>
            </a:r>
            <a:r>
              <a:rPr sz="900" i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College</a:t>
            </a:r>
            <a:r>
              <a:rPr sz="900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900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Hospital,</a:t>
            </a:r>
            <a:r>
              <a:rPr sz="900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India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1576" y="2630170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7004" y="3733545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004" y="5345048"/>
            <a:ext cx="3930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D9521F"/>
                </a:solidFill>
                <a:latin typeface="Times New Roman"/>
                <a:cs typeface="Times New Roman"/>
              </a:rPr>
              <a:t>Talk</a:t>
            </a:r>
            <a:r>
              <a:rPr sz="1100" b="1" spc="-50" dirty="0">
                <a:solidFill>
                  <a:srgbClr val="D9521F"/>
                </a:solidFill>
                <a:latin typeface="Times New Roman"/>
                <a:cs typeface="Times New Roman"/>
              </a:rPr>
              <a:t> 7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415</Words>
  <Application>Microsoft Office PowerPoint</Application>
  <PresentationFormat>Custom</PresentationFormat>
  <Paragraphs>53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16th World Conference on Gynecology, Obstetrics and Women Health</vt:lpstr>
      <vt:lpstr>DAY-1</vt:lpstr>
      <vt:lpstr>DAY-2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15th World Conference on Gynecology, Obstetrics and Women Health  April 03-04, 2024 Barcelona, Spain</dc:title>
  <dc:creator>Pooja Sharma</dc:creator>
  <cp:lastModifiedBy>Akshita Mishra</cp:lastModifiedBy>
  <cp:revision>1</cp:revision>
  <dcterms:created xsi:type="dcterms:W3CDTF">2024-05-09T03:53:28Z</dcterms:created>
  <dcterms:modified xsi:type="dcterms:W3CDTF">2024-05-09T03:57:23Z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2023-05-31T00:00:00Z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2024-05-09T00:00:00Z</vt:filetime>
  </property>
  <property fmtid="{D5CDD505-2E9C-101B-9397-08002B2CF9AE}" pid="5" name="Producer">
    <vt:lpwstr>Microsoft® PowerPoint® 2016</vt:lpwstr>
  </property>
</Properties>
</file>