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87159" y="950214"/>
            <a:ext cx="169989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6680" y="1637741"/>
            <a:ext cx="10354945" cy="337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hyperlink" Target="mailto:gynecology@globalannualsummit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pediatric.nursingconference.com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ynecology.healthconferences.org/" TargetMode="External"/><Relationship Id="rId5" Type="http://schemas.openxmlformats.org/officeDocument/2006/relationships/hyperlink" Target="mailto:gynecology@globalannualsummit.com" TargetMode="Externa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https://gynecology.healthconferences.org/" TargetMode="Externa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technol.com/andrology-%20gynecology-current-research.php" TargetMode="External"/><Relationship Id="rId3" Type="http://schemas.openxmlformats.org/officeDocument/2006/relationships/image" Target="../media/image22.jpg"/><Relationship Id="rId7" Type="http://schemas.openxmlformats.org/officeDocument/2006/relationships/hyperlink" Target="https://obstetrics.imedpub.com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micsonline.org/pregnancy-and-child-health.php" TargetMode="External"/><Relationship Id="rId5" Type="http://schemas.openxmlformats.org/officeDocument/2006/relationships/image" Target="../media/image24.jpg"/><Relationship Id="rId4" Type="http://schemas.openxmlformats.org/officeDocument/2006/relationships/image" Target="../media/image23.png"/><Relationship Id="rId9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ynecology@globalannualsummit.com" TargetMode="Externa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6350"/>
            <a:ext cx="12198350" cy="6864350"/>
            <a:chOff x="-6350" y="-6350"/>
            <a:chExt cx="12198350" cy="6864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5545" y="0"/>
              <a:ext cx="9736455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1889740" cy="6817995"/>
            </a:xfrm>
            <a:custGeom>
              <a:avLst/>
              <a:gdLst/>
              <a:ahLst/>
              <a:cxnLst/>
              <a:rect l="l" t="t" r="r" b="b"/>
              <a:pathLst>
                <a:path w="11889740" h="6817995">
                  <a:moveTo>
                    <a:pt x="0" y="6817995"/>
                  </a:moveTo>
                  <a:lnTo>
                    <a:pt x="11889740" y="6817995"/>
                  </a:lnTo>
                  <a:lnTo>
                    <a:pt x="11889740" y="0"/>
                  </a:lnTo>
                </a:path>
              </a:pathLst>
            </a:custGeom>
            <a:ln w="12192">
              <a:solidFill>
                <a:srgbClr val="2C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4671695" cy="6819265"/>
            </a:xfrm>
            <a:custGeom>
              <a:avLst/>
              <a:gdLst/>
              <a:ahLst/>
              <a:cxnLst/>
              <a:rect l="l" t="t" r="r" b="b"/>
              <a:pathLst>
                <a:path w="4671695" h="6819265">
                  <a:moveTo>
                    <a:pt x="4671568" y="1304290"/>
                  </a:moveTo>
                  <a:lnTo>
                    <a:pt x="4453255" y="1304290"/>
                  </a:lnTo>
                  <a:lnTo>
                    <a:pt x="4453255" y="0"/>
                  </a:lnTo>
                  <a:lnTo>
                    <a:pt x="0" y="0"/>
                  </a:lnTo>
                  <a:lnTo>
                    <a:pt x="0" y="1304290"/>
                  </a:lnTo>
                  <a:lnTo>
                    <a:pt x="0" y="1405890"/>
                  </a:lnTo>
                  <a:lnTo>
                    <a:pt x="0" y="6818643"/>
                  </a:lnTo>
                  <a:lnTo>
                    <a:pt x="4453255" y="6818643"/>
                  </a:lnTo>
                  <a:lnTo>
                    <a:pt x="4453255" y="1405890"/>
                  </a:lnTo>
                  <a:lnTo>
                    <a:pt x="4671568" y="1405890"/>
                  </a:lnTo>
                  <a:lnTo>
                    <a:pt x="4671568" y="1304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2156" y="1277619"/>
              <a:ext cx="3571240" cy="29209"/>
            </a:xfrm>
            <a:custGeom>
              <a:avLst/>
              <a:gdLst/>
              <a:ahLst/>
              <a:cxnLst/>
              <a:rect l="l" t="t" r="r" b="b"/>
              <a:pathLst>
                <a:path w="3571240" h="29209">
                  <a:moveTo>
                    <a:pt x="3570935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29210"/>
                  </a:lnTo>
                  <a:lnTo>
                    <a:pt x="27432" y="29210"/>
                  </a:lnTo>
                  <a:lnTo>
                    <a:pt x="27432" y="26670"/>
                  </a:lnTo>
                  <a:lnTo>
                    <a:pt x="3570935" y="26670"/>
                  </a:lnTo>
                  <a:lnTo>
                    <a:pt x="3570935" y="0"/>
                  </a:lnTo>
                  <a:close/>
                </a:path>
              </a:pathLst>
            </a:custGeom>
            <a:solidFill>
              <a:srgbClr val="333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9588" y="1304797"/>
              <a:ext cx="3543935" cy="1905"/>
            </a:xfrm>
            <a:custGeom>
              <a:avLst/>
              <a:gdLst/>
              <a:ahLst/>
              <a:cxnLst/>
              <a:rect l="l" t="t" r="r" b="b"/>
              <a:pathLst>
                <a:path w="3543935" h="1905">
                  <a:moveTo>
                    <a:pt x="354355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3543554" y="1524"/>
                  </a:lnTo>
                  <a:lnTo>
                    <a:pt x="35435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2156" y="1277378"/>
              <a:ext cx="4678045" cy="4145279"/>
            </a:xfrm>
            <a:custGeom>
              <a:avLst/>
              <a:gdLst/>
              <a:ahLst/>
              <a:cxnLst/>
              <a:rect l="l" t="t" r="r" b="b"/>
              <a:pathLst>
                <a:path w="4678045" h="4145279">
                  <a:moveTo>
                    <a:pt x="27432" y="28943"/>
                  </a:moveTo>
                  <a:lnTo>
                    <a:pt x="0" y="28943"/>
                  </a:lnTo>
                  <a:lnTo>
                    <a:pt x="0" y="128003"/>
                  </a:lnTo>
                  <a:lnTo>
                    <a:pt x="27432" y="128003"/>
                  </a:lnTo>
                  <a:lnTo>
                    <a:pt x="27432" y="28943"/>
                  </a:lnTo>
                  <a:close/>
                </a:path>
                <a:path w="4678045" h="4145279">
                  <a:moveTo>
                    <a:pt x="3584651" y="3265157"/>
                  </a:moveTo>
                  <a:lnTo>
                    <a:pt x="13716" y="3265157"/>
                  </a:lnTo>
                  <a:lnTo>
                    <a:pt x="13716" y="4144759"/>
                  </a:lnTo>
                  <a:lnTo>
                    <a:pt x="3584651" y="4144759"/>
                  </a:lnTo>
                  <a:lnTo>
                    <a:pt x="3584651" y="3265157"/>
                  </a:lnTo>
                  <a:close/>
                </a:path>
                <a:path w="4678045" h="4145279">
                  <a:moveTo>
                    <a:pt x="3584651" y="128130"/>
                  </a:moveTo>
                  <a:lnTo>
                    <a:pt x="13716" y="128130"/>
                  </a:lnTo>
                  <a:lnTo>
                    <a:pt x="13716" y="3265030"/>
                  </a:lnTo>
                  <a:lnTo>
                    <a:pt x="3584651" y="3265030"/>
                  </a:lnTo>
                  <a:lnTo>
                    <a:pt x="3584651" y="128130"/>
                  </a:lnTo>
                  <a:close/>
                </a:path>
                <a:path w="4678045" h="4145279">
                  <a:moveTo>
                    <a:pt x="3598494" y="0"/>
                  </a:moveTo>
                  <a:lnTo>
                    <a:pt x="3571062" y="0"/>
                  </a:lnTo>
                  <a:lnTo>
                    <a:pt x="3571062" y="128003"/>
                  </a:lnTo>
                  <a:lnTo>
                    <a:pt x="3598494" y="128003"/>
                  </a:lnTo>
                  <a:lnTo>
                    <a:pt x="3598494" y="0"/>
                  </a:lnTo>
                  <a:close/>
                </a:path>
                <a:path w="4678045" h="4145279">
                  <a:moveTo>
                    <a:pt x="4677740" y="128130"/>
                  </a:moveTo>
                  <a:lnTo>
                    <a:pt x="3584778" y="128130"/>
                  </a:lnTo>
                  <a:lnTo>
                    <a:pt x="3584778" y="3258807"/>
                  </a:lnTo>
                  <a:lnTo>
                    <a:pt x="3584778" y="3258934"/>
                  </a:lnTo>
                  <a:lnTo>
                    <a:pt x="3584778" y="3865867"/>
                  </a:lnTo>
                  <a:lnTo>
                    <a:pt x="3584778" y="4145267"/>
                  </a:lnTo>
                  <a:lnTo>
                    <a:pt x="4677740" y="4145267"/>
                  </a:lnTo>
                  <a:lnTo>
                    <a:pt x="4677740" y="3865867"/>
                  </a:lnTo>
                  <a:lnTo>
                    <a:pt x="4677740" y="3258934"/>
                  </a:lnTo>
                  <a:lnTo>
                    <a:pt x="4677740" y="3258807"/>
                  </a:lnTo>
                  <a:lnTo>
                    <a:pt x="4677740" y="128130"/>
                  </a:lnTo>
                  <a:close/>
                </a:path>
              </a:pathLst>
            </a:custGeom>
            <a:solidFill>
              <a:srgbClr val="333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29588" y="5422138"/>
              <a:ext cx="3542029" cy="287020"/>
            </a:xfrm>
            <a:custGeom>
              <a:avLst/>
              <a:gdLst/>
              <a:ahLst/>
              <a:cxnLst/>
              <a:rect l="l" t="t" r="r" b="b"/>
              <a:pathLst>
                <a:path w="3542029" h="287020">
                  <a:moveTo>
                    <a:pt x="3542029" y="0"/>
                  </a:moveTo>
                  <a:lnTo>
                    <a:pt x="0" y="0"/>
                  </a:lnTo>
                  <a:lnTo>
                    <a:pt x="0" y="286461"/>
                  </a:lnTo>
                  <a:lnTo>
                    <a:pt x="3542029" y="286461"/>
                  </a:lnTo>
                  <a:lnTo>
                    <a:pt x="3542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02156" y="5421629"/>
              <a:ext cx="3598545" cy="316230"/>
            </a:xfrm>
            <a:custGeom>
              <a:avLst/>
              <a:gdLst/>
              <a:ahLst/>
              <a:cxnLst/>
              <a:rect l="l" t="t" r="r" b="b"/>
              <a:pathLst>
                <a:path w="3598545" h="316229">
                  <a:moveTo>
                    <a:pt x="3570935" y="288290"/>
                  </a:moveTo>
                  <a:lnTo>
                    <a:pt x="27432" y="288290"/>
                  </a:lnTo>
                  <a:lnTo>
                    <a:pt x="27432" y="0"/>
                  </a:lnTo>
                  <a:lnTo>
                    <a:pt x="0" y="0"/>
                  </a:lnTo>
                  <a:lnTo>
                    <a:pt x="0" y="288290"/>
                  </a:lnTo>
                  <a:lnTo>
                    <a:pt x="0" y="316230"/>
                  </a:lnTo>
                  <a:lnTo>
                    <a:pt x="3570935" y="316230"/>
                  </a:lnTo>
                  <a:lnTo>
                    <a:pt x="3570935" y="288290"/>
                  </a:lnTo>
                  <a:close/>
                </a:path>
                <a:path w="3598545" h="316229">
                  <a:moveTo>
                    <a:pt x="3598494" y="508"/>
                  </a:moveTo>
                  <a:lnTo>
                    <a:pt x="3571062" y="508"/>
                  </a:lnTo>
                  <a:lnTo>
                    <a:pt x="3571062" y="315925"/>
                  </a:lnTo>
                  <a:lnTo>
                    <a:pt x="3598494" y="315925"/>
                  </a:lnTo>
                  <a:lnTo>
                    <a:pt x="3598494" y="508"/>
                  </a:lnTo>
                  <a:close/>
                </a:path>
              </a:pathLst>
            </a:custGeom>
            <a:solidFill>
              <a:srgbClr val="333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11055" y="0"/>
              <a:ext cx="2179320" cy="685799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2862" y="5922873"/>
            <a:ext cx="3507104" cy="47688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b="1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400" b="1" spc="26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4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gynecology@globalannualsummit.com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dirty="0">
                <a:solidFill>
                  <a:srgbClr val="393838"/>
                </a:solidFill>
                <a:latin typeface="Times New Roman"/>
                <a:cs typeface="Times New Roman"/>
              </a:rPr>
              <a:t>URL: </a:t>
            </a:r>
            <a:r>
              <a:rPr sz="14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18731" y="1305813"/>
            <a:ext cx="447675" cy="36455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375"/>
              </a:lnSpc>
            </a:pPr>
            <a:r>
              <a:rPr sz="3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GYNECOLOGY</a:t>
            </a:r>
            <a:r>
              <a:rPr sz="30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3904" y="1147165"/>
            <a:ext cx="4655185" cy="4572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75981" y="1446923"/>
            <a:ext cx="4012565" cy="8623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145" marR="5080" indent="-5080">
              <a:lnSpc>
                <a:spcPts val="3350"/>
              </a:lnSpc>
              <a:spcBef>
                <a:spcPts val="90"/>
              </a:spcBef>
            </a:pPr>
            <a:r>
              <a:rPr sz="2700" dirty="0"/>
              <a:t>16th</a:t>
            </a:r>
            <a:r>
              <a:rPr sz="2700" spc="-125" dirty="0"/>
              <a:t> </a:t>
            </a:r>
            <a:r>
              <a:rPr sz="2700" spc="-10" dirty="0"/>
              <a:t>World</a:t>
            </a:r>
            <a:r>
              <a:rPr sz="2700" spc="-135" dirty="0"/>
              <a:t> </a:t>
            </a:r>
            <a:r>
              <a:rPr sz="2700" spc="-10" dirty="0"/>
              <a:t>Conference</a:t>
            </a:r>
            <a:r>
              <a:rPr sz="2700" spc="-145" dirty="0"/>
              <a:t> </a:t>
            </a:r>
            <a:r>
              <a:rPr sz="2700" spc="-25" dirty="0"/>
              <a:t>on </a:t>
            </a:r>
            <a:r>
              <a:rPr sz="2700" spc="-20" dirty="0"/>
              <a:t>Gynecology,</a:t>
            </a:r>
            <a:r>
              <a:rPr sz="2700" spc="-235" dirty="0"/>
              <a:t> </a:t>
            </a:r>
            <a:r>
              <a:rPr sz="2700" dirty="0"/>
              <a:t>Obstetrics</a:t>
            </a:r>
            <a:r>
              <a:rPr sz="2700" spc="-80" dirty="0"/>
              <a:t> </a:t>
            </a:r>
            <a:r>
              <a:rPr sz="2700" spc="-25" dirty="0"/>
              <a:t>and</a:t>
            </a:r>
            <a:endParaRPr sz="2700"/>
          </a:p>
        </p:txBody>
      </p:sp>
      <p:sp>
        <p:nvSpPr>
          <p:cNvPr id="16" name="object 16"/>
          <p:cNvSpPr txBox="1"/>
          <p:nvPr/>
        </p:nvSpPr>
        <p:spPr>
          <a:xfrm>
            <a:off x="1693417" y="2374341"/>
            <a:ext cx="3503295" cy="2625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0">
              <a:lnSpc>
                <a:spcPct val="100000"/>
              </a:lnSpc>
              <a:spcBef>
                <a:spcPts val="95"/>
              </a:spcBef>
            </a:pPr>
            <a:r>
              <a:rPr sz="27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Women</a:t>
            </a:r>
            <a:r>
              <a:rPr sz="2700" b="1" spc="-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Health</a:t>
            </a:r>
            <a:endParaRPr sz="2700">
              <a:latin typeface="Times New Roman"/>
              <a:cs typeface="Times New Roman"/>
            </a:endParaRPr>
          </a:p>
          <a:p>
            <a:pPr marL="15240" algn="ctr">
              <a:lnSpc>
                <a:spcPct val="100000"/>
              </a:lnSpc>
              <a:spcBef>
                <a:spcPts val="1420"/>
              </a:spcBef>
            </a:pP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December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40" dirty="0">
                <a:solidFill>
                  <a:srgbClr val="FFFFFF"/>
                </a:solidFill>
                <a:latin typeface="Times New Roman"/>
                <a:cs typeface="Times New Roman"/>
              </a:rPr>
              <a:t>12-</a:t>
            </a: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13,</a:t>
            </a:r>
            <a:r>
              <a:rPr sz="1600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r>
              <a:rPr sz="16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Rome,</a:t>
            </a:r>
            <a:r>
              <a:rPr sz="16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Italy</a:t>
            </a:r>
            <a:endParaRPr sz="1600">
              <a:latin typeface="Times New Roman"/>
              <a:cs typeface="Times New Roman"/>
            </a:endParaRPr>
          </a:p>
          <a:p>
            <a:pPr marL="44450" algn="ctr">
              <a:lnSpc>
                <a:spcPct val="100000"/>
              </a:lnSpc>
              <a:spcBef>
                <a:spcPts val="1390"/>
              </a:spcBef>
            </a:pP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Theme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600">
              <a:latin typeface="Times New Roman"/>
              <a:cs typeface="Times New Roman"/>
            </a:endParaRPr>
          </a:p>
          <a:p>
            <a:pPr marR="5080" indent="83185" algn="ctr">
              <a:lnSpc>
                <a:spcPct val="99100"/>
              </a:lnSpc>
            </a:pPr>
            <a:r>
              <a:rPr sz="1800" i="1" spc="-75" dirty="0">
                <a:solidFill>
                  <a:srgbClr val="FFFFFF"/>
                </a:solidFill>
                <a:latin typeface="Times New Roman"/>
                <a:cs typeface="Times New Roman"/>
              </a:rPr>
              <a:t>{CME-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CPD</a:t>
            </a:r>
            <a:r>
              <a:rPr sz="1800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Accreditations} </a:t>
            </a:r>
            <a:r>
              <a:rPr sz="18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Innovations</a:t>
            </a:r>
            <a:r>
              <a:rPr sz="18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8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Advancements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18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Gynecology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Obstetrics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Women health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409" y="728344"/>
              <a:ext cx="10713720" cy="5379720"/>
            </a:xfrm>
            <a:custGeom>
              <a:avLst/>
              <a:gdLst/>
              <a:ahLst/>
              <a:cxnLst/>
              <a:rect l="l" t="t" r="r" b="b"/>
              <a:pathLst>
                <a:path w="10713720" h="5379720">
                  <a:moveTo>
                    <a:pt x="10713720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10713720" y="5379720"/>
                  </a:lnTo>
                  <a:lnTo>
                    <a:pt x="10713720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976680" y="1637741"/>
            <a:ext cx="10354945" cy="3367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algn="just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Dear</a:t>
            </a:r>
            <a:r>
              <a:rPr spc="-40" dirty="0"/>
              <a:t> </a:t>
            </a:r>
            <a:r>
              <a:rPr spc="-10" dirty="0"/>
              <a:t>Attendees,</a:t>
            </a: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pc="-10" dirty="0"/>
          </a:p>
          <a:p>
            <a:pPr marL="12700" marR="5080" algn="just">
              <a:lnSpc>
                <a:spcPct val="99000"/>
              </a:lnSpc>
            </a:pPr>
            <a:r>
              <a:rPr b="0" dirty="0">
                <a:latin typeface="Times New Roman"/>
                <a:cs typeface="Times New Roman"/>
              </a:rPr>
              <a:t>We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are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welcomes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attend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dirty="0"/>
              <a:t>16th</a:t>
            </a:r>
            <a:r>
              <a:rPr spc="90" dirty="0"/>
              <a:t> </a:t>
            </a:r>
            <a:r>
              <a:rPr dirty="0"/>
              <a:t>World</a:t>
            </a:r>
            <a:r>
              <a:rPr spc="95" dirty="0"/>
              <a:t> </a:t>
            </a:r>
            <a:r>
              <a:rPr dirty="0"/>
              <a:t>Conference</a:t>
            </a:r>
            <a:r>
              <a:rPr spc="90" dirty="0"/>
              <a:t> </a:t>
            </a:r>
            <a:r>
              <a:rPr dirty="0"/>
              <a:t>on</a:t>
            </a:r>
            <a:r>
              <a:rPr spc="90" dirty="0"/>
              <a:t> </a:t>
            </a:r>
            <a:r>
              <a:rPr dirty="0"/>
              <a:t>Gynecology,</a:t>
            </a:r>
            <a:r>
              <a:rPr spc="80" dirty="0"/>
              <a:t> </a:t>
            </a:r>
            <a:r>
              <a:rPr dirty="0"/>
              <a:t>Obstetrics</a:t>
            </a:r>
            <a:r>
              <a:rPr spc="85" dirty="0"/>
              <a:t> </a:t>
            </a:r>
            <a:r>
              <a:rPr dirty="0"/>
              <a:t>and</a:t>
            </a:r>
            <a:r>
              <a:rPr spc="90" dirty="0"/>
              <a:t> </a:t>
            </a:r>
            <a:r>
              <a:rPr dirty="0"/>
              <a:t>Women</a:t>
            </a:r>
            <a:r>
              <a:rPr spc="90" dirty="0"/>
              <a:t> </a:t>
            </a:r>
            <a:r>
              <a:rPr dirty="0"/>
              <a:t>Health</a:t>
            </a:r>
            <a:r>
              <a:rPr spc="155" dirty="0"/>
              <a:t> </a:t>
            </a:r>
            <a:r>
              <a:rPr b="0" dirty="0">
                <a:latin typeface="Times New Roman"/>
                <a:cs typeface="Times New Roman"/>
              </a:rPr>
              <a:t>which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is</a:t>
            </a:r>
            <a:r>
              <a:rPr b="0" spc="10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going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be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held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on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dirty="0"/>
              <a:t>December</a:t>
            </a:r>
            <a:r>
              <a:rPr spc="90" dirty="0"/>
              <a:t> </a:t>
            </a:r>
            <a:r>
              <a:rPr spc="-55" dirty="0"/>
              <a:t>12-</a:t>
            </a:r>
            <a:r>
              <a:rPr dirty="0"/>
              <a:t>13,</a:t>
            </a:r>
            <a:r>
              <a:rPr spc="55" dirty="0"/>
              <a:t> </a:t>
            </a:r>
            <a:r>
              <a:rPr spc="-20" dirty="0"/>
              <a:t>2024 </a:t>
            </a:r>
            <a:r>
              <a:rPr b="0" dirty="0">
                <a:latin typeface="Times New Roman"/>
                <a:cs typeface="Times New Roman"/>
              </a:rPr>
              <a:t>at</a:t>
            </a:r>
            <a:r>
              <a:rPr b="0" spc="445" dirty="0">
                <a:latin typeface="Times New Roman"/>
                <a:cs typeface="Times New Roman"/>
              </a:rPr>
              <a:t> </a:t>
            </a:r>
            <a:r>
              <a:rPr dirty="0"/>
              <a:t>Rome,</a:t>
            </a:r>
            <a:r>
              <a:rPr spc="75" dirty="0"/>
              <a:t> </a:t>
            </a:r>
            <a:r>
              <a:rPr dirty="0"/>
              <a:t>Italy</a:t>
            </a:r>
            <a:r>
              <a:rPr spc="80" dirty="0"/>
              <a:t> </a:t>
            </a:r>
            <a:r>
              <a:rPr b="0" dirty="0">
                <a:latin typeface="Times New Roman"/>
                <a:cs typeface="Times New Roman"/>
              </a:rPr>
              <a:t>.We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cordially</a:t>
            </a:r>
            <a:r>
              <a:rPr b="0" spc="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invite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all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participants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who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are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interested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sharing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their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knowledge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research</a:t>
            </a:r>
            <a:r>
              <a:rPr b="0" spc="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</a:t>
            </a:r>
            <a:r>
              <a:rPr b="0" spc="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area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of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dirty="0"/>
              <a:t>GYNECOLOGY</a:t>
            </a:r>
            <a:r>
              <a:rPr spc="60" dirty="0"/>
              <a:t> </a:t>
            </a:r>
            <a:r>
              <a:rPr dirty="0"/>
              <a:t>2024</a:t>
            </a:r>
            <a:r>
              <a:rPr spc="80" dirty="0"/>
              <a:t> </a:t>
            </a:r>
            <a:r>
              <a:rPr b="0" spc="-10" dirty="0">
                <a:latin typeface="Times New Roman"/>
                <a:cs typeface="Times New Roman"/>
              </a:rPr>
              <a:t>anticipates </a:t>
            </a:r>
            <a:r>
              <a:rPr b="0" dirty="0">
                <a:latin typeface="Times New Roman"/>
                <a:cs typeface="Times New Roman"/>
              </a:rPr>
              <a:t>more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than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100+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participants</a:t>
            </a:r>
            <a:r>
              <a:rPr b="0" spc="2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around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2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globe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thought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provoking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keynote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lectures,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oral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poster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presentations.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attending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delegates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include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editorial </a:t>
            </a:r>
            <a:r>
              <a:rPr b="0" dirty="0">
                <a:latin typeface="Times New Roman"/>
                <a:cs typeface="Times New Roman"/>
              </a:rPr>
              <a:t>board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members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of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related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open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access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journals.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This</a:t>
            </a:r>
            <a:r>
              <a:rPr b="0" spc="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is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excellent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opportunity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for</a:t>
            </a:r>
            <a:r>
              <a:rPr b="0" spc="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delegates</a:t>
            </a:r>
            <a:r>
              <a:rPr b="0" spc="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from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universities,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institutes,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industries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interact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world class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scientists.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intending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participants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can</a:t>
            </a:r>
            <a:r>
              <a:rPr b="0" spc="-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confirm</a:t>
            </a:r>
            <a:r>
              <a:rPr b="0" spc="-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their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participation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by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registering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for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conference along</a:t>
            </a:r>
            <a:r>
              <a:rPr b="0" spc="-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colleagues.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25" dirty="0">
                <a:latin typeface="Times New Roman"/>
                <a:cs typeface="Times New Roman"/>
              </a:rPr>
              <a:t>Avail</a:t>
            </a:r>
            <a:r>
              <a:rPr b="0" spc="-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delegate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early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bird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offer. </a:t>
            </a:r>
            <a:r>
              <a:rPr b="0" spc="-30" dirty="0">
                <a:latin typeface="Times New Roman"/>
                <a:cs typeface="Times New Roman"/>
              </a:rPr>
              <a:t>The </a:t>
            </a:r>
            <a:r>
              <a:rPr b="0" dirty="0">
                <a:latin typeface="Times New Roman"/>
                <a:cs typeface="Times New Roman"/>
              </a:rPr>
              <a:t>main</a:t>
            </a:r>
            <a:r>
              <a:rPr b="0" spc="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theme</a:t>
            </a:r>
            <a:r>
              <a:rPr b="0" spc="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of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conference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is</a:t>
            </a:r>
            <a:r>
              <a:rPr b="0" spc="-10" dirty="0">
                <a:latin typeface="Times New Roman"/>
                <a:cs typeface="Times New Roman"/>
              </a:rPr>
              <a:t> </a:t>
            </a:r>
            <a:r>
              <a:rPr spc="-65" dirty="0"/>
              <a:t>"{CME-</a:t>
            </a:r>
            <a:r>
              <a:rPr dirty="0"/>
              <a:t>CPD</a:t>
            </a:r>
            <a:r>
              <a:rPr spc="50" dirty="0"/>
              <a:t> </a:t>
            </a:r>
            <a:r>
              <a:rPr spc="-50" dirty="0"/>
              <a:t>Accreditations</a:t>
            </a:r>
            <a:r>
              <a:rPr spc="-70" dirty="0"/>
              <a:t> </a:t>
            </a:r>
            <a:r>
              <a:rPr spc="-45" dirty="0"/>
              <a:t>Available}</a:t>
            </a:r>
            <a:r>
              <a:rPr spc="-70" dirty="0"/>
              <a:t> </a:t>
            </a:r>
            <a:r>
              <a:rPr spc="-45" dirty="0"/>
              <a:t>Innovations</a:t>
            </a:r>
            <a:r>
              <a:rPr spc="-85" dirty="0"/>
              <a:t> </a:t>
            </a:r>
            <a:r>
              <a:rPr spc="-25" dirty="0"/>
              <a:t>and</a:t>
            </a:r>
            <a:r>
              <a:rPr spc="-95" dirty="0"/>
              <a:t> </a:t>
            </a:r>
            <a:r>
              <a:rPr spc="-45" dirty="0"/>
              <a:t>Advancements </a:t>
            </a:r>
            <a:r>
              <a:rPr spc="-20" dirty="0"/>
              <a:t>in</a:t>
            </a:r>
            <a:r>
              <a:rPr spc="-75" dirty="0"/>
              <a:t> </a:t>
            </a:r>
            <a:r>
              <a:rPr spc="-40" dirty="0"/>
              <a:t>Gynecology</a:t>
            </a:r>
            <a:r>
              <a:rPr spc="10" dirty="0"/>
              <a:t> </a:t>
            </a:r>
            <a:r>
              <a:rPr spc="-25" dirty="0"/>
              <a:t>and</a:t>
            </a:r>
            <a:r>
              <a:rPr spc="-95" dirty="0"/>
              <a:t> </a:t>
            </a:r>
            <a:r>
              <a:rPr spc="-45" dirty="0"/>
              <a:t>Obstetrics </a:t>
            </a:r>
            <a:r>
              <a:rPr spc="-25" dirty="0"/>
              <a:t>and</a:t>
            </a:r>
            <a:r>
              <a:rPr spc="-70" dirty="0"/>
              <a:t> </a:t>
            </a:r>
            <a:r>
              <a:rPr spc="-55" dirty="0"/>
              <a:t>Women</a:t>
            </a:r>
            <a:r>
              <a:rPr spc="-15" dirty="0"/>
              <a:t> </a:t>
            </a:r>
            <a:r>
              <a:rPr spc="-10" dirty="0"/>
              <a:t>health”</a:t>
            </a:r>
          </a:p>
          <a:p>
            <a:pPr marL="12700" algn="just">
              <a:lnSpc>
                <a:spcPts val="1405"/>
              </a:lnSpc>
            </a:pPr>
            <a:r>
              <a:rPr spc="-10" dirty="0"/>
              <a:t>.</a:t>
            </a:r>
            <a:r>
              <a:rPr b="0" spc="-10" dirty="0">
                <a:latin typeface="Times New Roman"/>
                <a:cs typeface="Times New Roman"/>
              </a:rPr>
              <a:t>As</a:t>
            </a:r>
            <a:r>
              <a:rPr b="0" spc="-10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the</a:t>
            </a:r>
            <a:r>
              <a:rPr b="0" spc="-6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premier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event,</a:t>
            </a:r>
            <a:r>
              <a:rPr b="0" spc="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we</a:t>
            </a:r>
            <a:r>
              <a:rPr b="0" spc="-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have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developed</a:t>
            </a:r>
            <a:r>
              <a:rPr b="0" spc="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</a:t>
            </a:r>
            <a:r>
              <a:rPr b="0" spc="-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program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spc="-30" dirty="0">
                <a:latin typeface="Times New Roman"/>
                <a:cs typeface="Times New Roman"/>
              </a:rPr>
              <a:t>interests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</a:t>
            </a:r>
            <a:r>
              <a:rPr b="0" spc="-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mind.</a:t>
            </a:r>
          </a:p>
          <a:p>
            <a:pPr marL="24765" marR="5715" indent="36195" algn="just">
              <a:lnSpc>
                <a:spcPct val="98900"/>
              </a:lnSpc>
            </a:pPr>
            <a:r>
              <a:rPr lang="en-US" b="0" spc="-10" dirty="0"/>
              <a:t/>
            </a:r>
            <a:br>
              <a:rPr lang="en-US" b="0" spc="-10" dirty="0"/>
            </a:br>
            <a:r>
              <a:rPr b="0" dirty="0" smtClean="0">
                <a:latin typeface="Times New Roman"/>
                <a:cs typeface="Times New Roman"/>
              </a:rPr>
              <a:t>We</a:t>
            </a:r>
            <a:r>
              <a:rPr b="0" spc="110" dirty="0" smtClean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have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not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only</a:t>
            </a:r>
            <a:r>
              <a:rPr b="0" spc="10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increased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11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number</a:t>
            </a:r>
            <a:r>
              <a:rPr b="0" spc="114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of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opportunities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for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network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colleagues</a:t>
            </a:r>
            <a:r>
              <a:rPr b="0" spc="1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from</a:t>
            </a:r>
            <a:r>
              <a:rPr b="0" spc="13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across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world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but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also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introduced</a:t>
            </a:r>
            <a:r>
              <a:rPr b="0" spc="1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more</a:t>
            </a:r>
            <a:r>
              <a:rPr b="0" spc="11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focused</a:t>
            </a:r>
            <a:r>
              <a:rPr b="0" spc="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sessions</a:t>
            </a:r>
            <a:r>
              <a:rPr b="0" spc="105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that </a:t>
            </a:r>
            <a:r>
              <a:rPr b="0" dirty="0">
                <a:latin typeface="Times New Roman"/>
                <a:cs typeface="Times New Roman"/>
              </a:rPr>
              <a:t>will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feature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cutting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edge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presentations,</a:t>
            </a:r>
            <a:r>
              <a:rPr b="0" spc="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special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panel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discussions,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livelier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interaction</a:t>
            </a:r>
            <a:r>
              <a:rPr b="0" spc="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industry</a:t>
            </a:r>
            <a:r>
              <a:rPr b="0" spc="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leaders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experts.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Life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is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full</a:t>
            </a:r>
            <a:r>
              <a:rPr b="0" spc="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of</a:t>
            </a:r>
            <a:r>
              <a:rPr b="0" spc="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give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take.</a:t>
            </a:r>
            <a:r>
              <a:rPr b="0" spc="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Make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it</a:t>
            </a:r>
            <a:r>
              <a:rPr b="0" spc="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count </a:t>
            </a:r>
            <a:r>
              <a:rPr b="0" dirty="0">
                <a:latin typeface="Times New Roman"/>
                <a:cs typeface="Times New Roman"/>
              </a:rPr>
              <a:t>in</a:t>
            </a:r>
            <a:r>
              <a:rPr b="0" spc="2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professional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life.</a:t>
            </a:r>
            <a:r>
              <a:rPr b="0" spc="2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Attend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dirty="0"/>
              <a:t>GYNECOLOGY</a:t>
            </a:r>
            <a:r>
              <a:rPr spc="220" dirty="0"/>
              <a:t> </a:t>
            </a:r>
            <a:r>
              <a:rPr dirty="0"/>
              <a:t>2024</a:t>
            </a:r>
            <a:r>
              <a:rPr spc="225" dirty="0"/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network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2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peers,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exchange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expertise</a:t>
            </a:r>
            <a:r>
              <a:rPr b="0" spc="2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experiences,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and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arm</a:t>
            </a:r>
            <a:r>
              <a:rPr b="0" spc="26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yourself</a:t>
            </a:r>
            <a:r>
              <a:rPr b="0" spc="2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with</a:t>
            </a:r>
            <a:r>
              <a:rPr b="0" spc="229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2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latest </a:t>
            </a:r>
            <a:r>
              <a:rPr b="0" spc="-20" dirty="0">
                <a:latin typeface="Times New Roman"/>
                <a:cs typeface="Times New Roman"/>
              </a:rPr>
              <a:t>information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to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take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your</a:t>
            </a:r>
            <a:r>
              <a:rPr b="0" spc="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department</a:t>
            </a:r>
            <a:r>
              <a:rPr b="0" spc="8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the</a:t>
            </a:r>
            <a:r>
              <a:rPr b="0" spc="-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next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level.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Welook</a:t>
            </a:r>
            <a:r>
              <a:rPr b="0" spc="-85" dirty="0">
                <a:latin typeface="Times New Roman"/>
                <a:cs typeface="Times New Roman"/>
              </a:rPr>
              <a:t> </a:t>
            </a:r>
            <a:r>
              <a:rPr b="0" spc="-30" dirty="0">
                <a:latin typeface="Times New Roman"/>
                <a:cs typeface="Times New Roman"/>
              </a:rPr>
              <a:t>forward</a:t>
            </a:r>
            <a:r>
              <a:rPr b="0" spc="-4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personally</a:t>
            </a:r>
            <a:r>
              <a:rPr b="0" spc="-1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welcoming</a:t>
            </a:r>
            <a:r>
              <a:rPr b="0" spc="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you</a:t>
            </a:r>
            <a:r>
              <a:rPr b="0" spc="8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to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Conference</a:t>
            </a:r>
            <a:r>
              <a:rPr b="0" spc="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this</a:t>
            </a:r>
            <a:r>
              <a:rPr b="0" spc="-75" dirty="0">
                <a:latin typeface="Times New Roman"/>
                <a:cs typeface="Times New Roman"/>
              </a:rPr>
              <a:t> </a:t>
            </a:r>
            <a:r>
              <a:rPr spc="-30" dirty="0"/>
              <a:t>December</a:t>
            </a:r>
            <a:r>
              <a:rPr spc="-40" dirty="0"/>
              <a:t> </a:t>
            </a:r>
            <a:r>
              <a:rPr b="0" spc="-50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b="0" spc="-50" dirty="0">
              <a:latin typeface="Times New Roman"/>
              <a:cs typeface="Times New Roman"/>
            </a:endParaRPr>
          </a:p>
          <a:p>
            <a:pPr marL="24765">
              <a:lnSpc>
                <a:spcPts val="1420"/>
              </a:lnSpc>
            </a:pPr>
            <a:r>
              <a:rPr b="0" spc="-10" dirty="0">
                <a:latin typeface="Times New Roman"/>
                <a:cs typeface="Times New Roman"/>
              </a:rPr>
              <a:t>Sincerely,</a:t>
            </a:r>
          </a:p>
          <a:p>
            <a:pPr marL="24765">
              <a:lnSpc>
                <a:spcPts val="1420"/>
              </a:lnSpc>
            </a:pPr>
            <a:r>
              <a:rPr b="0" spc="-40" dirty="0">
                <a:latin typeface="Times New Roman"/>
                <a:cs typeface="Times New Roman"/>
              </a:rPr>
              <a:t>Organizing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Committee</a:t>
            </a:r>
          </a:p>
          <a:p>
            <a:pPr marL="24765">
              <a:lnSpc>
                <a:spcPct val="100000"/>
              </a:lnSpc>
              <a:spcBef>
                <a:spcPts val="200"/>
              </a:spcBef>
            </a:pPr>
            <a:r>
              <a:rPr sz="1050" spc="-10" dirty="0"/>
              <a:t>GYNECOLOGY</a:t>
            </a:r>
            <a:r>
              <a:rPr sz="1050" spc="-175" dirty="0"/>
              <a:t> </a:t>
            </a:r>
            <a:r>
              <a:rPr sz="1050" spc="-20" dirty="0"/>
              <a:t>2024</a:t>
            </a:r>
            <a:endParaRPr sz="1050" dirty="0"/>
          </a:p>
        </p:txBody>
      </p:sp>
      <p:sp>
        <p:nvSpPr>
          <p:cNvPr id="6" name="object 6"/>
          <p:cNvSpPr txBox="1"/>
          <p:nvPr/>
        </p:nvSpPr>
        <p:spPr>
          <a:xfrm>
            <a:off x="8459851" y="5651195"/>
            <a:ext cx="2590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</a:t>
            </a:r>
            <a:r>
              <a:rPr sz="1200" i="1" spc="-10" dirty="0">
                <a:solidFill>
                  <a:srgbClr val="045FC1"/>
                </a:solidFill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4940" y="857897"/>
            <a:ext cx="2719959" cy="58520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05780" y="930402"/>
            <a:ext cx="1986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250" dirty="0"/>
              <a:t> </a:t>
            </a:r>
            <a:r>
              <a:rPr dirty="0"/>
              <a:t>N</a:t>
            </a:r>
            <a:r>
              <a:rPr spc="110" dirty="0"/>
              <a:t> </a:t>
            </a:r>
            <a:r>
              <a:rPr dirty="0"/>
              <a:t>V</a:t>
            </a:r>
            <a:r>
              <a:rPr spc="70" dirty="0"/>
              <a:t> </a:t>
            </a:r>
            <a:r>
              <a:rPr dirty="0"/>
              <a:t>I</a:t>
            </a:r>
            <a:r>
              <a:rPr spc="180" dirty="0"/>
              <a:t> </a:t>
            </a:r>
            <a:r>
              <a:rPr dirty="0"/>
              <a:t>TAT</a:t>
            </a:r>
            <a:r>
              <a:rPr spc="100" dirty="0"/>
              <a:t> </a:t>
            </a:r>
            <a:r>
              <a:rPr dirty="0"/>
              <a:t>I</a:t>
            </a:r>
            <a:r>
              <a:rPr spc="285" dirty="0"/>
              <a:t> </a:t>
            </a:r>
            <a:r>
              <a:rPr dirty="0"/>
              <a:t>O</a:t>
            </a:r>
            <a:r>
              <a:rPr spc="175" dirty="0"/>
              <a:t> </a:t>
            </a:r>
            <a:r>
              <a:rPr spc="-50" dirty="0"/>
              <a:t>N</a:t>
            </a:r>
          </a:p>
        </p:txBody>
      </p:sp>
      <p:sp>
        <p:nvSpPr>
          <p:cNvPr id="9" name="object 9"/>
          <p:cNvSpPr/>
          <p:nvPr/>
        </p:nvSpPr>
        <p:spPr>
          <a:xfrm>
            <a:off x="10994824" y="5841953"/>
            <a:ext cx="42545" cy="7620"/>
          </a:xfrm>
          <a:custGeom>
            <a:avLst/>
            <a:gdLst/>
            <a:ahLst/>
            <a:cxnLst/>
            <a:rect l="l" t="t" r="r" b="b"/>
            <a:pathLst>
              <a:path w="42545" h="7620">
                <a:moveTo>
                  <a:pt x="42463" y="0"/>
                </a:moveTo>
                <a:lnTo>
                  <a:pt x="0" y="0"/>
                </a:lnTo>
                <a:lnTo>
                  <a:pt x="0" y="7620"/>
                </a:lnTo>
                <a:lnTo>
                  <a:pt x="42463" y="7620"/>
                </a:lnTo>
                <a:lnTo>
                  <a:pt x="42463" y="0"/>
                </a:lnTo>
                <a:close/>
              </a:path>
            </a:pathLst>
          </a:custGeom>
          <a:solidFill>
            <a:srgbClr val="045FC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409" y="740409"/>
              <a:ext cx="10713720" cy="5376545"/>
            </a:xfrm>
            <a:custGeom>
              <a:avLst/>
              <a:gdLst/>
              <a:ahLst/>
              <a:cxnLst/>
              <a:rect l="l" t="t" r="r" b="b"/>
              <a:pathLst>
                <a:path w="10713720" h="5376545">
                  <a:moveTo>
                    <a:pt x="10713720" y="0"/>
                  </a:moveTo>
                  <a:lnTo>
                    <a:pt x="0" y="0"/>
                  </a:lnTo>
                  <a:lnTo>
                    <a:pt x="0" y="5376545"/>
                  </a:lnTo>
                  <a:lnTo>
                    <a:pt x="10713720" y="5376545"/>
                  </a:lnTo>
                  <a:lnTo>
                    <a:pt x="1071372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7635" y="1967229"/>
              <a:ext cx="4650740" cy="0"/>
            </a:xfrm>
            <a:custGeom>
              <a:avLst/>
              <a:gdLst/>
              <a:ahLst/>
              <a:cxnLst/>
              <a:rect l="l" t="t" r="r" b="b"/>
              <a:pathLst>
                <a:path w="4650740">
                  <a:moveTo>
                    <a:pt x="465074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5040" y="1905000"/>
              <a:ext cx="121920" cy="1250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2127250"/>
              <a:ext cx="121920" cy="1250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46165" y="2192654"/>
              <a:ext cx="4641850" cy="0"/>
            </a:xfrm>
            <a:custGeom>
              <a:avLst/>
              <a:gdLst/>
              <a:ahLst/>
              <a:cxnLst/>
              <a:rect l="l" t="t" r="r" b="b"/>
              <a:pathLst>
                <a:path w="4641850">
                  <a:moveTo>
                    <a:pt x="464185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91285" y="3798570"/>
              <a:ext cx="4651375" cy="0"/>
            </a:xfrm>
            <a:custGeom>
              <a:avLst/>
              <a:gdLst/>
              <a:ahLst/>
              <a:cxnLst/>
              <a:rect l="l" t="t" r="r" b="b"/>
              <a:pathLst>
                <a:path w="4651375">
                  <a:moveTo>
                    <a:pt x="465137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5040" y="3736342"/>
              <a:ext cx="125092" cy="1219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41540" y="5739129"/>
              <a:ext cx="360045" cy="18034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82978" y="2052702"/>
            <a:ext cx="3059430" cy="13493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9230" indent="-17653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30" dirty="0">
                <a:latin typeface="Times New Roman"/>
                <a:cs typeface="Times New Roman"/>
              </a:rPr>
              <a:t>700+</a:t>
            </a:r>
            <a:r>
              <a:rPr sz="1000" b="1" spc="-125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Leading-</a:t>
            </a:r>
            <a:r>
              <a:rPr sz="1000" dirty="0">
                <a:latin typeface="Times New Roman"/>
                <a:cs typeface="Times New Roman"/>
              </a:rPr>
              <a:t>edge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Peer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Open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21</a:t>
            </a:r>
            <a:r>
              <a:rPr sz="1000" b="1" spc="-1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Day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Rapid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30" dirty="0">
                <a:latin typeface="Times New Roman"/>
                <a:cs typeface="Times New Roman"/>
              </a:rPr>
              <a:t>50000+</a:t>
            </a:r>
            <a:r>
              <a:rPr sz="1000" b="1" spc="-17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Editorial</a:t>
            </a:r>
            <a:r>
              <a:rPr sz="1000" spc="-14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Board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Team,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b="1" spc="-30" dirty="0">
                <a:latin typeface="Times New Roman"/>
                <a:cs typeface="Times New Roman"/>
              </a:rPr>
              <a:t>35000+</a:t>
            </a:r>
            <a:r>
              <a:rPr sz="1000" b="1" spc="-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Reviewers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30</a:t>
            </a:r>
            <a:r>
              <a:rPr sz="1000" b="1" spc="-80" dirty="0">
                <a:latin typeface="Times New Roman"/>
                <a:cs typeface="Times New Roman"/>
              </a:rPr>
              <a:t> </a:t>
            </a:r>
            <a:r>
              <a:rPr sz="1000" b="1" spc="-30" dirty="0">
                <a:latin typeface="Times New Roman"/>
                <a:cs typeface="Times New Roman"/>
              </a:rPr>
              <a:t>Million</a:t>
            </a:r>
            <a:r>
              <a:rPr sz="1000" b="1" spc="-17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Readers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High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Visibility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30" dirty="0">
                <a:latin typeface="Times New Roman"/>
                <a:cs typeface="Times New Roman"/>
              </a:rPr>
              <a:t>1000+</a:t>
            </a:r>
            <a:r>
              <a:rPr sz="1000" b="1" spc="-1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Scientific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Associations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b="1" spc="-30" dirty="0">
                <a:latin typeface="Times New Roman"/>
                <a:cs typeface="Times New Roman"/>
              </a:rPr>
              <a:t>100000+</a:t>
            </a:r>
            <a:r>
              <a:rPr sz="1000" b="1" spc="-70" dirty="0">
                <a:latin typeface="Times New Roman"/>
                <a:cs typeface="Times New Roman"/>
              </a:rPr>
              <a:t> </a:t>
            </a:r>
            <a:r>
              <a:rPr sz="1000" b="1" spc="-35" dirty="0">
                <a:solidFill>
                  <a:srgbClr val="1F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5" dirty="0">
                <a:solidFill>
                  <a:srgbClr val="1F418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spc="-40" dirty="0">
                <a:latin typeface="Times New Roman"/>
                <a:cs typeface="Times New Roman"/>
              </a:rPr>
              <a:t>Publicationimmediately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after</a:t>
            </a:r>
            <a:r>
              <a:rPr sz="1000" spc="2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189230" indent="-17653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9230" algn="l"/>
              </a:tabLst>
            </a:pPr>
            <a:r>
              <a:rPr sz="1000" spc="-35" dirty="0">
                <a:latin typeface="Times New Roman"/>
                <a:cs typeface="Times New Roman"/>
              </a:rPr>
              <a:t>Quality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Quick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editorial,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4063" y="3524504"/>
            <a:ext cx="3930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1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10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2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135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r</a:t>
            </a:r>
            <a:r>
              <a:rPr sz="1200" b="1" spc="-1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3166" y="3928109"/>
            <a:ext cx="4101465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0" dirty="0">
                <a:latin typeface="Times New Roman"/>
                <a:cs typeface="Times New Roman"/>
              </a:rPr>
              <a:t>More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than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3000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happening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across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20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7960" marR="5080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Conferences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organized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Medical,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Pharma,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Engineering,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Science,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Technology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7960" marR="375285" indent="-175260">
              <a:lnSpc>
                <a:spcPct val="100000"/>
              </a:lnSpc>
              <a:buFont typeface="Arial MT"/>
              <a:buChar char="•"/>
              <a:tabLst>
                <a:tab pos="187960" algn="l"/>
              </a:tabLst>
            </a:pPr>
            <a:r>
              <a:rPr sz="1000" spc="-30" dirty="0">
                <a:latin typeface="Times New Roman"/>
                <a:cs typeface="Times New Roman"/>
              </a:rPr>
              <a:t>CME/CPD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Accredited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fostering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professional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Personal development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spc="-50" dirty="0">
                <a:latin typeface="Times New Roman"/>
                <a:cs typeface="Times New Roman"/>
              </a:rPr>
              <a:t>Continuum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education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through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organized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scientific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spc="-20" dirty="0">
                <a:latin typeface="Times New Roman"/>
                <a:cs typeface="Times New Roman"/>
              </a:rPr>
              <a:t>Renowned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scientists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representing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from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40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spc="-45" dirty="0">
                <a:latin typeface="Times New Roman"/>
                <a:cs typeface="Times New Roman"/>
              </a:rPr>
              <a:t>Highly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Interactive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sessions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Panel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Meetings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offers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perfect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platform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Global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12747" y="1662429"/>
            <a:ext cx="6057900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O</a:t>
            </a:r>
            <a:r>
              <a:rPr sz="1200" b="1" spc="-7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u</a:t>
            </a:r>
            <a:r>
              <a:rPr sz="1200" b="1" spc="-9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I</a:t>
            </a:r>
            <a:r>
              <a:rPr sz="1200" b="1" spc="-9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e</a:t>
            </a:r>
            <a:r>
              <a:rPr sz="12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393838"/>
                </a:solidFill>
                <a:latin typeface="Times New Roman"/>
                <a:cs typeface="Times New Roman"/>
              </a:rPr>
              <a:t>r</a:t>
            </a:r>
            <a:r>
              <a:rPr sz="1200" b="1" spc="-9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a</a:t>
            </a:r>
            <a:r>
              <a:rPr sz="1200" b="1" spc="-4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t</a:t>
            </a:r>
            <a:r>
              <a:rPr sz="12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i</a:t>
            </a:r>
            <a:r>
              <a:rPr sz="1200" b="1" spc="1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o</a:t>
            </a:r>
            <a:r>
              <a:rPr sz="1200" b="1" spc="-3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n</a:t>
            </a:r>
            <a:r>
              <a:rPr sz="1200" b="1" spc="-9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l</a:t>
            </a:r>
            <a:r>
              <a:rPr sz="1200" b="1" spc="36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p</a:t>
            </a:r>
            <a:r>
              <a:rPr sz="1200" b="1" spc="-9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e n</a:t>
            </a:r>
            <a:r>
              <a:rPr sz="1200" b="1" spc="20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Ac</a:t>
            </a:r>
            <a:r>
              <a:rPr sz="1200" b="1" spc="-3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c</a:t>
            </a:r>
            <a:r>
              <a:rPr sz="12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e</a:t>
            </a:r>
            <a:r>
              <a:rPr sz="1200" b="1" spc="1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s</a:t>
            </a:r>
            <a:r>
              <a:rPr sz="1200" b="1" spc="-6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s</a:t>
            </a:r>
            <a:r>
              <a:rPr sz="1200" b="1" spc="24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J</a:t>
            </a:r>
            <a:r>
              <a:rPr sz="1200" b="1" spc="-4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u</a:t>
            </a:r>
            <a:r>
              <a:rPr sz="1200" b="1" spc="-8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393838"/>
                </a:solidFill>
                <a:latin typeface="Times New Roman"/>
                <a:cs typeface="Times New Roman"/>
              </a:rPr>
              <a:t>r</a:t>
            </a:r>
            <a:r>
              <a:rPr sz="1200" b="1" spc="-114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n</a:t>
            </a:r>
            <a:r>
              <a:rPr sz="1200" b="1" spc="-7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a</a:t>
            </a:r>
            <a:r>
              <a:rPr sz="1200" b="1" spc="-4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l</a:t>
            </a:r>
            <a:r>
              <a:rPr sz="1200" b="1" spc="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9383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45466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1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3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Fe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r</a:t>
            </a:r>
            <a:r>
              <a:rPr sz="1200" b="1" spc="-1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5686" y="2208047"/>
            <a:ext cx="4123690" cy="29876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40" dirty="0">
                <a:latin typeface="Times New Roman"/>
                <a:cs typeface="Times New Roman"/>
              </a:rPr>
              <a:t>Easy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65" dirty="0">
                <a:latin typeface="Times New Roman"/>
                <a:cs typeface="Times New Roman"/>
              </a:rPr>
              <a:t> Submit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dirty="0">
                <a:latin typeface="Times New Roman"/>
                <a:cs typeface="Times New Roman"/>
              </a:rPr>
              <a:t>High </a:t>
            </a:r>
            <a:r>
              <a:rPr sz="1000" spc="-45" dirty="0">
                <a:latin typeface="Times New Roman"/>
                <a:cs typeface="Times New Roman"/>
              </a:rPr>
              <a:t>Quality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Fast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PublishingGuaranteed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5" dirty="0">
                <a:latin typeface="Times New Roman"/>
                <a:cs typeface="Times New Roman"/>
              </a:rPr>
              <a:t>Unbiased,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quality-</a:t>
            </a:r>
            <a:r>
              <a:rPr sz="1000" spc="-10" dirty="0">
                <a:latin typeface="Times New Roman"/>
                <a:cs typeface="Times New Roman"/>
              </a:rPr>
              <a:t>oriented,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transparent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40" dirty="0">
                <a:latin typeface="Times New Roman"/>
                <a:cs typeface="Times New Roman"/>
              </a:rPr>
              <a:t>Trulyimpartial </a:t>
            </a:r>
            <a:r>
              <a:rPr sz="1000" spc="-45" dirty="0">
                <a:latin typeface="Times New Roman"/>
                <a:cs typeface="Times New Roman"/>
              </a:rPr>
              <a:t>recognition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best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20" dirty="0">
                <a:latin typeface="Times New Roman"/>
                <a:cs typeface="Times New Roman"/>
              </a:rPr>
              <a:t>Feedback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the impact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every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feature: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Audio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version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5" dirty="0">
                <a:latin typeface="Times New Roman"/>
                <a:cs typeface="Times New Roman"/>
              </a:rPr>
              <a:t> published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5" dirty="0">
                <a:latin typeface="Times New Roman"/>
                <a:cs typeface="Times New Roman"/>
              </a:rPr>
              <a:t>Digital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articles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share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1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45" dirty="0">
                <a:latin typeface="Times New Roman"/>
                <a:cs typeface="Times New Roman"/>
              </a:rPr>
              <a:t>Sharing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option:Social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5" dirty="0">
                <a:latin typeface="Times New Roman"/>
                <a:cs typeface="Times New Roman"/>
              </a:rPr>
              <a:t>Authors,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editors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provided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scientific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dirty="0">
                <a:latin typeface="Times New Roman"/>
                <a:cs typeface="Times New Roman"/>
              </a:rPr>
              <a:t>User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friendly/feasible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website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articles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translations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across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than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endParaRPr sz="1000">
              <a:latin typeface="Times New Roman"/>
              <a:cs typeface="Times New Roman"/>
            </a:endParaRPr>
          </a:p>
          <a:p>
            <a:pPr marL="18796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0" dirty="0">
                <a:latin typeface="Times New Roman"/>
                <a:cs typeface="Times New Roman"/>
              </a:rPr>
              <a:t>Robust</a:t>
            </a:r>
            <a:r>
              <a:rPr sz="1000" spc="-180" dirty="0">
                <a:latin typeface="Times New Roman"/>
                <a:cs typeface="Times New Roman"/>
              </a:rPr>
              <a:t> </a:t>
            </a:r>
            <a:r>
              <a:rPr sz="1000" spc="-80" dirty="0">
                <a:latin typeface="Times New Roman"/>
                <a:cs typeface="Times New Roman"/>
              </a:rPr>
              <a:t>on-</a:t>
            </a:r>
            <a:r>
              <a:rPr sz="1000" dirty="0">
                <a:latin typeface="Times New Roman"/>
                <a:cs typeface="Times New Roman"/>
              </a:rPr>
              <a:t>line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publicityfor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all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speakers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organizing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20" dirty="0">
                <a:latin typeface="Times New Roman"/>
                <a:cs typeface="Times New Roman"/>
              </a:rPr>
              <a:t>Career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Guidance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Workshops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students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early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10" dirty="0">
                <a:latin typeface="Times New Roman"/>
                <a:cs typeface="Times New Roman"/>
              </a:rPr>
              <a:t>Accepted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Abstracts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will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published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in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various </a:t>
            </a:r>
            <a:r>
              <a:rPr sz="1000" spc="-25" dirty="0">
                <a:latin typeface="Times New Roman"/>
                <a:cs typeface="Times New Roman"/>
              </a:rPr>
              <a:t>indexed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000" spc="-10" dirty="0">
                <a:latin typeface="Times New Roman"/>
                <a:cs typeface="Times New Roman"/>
              </a:rPr>
              <a:t>Accepted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abstracts</a:t>
            </a:r>
            <a:r>
              <a:rPr sz="1000" dirty="0">
                <a:latin typeface="Times New Roman"/>
                <a:cs typeface="Times New Roman"/>
              </a:rPr>
              <a:t> 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labeled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Digital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Identification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</a:t>
            </a:r>
            <a:endParaRPr sz="1000">
              <a:latin typeface="Times New Roman"/>
              <a:cs typeface="Times New Roman"/>
            </a:endParaRPr>
          </a:p>
          <a:p>
            <a:pPr marL="187960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Times New Roman"/>
                <a:cs typeface="Times New Roman"/>
              </a:rPr>
              <a:t>(DOI)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provided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Cross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Ref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35" dirty="0">
                <a:latin typeface="Times New Roman"/>
                <a:cs typeface="Times New Roman"/>
              </a:rPr>
              <a:t>Creation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speakers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abstracts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pages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in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Google</a:t>
            </a:r>
            <a:endParaRPr sz="10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spc="-45" dirty="0">
                <a:latin typeface="Times New Roman"/>
                <a:cs typeface="Times New Roman"/>
              </a:rPr>
              <a:t>Opportunity</a:t>
            </a:r>
            <a:r>
              <a:rPr sz="1000" spc="-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publishfull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Manu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Scripts</a:t>
            </a:r>
            <a:r>
              <a:rPr sz="1000" spc="-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our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0607" y="5568797"/>
            <a:ext cx="342900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50" dirty="0">
                <a:latin typeface="Times New Roman"/>
                <a:cs typeface="Times New Roman"/>
              </a:rPr>
              <a:t>Special</a:t>
            </a:r>
            <a:r>
              <a:rPr sz="700" b="1" spc="-105" dirty="0">
                <a:latin typeface="Times New Roman"/>
                <a:cs typeface="Times New Roman"/>
              </a:rPr>
              <a:t> </a:t>
            </a:r>
            <a:r>
              <a:rPr sz="700" b="1" spc="-55" dirty="0">
                <a:latin typeface="Times New Roman"/>
                <a:cs typeface="Times New Roman"/>
              </a:rPr>
              <a:t>Issues</a:t>
            </a:r>
            <a:r>
              <a:rPr sz="700" b="1" spc="-75" dirty="0">
                <a:latin typeface="Times New Roman"/>
                <a:cs typeface="Times New Roman"/>
              </a:rPr>
              <a:t> </a:t>
            </a:r>
            <a:r>
              <a:rPr sz="700" b="1" dirty="0">
                <a:latin typeface="Times New Roman"/>
                <a:cs typeface="Times New Roman"/>
              </a:rPr>
              <a:t>:</a:t>
            </a:r>
            <a:r>
              <a:rPr sz="700" b="1" spc="-4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All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35" dirty="0">
                <a:latin typeface="Times New Roman"/>
                <a:cs typeface="Times New Roman"/>
              </a:rPr>
              <a:t>acceptedabstracts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will</a:t>
            </a:r>
            <a:r>
              <a:rPr sz="700" spc="17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be</a:t>
            </a:r>
            <a:r>
              <a:rPr sz="700" spc="-4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abstract</a:t>
            </a:r>
            <a:r>
              <a:rPr sz="700" spc="100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will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be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provided</a:t>
            </a:r>
            <a:r>
              <a:rPr sz="700" spc="80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with</a:t>
            </a:r>
            <a:r>
              <a:rPr sz="700" spc="4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digital</a:t>
            </a:r>
            <a:r>
              <a:rPr sz="700" spc="130" dirty="0">
                <a:latin typeface="Times New Roman"/>
                <a:cs typeface="Times New Roman"/>
              </a:rPr>
              <a:t> </a:t>
            </a:r>
            <a:r>
              <a:rPr sz="700" spc="-35" dirty="0">
                <a:latin typeface="Times New Roman"/>
                <a:cs typeface="Times New Roman"/>
              </a:rPr>
              <a:t>Object</a:t>
            </a:r>
            <a:r>
              <a:rPr sz="700" spc="-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Identifier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72042" y="5616676"/>
            <a:ext cx="2590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49291" y="897801"/>
            <a:ext cx="2726563" cy="598512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282565" y="986409"/>
            <a:ext cx="1609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6505" algn="l"/>
              </a:tabLst>
            </a:pPr>
            <a:r>
              <a:rPr spc="-20" dirty="0"/>
              <a:t>A</a:t>
            </a:r>
            <a:r>
              <a:rPr spc="-114" dirty="0"/>
              <a:t> </a:t>
            </a:r>
            <a:r>
              <a:rPr dirty="0"/>
              <a:t>B</a:t>
            </a:r>
            <a:r>
              <a:rPr spc="229" dirty="0"/>
              <a:t> </a:t>
            </a:r>
            <a:r>
              <a:rPr dirty="0"/>
              <a:t>O</a:t>
            </a:r>
            <a:r>
              <a:rPr spc="215" dirty="0"/>
              <a:t> </a:t>
            </a:r>
            <a:r>
              <a:rPr dirty="0"/>
              <a:t>U</a:t>
            </a:r>
            <a:r>
              <a:rPr spc="110" dirty="0"/>
              <a:t> </a:t>
            </a:r>
            <a:r>
              <a:rPr spc="-50" dirty="0"/>
              <a:t>T</a:t>
            </a:r>
            <a:r>
              <a:rPr dirty="0"/>
              <a:t>	</a:t>
            </a:r>
            <a:r>
              <a:rPr sz="2700" baseline="3086" dirty="0"/>
              <a:t>U </a:t>
            </a:r>
            <a:r>
              <a:rPr sz="2700" spc="-75" baseline="3086" dirty="0"/>
              <a:t>S</a:t>
            </a:r>
            <a:endParaRPr sz="2700" baseline="308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529" y="380365"/>
              <a:ext cx="9372600" cy="5748655"/>
            </a:xfrm>
            <a:custGeom>
              <a:avLst/>
              <a:gdLst/>
              <a:ahLst/>
              <a:cxnLst/>
              <a:rect l="l" t="t" r="r" b="b"/>
              <a:pathLst>
                <a:path w="9372600" h="5748655">
                  <a:moveTo>
                    <a:pt x="9372600" y="0"/>
                  </a:moveTo>
                  <a:lnTo>
                    <a:pt x="0" y="0"/>
                  </a:lnTo>
                  <a:lnTo>
                    <a:pt x="0" y="5748655"/>
                  </a:lnTo>
                  <a:lnTo>
                    <a:pt x="9372600" y="5748655"/>
                  </a:lnTo>
                  <a:lnTo>
                    <a:pt x="937260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27979" y="2142489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31154" y="347154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5915" y="4495800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61057" y="707216"/>
            <a:ext cx="8975725" cy="133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100"/>
              </a:lnSpc>
              <a:spcBef>
                <a:spcPts val="100"/>
              </a:spcBef>
            </a:pPr>
            <a:r>
              <a:rPr sz="1100" b="1" spc="-10" dirty="0">
                <a:latin typeface="Times New Roman"/>
                <a:cs typeface="Times New Roman"/>
              </a:rPr>
              <a:t>GYNECOLOGY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gives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ideal stage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intelligent</a:t>
            </a:r>
            <a:r>
              <a:rPr sz="1100" dirty="0">
                <a:latin typeface="Times New Roman"/>
                <a:cs typeface="Times New Roman"/>
              </a:rPr>
              <a:t> and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Interactive</a:t>
            </a:r>
            <a:r>
              <a:rPr sz="1100" dirty="0">
                <a:latin typeface="Times New Roman"/>
                <a:cs typeface="Times New Roman"/>
              </a:rPr>
              <a:t> in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days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Session;</a:t>
            </a:r>
            <a:r>
              <a:rPr sz="1100" dirty="0">
                <a:latin typeface="Times New Roman"/>
                <a:cs typeface="Times New Roman"/>
              </a:rPr>
              <a:t> focused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on 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theme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b="1" spc="-40" dirty="0">
                <a:latin typeface="Times New Roman"/>
                <a:cs typeface="Times New Roman"/>
              </a:rPr>
              <a:t>"{{CME-</a:t>
            </a:r>
            <a:r>
              <a:rPr sz="1100" b="1" dirty="0">
                <a:latin typeface="Times New Roman"/>
                <a:cs typeface="Times New Roman"/>
              </a:rPr>
              <a:t>CPD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Accreditations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Available} </a:t>
            </a:r>
            <a:r>
              <a:rPr sz="1100" b="1" dirty="0">
                <a:latin typeface="Times New Roman"/>
                <a:cs typeface="Times New Roman"/>
              </a:rPr>
              <a:t>Innovations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and</a:t>
            </a:r>
            <a:r>
              <a:rPr sz="1100" b="1" spc="1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Advancements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in</a:t>
            </a:r>
            <a:r>
              <a:rPr sz="1100" b="1" spc="1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Gynecology</a:t>
            </a:r>
            <a:r>
              <a:rPr sz="1100" b="1" spc="1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and</a:t>
            </a:r>
            <a:r>
              <a:rPr sz="1100" b="1" spc="1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Obstetrics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and</a:t>
            </a:r>
            <a:r>
              <a:rPr sz="1100" b="1" spc="1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Women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health</a:t>
            </a:r>
            <a:r>
              <a:rPr sz="1100" b="1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extraordinary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format,</a:t>
            </a:r>
            <a:r>
              <a:rPr sz="1100" spc="1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content,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networking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engagement.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The </a:t>
            </a:r>
            <a:r>
              <a:rPr sz="1100" dirty="0">
                <a:latin typeface="Times New Roman"/>
                <a:cs typeface="Times New Roman"/>
              </a:rPr>
              <a:t>occasion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unites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really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creative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scholars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who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are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driving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route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through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trailing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new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troublesome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arrangements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re-</a:t>
            </a:r>
            <a:r>
              <a:rPr sz="1100" dirty="0">
                <a:latin typeface="Times New Roman"/>
                <a:cs typeface="Times New Roman"/>
              </a:rPr>
              <a:t>evaluating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GYNECOLOGY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imes New Roman"/>
                <a:cs typeface="Times New Roman"/>
              </a:rPr>
              <a:t>2024 </a:t>
            </a:r>
            <a:r>
              <a:rPr sz="1100" dirty="0">
                <a:latin typeface="Times New Roman"/>
                <a:cs typeface="Times New Roman"/>
              </a:rPr>
              <a:t>outlook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assist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you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with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bettering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see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how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build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up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correct</a:t>
            </a:r>
            <a:r>
              <a:rPr sz="1100" spc="185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GYNECOLOGY</a:t>
            </a:r>
            <a:r>
              <a:rPr sz="1100" b="1" spc="1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r>
              <a:rPr sz="1100" b="1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Practice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procedure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with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solid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logical,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clinical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business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attitude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how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inventive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logical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strategies,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rising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advances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165" dirty="0">
                <a:latin typeface="Times New Roman"/>
                <a:cs typeface="Times New Roman"/>
              </a:rPr>
              <a:t>  </a:t>
            </a:r>
            <a:r>
              <a:rPr sz="1100" dirty="0">
                <a:latin typeface="Times New Roman"/>
                <a:cs typeface="Times New Roman"/>
              </a:rPr>
              <a:t>innovative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gadgets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can</a:t>
            </a:r>
            <a:r>
              <a:rPr sz="1100" spc="1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transform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b="1" spc="-30" dirty="0">
                <a:latin typeface="Times New Roman"/>
                <a:cs typeface="Times New Roman"/>
              </a:rPr>
              <a:t>GYNECOLOGY</a:t>
            </a:r>
            <a:r>
              <a:rPr sz="1100" b="1" spc="-1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r>
              <a:rPr sz="1100" b="1" spc="20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100">
              <a:latin typeface="Times New Roman"/>
              <a:cs typeface="Times New Roman"/>
            </a:endParaRPr>
          </a:p>
          <a:p>
            <a:pPr marR="50800" algn="ctr">
              <a:lnSpc>
                <a:spcPct val="100000"/>
              </a:lnSpc>
            </a:pPr>
            <a:r>
              <a:rPr sz="1100" b="1" spc="-45" dirty="0">
                <a:latin typeface="Times New Roman"/>
                <a:cs typeface="Times New Roman"/>
              </a:rPr>
              <a:t>GYNECOLOGY</a:t>
            </a:r>
            <a:r>
              <a:rPr sz="1100" b="1" spc="-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r>
              <a:rPr sz="1100" b="1" spc="204" dirty="0"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L</a:t>
            </a:r>
            <a:r>
              <a:rPr sz="11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100" b="1" spc="-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100" b="1" spc="3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F</a:t>
            </a:r>
            <a:r>
              <a:rPr sz="1100" b="1" spc="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1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U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-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9745" y="2173884"/>
            <a:ext cx="3366135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dirty="0">
                <a:latin typeface="Times New Roman"/>
                <a:cs typeface="Times New Roman"/>
              </a:rPr>
              <a:t>Meet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academia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45" dirty="0">
                <a:latin typeface="Times New Roman"/>
                <a:cs typeface="Times New Roman"/>
              </a:rPr>
              <a:t>industry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visionaries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to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inspired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5" dirty="0">
                <a:latin typeface="Times New Roman"/>
                <a:cs typeface="Times New Roman"/>
              </a:rPr>
              <a:t>Expand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knowledge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find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solutions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to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problems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10" dirty="0">
                <a:latin typeface="Times New Roman"/>
                <a:cs typeface="Times New Roman"/>
              </a:rPr>
              <a:t>Knowledge,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benchmarking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Networking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offered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at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place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45" dirty="0">
                <a:latin typeface="Times New Roman"/>
                <a:cs typeface="Times New Roman"/>
              </a:rPr>
              <a:t>Forge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connections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global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75246" y="2257043"/>
            <a:ext cx="2734310" cy="5238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45" dirty="0">
                <a:latin typeface="Times New Roman"/>
                <a:cs typeface="Times New Roman"/>
              </a:rPr>
              <a:t>Highly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structured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scientific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1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Posterpresentations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class</a:t>
            </a:r>
            <a:r>
              <a:rPr sz="1000" spc="-10" dirty="0">
                <a:latin typeface="Times New Roman"/>
                <a:cs typeface="Times New Roman"/>
              </a:rPr>
              <a:t> exhibitions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20" dirty="0">
                <a:latin typeface="Times New Roman"/>
                <a:cs typeface="Times New Roman"/>
              </a:rPr>
              <a:t>Meet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with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new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vendors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8354" y="3090163"/>
            <a:ext cx="665543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H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100" b="1" spc="-5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W</a:t>
            </a:r>
            <a:r>
              <a:rPr sz="1100" b="1" spc="49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C</a:t>
            </a:r>
            <a:r>
              <a:rPr sz="1100" b="1" spc="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100" b="1" spc="-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N F</a:t>
            </a:r>
            <a:r>
              <a:rPr sz="1100" b="1" spc="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 R</a:t>
            </a:r>
            <a:r>
              <a:rPr sz="11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r>
              <a:rPr sz="1100" b="1" spc="2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C</a:t>
            </a:r>
            <a:r>
              <a:rPr sz="11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3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-2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-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4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100" b="1" spc="-4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150" dirty="0">
                <a:solidFill>
                  <a:srgbClr val="1F2A35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C O</a:t>
            </a:r>
            <a:r>
              <a:rPr sz="11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N F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N C</a:t>
            </a:r>
            <a:r>
              <a:rPr sz="1100" b="1" spc="2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150" dirty="0">
                <a:solidFill>
                  <a:srgbClr val="1F2A35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100" b="1" spc="-6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F</a:t>
            </a:r>
            <a:r>
              <a:rPr sz="1100" b="1" spc="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155" dirty="0">
                <a:solidFill>
                  <a:srgbClr val="1F2A35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F</a:t>
            </a:r>
            <a:r>
              <a:rPr sz="1100" b="1" spc="1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M</a:t>
            </a:r>
            <a:r>
              <a:rPr sz="1100" b="1" spc="125" dirty="0">
                <a:solidFill>
                  <a:srgbClr val="1F2A35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100" b="1" spc="-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H</a:t>
            </a:r>
            <a:r>
              <a:rPr sz="1100" b="1" spc="1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100" b="1" spc="-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100" b="1" spc="4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1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9745" y="3484270"/>
            <a:ext cx="385191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b="1" spc="-30" dirty="0">
                <a:latin typeface="Times New Roman"/>
                <a:cs typeface="Times New Roman"/>
              </a:rPr>
              <a:t>3000+</a:t>
            </a:r>
            <a:r>
              <a:rPr sz="1000" b="1" spc="-135" dirty="0">
                <a:latin typeface="Times New Roman"/>
                <a:cs typeface="Times New Roman"/>
              </a:rPr>
              <a:t> </a:t>
            </a:r>
            <a:r>
              <a:rPr sz="1000" b="1" spc="-35" dirty="0">
                <a:latin typeface="Times New Roman"/>
                <a:cs typeface="Times New Roman"/>
              </a:rPr>
              <a:t>Conferences</a:t>
            </a:r>
            <a:r>
              <a:rPr sz="1000" b="1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across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45" dirty="0">
                <a:latin typeface="Times New Roman"/>
                <a:cs typeface="Times New Roman"/>
              </a:rPr>
              <a:t>countries</a:t>
            </a:r>
            <a:r>
              <a:rPr sz="1000" b="1" spc="-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through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dirty="0">
                <a:latin typeface="Times New Roman"/>
                <a:cs typeface="Times New Roman"/>
              </a:rPr>
              <a:t>Over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million+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30" dirty="0">
                <a:latin typeface="Times New Roman"/>
                <a:cs typeface="Times New Roman"/>
              </a:rPr>
              <a:t>visitors</a:t>
            </a:r>
            <a:r>
              <a:rPr sz="1000" b="1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b="1" spc="-30" dirty="0">
                <a:latin typeface="Times New Roman"/>
                <a:cs typeface="Times New Roman"/>
              </a:rPr>
              <a:t>20000+</a:t>
            </a:r>
            <a:r>
              <a:rPr sz="1000" b="1" spc="-125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unique</a:t>
            </a:r>
            <a:r>
              <a:rPr sz="1000" b="1" spc="-85" dirty="0">
                <a:latin typeface="Times New Roman"/>
                <a:cs typeface="Times New Roman"/>
              </a:rPr>
              <a:t> </a:t>
            </a:r>
            <a:r>
              <a:rPr sz="1000" b="1" spc="-35" dirty="0">
                <a:latin typeface="Times New Roman"/>
                <a:cs typeface="Times New Roman"/>
              </a:rPr>
              <a:t>visitors</a:t>
            </a:r>
            <a:r>
              <a:rPr sz="1000" b="1" spc="-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20" dirty="0">
                <a:latin typeface="Times New Roman"/>
                <a:cs typeface="Times New Roman"/>
              </a:rPr>
              <a:t>Participationby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Stalwarts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from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various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international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45" dirty="0">
                <a:latin typeface="Times New Roman"/>
                <a:cs typeface="Times New Roman"/>
              </a:rPr>
              <a:t>Internationally </a:t>
            </a:r>
            <a:r>
              <a:rPr sz="1000" dirty="0">
                <a:latin typeface="Times New Roman"/>
                <a:cs typeface="Times New Roman"/>
              </a:rPr>
              <a:t>renowned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speakers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scientists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61175" y="3497986"/>
            <a:ext cx="3054350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guidance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early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researchers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25" dirty="0">
                <a:latin typeface="Times New Roman"/>
                <a:cs typeface="Times New Roman"/>
              </a:rPr>
              <a:t>Interesting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scientific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deliberations</a:t>
            </a:r>
            <a:r>
              <a:rPr sz="1000" spc="-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20" dirty="0">
                <a:latin typeface="Times New Roman"/>
                <a:cs typeface="Times New Roman"/>
              </a:rPr>
              <a:t>Perfect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platform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global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2126" y="4150989"/>
            <a:ext cx="8797290" cy="183388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R="313690" algn="ctr">
              <a:lnSpc>
                <a:spcPct val="100000"/>
              </a:lnSpc>
              <a:spcBef>
                <a:spcPts val="775"/>
              </a:spcBef>
            </a:pP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G</a:t>
            </a:r>
            <a:r>
              <a:rPr sz="1100" b="1" spc="-10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100" b="1" spc="-114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A</a:t>
            </a:r>
            <a:r>
              <a:rPr sz="1100" b="1" spc="-2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1F2A35"/>
                </a:solidFill>
                <a:latin typeface="Times New Roman"/>
                <a:cs typeface="Times New Roman"/>
              </a:rPr>
              <a:t>L</a:t>
            </a:r>
            <a:r>
              <a:rPr sz="11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  <a:p>
            <a:pPr marL="186055" marR="751205" indent="-173990">
              <a:lnSpc>
                <a:spcPct val="108000"/>
              </a:lnSpc>
              <a:spcBef>
                <a:spcPts val="509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20" dirty="0">
                <a:latin typeface="Times New Roman"/>
                <a:cs typeface="Times New Roman"/>
              </a:rPr>
              <a:t>The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program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emphasizes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evidence-</a:t>
            </a:r>
            <a:r>
              <a:rPr sz="1000" dirty="0">
                <a:latin typeface="Times New Roman"/>
                <a:cs typeface="Times New Roman"/>
              </a:rPr>
              <a:t>based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practice,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educational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innovation,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practical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application,</a:t>
            </a:r>
            <a:r>
              <a:rPr sz="1000" spc="-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peer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peer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collaboration.The </a:t>
            </a:r>
            <a:r>
              <a:rPr sz="1000" dirty="0">
                <a:latin typeface="Times New Roman"/>
                <a:cs typeface="Times New Roman"/>
              </a:rPr>
              <a:t>goal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providea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transformative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professional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development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experience.</a:t>
            </a:r>
            <a:endParaRPr sz="1000">
              <a:latin typeface="Times New Roman"/>
              <a:cs typeface="Times New Roman"/>
            </a:endParaRPr>
          </a:p>
          <a:p>
            <a:pPr marL="186055" marR="1384935" indent="-173990">
              <a:lnSpc>
                <a:spcPct val="108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Bringing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together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experts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catalyze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advance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about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Gynecology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and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Obstetrics </a:t>
            </a:r>
            <a:r>
              <a:rPr sz="1000" spc="-25" dirty="0">
                <a:latin typeface="Times New Roman"/>
                <a:cs typeface="Times New Roman"/>
              </a:rPr>
              <a:t>regulatory</a:t>
            </a:r>
            <a:r>
              <a:rPr sz="1000" spc="-10" dirty="0">
                <a:latin typeface="Times New Roman"/>
                <a:cs typeface="Times New Roman"/>
              </a:rPr>
              <a:t> measures </a:t>
            </a:r>
            <a:r>
              <a:rPr sz="1000" spc="-20" dirty="0">
                <a:latin typeface="Times New Roman"/>
                <a:cs typeface="Times New Roman"/>
              </a:rPr>
              <a:t>present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 </a:t>
            </a:r>
            <a:r>
              <a:rPr sz="1000" dirty="0">
                <a:latin typeface="Times New Roman"/>
                <a:cs typeface="Times New Roman"/>
              </a:rPr>
              <a:t>recent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findings,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promote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enhance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collaborations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around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>
              <a:latin typeface="Times New Roman"/>
              <a:cs typeface="Times New Roman"/>
            </a:endParaRPr>
          </a:p>
          <a:p>
            <a:pPr marL="186055" marR="784225" indent="-173990">
              <a:lnSpc>
                <a:spcPct val="109000"/>
              </a:lnSpc>
              <a:buFont typeface="Arial MT"/>
              <a:buChar char="•"/>
              <a:tabLst>
                <a:tab pos="186055" algn="l"/>
              </a:tabLst>
            </a:pPr>
            <a:r>
              <a:rPr sz="1000" spc="-25" dirty="0">
                <a:latin typeface="Times New Roman"/>
                <a:cs typeface="Times New Roman"/>
              </a:rPr>
              <a:t>Bringing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together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community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leaders, scientists,</a:t>
            </a:r>
            <a:r>
              <a:rPr sz="1000" dirty="0">
                <a:latin typeface="Times New Roman"/>
                <a:cs typeface="Times New Roman"/>
              </a:rPr>
              <a:t> 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leaders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promote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enhance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programmatic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collaborations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effectively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address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regional, </a:t>
            </a:r>
            <a:r>
              <a:rPr sz="1000" spc="-30" dirty="0">
                <a:latin typeface="Times New Roman"/>
                <a:cs typeface="Times New Roman"/>
              </a:rPr>
              <a:t>national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local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responses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elderly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populationaround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overcome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barriers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limit</a:t>
            </a:r>
            <a:r>
              <a:rPr sz="1000" spc="-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services.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3"/>
              </a:rPr>
              <a:t>https://gynecology.healthconferences.org//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5423" y="741578"/>
            <a:ext cx="1362202" cy="539877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55140" y="4050091"/>
            <a:ext cx="278765" cy="10325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AB</a:t>
            </a:r>
            <a:r>
              <a:rPr sz="18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4218" y="1701987"/>
            <a:ext cx="278765" cy="22231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529" y="754380"/>
              <a:ext cx="9357360" cy="5379720"/>
            </a:xfrm>
            <a:custGeom>
              <a:avLst/>
              <a:gdLst/>
              <a:ahLst/>
              <a:cxnLst/>
              <a:rect l="l" t="t" r="r" b="b"/>
              <a:pathLst>
                <a:path w="9357360" h="5379720">
                  <a:moveTo>
                    <a:pt x="9357360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9357360" y="5379720"/>
                  </a:lnTo>
                  <a:lnTo>
                    <a:pt x="935736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15915" y="1185544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31154" y="205422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21629" y="320357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8834" y="3907154"/>
              <a:ext cx="490854" cy="24383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410200" y="443166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32126" y="1211097"/>
            <a:ext cx="3213735" cy="51054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b="1" dirty="0">
                <a:latin typeface="Times New Roman"/>
                <a:cs typeface="Times New Roman"/>
              </a:rPr>
              <a:t>After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-55" dirty="0">
                <a:latin typeface="Times New Roman"/>
                <a:cs typeface="Times New Roman"/>
              </a:rPr>
              <a:t>participating</a:t>
            </a:r>
            <a:r>
              <a:rPr sz="1000" b="1" spc="-12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in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this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meeting,</a:t>
            </a:r>
            <a:r>
              <a:rPr sz="1000" b="1" spc="130" dirty="0">
                <a:latin typeface="Times New Roman"/>
                <a:cs typeface="Times New Roman"/>
              </a:rPr>
              <a:t> </a:t>
            </a:r>
            <a:r>
              <a:rPr sz="1000" b="1" spc="-35" dirty="0">
                <a:latin typeface="Times New Roman"/>
                <a:cs typeface="Times New Roman"/>
              </a:rPr>
              <a:t>attendees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b="1" spc="-35" dirty="0">
                <a:latin typeface="Times New Roman"/>
                <a:cs typeface="Times New Roman"/>
              </a:rPr>
              <a:t>should</a:t>
            </a:r>
            <a:r>
              <a:rPr sz="1000" b="1" spc="-11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be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able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  <a:p>
            <a:pPr marL="177800" marR="506730" indent="-16573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2880" algn="l"/>
              </a:tabLst>
            </a:pPr>
            <a:r>
              <a:rPr sz="1000" spc="-45" dirty="0">
                <a:latin typeface="Times New Roman"/>
                <a:cs typeface="Times New Roman"/>
              </a:rPr>
              <a:t>Discuss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emerging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issues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field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Gynecology 	</a:t>
            </a:r>
            <a:r>
              <a:rPr sz="1000" spc="-45" dirty="0">
                <a:latin typeface="Times New Roman"/>
                <a:cs typeface="Times New Roman"/>
              </a:rPr>
              <a:t>Discuss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apply</a:t>
            </a:r>
            <a:r>
              <a:rPr sz="1000" spc="-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recent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findings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related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02814" y="1696338"/>
            <a:ext cx="6413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imes New Roman"/>
                <a:cs typeface="Times New Roman"/>
              </a:rPr>
              <a:t>Gynecology.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84163" y="918464"/>
            <a:ext cx="579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1F2A35"/>
                </a:solidFill>
                <a:latin typeface="Times New Roman"/>
                <a:cs typeface="Times New Roman"/>
              </a:rPr>
              <a:t>G</a:t>
            </a:r>
            <a:r>
              <a:rPr sz="1200" b="1" spc="-7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1F2A35"/>
                </a:solidFill>
                <a:latin typeface="Times New Roman"/>
                <a:cs typeface="Times New Roman"/>
              </a:rPr>
              <a:t>OALS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62115" y="1464691"/>
            <a:ext cx="22377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7325" marR="5080" indent="-175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7325" algn="l"/>
              </a:tabLst>
            </a:pPr>
            <a:r>
              <a:rPr sz="1000" dirty="0">
                <a:latin typeface="Times New Roman"/>
                <a:cs typeface="Times New Roman"/>
              </a:rPr>
              <a:t>Reflect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place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critical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distance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in </a:t>
            </a:r>
            <a:r>
              <a:rPr sz="1000" spc="-10" dirty="0">
                <a:latin typeface="Times New Roman"/>
                <a:cs typeface="Times New Roman"/>
              </a:rPr>
              <a:t>Gynecology.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05958" y="1787397"/>
            <a:ext cx="2379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5010" algn="l"/>
                <a:tab pos="1661795" algn="l"/>
              </a:tabLst>
            </a:pPr>
            <a:r>
              <a:rPr sz="1200" b="1" dirty="0">
                <a:latin typeface="Times New Roman"/>
                <a:cs typeface="Times New Roman"/>
              </a:rPr>
              <a:t>W</a:t>
            </a:r>
            <a:r>
              <a:rPr sz="1200" b="1" spc="-1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O</a:t>
            </a:r>
            <a:r>
              <a:rPr sz="1200" b="1" dirty="0">
                <a:latin typeface="Times New Roman"/>
                <a:cs typeface="Times New Roman"/>
              </a:rPr>
              <a:t>	S</a:t>
            </a:r>
            <a:r>
              <a:rPr sz="1200" b="1" spc="-10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LD</a:t>
            </a:r>
            <a:r>
              <a:rPr sz="1200" b="1" dirty="0">
                <a:latin typeface="Times New Roman"/>
                <a:cs typeface="Times New Roman"/>
              </a:rPr>
              <a:t>	ATTE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8426" y="725805"/>
            <a:ext cx="1369187" cy="541248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452116" y="2013356"/>
            <a:ext cx="8759825" cy="2381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68580" algn="just">
              <a:lnSpc>
                <a:spcPct val="109000"/>
              </a:lnSpc>
              <a:spcBef>
                <a:spcPts val="100"/>
              </a:spcBef>
            </a:pPr>
            <a:r>
              <a:rPr sz="1000" b="1" spc="-20" dirty="0">
                <a:latin typeface="Times New Roman"/>
                <a:cs typeface="Times New Roman"/>
              </a:rPr>
              <a:t>16</a:t>
            </a:r>
            <a:r>
              <a:rPr sz="975" b="1" spc="-30" baseline="12820" dirty="0">
                <a:latin typeface="Times New Roman"/>
                <a:cs typeface="Times New Roman"/>
              </a:rPr>
              <a:t>th</a:t>
            </a:r>
            <a:r>
              <a:rPr sz="975" b="1" spc="-37" baseline="128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World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Conference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on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Gynecology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obstetrics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Women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Health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,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exclusively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designed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exclusively</a:t>
            </a:r>
            <a:r>
              <a:rPr sz="1000" dirty="0">
                <a:latin typeface="Times New Roman"/>
                <a:cs typeface="Times New Roman"/>
              </a:rPr>
              <a:t> designed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point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corporate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make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stage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trading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data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innovative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advancements,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new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logical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modernization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viability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administrative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projects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towards </a:t>
            </a:r>
            <a:r>
              <a:rPr sz="1000" b="1" spc="-10" dirty="0">
                <a:latin typeface="Times New Roman"/>
                <a:cs typeface="Times New Roman"/>
              </a:rPr>
              <a:t>Gynecology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2024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.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Molecular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Approaches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parts 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cutting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edge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Gynecology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2024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field.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This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meeting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likewise</a:t>
            </a:r>
            <a:r>
              <a:rPr sz="1000" dirty="0">
                <a:latin typeface="Times New Roman"/>
                <a:cs typeface="Times New Roman"/>
              </a:rPr>
              <a:t> centers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around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wide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assortment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momentum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look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into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sanitation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wellbeing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both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useful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pernicious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impacts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security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nature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nourishments,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along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these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lines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a</a:t>
            </a:r>
            <a:r>
              <a:rPr sz="1000" spc="-25" dirty="0">
                <a:latin typeface="Times New Roman"/>
                <a:cs typeface="Times New Roman"/>
              </a:rPr>
              <a:t> worry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wellbeing.</a:t>
            </a:r>
            <a:endParaRPr sz="1000">
              <a:latin typeface="Times New Roman"/>
              <a:cs typeface="Times New Roman"/>
            </a:endParaRPr>
          </a:p>
          <a:p>
            <a:pPr marR="220345" algn="ctr">
              <a:lnSpc>
                <a:spcPct val="100000"/>
              </a:lnSpc>
              <a:spcBef>
                <a:spcPts val="785"/>
              </a:spcBef>
              <a:tabLst>
                <a:tab pos="876300" algn="l"/>
              </a:tabLst>
            </a:pPr>
            <a:r>
              <a:rPr sz="1200" b="1" dirty="0">
                <a:latin typeface="Times New Roman"/>
                <a:cs typeface="Times New Roman"/>
              </a:rPr>
              <a:t>AB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-15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T</a:t>
            </a:r>
            <a:r>
              <a:rPr sz="1200" b="1" dirty="0">
                <a:latin typeface="Times New Roman"/>
                <a:cs typeface="Times New Roman"/>
              </a:rPr>
              <a:t>	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-1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130" dirty="0">
                <a:latin typeface="Times New Roman"/>
                <a:cs typeface="Times New Roman"/>
              </a:rPr>
              <a:t> 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GAN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ZATI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66675" marR="96520" algn="just">
              <a:lnSpc>
                <a:spcPct val="109000"/>
              </a:lnSpc>
              <a:spcBef>
                <a:spcPts val="305"/>
              </a:spcBef>
            </a:pPr>
            <a:r>
              <a:rPr sz="1000" dirty="0">
                <a:latin typeface="Times New Roman"/>
                <a:cs typeface="Times New Roman"/>
              </a:rPr>
              <a:t>It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world’s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leading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specialist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organizing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Academic,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Business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conferences,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meetings,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symposiums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exhibitions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verticals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horizontals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like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Medical,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Pharma,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Science,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Technology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Business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promote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research.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Every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year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host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global</a:t>
            </a:r>
            <a:r>
              <a:rPr sz="1000" b="1" spc="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events </a:t>
            </a:r>
            <a:r>
              <a:rPr sz="1000" dirty="0">
                <a:latin typeface="Times New Roman"/>
                <a:cs typeface="Times New Roman"/>
              </a:rPr>
              <a:t>inclusive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 Conferences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Symposiums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Workshops</a:t>
            </a:r>
            <a:r>
              <a:rPr sz="1000" b="1" dirty="0">
                <a:latin typeface="Times New Roman"/>
                <a:cs typeface="Times New Roman"/>
              </a:rPr>
              <a:t> in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USA,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Europe,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Middle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East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Asia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generous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support</a:t>
            </a:r>
            <a:r>
              <a:rPr sz="1000" dirty="0">
                <a:latin typeface="Times New Roman"/>
                <a:cs typeface="Times New Roman"/>
              </a:rPr>
              <a:t> 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cooperation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from </a:t>
            </a:r>
            <a:r>
              <a:rPr sz="1000" spc="-2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30000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+</a:t>
            </a:r>
            <a:r>
              <a:rPr sz="1000" b="1" spc="16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Editorial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Board</a:t>
            </a:r>
            <a:r>
              <a:rPr sz="1000" b="1" spc="17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Members,</a:t>
            </a:r>
            <a:r>
              <a:rPr sz="1000" b="1" spc="17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17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Scientific</a:t>
            </a:r>
            <a:r>
              <a:rPr sz="1000" b="1" spc="19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Societies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proceedings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special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issues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17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Open</a:t>
            </a:r>
            <a:r>
              <a:rPr sz="1000" b="1" spc="17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Access </a:t>
            </a:r>
            <a:r>
              <a:rPr sz="1000" b="1" spc="-20" dirty="0">
                <a:latin typeface="Times New Roman"/>
                <a:cs typeface="Times New Roman"/>
              </a:rPr>
              <a:t>InternationalJournalswith</a:t>
            </a:r>
            <a:r>
              <a:rPr sz="1000" b="1" dirty="0">
                <a:latin typeface="Times New Roman"/>
                <a:cs typeface="Times New Roman"/>
              </a:rPr>
              <a:t> the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DOI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provided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by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1000">
              <a:latin typeface="Times New Roman"/>
              <a:cs typeface="Times New Roman"/>
            </a:endParaRPr>
          </a:p>
          <a:p>
            <a:pPr marR="6350" algn="ctr">
              <a:lnSpc>
                <a:spcPct val="100000"/>
              </a:lnSpc>
              <a:spcBef>
                <a:spcPts val="5"/>
              </a:spcBef>
            </a:pPr>
            <a:r>
              <a:rPr sz="1200" b="1" spc="-40" dirty="0">
                <a:latin typeface="Times New Roman"/>
                <a:cs typeface="Times New Roman"/>
              </a:rPr>
              <a:t>PART</a:t>
            </a:r>
            <a:r>
              <a:rPr sz="1200" b="1" spc="-11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PATION</a:t>
            </a:r>
            <a:r>
              <a:rPr sz="1200" b="1" spc="409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PT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26029" y="4458106"/>
            <a:ext cx="3849370" cy="11703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Speaker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(special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session):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45-</a:t>
            </a:r>
            <a:r>
              <a:rPr sz="1000" spc="-10" dirty="0">
                <a:latin typeface="Times New Roman"/>
                <a:cs typeface="Times New Roman"/>
              </a:rPr>
              <a:t>50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than 1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Speaker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(symposium):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more</a:t>
            </a:r>
            <a:r>
              <a:rPr sz="1000" spc="-25" dirty="0">
                <a:latin typeface="Times New Roman"/>
                <a:cs typeface="Times New Roman"/>
              </a:rPr>
              <a:t> than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25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000" spc="-45" dirty="0">
                <a:latin typeface="Times New Roman"/>
                <a:cs typeface="Times New Roman"/>
              </a:rPr>
              <a:t>Delegate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(only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registration): </a:t>
            </a:r>
            <a:r>
              <a:rPr sz="1000" spc="-20" dirty="0">
                <a:latin typeface="Times New Roman"/>
                <a:cs typeface="Times New Roman"/>
              </a:rPr>
              <a:t>will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have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sessions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the</a:t>
            </a:r>
            <a:endParaRPr sz="10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latin typeface="Times New Roman"/>
                <a:cs typeface="Times New Roman"/>
              </a:rPr>
              <a:t>benefits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Poster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presenter: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present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poster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 enjoy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benefits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delegate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000" dirty="0">
                <a:latin typeface="Times New Roman"/>
                <a:cs typeface="Times New Roman"/>
              </a:rPr>
              <a:t>Remote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participate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via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video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e-</a:t>
            </a:r>
            <a:r>
              <a:rPr sz="1000" spc="-10" dirty="0"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62115" y="4418695"/>
            <a:ext cx="3796029" cy="1207135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209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Exhibitor: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exhibit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his/her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company’s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products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booking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exhibitor</a:t>
            </a:r>
            <a:endParaRPr sz="10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10"/>
              </a:spcBef>
            </a:pPr>
            <a:r>
              <a:rPr sz="1000" spc="-10" dirty="0">
                <a:latin typeface="Times New Roman"/>
                <a:cs typeface="Times New Roman"/>
              </a:rPr>
              <a:t>boothsof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different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sizes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35" dirty="0">
                <a:latin typeface="Times New Roman"/>
                <a:cs typeface="Times New Roman"/>
              </a:rPr>
              <a:t>Media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partner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10" dirty="0">
                <a:latin typeface="Times New Roman"/>
                <a:cs typeface="Times New Roman"/>
              </a:rPr>
              <a:t>Sponsor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00" spc="-10" dirty="0">
                <a:latin typeface="Times New Roman"/>
                <a:cs typeface="Times New Roman"/>
              </a:rPr>
              <a:t>Collaborator</a:t>
            </a:r>
            <a:endParaRPr sz="10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000" spc="-30" dirty="0">
                <a:latin typeface="Times New Roman"/>
                <a:cs typeface="Times New Roman"/>
              </a:rPr>
              <a:t>For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details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about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each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mode,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kindly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contact:</a:t>
            </a:r>
            <a:endParaRPr sz="10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00"/>
              </a:spcBef>
            </a:pPr>
            <a:r>
              <a:rPr sz="1000" i="1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5"/>
              </a:rPr>
              <a:t>gynecology@globalannualsummit.com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6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30386" y="5741771"/>
            <a:ext cx="2590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33169" y="4107856"/>
            <a:ext cx="278765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AB</a:t>
            </a:r>
            <a:r>
              <a:rPr sz="18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3169" y="1693585"/>
            <a:ext cx="278765" cy="22409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41200" cy="6858000"/>
            <a:chOff x="0" y="0"/>
            <a:chExt cx="121412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412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5077" y="414667"/>
              <a:ext cx="4572000" cy="5966460"/>
            </a:xfrm>
            <a:custGeom>
              <a:avLst/>
              <a:gdLst/>
              <a:ahLst/>
              <a:cxnLst/>
              <a:rect l="l" t="t" r="r" b="b"/>
              <a:pathLst>
                <a:path w="4572000" h="5966460">
                  <a:moveTo>
                    <a:pt x="4572000" y="0"/>
                  </a:moveTo>
                  <a:lnTo>
                    <a:pt x="0" y="0"/>
                  </a:lnTo>
                  <a:lnTo>
                    <a:pt x="0" y="5966460"/>
                  </a:lnTo>
                  <a:lnTo>
                    <a:pt x="4572000" y="5966460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2597" y="422287"/>
              <a:ext cx="792480" cy="5955665"/>
            </a:xfrm>
            <a:custGeom>
              <a:avLst/>
              <a:gdLst/>
              <a:ahLst/>
              <a:cxnLst/>
              <a:rect l="l" t="t" r="r" b="b"/>
              <a:pathLst>
                <a:path w="792480" h="5955665">
                  <a:moveTo>
                    <a:pt x="792479" y="0"/>
                  </a:moveTo>
                  <a:lnTo>
                    <a:pt x="0" y="0"/>
                  </a:lnTo>
                  <a:lnTo>
                    <a:pt x="0" y="5955665"/>
                  </a:lnTo>
                  <a:lnTo>
                    <a:pt x="792479" y="5955665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2597" y="422287"/>
              <a:ext cx="792480" cy="5955665"/>
            </a:xfrm>
            <a:custGeom>
              <a:avLst/>
              <a:gdLst/>
              <a:ahLst/>
              <a:cxnLst/>
              <a:rect l="l" t="t" r="r" b="b"/>
              <a:pathLst>
                <a:path w="792480" h="5955665">
                  <a:moveTo>
                    <a:pt x="0" y="5955665"/>
                  </a:moveTo>
                  <a:lnTo>
                    <a:pt x="792479" y="5955665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955665"/>
                  </a:lnTo>
                  <a:close/>
                </a:path>
              </a:pathLst>
            </a:custGeom>
            <a:ln w="12191">
              <a:solidFill>
                <a:srgbClr val="3339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10586" y="1437639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55689" y="453402"/>
              <a:ext cx="4551045" cy="5927725"/>
            </a:xfrm>
            <a:custGeom>
              <a:avLst/>
              <a:gdLst/>
              <a:ahLst/>
              <a:cxnLst/>
              <a:rect l="l" t="t" r="r" b="b"/>
              <a:pathLst>
                <a:path w="4551045" h="5927725">
                  <a:moveTo>
                    <a:pt x="4550791" y="0"/>
                  </a:moveTo>
                  <a:lnTo>
                    <a:pt x="0" y="0"/>
                  </a:lnTo>
                  <a:lnTo>
                    <a:pt x="0" y="5927725"/>
                  </a:lnTo>
                  <a:lnTo>
                    <a:pt x="4550791" y="5927725"/>
                  </a:lnTo>
                  <a:lnTo>
                    <a:pt x="4550791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06320" y="366839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10129" y="4437379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54579" y="918464"/>
            <a:ext cx="2452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F2A35"/>
                </a:solidFill>
                <a:latin typeface="Times New Roman"/>
                <a:cs typeface="Times New Roman"/>
              </a:rPr>
              <a:t>PART</a:t>
            </a:r>
            <a:r>
              <a:rPr sz="1200" b="1" spc="-1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2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C</a:t>
            </a:r>
            <a:r>
              <a:rPr sz="1200" b="1" spc="-5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200" b="1" spc="-3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70" dirty="0">
                <a:solidFill>
                  <a:srgbClr val="1F2A35"/>
                </a:solidFill>
                <a:latin typeface="Times New Roman"/>
                <a:cs typeface="Times New Roman"/>
              </a:rPr>
              <a:t>PATI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200" b="1" spc="4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r>
              <a:rPr sz="1200" b="1" spc="114" dirty="0">
                <a:solidFill>
                  <a:srgbClr val="1F2A35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B</a:t>
            </a:r>
            <a:r>
              <a:rPr sz="12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r>
              <a:rPr sz="1200" b="1" spc="-6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E </a:t>
            </a:r>
            <a:r>
              <a:rPr sz="1200" b="1" spc="-10" dirty="0">
                <a:solidFill>
                  <a:srgbClr val="1F2A35"/>
                </a:solidFill>
                <a:latin typeface="Times New Roman"/>
                <a:cs typeface="Times New Roman"/>
              </a:rPr>
              <a:t>FI</a:t>
            </a:r>
            <a:r>
              <a:rPr sz="1200" b="1" spc="-7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200" b="1" spc="-9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95366" y="1631823"/>
            <a:ext cx="44450" cy="7620"/>
          </a:xfrm>
          <a:custGeom>
            <a:avLst/>
            <a:gdLst/>
            <a:ahLst/>
            <a:cxnLst/>
            <a:rect l="l" t="t" r="r" b="b"/>
            <a:pathLst>
              <a:path w="44450" h="7619">
                <a:moveTo>
                  <a:pt x="44196" y="0"/>
                </a:moveTo>
                <a:lnTo>
                  <a:pt x="0" y="0"/>
                </a:lnTo>
                <a:lnTo>
                  <a:pt x="0" y="7620"/>
                </a:lnTo>
                <a:lnTo>
                  <a:pt x="44196" y="7620"/>
                </a:lnTo>
                <a:lnTo>
                  <a:pt x="4419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947672" y="1446428"/>
            <a:ext cx="3364865" cy="205168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720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72085" algn="l"/>
              </a:tabLst>
            </a:pP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to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all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the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sessions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72085" algn="l"/>
              </a:tabLst>
            </a:pPr>
            <a:r>
              <a:rPr sz="1000" spc="-25" dirty="0">
                <a:latin typeface="Times New Roman"/>
                <a:cs typeface="Times New Roman"/>
              </a:rPr>
              <a:t>Get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OCM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certificate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72085" algn="l"/>
              </a:tabLst>
            </a:pPr>
            <a:r>
              <a:rPr sz="1000" spc="-20" dirty="0">
                <a:latin typeface="Times New Roman"/>
                <a:cs typeface="Times New Roman"/>
              </a:rPr>
              <a:t>Get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worldwide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acknowledgment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profile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buFont typeface="Arial MT"/>
              <a:buChar char="•"/>
              <a:tabLst>
                <a:tab pos="172085" algn="l"/>
              </a:tabLst>
            </a:pPr>
            <a:r>
              <a:rPr sz="1000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unique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DOI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International</a:t>
            </a:r>
            <a:endParaRPr sz="1000">
              <a:latin typeface="Times New Roman"/>
              <a:cs typeface="Times New Roman"/>
            </a:endParaRPr>
          </a:p>
          <a:p>
            <a:pPr marL="17208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buFont typeface="Arial MT"/>
              <a:buChar char="•"/>
              <a:tabLst>
                <a:tab pos="172085" algn="l"/>
              </a:tabLst>
            </a:pPr>
            <a:r>
              <a:rPr sz="1000" dirty="0">
                <a:latin typeface="Times New Roman"/>
                <a:cs typeface="Times New Roman"/>
              </a:rPr>
              <a:t>Get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up to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discounts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publishing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entire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article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our</a:t>
            </a:r>
            <a:endParaRPr sz="1000">
              <a:latin typeface="Times New Roman"/>
              <a:cs typeface="Times New Roman"/>
            </a:endParaRPr>
          </a:p>
          <a:p>
            <a:pPr marL="172085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latin typeface="Times New Roman"/>
                <a:cs typeface="Times New Roman"/>
              </a:rPr>
              <a:t>open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International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72085" algn="l"/>
              </a:tabLst>
            </a:pPr>
            <a:r>
              <a:rPr sz="1000" spc="-30" dirty="0">
                <a:latin typeface="Times New Roman"/>
                <a:cs typeface="Times New Roman"/>
              </a:rPr>
              <a:t>Get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Handbooks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kits</a:t>
            </a:r>
            <a:endParaRPr sz="1000">
              <a:latin typeface="Times New Roman"/>
              <a:cs typeface="Times New Roman"/>
            </a:endParaRPr>
          </a:p>
          <a:p>
            <a:pPr marL="172085" indent="-172085">
              <a:lnSpc>
                <a:spcPct val="100000"/>
              </a:lnSpc>
              <a:buFont typeface="Arial MT"/>
              <a:buChar char="•"/>
              <a:tabLst>
                <a:tab pos="172085" algn="l"/>
              </a:tabLst>
            </a:pPr>
            <a:r>
              <a:rPr sz="1000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eminent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from</a:t>
            </a:r>
            <a:endParaRPr sz="1000">
              <a:latin typeface="Times New Roman"/>
              <a:cs typeface="Times New Roman"/>
            </a:endParaRPr>
          </a:p>
          <a:p>
            <a:pPr marL="17208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00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AB</a:t>
            </a:r>
            <a:r>
              <a:rPr sz="1200" b="1" spc="6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200" b="1" spc="-15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200" b="1" spc="-10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RAC</a:t>
            </a:r>
            <a:r>
              <a:rPr sz="1200" b="1" spc="-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T</a:t>
            </a:r>
            <a:r>
              <a:rPr sz="1200" b="1" spc="17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200" b="1" spc="-8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U</a:t>
            </a:r>
            <a:r>
              <a:rPr sz="1200" b="1" spc="-7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B</a:t>
            </a:r>
            <a:r>
              <a:rPr sz="1200" b="1" spc="-1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M</a:t>
            </a:r>
            <a:r>
              <a:rPr sz="1200" b="1" spc="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200" b="1" spc="-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r>
              <a:rPr sz="1200" b="1" spc="-8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I</a:t>
            </a:r>
            <a:r>
              <a:rPr sz="1200" b="1" spc="-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89683" y="3727615"/>
            <a:ext cx="3747135" cy="941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100" i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https://gynecology.healthconferences.org/abstract-</a:t>
            </a:r>
            <a:r>
              <a:rPr sz="11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submission.php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100">
              <a:latin typeface="Times New Roman"/>
              <a:cs typeface="Times New Roman"/>
            </a:endParaRPr>
          </a:p>
          <a:p>
            <a:pPr marR="55880" algn="ctr">
              <a:lnSpc>
                <a:spcPct val="100000"/>
              </a:lnSpc>
              <a:spcBef>
                <a:spcPts val="5"/>
              </a:spcBef>
              <a:tabLst>
                <a:tab pos="1173480" algn="l"/>
              </a:tabLst>
            </a:pP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FO</a:t>
            </a:r>
            <a:r>
              <a:rPr sz="1200" b="1" spc="3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200" b="1" spc="3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M</a:t>
            </a:r>
            <a:r>
              <a:rPr sz="1200" b="1" spc="-5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200" b="1" spc="-1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200" b="1" spc="-6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E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	I</a:t>
            </a:r>
            <a:r>
              <a:rPr sz="1200" b="1" spc="-5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r>
              <a:rPr sz="1200" b="1" spc="-6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FO</a:t>
            </a:r>
            <a:r>
              <a:rPr sz="1200" b="1" spc="6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R</a:t>
            </a:r>
            <a:r>
              <a:rPr sz="1200" b="1" spc="-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1F2A35"/>
                </a:solidFill>
                <a:latin typeface="Times New Roman"/>
                <a:cs typeface="Times New Roman"/>
              </a:rPr>
              <a:t>MATI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200">
              <a:latin typeface="Times New Roman"/>
              <a:cs typeface="Times New Roman"/>
            </a:endParaRPr>
          </a:p>
          <a:p>
            <a:pPr marL="650240">
              <a:lnSpc>
                <a:spcPct val="100000"/>
              </a:lnSpc>
            </a:pPr>
            <a:r>
              <a:rPr sz="110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https://gynecology.healthconferences.org/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9011" y="4627491"/>
            <a:ext cx="104139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0"/>
              </a:lnSpc>
            </a:pPr>
            <a:r>
              <a:rPr sz="1300" spc="-65" dirty="0">
                <a:solidFill>
                  <a:srgbClr val="0000F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06386" y="421258"/>
            <a:ext cx="5949315" cy="5981700"/>
            <a:chOff x="706386" y="421258"/>
            <a:chExt cx="5949315" cy="5981700"/>
          </a:xfrm>
        </p:grpSpPr>
        <p:sp>
          <p:nvSpPr>
            <p:cNvPr id="17" name="object 17"/>
            <p:cNvSpPr/>
            <p:nvPr/>
          </p:nvSpPr>
          <p:spPr>
            <a:xfrm>
              <a:off x="1238504" y="4786248"/>
              <a:ext cx="97790" cy="137160"/>
            </a:xfrm>
            <a:custGeom>
              <a:avLst/>
              <a:gdLst/>
              <a:ahLst/>
              <a:cxnLst/>
              <a:rect l="l" t="t" r="r" b="b"/>
              <a:pathLst>
                <a:path w="97790" h="137160">
                  <a:moveTo>
                    <a:pt x="76454" y="129286"/>
                  </a:moveTo>
                  <a:lnTo>
                    <a:pt x="32258" y="129286"/>
                  </a:lnTo>
                  <a:lnTo>
                    <a:pt x="32258" y="136906"/>
                  </a:lnTo>
                  <a:lnTo>
                    <a:pt x="76454" y="136906"/>
                  </a:lnTo>
                  <a:lnTo>
                    <a:pt x="76454" y="129286"/>
                  </a:lnTo>
                  <a:close/>
                </a:path>
                <a:path w="97790" h="137160">
                  <a:moveTo>
                    <a:pt x="97523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97523" y="7620"/>
                  </a:lnTo>
                  <a:lnTo>
                    <a:pt x="9752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9487" y="444665"/>
              <a:ext cx="846213" cy="595769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386" y="421258"/>
              <a:ext cx="846213" cy="595769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539353" y="5827267"/>
            <a:ext cx="2463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spc="-3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5"/>
              </a:rPr>
              <a:t>https://gynecology.healthconferences.org/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49567" y="716026"/>
            <a:ext cx="3131820" cy="493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Abortion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Complications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Assisted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Reproductive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Technology</a:t>
            </a:r>
            <a:endParaRPr sz="1400">
              <a:latin typeface="Times New Roman"/>
              <a:cs typeface="Times New Roman"/>
            </a:endParaRPr>
          </a:p>
          <a:p>
            <a:pPr marL="299085" marR="894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Times New Roman"/>
                <a:cs typeface="Times New Roman"/>
              </a:rPr>
              <a:t>Cosmetic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Reconstructive </a:t>
            </a:r>
            <a:r>
              <a:rPr sz="1400" spc="-10" dirty="0">
                <a:latin typeface="Times New Roman"/>
                <a:cs typeface="Times New Roman"/>
              </a:rPr>
              <a:t>Gynecology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Times New Roman"/>
                <a:cs typeface="Times New Roman"/>
              </a:rPr>
              <a:t>Endometriosis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Times New Roman"/>
                <a:cs typeface="Times New Roman"/>
              </a:rPr>
              <a:t>Ethical,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Legal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Social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Issues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Female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Genital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Schistosomiasis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Gynecologic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Surgeries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Gynecological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Endocrinology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Gynecological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Oncology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Times New Roman"/>
                <a:cs typeface="Times New Roman"/>
              </a:rPr>
              <a:t>Gynecology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Obstetrics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Times New Roman"/>
                <a:cs typeface="Times New Roman"/>
              </a:rPr>
              <a:t>Gynography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5" dirty="0">
                <a:latin typeface="Times New Roman"/>
                <a:cs typeface="Times New Roman"/>
              </a:rPr>
              <a:t>Hydatidiform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Mole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10" dirty="0">
                <a:latin typeface="Times New Roman"/>
                <a:cs typeface="Times New Roman"/>
              </a:rPr>
              <a:t>Infertility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Times New Roman"/>
                <a:cs typeface="Times New Roman"/>
              </a:rPr>
              <a:t>Medicated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Intrauterine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Devices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Menstrual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Cycle</a:t>
            </a:r>
            <a:endParaRPr sz="1400">
              <a:latin typeface="Times New Roman"/>
              <a:cs typeface="Times New Roman"/>
            </a:endParaRPr>
          </a:p>
          <a:p>
            <a:pPr marL="338455" indent="-325755">
              <a:lnSpc>
                <a:spcPct val="100000"/>
              </a:lnSpc>
              <a:buFont typeface="Arial MT"/>
              <a:buChar char="•"/>
              <a:tabLst>
                <a:tab pos="338455" algn="l"/>
              </a:tabLst>
            </a:pPr>
            <a:r>
              <a:rPr sz="1400" spc="-10" dirty="0">
                <a:latin typeface="Times New Roman"/>
                <a:cs typeface="Times New Roman"/>
              </a:rPr>
              <a:t>Midwifery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Pediatric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Gynecology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400" spc="-25" dirty="0">
                <a:latin typeface="Times New Roman"/>
                <a:cs typeface="Times New Roman"/>
              </a:rPr>
              <a:t>Polycystic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Ovary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Syndrome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(PCOS)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Reproductive </a:t>
            </a:r>
            <a:r>
              <a:rPr sz="1400" spc="-10" dirty="0">
                <a:latin typeface="Times New Roman"/>
                <a:cs typeface="Times New Roman"/>
              </a:rPr>
              <a:t>Endocrinology</a:t>
            </a:r>
            <a:endParaRPr sz="14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spc="-20" dirty="0">
                <a:latin typeface="Times New Roman"/>
                <a:cs typeface="Times New Roman"/>
              </a:rPr>
              <a:t>Reproductive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Medicine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Reproductive Toxicology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dirty="0">
                <a:latin typeface="Times New Roman"/>
                <a:cs typeface="Times New Roman"/>
              </a:rPr>
              <a:t>Sexually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Transmitted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Diseases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8900" y="4263962"/>
            <a:ext cx="278765" cy="8509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8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8900" y="3945053"/>
            <a:ext cx="278765" cy="1784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8900" y="2656636"/>
            <a:ext cx="278765" cy="11093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  <a:tabLst>
                <a:tab pos="769620" algn="l"/>
              </a:tabLst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800" b="1" spc="-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8900" y="1455460"/>
            <a:ext cx="278765" cy="10991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75933" y="3492927"/>
            <a:ext cx="278765" cy="11804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8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8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63995" y="1469114"/>
            <a:ext cx="278765" cy="17246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b="1" spc="4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b="1" spc="3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b="1" spc="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 O</a:t>
            </a:r>
            <a:r>
              <a:rPr sz="18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51078" y="5250005"/>
            <a:ext cx="123048" cy="1538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89280" y="583565"/>
              <a:ext cx="10713720" cy="5741035"/>
            </a:xfrm>
            <a:custGeom>
              <a:avLst/>
              <a:gdLst/>
              <a:ahLst/>
              <a:cxnLst/>
              <a:rect l="l" t="t" r="r" b="b"/>
              <a:pathLst>
                <a:path w="10713720" h="5741035">
                  <a:moveTo>
                    <a:pt x="10713720" y="0"/>
                  </a:moveTo>
                  <a:lnTo>
                    <a:pt x="0" y="0"/>
                  </a:lnTo>
                  <a:lnTo>
                    <a:pt x="0" y="5741035"/>
                  </a:lnTo>
                  <a:lnTo>
                    <a:pt x="10713720" y="5741035"/>
                  </a:lnTo>
                  <a:lnTo>
                    <a:pt x="1071372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2918460"/>
              <a:ext cx="2047239" cy="27203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600" y="3086100"/>
              <a:ext cx="1676400" cy="26689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8050" y="2538729"/>
              <a:ext cx="1987550" cy="301625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86705" y="1711833"/>
            <a:ext cx="2410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latin typeface="Times New Roman"/>
                <a:cs typeface="Times New Roman"/>
              </a:rPr>
              <a:t>Journal</a:t>
            </a:r>
            <a:r>
              <a:rPr sz="1200" b="1" spc="-1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of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65" dirty="0">
                <a:latin typeface="Times New Roman"/>
                <a:cs typeface="Times New Roman"/>
              </a:rPr>
              <a:t>Pregnancy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and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40" dirty="0">
                <a:latin typeface="Times New Roman"/>
                <a:cs typeface="Times New Roman"/>
              </a:rPr>
              <a:t>Child</a:t>
            </a:r>
            <a:r>
              <a:rPr sz="1200" b="1" spc="-1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Health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4319" y="2103882"/>
            <a:ext cx="3255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URL:</a:t>
            </a:r>
            <a:r>
              <a:rPr sz="1200" b="1" spc="180" dirty="0">
                <a:latin typeface="Times New Roman"/>
                <a:cs typeface="Times New Roman"/>
              </a:rPr>
              <a:t> </a:t>
            </a:r>
            <a:r>
              <a:rPr sz="1200" u="sng" spc="-65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6"/>
              </a:rPr>
              <a:t>https://www.omicsonline.org/pregnancy-and-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6"/>
              </a:rPr>
              <a:t>child-</a:t>
            </a:r>
            <a:endParaRPr sz="1200">
              <a:latin typeface="Times New Roman"/>
              <a:cs typeface="Times New Roman"/>
            </a:endParaRPr>
          </a:p>
          <a:p>
            <a:pPr marL="143510" algn="ctr">
              <a:lnSpc>
                <a:spcPct val="100000"/>
              </a:lnSpc>
            </a:pP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6"/>
              </a:rPr>
              <a:t>health.php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52638" y="1629283"/>
            <a:ext cx="2502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5" dirty="0">
                <a:latin typeface="Times New Roman"/>
                <a:cs typeface="Times New Roman"/>
              </a:rPr>
              <a:t>Critical</a:t>
            </a:r>
            <a:r>
              <a:rPr sz="1200" b="1" spc="-135" dirty="0">
                <a:latin typeface="Times New Roman"/>
                <a:cs typeface="Times New Roman"/>
              </a:rPr>
              <a:t> </a:t>
            </a:r>
            <a:r>
              <a:rPr sz="1200" b="1" spc="-40" dirty="0">
                <a:latin typeface="Times New Roman"/>
                <a:cs typeface="Times New Roman"/>
              </a:rPr>
              <a:t>Care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5" dirty="0">
                <a:latin typeface="Times New Roman"/>
                <a:cs typeface="Times New Roman"/>
              </a:rPr>
              <a:t>Obstetrics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and</a:t>
            </a:r>
            <a:r>
              <a:rPr sz="1200" b="1" spc="-10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Gynecology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04097" y="1964563"/>
            <a:ext cx="22777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b="1" spc="-20" dirty="0">
                <a:latin typeface="Times New Roman"/>
                <a:cs typeface="Times New Roman"/>
              </a:rPr>
              <a:t>URL: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7"/>
              </a:rPr>
              <a:t>https://obstetrics.imedpub.com</a:t>
            </a:r>
            <a:r>
              <a:rPr sz="1400" u="sng" spc="-2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7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5786" y="1599641"/>
            <a:ext cx="2658110" cy="895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085" algn="ctr">
              <a:lnSpc>
                <a:spcPct val="100000"/>
              </a:lnSpc>
              <a:spcBef>
                <a:spcPts val="105"/>
              </a:spcBef>
            </a:pPr>
            <a:r>
              <a:rPr sz="1400" b="1" spc="-30" dirty="0">
                <a:latin typeface="Times New Roman"/>
                <a:cs typeface="Times New Roman"/>
              </a:rPr>
              <a:t>Andrology</a:t>
            </a:r>
            <a:r>
              <a:rPr sz="1400" b="1" spc="-1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&amp;</a:t>
            </a:r>
            <a:r>
              <a:rPr sz="1400" b="1" spc="114" dirty="0">
                <a:latin typeface="Times New Roman"/>
                <a:cs typeface="Times New Roman"/>
              </a:rPr>
              <a:t> </a:t>
            </a:r>
            <a:r>
              <a:rPr sz="1400" b="1" spc="-40" dirty="0">
                <a:latin typeface="Times New Roman"/>
                <a:cs typeface="Times New Roman"/>
              </a:rPr>
              <a:t>Gynecology: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Current</a:t>
            </a:r>
            <a:endParaRPr sz="1400">
              <a:latin typeface="Times New Roman"/>
              <a:cs typeface="Times New Roman"/>
            </a:endParaRPr>
          </a:p>
          <a:p>
            <a:pPr marL="81915" algn="ctr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Research</a:t>
            </a:r>
            <a:endParaRPr sz="1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610"/>
              </a:spcBef>
            </a:pPr>
            <a:r>
              <a:rPr sz="1200" b="1" spc="-35" dirty="0">
                <a:latin typeface="Times New Roman"/>
                <a:cs typeface="Times New Roman"/>
              </a:rPr>
              <a:t>URL: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u="sng" spc="-45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8"/>
              </a:rPr>
              <a:t>https://www.scitechnol.com/andrology-</a:t>
            </a:r>
            <a:r>
              <a:rPr sz="1200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u="sng" spc="-6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8"/>
              </a:rPr>
              <a:t>gynecology-</a:t>
            </a:r>
            <a:r>
              <a:rPr sz="1200" u="sng" spc="-55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8"/>
              </a:rPr>
              <a:t>current-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45FC1"/>
                  </a:solidFill>
                </a:uFill>
                <a:latin typeface="Times New Roman"/>
                <a:cs typeface="Times New Roman"/>
                <a:hlinkClick r:id="rId8"/>
              </a:rPr>
              <a:t>research.php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30678" y="5856223"/>
            <a:ext cx="2590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63542" y="857885"/>
            <a:ext cx="4389120" cy="58521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131690" y="963548"/>
            <a:ext cx="2179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8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8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8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b="1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</a:t>
            </a:r>
            <a:r>
              <a:rPr spc="185" dirty="0"/>
              <a:t> </a:t>
            </a:r>
            <a:r>
              <a:rPr dirty="0"/>
              <a:t>O</a:t>
            </a:r>
            <a:r>
              <a:rPr spc="165" dirty="0"/>
              <a:t> </a:t>
            </a:r>
            <a:r>
              <a:rPr dirty="0"/>
              <a:t>U</a:t>
            </a:r>
            <a:r>
              <a:rPr spc="170" dirty="0"/>
              <a:t> </a:t>
            </a:r>
            <a:r>
              <a:rPr dirty="0"/>
              <a:t>R</a:t>
            </a:r>
            <a:r>
              <a:rPr spc="155" dirty="0"/>
              <a:t> </a:t>
            </a:r>
            <a:r>
              <a:rPr dirty="0"/>
              <a:t>N</a:t>
            </a:r>
            <a:r>
              <a:rPr spc="-145" dirty="0"/>
              <a:t> </a:t>
            </a:r>
            <a:r>
              <a:rPr dirty="0"/>
              <a:t>A</a:t>
            </a:r>
            <a:r>
              <a:rPr spc="-120" dirty="0"/>
              <a:t> </a:t>
            </a:r>
            <a:r>
              <a:rPr dirty="0"/>
              <a:t>L</a:t>
            </a:r>
            <a:r>
              <a:rPr spc="-105" dirty="0"/>
              <a:t> </a:t>
            </a:r>
            <a:r>
              <a:rPr spc="-50" dirty="0"/>
              <a:t>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529" y="740409"/>
              <a:ext cx="9345295" cy="5376545"/>
            </a:xfrm>
            <a:custGeom>
              <a:avLst/>
              <a:gdLst/>
              <a:ahLst/>
              <a:cxnLst/>
              <a:rect l="l" t="t" r="r" b="b"/>
              <a:pathLst>
                <a:path w="9345295" h="5376545">
                  <a:moveTo>
                    <a:pt x="9345295" y="0"/>
                  </a:moveTo>
                  <a:lnTo>
                    <a:pt x="0" y="0"/>
                  </a:lnTo>
                  <a:lnTo>
                    <a:pt x="0" y="5376545"/>
                  </a:lnTo>
                  <a:lnTo>
                    <a:pt x="9345295" y="5376545"/>
                  </a:lnTo>
                  <a:lnTo>
                    <a:pt x="9345295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1800" y="180403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14345" y="2864485"/>
              <a:ext cx="2675890" cy="0"/>
            </a:xfrm>
            <a:custGeom>
              <a:avLst/>
              <a:gdLst/>
              <a:ahLst/>
              <a:cxnLst/>
              <a:rect l="l" t="t" r="r" b="b"/>
              <a:pathLst>
                <a:path w="2675890">
                  <a:moveTo>
                    <a:pt x="0" y="0"/>
                  </a:moveTo>
                  <a:lnTo>
                    <a:pt x="2675890" y="0"/>
                  </a:lnTo>
                </a:path>
              </a:pathLst>
            </a:custGeom>
            <a:ln w="12192">
              <a:solidFill>
                <a:srgbClr val="2C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1609" y="1347977"/>
              <a:ext cx="4769992" cy="403199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616578" y="1279652"/>
            <a:ext cx="1151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C</a:t>
            </a:r>
            <a:r>
              <a:rPr sz="1200" b="1" spc="-7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O N</a:t>
            </a:r>
            <a:r>
              <a:rPr sz="1200" b="1" spc="-18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TACT</a:t>
            </a:r>
            <a:r>
              <a:rPr sz="1200" b="1" spc="16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2A35"/>
                </a:solidFill>
                <a:latin typeface="Times New Roman"/>
                <a:cs typeface="Times New Roman"/>
              </a:rPr>
              <a:t>U</a:t>
            </a:r>
            <a:r>
              <a:rPr sz="1200" b="1" spc="-10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85159" y="2144013"/>
            <a:ext cx="10217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0000"/>
                </a:solidFill>
              </a:rPr>
              <a:t>Rome,</a:t>
            </a:r>
            <a:r>
              <a:rPr sz="1600" spc="-90" dirty="0">
                <a:solidFill>
                  <a:srgbClr val="000000"/>
                </a:solidFill>
              </a:rPr>
              <a:t> </a:t>
            </a:r>
            <a:r>
              <a:rPr sz="1600" spc="-10" dirty="0">
                <a:solidFill>
                  <a:srgbClr val="000000"/>
                </a:solidFill>
              </a:rPr>
              <a:t>Italy</a:t>
            </a:r>
            <a:endParaRPr sz="1600"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8426" y="743254"/>
            <a:ext cx="1399921" cy="539496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26004" y="3242310"/>
            <a:ext cx="39884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CONFERENCE</a:t>
            </a:r>
            <a:r>
              <a:rPr sz="1400" b="1" spc="8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MANAGER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|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5" dirty="0">
                <a:latin typeface="Times New Roman"/>
                <a:cs typeface="Times New Roman"/>
              </a:rPr>
              <a:t>GYNECOLOGY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2024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1205" y="4363339"/>
            <a:ext cx="31565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95"/>
              </a:spcBef>
            </a:pPr>
            <a:r>
              <a:rPr sz="1300" b="1" dirty="0">
                <a:latin typeface="Times New Roman"/>
                <a:cs typeface="Times New Roman"/>
              </a:rPr>
              <a:t>Email:</a:t>
            </a:r>
            <a:r>
              <a:rPr sz="1300" b="1" spc="-55" dirty="0">
                <a:latin typeface="Times New Roman"/>
                <a:cs typeface="Times New Roman"/>
              </a:rPr>
              <a:t> </a:t>
            </a:r>
            <a:r>
              <a:rPr sz="13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gynecology@globalannualsummit.com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300" b="1" spc="-55" dirty="0">
                <a:latin typeface="Times New Roman"/>
                <a:cs typeface="Times New Roman"/>
              </a:rPr>
              <a:t>Website:</a:t>
            </a:r>
            <a:r>
              <a:rPr sz="1300" b="1" spc="-40" dirty="0">
                <a:latin typeface="Times New Roman"/>
                <a:cs typeface="Times New Roman"/>
              </a:rPr>
              <a:t> </a:t>
            </a:r>
            <a:r>
              <a:rPr sz="1300" i="1" u="sng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https://gynecology.healthconferences.org/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4711" y="1406070"/>
            <a:ext cx="278765" cy="41795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8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2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1800" b="1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8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8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8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1365" cy="6842125"/>
            <a:chOff x="0" y="0"/>
            <a:chExt cx="12191365" cy="684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0857" cy="68421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529" y="380365"/>
              <a:ext cx="9372600" cy="5748655"/>
            </a:xfrm>
            <a:custGeom>
              <a:avLst/>
              <a:gdLst/>
              <a:ahLst/>
              <a:cxnLst/>
              <a:rect l="l" t="t" r="r" b="b"/>
              <a:pathLst>
                <a:path w="9372600" h="5748655">
                  <a:moveTo>
                    <a:pt x="9372600" y="0"/>
                  </a:moveTo>
                  <a:lnTo>
                    <a:pt x="0" y="0"/>
                  </a:lnTo>
                  <a:lnTo>
                    <a:pt x="0" y="5748655"/>
                  </a:lnTo>
                  <a:lnTo>
                    <a:pt x="9372600" y="5748655"/>
                  </a:lnTo>
                  <a:lnTo>
                    <a:pt x="937260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749550" y="1115060"/>
            <a:ext cx="2675255" cy="556895"/>
          </a:xfrm>
          <a:prstGeom prst="rect">
            <a:avLst/>
          </a:prstGeom>
          <a:solidFill>
            <a:srgbClr val="FFFFFF">
              <a:alpha val="92156"/>
            </a:srgbClr>
          </a:solidFill>
          <a:ln w="18288">
            <a:solidFill>
              <a:srgbClr val="333950"/>
            </a:solidFill>
          </a:ln>
        </p:spPr>
        <p:txBody>
          <a:bodyPr vert="horz" wrap="square" lIns="0" tIns="163195" rIns="0" bIns="0" rtlCol="0">
            <a:spAutoFit/>
          </a:bodyPr>
          <a:lstStyle/>
          <a:p>
            <a:pPr marL="606425">
              <a:lnSpc>
                <a:spcPct val="100000"/>
              </a:lnSpc>
              <a:spcBef>
                <a:spcPts val="1285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C</a:t>
            </a:r>
            <a:r>
              <a:rPr sz="1200" b="1" spc="-6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D</a:t>
            </a:r>
            <a:r>
              <a:rPr sz="1200" b="1" spc="22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19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I</a:t>
            </a:r>
            <a:r>
              <a:rPr sz="1200" b="1" spc="16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219" y="380606"/>
            <a:ext cx="1507744" cy="574865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36850" y="2080895"/>
            <a:ext cx="2679065" cy="557530"/>
          </a:xfrm>
          <a:prstGeom prst="rect">
            <a:avLst/>
          </a:prstGeom>
          <a:solidFill>
            <a:srgbClr val="FFFFFF">
              <a:alpha val="92156"/>
            </a:srgbClr>
          </a:solidFill>
          <a:ln w="18288">
            <a:solidFill>
              <a:srgbClr val="333950"/>
            </a:solidFill>
          </a:ln>
        </p:spPr>
        <p:txBody>
          <a:bodyPr vert="horz" wrap="square" lIns="0" tIns="165100" rIns="0" bIns="0" rtlCol="0">
            <a:spAutoFit/>
          </a:bodyPr>
          <a:lstStyle/>
          <a:p>
            <a:pPr marL="669290">
              <a:lnSpc>
                <a:spcPct val="100000"/>
              </a:lnSpc>
              <a:spcBef>
                <a:spcPts val="1300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B</a:t>
            </a:r>
            <a:r>
              <a:rPr sz="1200" b="1" spc="24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U</a:t>
            </a:r>
            <a:r>
              <a:rPr sz="1200" b="1" spc="1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r>
              <a:rPr sz="1200" b="1" spc="204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I</a:t>
            </a:r>
            <a:r>
              <a:rPr sz="1200" b="1" spc="21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N</a:t>
            </a:r>
            <a:r>
              <a:rPr sz="1200" b="1" spc="16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254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r>
              <a:rPr sz="1200" b="1" spc="19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7960" y="3035300"/>
            <a:ext cx="2678430" cy="556895"/>
          </a:xfrm>
          <a:prstGeom prst="rect">
            <a:avLst/>
          </a:prstGeom>
          <a:solidFill>
            <a:srgbClr val="FFFFFF">
              <a:alpha val="92156"/>
            </a:srgbClr>
          </a:solidFill>
          <a:ln w="18288">
            <a:solidFill>
              <a:srgbClr val="333950"/>
            </a:solidFill>
          </a:ln>
        </p:spPr>
        <p:txBody>
          <a:bodyPr vert="horz" wrap="square" lIns="0" tIns="167005" rIns="0" bIns="0" rtlCol="0">
            <a:spAutoFit/>
          </a:bodyPr>
          <a:lstStyle/>
          <a:p>
            <a:pPr marL="792480">
              <a:lnSpc>
                <a:spcPct val="100000"/>
              </a:lnSpc>
              <a:spcBef>
                <a:spcPts val="1315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O</a:t>
            </a:r>
            <a:r>
              <a:rPr sz="1200" b="1" spc="13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T</a:t>
            </a:r>
            <a:r>
              <a:rPr sz="1200" b="1" spc="10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H</a:t>
            </a:r>
            <a:r>
              <a:rPr sz="1200" b="1" spc="21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204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R</a:t>
            </a:r>
            <a:r>
              <a:rPr sz="1200" b="1" spc="16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1276" y="5017389"/>
            <a:ext cx="3259454" cy="592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Abstract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Submission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opens: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May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02,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2024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00" dirty="0">
                <a:latin typeface="Times New Roman"/>
                <a:cs typeface="Times New Roman"/>
              </a:rPr>
              <a:t>Early Bird Registration opens: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May 02, </a:t>
            </a:r>
            <a:r>
              <a:rPr sz="1400" b="1" spc="-20" dirty="0">
                <a:latin typeface="Times New Roman"/>
                <a:cs typeface="Times New Roman"/>
              </a:rPr>
              <a:t>2024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062221" y="936574"/>
            <a:ext cx="6057265" cy="3653790"/>
            <a:chOff x="4062221" y="936574"/>
            <a:chExt cx="6057265" cy="365379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3120" y="936574"/>
              <a:ext cx="4706238" cy="9014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1530" y="2895396"/>
              <a:ext cx="4705731" cy="9063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2165" y="1913597"/>
              <a:ext cx="4705349" cy="9016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2221" y="3980433"/>
              <a:ext cx="4084320" cy="60972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233169" y="1947889"/>
            <a:ext cx="278765" cy="28422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8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8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8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1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5569" y="1057173"/>
            <a:ext cx="1795780" cy="56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81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Speaker</a:t>
            </a:r>
            <a:r>
              <a:rPr sz="10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999</a:t>
            </a:r>
            <a:r>
              <a:rPr sz="10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Euro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Delegate</a:t>
            </a:r>
            <a:r>
              <a:rPr sz="1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849</a:t>
            </a:r>
            <a:r>
              <a:rPr sz="10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Euro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r>
              <a:rPr sz="10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499</a:t>
            </a:r>
            <a:r>
              <a:rPr sz="1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Euro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5569" y="2024913"/>
            <a:ext cx="180657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8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Speaker</a:t>
            </a:r>
            <a:r>
              <a:rPr sz="10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1099Euro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Delegate</a:t>
            </a:r>
            <a:r>
              <a:rPr sz="10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949Euro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r>
              <a:rPr sz="10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549</a:t>
            </a:r>
            <a:r>
              <a:rPr sz="10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Euro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44641" y="2870098"/>
            <a:ext cx="2229485" cy="7512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Oral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499</a:t>
            </a:r>
            <a:r>
              <a:rPr sz="10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Euro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Virtual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Video</a:t>
            </a:r>
            <a:r>
              <a:rPr sz="10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Presentation:</a:t>
            </a:r>
            <a:r>
              <a:rPr sz="10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399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Delegate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449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Euro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Young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Research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Forum</a:t>
            </a:r>
            <a:r>
              <a:rPr sz="10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499</a:t>
            </a:r>
            <a:r>
              <a:rPr sz="10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Euro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59578" y="4159122"/>
            <a:ext cx="15436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TA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49973" y="4159122"/>
            <a:ext cx="766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14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1661</Words>
  <Application>Microsoft Office PowerPoint</Application>
  <PresentationFormat>Custom</PresentationFormat>
  <Paragraphs>192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16th World Conference on Gynecology, Obstetrics and</vt:lpstr>
      <vt:lpstr>I N V I TAT I O N</vt:lpstr>
      <vt:lpstr>A B O U T U S</vt:lpstr>
      <vt:lpstr>PowerPoint Presentation</vt:lpstr>
      <vt:lpstr>PowerPoint Presentation</vt:lpstr>
      <vt:lpstr>PowerPoint Presentation</vt:lpstr>
      <vt:lpstr>J O U R N A L S</vt:lpstr>
      <vt:lpstr>Rome, Italy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 y n e c o l o g y 2024 broschure</dc:title>
  <dc:creator>conferenc</dc:creator>
  <cp:lastModifiedBy>Akshita Mishra</cp:lastModifiedBy>
  <cp:revision>1</cp:revision>
  <dcterms:created xsi:type="dcterms:W3CDTF">2024-10-24T05:23:56Z</dcterms:created>
  <dcterms:modified xsi:type="dcterms:W3CDTF">2024-10-24T05:28:01Z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2024-10-24T00:00:00Z</vt:filetime>
  </property>
  <property fmtid="{D5CDD505-2E9C-101B-9397-08002B2CF9AE}" pid="5" name="Producer">
    <vt:lpwstr>Microsoft® PowerPoint® 2010</vt:lpwstr>
  </property>
</Properties>
</file>