
<file path=[Content_Types].xml><?xml version="1.0" encoding="utf-8"?>
<Types xmlns="http://schemas.openxmlformats.org/package/2006/content-types">
  <Default Extension="png" ContentType="image/png"/>
  <Default Extension="webp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astroenterology.insightconferences.com/" TargetMode="External"/><Relationship Id="rId4" Type="http://schemas.openxmlformats.org/officeDocument/2006/relationships/hyperlink" Target="mailto:gastroenterologycongress@meetingsnexpo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gastroenterologycongress@meetingsnexpo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gastroenterology.insightconferences.com/" TargetMode="External"/><Relationship Id="rId4" Type="http://schemas.openxmlformats.org/officeDocument/2006/relationships/image" Target="../media/image15.web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60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6846570"/>
            </a:xfrm>
            <a:custGeom>
              <a:avLst/>
              <a:gdLst/>
              <a:ahLst/>
              <a:cxnLst/>
              <a:rect l="l" t="t" r="r" b="b"/>
              <a:pathLst>
                <a:path w="12192000" h="6846570">
                  <a:moveTo>
                    <a:pt x="0" y="6846025"/>
                  </a:moveTo>
                  <a:lnTo>
                    <a:pt x="12192000" y="6846025"/>
                  </a:lnTo>
                  <a:lnTo>
                    <a:pt x="12192000" y="0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3175" y="0"/>
              <a:ext cx="0" cy="6846570"/>
            </a:xfrm>
            <a:custGeom>
              <a:avLst/>
              <a:gdLst/>
              <a:ahLst/>
              <a:cxnLst/>
              <a:rect l="l" t="t" r="r" b="b"/>
              <a:pathLst>
                <a:path h="6846570">
                  <a:moveTo>
                    <a:pt x="0" y="0"/>
                  </a:moveTo>
                  <a:lnTo>
                    <a:pt x="0" y="6846025"/>
                  </a:lnTo>
                </a:path>
              </a:pathLst>
            </a:custGeom>
            <a:ln w="635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13518" y="0"/>
              <a:ext cx="2078989" cy="6858000"/>
            </a:xfrm>
            <a:custGeom>
              <a:avLst/>
              <a:gdLst/>
              <a:ahLst/>
              <a:cxnLst/>
              <a:rect l="l" t="t" r="r" b="b"/>
              <a:pathLst>
                <a:path w="2078990" h="6858000">
                  <a:moveTo>
                    <a:pt x="207848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78481" y="6858000"/>
                  </a:lnTo>
                  <a:lnTo>
                    <a:pt x="2078481" y="0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4756785" cy="6858000"/>
            </a:xfrm>
            <a:custGeom>
              <a:avLst/>
              <a:gdLst/>
              <a:ahLst/>
              <a:cxnLst/>
              <a:rect l="l" t="t" r="r" b="b"/>
              <a:pathLst>
                <a:path w="4756785" h="6858000">
                  <a:moveTo>
                    <a:pt x="475678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756785" y="6858000"/>
                  </a:lnTo>
                  <a:lnTo>
                    <a:pt x="47567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08811" y="1420241"/>
              <a:ext cx="4687570" cy="4017645"/>
            </a:xfrm>
            <a:custGeom>
              <a:avLst/>
              <a:gdLst/>
              <a:ahLst/>
              <a:cxnLst/>
              <a:rect l="l" t="t" r="r" b="b"/>
              <a:pathLst>
                <a:path w="4687570" h="4017645">
                  <a:moveTo>
                    <a:pt x="4687189" y="0"/>
                  </a:moveTo>
                  <a:lnTo>
                    <a:pt x="0" y="0"/>
                  </a:lnTo>
                  <a:lnTo>
                    <a:pt x="0" y="4017517"/>
                  </a:lnTo>
                  <a:lnTo>
                    <a:pt x="4687189" y="4017517"/>
                  </a:lnTo>
                  <a:lnTo>
                    <a:pt x="468718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5131" y="324383"/>
              <a:ext cx="2262759" cy="2485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88719" y="1178560"/>
              <a:ext cx="3568065" cy="4432300"/>
            </a:xfrm>
            <a:custGeom>
              <a:avLst/>
              <a:gdLst/>
              <a:ahLst/>
              <a:cxnLst/>
              <a:rect l="l" t="t" r="r" b="b"/>
              <a:pathLst>
                <a:path w="3568065" h="4432300">
                  <a:moveTo>
                    <a:pt x="0" y="4431792"/>
                  </a:moveTo>
                  <a:lnTo>
                    <a:pt x="3568064" y="4431792"/>
                  </a:lnTo>
                  <a:lnTo>
                    <a:pt x="3568064" y="0"/>
                  </a:lnTo>
                  <a:lnTo>
                    <a:pt x="0" y="0"/>
                  </a:lnTo>
                  <a:lnTo>
                    <a:pt x="0" y="4431792"/>
                  </a:lnTo>
                  <a:close/>
                </a:path>
              </a:pathLst>
            </a:custGeom>
            <a:ln w="285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2118" y="5636982"/>
            <a:ext cx="4306082" cy="1068882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spc="-5" dirty="0">
                <a:latin typeface="Times New Roman"/>
                <a:cs typeface="Times New Roman"/>
              </a:rPr>
              <a:t>MAIL</a:t>
            </a:r>
            <a:r>
              <a:rPr sz="1400" spc="-5" dirty="0">
                <a:latin typeface="Times New Roman"/>
                <a:cs typeface="Times New Roman"/>
              </a:rPr>
              <a:t>: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lang="en-US" sz="1400" b="1" spc="-10" dirty="0" smtClean="0">
                <a:solidFill>
                  <a:schemeClr val="tx1">
                    <a:lumMod val="95000"/>
                    <a:lumOff val="5000"/>
                  </a:schemeClr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gastroenterologycongress@meetingsnexpo.com</a:t>
            </a:r>
            <a:endParaRPr lang="en-US" sz="1400" b="1" spc="-10" dirty="0" smtClean="0">
              <a:solidFill>
                <a:schemeClr val="tx1">
                  <a:lumMod val="95000"/>
                  <a:lumOff val="5000"/>
                </a:schemeClr>
              </a:solidFill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spc="-5" dirty="0" smtClean="0">
                <a:latin typeface="Times New Roman"/>
                <a:cs typeface="Times New Roman"/>
              </a:rPr>
              <a:t>URL</a:t>
            </a:r>
            <a:r>
              <a:rPr sz="1400" spc="-5" dirty="0" smtClean="0">
                <a:latin typeface="Times New Roman"/>
                <a:cs typeface="Times New Roman"/>
              </a:rPr>
              <a:t>: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lang="en-US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https://gastroenterology.insightconferences.com</a:t>
            </a:r>
            <a:r>
              <a:rPr lang="en-US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/</a:t>
            </a:r>
            <a:endParaRPr lang="en-US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en-IN" sz="1400" b="1" spc="-5" dirty="0" smtClean="0">
                <a:latin typeface="Times New Roman"/>
                <a:cs typeface="Times New Roman"/>
              </a:rPr>
              <a:t>WhatsApp</a:t>
            </a:r>
            <a:r>
              <a:rPr lang="en-IN" sz="1400" b="1" spc="-30" dirty="0" smtClean="0">
                <a:latin typeface="Times New Roman"/>
                <a:cs typeface="Times New Roman"/>
              </a:rPr>
              <a:t> </a:t>
            </a:r>
            <a:r>
              <a:rPr lang="en-IN" sz="1400" b="1" spc="-5" dirty="0" smtClean="0">
                <a:latin typeface="Times New Roman"/>
                <a:cs typeface="Times New Roman"/>
              </a:rPr>
              <a:t>No:</a:t>
            </a:r>
            <a:r>
              <a:rPr lang="en-IN" sz="1400" b="1" dirty="0" smtClean="0">
                <a:latin typeface="Times New Roman"/>
                <a:cs typeface="Times New Roman"/>
              </a:rPr>
              <a:t> </a:t>
            </a:r>
            <a:r>
              <a:rPr lang="en-IN" sz="1400" b="1" dirty="0" smtClean="0"/>
              <a:t>+44-7362055154</a:t>
            </a:r>
            <a:endParaRPr lang="en-IN" sz="1400" b="1" dirty="0" smtClean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78084" y="324383"/>
            <a:ext cx="294953" cy="478101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89482" y="1178813"/>
            <a:ext cx="3568065" cy="4432935"/>
          </a:xfrm>
          <a:custGeom>
            <a:avLst/>
            <a:gdLst/>
            <a:ahLst/>
            <a:cxnLst/>
            <a:rect l="l" t="t" r="r" b="b"/>
            <a:pathLst>
              <a:path w="3568065" h="4432935">
                <a:moveTo>
                  <a:pt x="0" y="4432808"/>
                </a:moveTo>
                <a:lnTo>
                  <a:pt x="3567684" y="4432808"/>
                </a:lnTo>
                <a:lnTo>
                  <a:pt x="3567684" y="0"/>
                </a:lnTo>
                <a:lnTo>
                  <a:pt x="0" y="0"/>
                </a:lnTo>
                <a:lnTo>
                  <a:pt x="0" y="4432808"/>
                </a:lnTo>
                <a:close/>
              </a:path>
            </a:pathLst>
          </a:custGeom>
          <a:ln w="28956">
            <a:solidFill>
              <a:srgbClr val="333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78455" y="1568322"/>
            <a:ext cx="2696845" cy="558936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5080" marR="5080" indent="-1263015">
              <a:lnSpc>
                <a:spcPct val="104400"/>
              </a:lnSpc>
              <a:spcBef>
                <a:spcPts val="5"/>
              </a:spcBef>
            </a:pPr>
            <a:r>
              <a:rPr lang="en-US" spc="-85" dirty="0">
                <a:solidFill>
                  <a:srgbClr val="FFFFFF"/>
                </a:solidFill>
                <a:latin typeface="Times New Roman"/>
                <a:cs typeface="Times New Roman"/>
              </a:rPr>
              <a:t>24th International </a:t>
            </a:r>
            <a:r>
              <a:rPr lang="en-US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Conference on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05000" y="2088261"/>
            <a:ext cx="3810000" cy="90858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660400" marR="5080" indent="-647700" algn="ctr">
              <a:lnSpc>
                <a:spcPts val="3470"/>
              </a:lnSpc>
              <a:spcBef>
                <a:spcPts val="85"/>
              </a:spcBef>
            </a:pPr>
            <a:r>
              <a:rPr lang="en-US" sz="2800" b="1" spc="-70" dirty="0">
                <a:solidFill>
                  <a:srgbClr val="F1F1F1"/>
                </a:solidFill>
                <a:latin typeface="Calibri Light"/>
                <a:cs typeface="Calibri Light"/>
              </a:rPr>
              <a:t>Gastroenterology </a:t>
            </a:r>
            <a:r>
              <a:rPr lang="en-US" sz="2800" b="1" spc="-70" dirty="0" smtClean="0">
                <a:solidFill>
                  <a:srgbClr val="F1F1F1"/>
                </a:solidFill>
                <a:latin typeface="Calibri Light"/>
                <a:cs typeface="Calibri Light"/>
              </a:rPr>
              <a:t>and </a:t>
            </a:r>
            <a:r>
              <a:rPr lang="en-US" sz="2800" b="1" spc="-70" dirty="0">
                <a:solidFill>
                  <a:srgbClr val="F1F1F1"/>
                </a:solidFill>
                <a:latin typeface="Calibri Light"/>
                <a:cs typeface="Calibri Light"/>
              </a:rPr>
              <a:t>Hepatology</a:t>
            </a:r>
            <a:endParaRPr sz="2800" b="1" dirty="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5001" y="3508375"/>
            <a:ext cx="38100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de-DE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August 22-23, </a:t>
            </a:r>
            <a:r>
              <a:rPr lang="de-DE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2024 | </a:t>
            </a:r>
            <a:r>
              <a:rPr lang="de-DE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Berlin</a:t>
            </a:r>
            <a:r>
              <a:rPr lang="de-DE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Germany</a:t>
            </a:r>
            <a:endParaRPr lang="de-DE" b="1" spc="-5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Theme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 marR="9525" algn="ctr">
              <a:lnSpc>
                <a:spcPct val="100000"/>
              </a:lnSpc>
              <a:spcBef>
                <a:spcPts val="10"/>
              </a:spcBef>
            </a:pPr>
            <a:r>
              <a:rPr lang="en-US" sz="1400" i="1" dirty="0">
                <a:solidFill>
                  <a:srgbClr val="F0F0F0"/>
                </a:solidFill>
                <a:latin typeface="Times New Roman"/>
                <a:cs typeface="Times New Roman"/>
              </a:rPr>
              <a:t>"Advancements in Digestive Health: Exploring New Frontiers in Gastroenterology and Hepatology”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646"/>
            <a:ext cx="12192000" cy="6844665"/>
            <a:chOff x="0" y="13646"/>
            <a:chExt cx="12192000" cy="6844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646"/>
              <a:ext cx="12192000" cy="68443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29183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65047" y="1665554"/>
            <a:ext cx="9804400" cy="3380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 smtClean="0">
                <a:latin typeface="Times New Roman"/>
                <a:cs typeface="Times New Roman"/>
              </a:rPr>
              <a:t>Dear</a:t>
            </a:r>
            <a:r>
              <a:rPr lang="en-US"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spc="-10" dirty="0" smtClean="0">
                <a:latin typeface="Times New Roman"/>
                <a:cs typeface="Times New Roman"/>
              </a:rPr>
              <a:t>Attendees</a:t>
            </a:r>
            <a:r>
              <a:rPr sz="1200" b="1" spc="-10" dirty="0">
                <a:latin typeface="Times New Roman"/>
                <a:cs typeface="Times New Roman"/>
              </a:rPr>
              <a:t>,</a:t>
            </a:r>
            <a:endParaRPr sz="12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Conference Series </a:t>
            </a:r>
            <a:r>
              <a:rPr sz="1200" spc="-30" dirty="0" smtClean="0">
                <a:latin typeface="Times New Roman"/>
                <a:cs typeface="Times New Roman"/>
              </a:rPr>
              <a:t>LLC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105" dirty="0" smtClean="0">
                <a:latin typeface="Times New Roman"/>
                <a:cs typeface="Times New Roman"/>
              </a:rPr>
              <a:t>LTD </a:t>
            </a:r>
            <a:r>
              <a:rPr sz="1200" spc="-5" dirty="0" smtClean="0">
                <a:latin typeface="Times New Roman"/>
                <a:cs typeface="Times New Roman"/>
              </a:rPr>
              <a:t>welcomes </a:t>
            </a:r>
            <a:r>
              <a:rPr sz="1200" spc="-30" dirty="0" smtClean="0">
                <a:latin typeface="Times New Roman"/>
                <a:cs typeface="Times New Roman"/>
              </a:rPr>
              <a:t>you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 </a:t>
            </a:r>
            <a:r>
              <a:rPr sz="1200" spc="-5" dirty="0" smtClean="0">
                <a:latin typeface="Times New Roman"/>
                <a:cs typeface="Times New Roman"/>
              </a:rPr>
              <a:t>attend </a:t>
            </a:r>
            <a:r>
              <a:rPr sz="1200" dirty="0" smtClean="0">
                <a:latin typeface="Times New Roman"/>
                <a:cs typeface="Times New Roman"/>
              </a:rPr>
              <a:t>the </a:t>
            </a:r>
            <a:r>
              <a:rPr lang="en-US" sz="1200" b="1" spc="-20" dirty="0">
                <a:latin typeface="Times New Roman"/>
                <a:cs typeface="Times New Roman"/>
              </a:rPr>
              <a:t>24th International Conference </a:t>
            </a:r>
            <a:r>
              <a:rPr lang="en-US" sz="1200" b="1" spc="-20" dirty="0" smtClean="0">
                <a:latin typeface="Times New Roman"/>
                <a:cs typeface="Times New Roman"/>
              </a:rPr>
              <a:t>on Gastroenterology </a:t>
            </a:r>
            <a:r>
              <a:rPr lang="en-US" sz="1200" b="1" spc="-20" dirty="0">
                <a:latin typeface="Times New Roman"/>
                <a:cs typeface="Times New Roman"/>
              </a:rPr>
              <a:t>and Hepatology</a:t>
            </a:r>
            <a:r>
              <a:rPr sz="1200" b="1" spc="-5" dirty="0" smtClean="0">
                <a:latin typeface="Times New Roman"/>
                <a:cs typeface="Times New Roman"/>
              </a:rPr>
              <a:t>. </a:t>
            </a:r>
            <a:r>
              <a:rPr sz="1200" spc="-5" dirty="0" smtClean="0">
                <a:latin typeface="Times New Roman"/>
                <a:cs typeface="Times New Roman"/>
              </a:rPr>
              <a:t>which is going </a:t>
            </a:r>
            <a:r>
              <a:rPr sz="1200" dirty="0" smtClean="0">
                <a:latin typeface="Times New Roman"/>
                <a:cs typeface="Times New Roman"/>
              </a:rPr>
              <a:t>to be </a:t>
            </a:r>
            <a:r>
              <a:rPr sz="1200" spc="-5" dirty="0" smtClean="0">
                <a:latin typeface="Times New Roman"/>
                <a:cs typeface="Times New Roman"/>
              </a:rPr>
              <a:t>held </a:t>
            </a:r>
            <a:r>
              <a:rPr sz="1200" dirty="0" smtClean="0">
                <a:latin typeface="Times New Roman"/>
                <a:cs typeface="Times New Roman"/>
              </a:rPr>
              <a:t>on </a:t>
            </a:r>
            <a:r>
              <a:rPr lang="de-DE" sz="1200" b="1" spc="-5" dirty="0" smtClean="0">
                <a:latin typeface="Times New Roman"/>
                <a:cs typeface="Times New Roman"/>
              </a:rPr>
              <a:t>August 22-23, </a:t>
            </a:r>
            <a:r>
              <a:rPr lang="de-DE" sz="1200" b="1" spc="-5" dirty="0">
                <a:latin typeface="Times New Roman"/>
                <a:cs typeface="Times New Roman"/>
              </a:rPr>
              <a:t>2024 </a:t>
            </a:r>
            <a:r>
              <a:rPr lang="de-DE" sz="1200" b="1" spc="-5" dirty="0" smtClean="0">
                <a:latin typeface="Times New Roman"/>
                <a:cs typeface="Times New Roman"/>
              </a:rPr>
              <a:t>Berlin</a:t>
            </a:r>
            <a:r>
              <a:rPr lang="de-DE" sz="1200" b="1" spc="-5" dirty="0" smtClean="0">
                <a:latin typeface="Times New Roman"/>
                <a:cs typeface="Times New Roman"/>
              </a:rPr>
              <a:t>, Germany</a:t>
            </a:r>
            <a:r>
              <a:rPr sz="1200" b="1" spc="-5" dirty="0" smtClean="0">
                <a:latin typeface="Times New Roman"/>
                <a:cs typeface="Times New Roman"/>
              </a:rPr>
              <a:t>.</a:t>
            </a:r>
            <a:r>
              <a:rPr sz="1200" b="1" spc="-30" dirty="0" smtClean="0">
                <a:latin typeface="Times New Roman"/>
                <a:cs typeface="Times New Roman"/>
              </a:rPr>
              <a:t> </a:t>
            </a:r>
            <a:r>
              <a:rPr sz="1200" spc="-85" dirty="0" smtClean="0">
                <a:latin typeface="Times New Roman"/>
                <a:cs typeface="Times New Roman"/>
              </a:rPr>
              <a:t>We</a:t>
            </a:r>
            <a:r>
              <a:rPr sz="1200" spc="-14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cordially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invite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all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who </a:t>
            </a:r>
            <a:r>
              <a:rPr sz="1200" spc="-5" dirty="0" smtClean="0">
                <a:latin typeface="Times New Roman"/>
                <a:cs typeface="Times New Roman"/>
              </a:rPr>
              <a:t>are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interested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sharing </a:t>
            </a:r>
            <a:r>
              <a:rPr sz="1200" dirty="0" smtClean="0">
                <a:latin typeface="Times New Roman"/>
                <a:cs typeface="Times New Roman"/>
              </a:rPr>
              <a:t>their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knowledge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research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arena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lang="en-US" sz="1200" b="1" spc="-5" dirty="0" smtClean="0">
                <a:latin typeface="Times New Roman"/>
                <a:cs typeface="Times New Roman"/>
              </a:rPr>
              <a:t>Gastroenterology 2024 </a:t>
            </a:r>
            <a:r>
              <a:rPr sz="1200" spc="-5" dirty="0" smtClean="0">
                <a:latin typeface="Times New Roman"/>
                <a:cs typeface="Times New Roman"/>
              </a:rPr>
              <a:t>anticipates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more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than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100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around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globe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thought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provoking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keynote</a:t>
            </a:r>
            <a:r>
              <a:rPr sz="1200" spc="1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lectures,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oral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poster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presentations.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attending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delegates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include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editorial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board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members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related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open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access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journals.</a:t>
            </a:r>
            <a:r>
              <a:rPr sz="1200" spc="-5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This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is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excellent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opportunity </a:t>
            </a:r>
            <a:r>
              <a:rPr sz="1200" dirty="0" smtClean="0">
                <a:latin typeface="Times New Roman"/>
                <a:cs typeface="Times New Roman"/>
              </a:rPr>
              <a:t>for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delegates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from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universities,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institutes,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and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industries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interact </a:t>
            </a:r>
            <a:r>
              <a:rPr sz="1200" dirty="0" smtClean="0">
                <a:latin typeface="Times New Roman"/>
                <a:cs typeface="Times New Roman"/>
              </a:rPr>
              <a:t> with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world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class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scientists.</a:t>
            </a:r>
            <a:r>
              <a:rPr sz="1200" spc="-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intending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participants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can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confirm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their</a:t>
            </a:r>
            <a:r>
              <a:rPr sz="1200" spc="8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participation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by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registering</a:t>
            </a:r>
            <a:r>
              <a:rPr sz="1200" spc="4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for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along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your</a:t>
            </a:r>
            <a:r>
              <a:rPr sz="1200" spc="7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colleagues.</a:t>
            </a:r>
            <a:r>
              <a:rPr sz="1200" spc="-80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Avail </a:t>
            </a:r>
            <a:r>
              <a:rPr sz="1200" dirty="0" smtClean="0">
                <a:latin typeface="Times New Roman"/>
                <a:cs typeface="Times New Roman"/>
              </a:rPr>
              <a:t>the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delegate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early</a:t>
            </a:r>
            <a:r>
              <a:rPr sz="1200" spc="5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bird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0" dirty="0" smtClean="0">
                <a:latin typeface="Times New Roman"/>
                <a:cs typeface="Times New Roman"/>
              </a:rPr>
              <a:t>offer.</a:t>
            </a:r>
            <a:r>
              <a:rPr sz="1200" spc="-9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main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theme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of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is </a:t>
            </a:r>
            <a:r>
              <a:rPr sz="1200" b="1" dirty="0" smtClean="0">
                <a:latin typeface="Times New Roman"/>
                <a:cs typeface="Times New Roman"/>
              </a:rPr>
              <a:t>“</a:t>
            </a:r>
            <a:r>
              <a:rPr lang="en-US" sz="1200" b="1" dirty="0">
                <a:latin typeface="Times New Roman"/>
                <a:cs typeface="Times New Roman"/>
              </a:rPr>
              <a:t>Advancements in Digestive Health: Exploring New Frontiers in Gastroenterology and Hepatology</a:t>
            </a:r>
            <a:r>
              <a:rPr sz="1200" b="1" spc="-5" dirty="0" smtClean="0">
                <a:latin typeface="Times New Roman"/>
                <a:cs typeface="Times New Roman"/>
              </a:rPr>
              <a:t>”</a:t>
            </a:r>
            <a:r>
              <a:rPr sz="1200" b="1" spc="3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As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the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premier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event,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we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have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developed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program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with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30" dirty="0" smtClean="0">
                <a:latin typeface="Times New Roman"/>
                <a:cs typeface="Times New Roman"/>
              </a:rPr>
              <a:t>your 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interests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 mind.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2700" marR="37465" algn="just">
              <a:lnSpc>
                <a:spcPct val="100000"/>
              </a:lnSpc>
            </a:pPr>
            <a:r>
              <a:rPr sz="1200" spc="-85" dirty="0">
                <a:latin typeface="Times New Roman"/>
                <a:cs typeface="Times New Roman"/>
              </a:rPr>
              <a:t>We </a:t>
            </a:r>
            <a:r>
              <a:rPr sz="1200" spc="-5" dirty="0">
                <a:latin typeface="Times New Roman"/>
                <a:cs typeface="Times New Roman"/>
              </a:rPr>
              <a:t>have </a:t>
            </a:r>
            <a:r>
              <a:rPr sz="1200" dirty="0">
                <a:latin typeface="Times New Roman"/>
                <a:cs typeface="Times New Roman"/>
              </a:rPr>
              <a:t>not only </a:t>
            </a:r>
            <a:r>
              <a:rPr sz="1200" spc="-5" dirty="0">
                <a:latin typeface="Times New Roman"/>
                <a:cs typeface="Times New Roman"/>
              </a:rPr>
              <a:t>increased </a:t>
            </a:r>
            <a:r>
              <a:rPr sz="1200" dirty="0">
                <a:latin typeface="Times New Roman"/>
                <a:cs typeface="Times New Roman"/>
              </a:rPr>
              <a:t>the number of </a:t>
            </a:r>
            <a:r>
              <a:rPr sz="1200" spc="-5" dirty="0">
                <a:latin typeface="Times New Roman"/>
                <a:cs typeface="Times New Roman"/>
              </a:rPr>
              <a:t>opportunities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colleagues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dirty="0">
                <a:latin typeface="Times New Roman"/>
                <a:cs typeface="Times New Roman"/>
              </a:rPr>
              <a:t>but </a:t>
            </a:r>
            <a:r>
              <a:rPr sz="1200" spc="-5" dirty="0">
                <a:latin typeface="Times New Roman"/>
                <a:cs typeface="Times New Roman"/>
              </a:rPr>
              <a:t>also introduced </a:t>
            </a:r>
            <a:r>
              <a:rPr sz="120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sessions </a:t>
            </a:r>
            <a:r>
              <a:rPr sz="1200" dirty="0">
                <a:latin typeface="Times New Roman"/>
                <a:cs typeface="Times New Roman"/>
              </a:rPr>
              <a:t> that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cutting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edge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panel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discussions,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livelier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industry </a:t>
            </a:r>
            <a:r>
              <a:rPr sz="1200" spc="-5" dirty="0">
                <a:latin typeface="Times New Roman"/>
                <a:cs typeface="Times New Roman"/>
              </a:rPr>
              <a:t>leaders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Life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take.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professional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life.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US" sz="1200" b="1" spc="-5" dirty="0" smtClean="0">
                <a:latin typeface="Times New Roman"/>
                <a:cs typeface="Times New Roman"/>
              </a:rPr>
              <a:t>Gastroenterology 2024 </a:t>
            </a:r>
            <a:r>
              <a:rPr sz="1200" dirty="0" smtClean="0">
                <a:latin typeface="Times New Roman"/>
                <a:cs typeface="Times New Roman"/>
              </a:rPr>
              <a:t>to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network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peers,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exchange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expertise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experiences,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yourself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latest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department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level.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We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look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dirty="0">
                <a:latin typeface="Times New Roman"/>
                <a:cs typeface="Times New Roman"/>
              </a:rPr>
              <a:t> to </a:t>
            </a:r>
            <a:r>
              <a:rPr sz="1200" spc="-5" dirty="0">
                <a:latin typeface="Times New Roman"/>
                <a:cs typeface="Times New Roman"/>
              </a:rPr>
              <a:t>personally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lang="en-US" sz="1200" b="1" spc="-5" dirty="0" smtClean="0">
                <a:latin typeface="Times New Roman"/>
                <a:cs typeface="Times New Roman"/>
              </a:rPr>
              <a:t>August </a:t>
            </a:r>
            <a:r>
              <a:rPr sz="1200" spc="-5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24765" algn="just">
              <a:lnSpc>
                <a:spcPts val="1420"/>
              </a:lnSpc>
              <a:spcBef>
                <a:spcPts val="5"/>
              </a:spcBef>
            </a:pPr>
            <a:r>
              <a:rPr sz="1200" spc="-3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24765" algn="just">
              <a:lnSpc>
                <a:spcPts val="1420"/>
              </a:lnSpc>
            </a:pPr>
            <a:r>
              <a:rPr sz="1200" spc="-10" dirty="0">
                <a:latin typeface="Times New Roman"/>
                <a:cs typeface="Times New Roman"/>
              </a:rPr>
              <a:t>O</a:t>
            </a:r>
            <a:r>
              <a:rPr sz="1200" spc="-65" dirty="0">
                <a:latin typeface="Times New Roman"/>
                <a:cs typeface="Times New Roman"/>
              </a:rPr>
              <a:t>r</a:t>
            </a:r>
            <a:r>
              <a:rPr sz="1200" spc="-2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ni</a:t>
            </a:r>
            <a:r>
              <a:rPr sz="1200" spc="5" dirty="0">
                <a:latin typeface="Times New Roman"/>
                <a:cs typeface="Times New Roman"/>
              </a:rPr>
              <a:t>z</a:t>
            </a:r>
            <a:r>
              <a:rPr sz="1200" dirty="0">
                <a:latin typeface="Times New Roman"/>
                <a:cs typeface="Times New Roman"/>
              </a:rPr>
              <a:t>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</a:p>
          <a:p>
            <a:pPr marL="24765" algn="just">
              <a:lnSpc>
                <a:spcPct val="100000"/>
              </a:lnSpc>
              <a:spcBef>
                <a:spcPts val="35"/>
              </a:spcBef>
            </a:pPr>
            <a:r>
              <a:rPr lang="en-US" sz="1200" b="1" spc="-15" dirty="0">
                <a:latin typeface="Times New Roman"/>
                <a:cs typeface="Times New Roman"/>
              </a:rPr>
              <a:t>GASTROENTEROLOGY 2024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4801" y="5656884"/>
            <a:ext cx="324459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https://gastroenterology.insightconferences.com/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6784" y="86224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422909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438" y="75832"/>
            <a:ext cx="12134850" cy="6782434"/>
            <a:chOff x="57438" y="75832"/>
            <a:chExt cx="12134850" cy="67824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38" y="75832"/>
              <a:ext cx="12134561" cy="67821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39889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56784" y="90288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582930">
              <a:lnSpc>
                <a:spcPct val="100000"/>
              </a:lnSpc>
              <a:spcBef>
                <a:spcPts val="5"/>
              </a:spcBef>
              <a:tabLst>
                <a:tab pos="17145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388808" y="1904745"/>
            <a:ext cx="9399270" cy="1955164"/>
            <a:chOff x="1388808" y="1904745"/>
            <a:chExt cx="9399270" cy="1955164"/>
          </a:xfrm>
        </p:grpSpPr>
        <p:sp>
          <p:nvSpPr>
            <p:cNvPr id="8" name="object 8"/>
            <p:cNvSpPr/>
            <p:nvPr/>
          </p:nvSpPr>
          <p:spPr>
            <a:xfrm>
              <a:off x="1394460" y="1965578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7" y="1904745"/>
              <a:ext cx="124205" cy="1243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7" y="2128011"/>
              <a:ext cx="124205" cy="1243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90396" y="2190368"/>
              <a:ext cx="9396095" cy="1605915"/>
            </a:xfrm>
            <a:custGeom>
              <a:avLst/>
              <a:gdLst/>
              <a:ahLst/>
              <a:cxnLst/>
              <a:rect l="l" t="t" r="r" b="b"/>
              <a:pathLst>
                <a:path w="9396095" h="1605914">
                  <a:moveTo>
                    <a:pt x="9395714" y="0"/>
                  </a:moveTo>
                  <a:lnTo>
                    <a:pt x="4755133" y="0"/>
                  </a:lnTo>
                </a:path>
                <a:path w="9396095" h="1605914">
                  <a:moveTo>
                    <a:pt x="4652009" y="1605914"/>
                  </a:moveTo>
                  <a:lnTo>
                    <a:pt x="0" y="1605914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7"/>
              <a:ext cx="124205" cy="12420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41440" y="1898650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1369" y="2239773"/>
            <a:ext cx="4279900" cy="29997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Submit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 </a:t>
            </a:r>
            <a:r>
              <a:rPr sz="100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Authors,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dirty="0">
                <a:latin typeface="Times New Roman"/>
                <a:cs typeface="Times New Roman"/>
              </a:rPr>
              <a:t> 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marR="165100" indent="-17272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on-line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 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8509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Cross 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64944" y="1703070"/>
            <a:ext cx="4363720" cy="361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I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 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e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3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21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 Visibility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0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850" dirty="0">
              <a:latin typeface="Times New Roman"/>
              <a:cs typeface="Times New Roman"/>
            </a:endParaRPr>
          </a:p>
          <a:p>
            <a:pPr marR="26670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u</a:t>
            </a:r>
            <a:r>
              <a:rPr sz="1200" b="1" dirty="0">
                <a:latin typeface="Times New Roman"/>
                <a:cs typeface="Times New Roman"/>
              </a:rPr>
              <a:t> r</a:t>
            </a:r>
            <a:r>
              <a:rPr sz="1200" b="1" spc="2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6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c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c</a:t>
            </a:r>
            <a:r>
              <a:rPr sz="1200" b="1" spc="5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f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 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 dirty="0">
              <a:latin typeface="Times New Roman"/>
              <a:cs typeface="Times New Roman"/>
            </a:endParaRPr>
          </a:p>
          <a:p>
            <a:pPr marL="184785" marR="15367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 dirty="0">
              <a:latin typeface="Times New Roman"/>
              <a:cs typeface="Times New Roman"/>
            </a:endParaRPr>
          </a:p>
          <a:p>
            <a:pPr marL="184785" marR="53276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Continuum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40 countries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 Discussions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3127" y="5538927"/>
            <a:ext cx="227330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1445" marR="123825" algn="ctr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</a:t>
            </a:r>
            <a:r>
              <a:rPr sz="700" b="1" spc="165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published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respective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UK: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Conference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Series</a:t>
            </a:r>
            <a:r>
              <a:rPr sz="700" spc="8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</a:t>
            </a:r>
            <a:endParaRPr sz="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4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provided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digital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Identifier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3191" y="5738876"/>
            <a:ext cx="359918" cy="17995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084821" y="5739790"/>
            <a:ext cx="31884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https://gastroenterology.insightconferences.com/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23338" y="936777"/>
            <a:ext cx="8817610" cy="1419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000"/>
              </a:lnSpc>
              <a:spcBef>
                <a:spcPts val="100"/>
              </a:spcBef>
            </a:pPr>
            <a:r>
              <a:rPr lang="en-US" sz="1000" b="1" spc="-5" dirty="0" smtClean="0">
                <a:latin typeface="Times New Roman"/>
                <a:cs typeface="Times New Roman"/>
              </a:rPr>
              <a:t>Gastroenterology 2024</a:t>
            </a:r>
            <a:r>
              <a:rPr sz="1000" b="1" spc="-10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main objective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bring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spc="-5" dirty="0">
                <a:latin typeface="Times New Roman"/>
                <a:cs typeface="Times New Roman"/>
              </a:rPr>
              <a:t>the leading academic scientists, </a:t>
            </a:r>
            <a:r>
              <a:rPr sz="1000" dirty="0">
                <a:latin typeface="Times New Roman"/>
                <a:cs typeface="Times New Roman"/>
              </a:rPr>
              <a:t>researchers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scholars together to exchange and </a:t>
            </a:r>
            <a:r>
              <a:rPr sz="1000" spc="-10" dirty="0">
                <a:latin typeface="Times New Roman"/>
                <a:cs typeface="Times New Roman"/>
              </a:rPr>
              <a:t>share </a:t>
            </a:r>
            <a:r>
              <a:rPr sz="1000" spc="-5" dirty="0">
                <a:latin typeface="Times New Roman"/>
                <a:cs typeface="Times New Roman"/>
              </a:rPr>
              <a:t>their </a:t>
            </a:r>
            <a:r>
              <a:rPr sz="1000" dirty="0">
                <a:latin typeface="Times New Roman"/>
                <a:cs typeface="Times New Roman"/>
              </a:rPr>
              <a:t>experiences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 research </a:t>
            </a:r>
            <a:r>
              <a:rPr sz="1000" spc="-5" dirty="0">
                <a:latin typeface="Times New Roman"/>
                <a:cs typeface="Times New Roman"/>
              </a:rPr>
              <a:t>results </a:t>
            </a:r>
            <a:r>
              <a:rPr sz="1000" spc="-10" dirty="0">
                <a:latin typeface="Times New Roman"/>
                <a:cs typeface="Times New Roman"/>
              </a:rPr>
              <a:t>about </a:t>
            </a:r>
            <a:r>
              <a:rPr sz="1000" spc="-5" dirty="0">
                <a:latin typeface="Times New Roman"/>
                <a:cs typeface="Times New Roman"/>
              </a:rPr>
              <a:t>all the aspects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lang="en-US" sz="1000" spc="-15" dirty="0" smtClean="0">
                <a:latin typeface="Times New Roman"/>
                <a:cs typeface="Times New Roman"/>
              </a:rPr>
              <a:t>Gastroenterology. It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also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provides the </a:t>
            </a:r>
            <a:r>
              <a:rPr sz="1000" spc="-15" dirty="0">
                <a:latin typeface="Times New Roman"/>
                <a:cs typeface="Times New Roman"/>
              </a:rPr>
              <a:t>premier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interdisciplinary </a:t>
            </a:r>
            <a:r>
              <a:rPr sz="1000" spc="-5" dirty="0">
                <a:latin typeface="Times New Roman"/>
                <a:cs typeface="Times New Roman"/>
              </a:rPr>
              <a:t>forum for </a:t>
            </a:r>
            <a:r>
              <a:rPr sz="1000" dirty="0">
                <a:latin typeface="Times New Roman"/>
                <a:cs typeface="Times New Roman"/>
              </a:rPr>
              <a:t>researchers,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practitioners 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educators to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discuss 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most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innovations,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trends, and </a:t>
            </a:r>
            <a:r>
              <a:rPr sz="1000" spc="-15" dirty="0">
                <a:latin typeface="Times New Roman"/>
                <a:cs typeface="Times New Roman"/>
              </a:rPr>
              <a:t>concerns,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practical challenges encountered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solutions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adopted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25" dirty="0">
                <a:latin typeface="Times New Roman"/>
                <a:cs typeface="Times New Roman"/>
              </a:rPr>
              <a:t>field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lang="en-US" sz="1000" spc="-15" dirty="0" smtClean="0">
                <a:latin typeface="Times New Roman"/>
                <a:cs typeface="Times New Roman"/>
              </a:rPr>
              <a:t>Gastroenterology </a:t>
            </a:r>
            <a:r>
              <a:rPr sz="1000" spc="-25" dirty="0" smtClean="0">
                <a:latin typeface="Times New Roman"/>
                <a:cs typeface="Times New Roman"/>
              </a:rPr>
              <a:t>.</a:t>
            </a:r>
            <a:r>
              <a:rPr sz="1000" spc="200" dirty="0" smtClean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conference program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will 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cover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wide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variety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topics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relevant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lang="en-US" sz="1000" spc="-15" dirty="0">
                <a:latin typeface="Times New Roman"/>
                <a:cs typeface="Times New Roman"/>
              </a:rPr>
              <a:t>Clinical pharmacology </a:t>
            </a:r>
            <a:r>
              <a:rPr sz="1000" spc="-5" dirty="0" smtClean="0">
                <a:latin typeface="Times New Roman"/>
                <a:cs typeface="Times New Roman"/>
              </a:rPr>
              <a:t>,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including: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lang="en-US" sz="1000" spc="-5" dirty="0">
                <a:latin typeface="Times New Roman"/>
                <a:cs typeface="Times New Roman"/>
              </a:rPr>
              <a:t>Clinical pharmacology </a:t>
            </a:r>
            <a:r>
              <a:rPr sz="1000" spc="-10" dirty="0" smtClean="0">
                <a:latin typeface="Times New Roman"/>
                <a:cs typeface="Times New Roman"/>
              </a:rPr>
              <a:t>,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technologies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lang="en-US" sz="1000" spc="-20" dirty="0">
                <a:latin typeface="Times New Roman"/>
                <a:cs typeface="Times New Roman"/>
              </a:rPr>
              <a:t>Clinical pharmacology </a:t>
            </a:r>
            <a:r>
              <a:rPr sz="1000" spc="-15" dirty="0" smtClean="0">
                <a:latin typeface="Times New Roman"/>
                <a:cs typeface="Times New Roman"/>
              </a:rPr>
              <a:t>.</a:t>
            </a:r>
            <a:r>
              <a:rPr sz="1000" spc="45" dirty="0" smtClean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This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unique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that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extend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to 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speakers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 </a:t>
            </a:r>
            <a:r>
              <a:rPr sz="1000" spc="-10" dirty="0">
                <a:latin typeface="Times New Roman"/>
                <a:cs typeface="Times New Roman"/>
              </a:rPr>
              <a:t>is </a:t>
            </a:r>
            <a:r>
              <a:rPr sz="1000" spc="-15" dirty="0">
                <a:latin typeface="Times New Roman"/>
                <a:cs typeface="Times New Roman"/>
              </a:rPr>
              <a:t>not </a:t>
            </a:r>
            <a:r>
              <a:rPr sz="1000" spc="-5" dirty="0">
                <a:latin typeface="Times New Roman"/>
                <a:cs typeface="Times New Roman"/>
              </a:rPr>
              <a:t>being offered </a:t>
            </a:r>
            <a:r>
              <a:rPr sz="1000" spc="5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any </a:t>
            </a:r>
            <a:r>
              <a:rPr sz="1000" spc="-15" dirty="0">
                <a:latin typeface="Times New Roman"/>
                <a:cs typeface="Times New Roman"/>
              </a:rPr>
              <a:t>other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 organizers. </a:t>
            </a:r>
            <a:r>
              <a:rPr sz="1000" spc="-15" dirty="0">
                <a:latin typeface="Times New Roman"/>
                <a:cs typeface="Times New Roman"/>
              </a:rPr>
              <a:t>Through this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profiles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speakers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organizing 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 </a:t>
            </a:r>
            <a:r>
              <a:rPr sz="1000" spc="-10" dirty="0">
                <a:latin typeface="Times New Roman"/>
                <a:cs typeface="Times New Roman"/>
              </a:rPr>
              <a:t>members </a:t>
            </a:r>
            <a:r>
              <a:rPr sz="1000" spc="-5" dirty="0">
                <a:latin typeface="Times New Roman"/>
                <a:cs typeface="Times New Roman"/>
              </a:rPr>
              <a:t>getting </a:t>
            </a:r>
            <a:r>
              <a:rPr sz="1000" spc="-15" dirty="0">
                <a:latin typeface="Times New Roman"/>
                <a:cs typeface="Times New Roman"/>
              </a:rPr>
              <a:t>global visibility which </a:t>
            </a:r>
            <a:r>
              <a:rPr sz="1000" spc="-5" dirty="0">
                <a:latin typeface="Times New Roman"/>
                <a:cs typeface="Times New Roman"/>
              </a:rPr>
              <a:t>is an </a:t>
            </a:r>
            <a:r>
              <a:rPr sz="1000" spc="-10" dirty="0">
                <a:latin typeface="Times New Roman"/>
                <a:cs typeface="Times New Roman"/>
              </a:rPr>
              <a:t>additional </a:t>
            </a:r>
            <a:r>
              <a:rPr sz="1000" spc="-5" dirty="0">
                <a:latin typeface="Times New Roman"/>
                <a:cs typeface="Times New Roman"/>
              </a:rPr>
              <a:t>feature that </a:t>
            </a:r>
            <a:r>
              <a:rPr sz="1000" spc="-20" dirty="0">
                <a:latin typeface="Times New Roman"/>
                <a:cs typeface="Times New Roman"/>
              </a:rPr>
              <a:t>you </a:t>
            </a:r>
            <a:r>
              <a:rPr sz="1000" spc="-15" dirty="0">
                <a:latin typeface="Times New Roman"/>
                <a:cs typeface="Times New Roman"/>
              </a:rPr>
              <a:t>would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receiving in addition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20" dirty="0">
                <a:latin typeface="Times New Roman"/>
                <a:cs typeface="Times New Roman"/>
              </a:rPr>
              <a:t>networking </a:t>
            </a:r>
            <a:r>
              <a:rPr sz="1000" spc="-10" dirty="0">
                <a:latin typeface="Times New Roman"/>
                <a:cs typeface="Times New Roman"/>
              </a:rPr>
              <a:t>opportunities </a:t>
            </a:r>
            <a:r>
              <a:rPr sz="1000" spc="-5" dirty="0">
                <a:latin typeface="Times New Roman"/>
                <a:cs typeface="Times New Roman"/>
              </a:rPr>
              <a:t>before, </a:t>
            </a:r>
            <a:r>
              <a:rPr sz="1000" spc="-15" dirty="0">
                <a:latin typeface="Times New Roman"/>
                <a:cs typeface="Times New Roman"/>
              </a:rPr>
              <a:t>during </a:t>
            </a:r>
            <a:r>
              <a:rPr sz="1000" spc="-5" dirty="0">
                <a:latin typeface="Times New Roman"/>
                <a:cs typeface="Times New Roman"/>
              </a:rPr>
              <a:t>and after the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conference.</a:t>
            </a:r>
            <a:endParaRPr sz="1000" dirty="0">
              <a:latin typeface="Times New Roman"/>
              <a:cs typeface="Times New Roman"/>
            </a:endParaRPr>
          </a:p>
          <a:p>
            <a:pPr marL="38100" algn="ctr">
              <a:lnSpc>
                <a:spcPct val="100000"/>
              </a:lnSpc>
              <a:spcBef>
                <a:spcPts val="575"/>
              </a:spcBef>
            </a:pPr>
            <a:r>
              <a:rPr lang="en-US"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GASTROENTEROLOGY </a:t>
            </a:r>
            <a:r>
              <a:rPr lang="en-US"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2024 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5169" y="744219"/>
            <a:ext cx="1363980" cy="5388610"/>
            <a:chOff x="725169" y="744219"/>
            <a:chExt cx="1363980" cy="5388610"/>
          </a:xfrm>
        </p:grpSpPr>
        <p:sp>
          <p:nvSpPr>
            <p:cNvPr id="6" name="object 6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13512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1351280" y="537591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0" y="5375910"/>
                  </a:moveTo>
                  <a:lnTo>
                    <a:pt x="1351280" y="537591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428741" y="241414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25014" y="2470810"/>
            <a:ext cx="3470910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Knowledge,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benchmarking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46189" y="2468397"/>
            <a:ext cx="284797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4258" y="3234055"/>
            <a:ext cx="683323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  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31916" y="347078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40254" y="3517544"/>
            <a:ext cx="399796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million+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unique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Stalwarts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9651" y="3530202"/>
            <a:ext cx="3112135" cy="52324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9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17184" y="449681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32633" y="4260341"/>
            <a:ext cx="8741410" cy="173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25755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 L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4785" marR="418465" indent="-172720">
              <a:lnSpc>
                <a:spcPct val="109000"/>
              </a:lnSpc>
              <a:spcBef>
                <a:spcPts val="9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 emphasizes evidence-based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 educational innovation, practical application, and peer to peer networking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 dirty="0">
              <a:latin typeface="Times New Roman"/>
              <a:cs typeface="Times New Roman"/>
            </a:endParaRPr>
          </a:p>
          <a:p>
            <a:pPr marL="184785" marR="404495" indent="-172720">
              <a:lnSpc>
                <a:spcPts val="1300"/>
              </a:lnSpc>
              <a:spcBef>
                <a:spcPts val="5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catalyze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regulatory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measures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4785" marR="481330" indent="-172720">
              <a:lnSpc>
                <a:spcPts val="13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community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programmatic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effectively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https://gastroenterology.insightconferences.com//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93690"/>
            <a:chOff x="725169" y="744219"/>
            <a:chExt cx="1363980" cy="539369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1351280" y="0"/>
                  </a:moveTo>
                  <a:lnTo>
                    <a:pt x="0" y="0"/>
                  </a:lnTo>
                  <a:lnTo>
                    <a:pt x="0" y="5380990"/>
                  </a:lnTo>
                  <a:lnTo>
                    <a:pt x="1351280" y="538099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0" y="5380990"/>
                  </a:moveTo>
                  <a:lnTo>
                    <a:pt x="1351280" y="538099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8099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0226" y="947420"/>
            <a:ext cx="710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17184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22601" y="1219606"/>
            <a:ext cx="3481704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meeting,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should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able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emerging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related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food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95643" y="1416558"/>
            <a:ext cx="29146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Reflect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critical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distance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0646" y="205460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20995" y="320243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9470" y="3906520"/>
            <a:ext cx="490220" cy="24511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511298" y="1817623"/>
            <a:ext cx="8594090" cy="2616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0489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W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 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H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 D</a:t>
            </a:r>
            <a:endParaRPr sz="1200" dirty="0">
              <a:latin typeface="Times New Roman"/>
              <a:cs typeface="Times New Roman"/>
            </a:endParaRPr>
          </a:p>
          <a:p>
            <a:pPr marL="123189" marR="86360" algn="just">
              <a:lnSpc>
                <a:spcPct val="109000"/>
              </a:lnSpc>
              <a:spcBef>
                <a:spcPts val="885"/>
              </a:spcBef>
            </a:pPr>
            <a:r>
              <a:rPr lang="en-US" sz="1000" b="1" dirty="0">
                <a:latin typeface="Times New Roman"/>
                <a:cs typeface="Times New Roman"/>
              </a:rPr>
              <a:t>24th International Conference</a:t>
            </a:r>
            <a:r>
              <a:rPr sz="1000" b="1" spc="-5" dirty="0" smtClean="0">
                <a:latin typeface="Times New Roman"/>
                <a:cs typeface="Times New Roman"/>
              </a:rPr>
              <a:t>,</a:t>
            </a:r>
            <a:r>
              <a:rPr sz="1000" b="1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exclusively </a:t>
            </a:r>
            <a:r>
              <a:rPr sz="1000" spc="-5" dirty="0">
                <a:latin typeface="Times New Roman"/>
                <a:cs typeface="Times New Roman"/>
              </a:rPr>
              <a:t>designed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 is exclusively designed for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15" dirty="0">
                <a:latin typeface="Times New Roman"/>
                <a:cs typeface="Times New Roman"/>
              </a:rPr>
              <a:t>point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the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corporate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make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stage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trading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data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5" dirty="0">
                <a:latin typeface="Times New Roman"/>
                <a:cs typeface="Times New Roman"/>
              </a:rPr>
              <a:t>innovative </a:t>
            </a:r>
            <a:r>
              <a:rPr sz="1000" spc="-5" dirty="0">
                <a:latin typeface="Times New Roman"/>
                <a:cs typeface="Times New Roman"/>
              </a:rPr>
              <a:t>advancements, new logical </a:t>
            </a:r>
            <a:r>
              <a:rPr sz="1000" spc="-10" dirty="0">
                <a:latin typeface="Times New Roman"/>
                <a:cs typeface="Times New Roman"/>
              </a:rPr>
              <a:t>modernization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viability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administrative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projects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towards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lang="en-US" sz="1000" b="1" spc="-15" dirty="0">
                <a:latin typeface="Times New Roman"/>
                <a:cs typeface="Times New Roman"/>
              </a:rPr>
              <a:t>24th International Conference Gastroenterology and Hepatology</a:t>
            </a:r>
            <a:r>
              <a:rPr sz="1000" b="1" spc="-10" dirty="0" smtClean="0">
                <a:latin typeface="Times New Roman"/>
                <a:cs typeface="Times New Roman"/>
              </a:rPr>
              <a:t>.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20" dirty="0">
                <a:latin typeface="Times New Roman"/>
                <a:cs typeface="Times New Roman"/>
              </a:rPr>
              <a:t>use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Molecular </a:t>
            </a:r>
            <a:r>
              <a:rPr sz="1000" spc="-10" dirty="0">
                <a:latin typeface="Times New Roman"/>
                <a:cs typeface="Times New Roman"/>
              </a:rPr>
              <a:t>Approaches </a:t>
            </a:r>
            <a:r>
              <a:rPr sz="1000" spc="-5" dirty="0">
                <a:latin typeface="Times New Roman"/>
                <a:cs typeface="Times New Roman"/>
              </a:rPr>
              <a:t>in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parts of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5" dirty="0">
                <a:latin typeface="Times New Roman"/>
                <a:cs typeface="Times New Roman"/>
              </a:rPr>
              <a:t>cutting </a:t>
            </a:r>
            <a:r>
              <a:rPr sz="1000" spc="-5" dirty="0">
                <a:latin typeface="Times New Roman"/>
                <a:cs typeface="Times New Roman"/>
              </a:rPr>
              <a:t>edge Nursing Science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Health field. This </a:t>
            </a:r>
            <a:r>
              <a:rPr sz="1000" spc="-15" dirty="0">
                <a:latin typeface="Times New Roman"/>
                <a:cs typeface="Times New Roman"/>
              </a:rPr>
              <a:t>meeting likewise </a:t>
            </a:r>
            <a:r>
              <a:rPr sz="1000" spc="-10" dirty="0">
                <a:latin typeface="Times New Roman"/>
                <a:cs typeface="Times New Roman"/>
              </a:rPr>
              <a:t>centers </a:t>
            </a:r>
            <a:r>
              <a:rPr sz="1000" spc="-5" dirty="0">
                <a:latin typeface="Times New Roman"/>
                <a:cs typeface="Times New Roman"/>
              </a:rPr>
              <a:t> around a </a:t>
            </a:r>
            <a:r>
              <a:rPr sz="1000" spc="-25" dirty="0">
                <a:latin typeface="Times New Roman"/>
                <a:cs typeface="Times New Roman"/>
              </a:rPr>
              <a:t>wide </a:t>
            </a:r>
            <a:r>
              <a:rPr sz="1000" spc="-5" dirty="0">
                <a:latin typeface="Times New Roman"/>
                <a:cs typeface="Times New Roman"/>
              </a:rPr>
              <a:t>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5" dirty="0">
                <a:latin typeface="Times New Roman"/>
                <a:cs typeface="Times New Roman"/>
              </a:rPr>
              <a:t>momentum </a:t>
            </a:r>
            <a:r>
              <a:rPr sz="1000" spc="-5" dirty="0">
                <a:latin typeface="Times New Roman"/>
                <a:cs typeface="Times New Roman"/>
              </a:rPr>
              <a:t>look </a:t>
            </a:r>
            <a:r>
              <a:rPr sz="1000" spc="-15" dirty="0">
                <a:latin typeface="Times New Roman"/>
                <a:cs typeface="Times New Roman"/>
              </a:rPr>
              <a:t>into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5" dirty="0">
                <a:latin typeface="Times New Roman"/>
                <a:cs typeface="Times New Roman"/>
              </a:rPr>
              <a:t>sanitation </a:t>
            </a:r>
            <a:r>
              <a:rPr sz="1000" spc="-5" dirty="0">
                <a:latin typeface="Times New Roman"/>
                <a:cs typeface="Times New Roman"/>
              </a:rPr>
              <a:t>and wellbeing that </a:t>
            </a:r>
            <a:r>
              <a:rPr sz="1000" spc="-15" dirty="0">
                <a:latin typeface="Times New Roman"/>
                <a:cs typeface="Times New Roman"/>
              </a:rPr>
              <a:t>have </a:t>
            </a:r>
            <a:r>
              <a:rPr sz="1000" dirty="0">
                <a:latin typeface="Times New Roman"/>
                <a:cs typeface="Times New Roman"/>
              </a:rPr>
              <a:t>both </a:t>
            </a:r>
            <a:r>
              <a:rPr sz="1000" spc="-15" dirty="0">
                <a:latin typeface="Times New Roman"/>
                <a:cs typeface="Times New Roman"/>
              </a:rPr>
              <a:t>useful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pernicious </a:t>
            </a:r>
            <a:r>
              <a:rPr sz="1000" spc="-5" dirty="0">
                <a:latin typeface="Times New Roman"/>
                <a:cs typeface="Times New Roman"/>
              </a:rPr>
              <a:t>impacts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10" dirty="0">
                <a:latin typeface="Times New Roman"/>
                <a:cs typeface="Times New Roman"/>
              </a:rPr>
              <a:t>security </a:t>
            </a:r>
            <a:r>
              <a:rPr sz="1000" spc="-5" dirty="0">
                <a:latin typeface="Times New Roman"/>
                <a:cs typeface="Times New Roman"/>
              </a:rPr>
              <a:t>and nature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5" dirty="0">
                <a:latin typeface="Times New Roman"/>
                <a:cs typeface="Times New Roman"/>
              </a:rPr>
              <a:t>nourishments, 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along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these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lines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worry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 marR="133350" algn="ctr">
              <a:lnSpc>
                <a:spcPct val="100000"/>
              </a:lnSpc>
              <a:spcBef>
                <a:spcPts val="170"/>
              </a:spcBef>
            </a:pPr>
            <a:r>
              <a:rPr sz="1200" b="1" spc="-5" dirty="0">
                <a:latin typeface="Times New Roman"/>
                <a:cs typeface="Times New Roman"/>
              </a:rPr>
              <a:t>A </a:t>
            </a:r>
            <a:r>
              <a:rPr sz="1200" b="1" dirty="0">
                <a:latin typeface="Times New Roman"/>
                <a:cs typeface="Times New Roman"/>
              </a:rPr>
              <a:t>B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</a:t>
            </a:r>
            <a:r>
              <a:rPr sz="1200" b="1" spc="-5" dirty="0">
                <a:latin typeface="Times New Roman"/>
                <a:cs typeface="Times New Roman"/>
              </a:rPr>
              <a:t>R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N 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8500"/>
              </a:lnSpc>
              <a:spcBef>
                <a:spcPts val="880"/>
              </a:spcBef>
            </a:pPr>
            <a:r>
              <a:rPr sz="1000" spc="-5" dirty="0">
                <a:latin typeface="Times New Roman"/>
                <a:cs typeface="Times New Roman"/>
              </a:rPr>
              <a:t>Conference </a:t>
            </a:r>
            <a:r>
              <a:rPr sz="1000" dirty="0">
                <a:latin typeface="Times New Roman"/>
                <a:cs typeface="Times New Roman"/>
              </a:rPr>
              <a:t>Series </a:t>
            </a:r>
            <a:r>
              <a:rPr sz="1000" spc="-5" dirty="0">
                <a:latin typeface="Times New Roman"/>
                <a:cs typeface="Times New Roman"/>
              </a:rPr>
              <a:t>is the world’s </a:t>
            </a:r>
            <a:r>
              <a:rPr sz="1000" dirty="0">
                <a:latin typeface="Times New Roman"/>
                <a:cs typeface="Times New Roman"/>
              </a:rPr>
              <a:t>leading </a:t>
            </a:r>
            <a:r>
              <a:rPr sz="1000" spc="-5" dirty="0">
                <a:latin typeface="Times New Roman"/>
                <a:cs typeface="Times New Roman"/>
              </a:rPr>
              <a:t>specialist in organizing Academic, Scientific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dirty="0">
                <a:latin typeface="Times New Roman"/>
                <a:cs typeface="Times New Roman"/>
              </a:rPr>
              <a:t>conferences, </a:t>
            </a:r>
            <a:r>
              <a:rPr sz="1000" spc="-5" dirty="0">
                <a:latin typeface="Times New Roman"/>
                <a:cs typeface="Times New Roman"/>
              </a:rPr>
              <a:t>meetings, symposiums and exhibitions 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and horizontals like Medical, Pharma, Engineering, </a:t>
            </a:r>
            <a:r>
              <a:rPr sz="1000" dirty="0">
                <a:latin typeface="Times New Roman"/>
                <a:cs typeface="Times New Roman"/>
              </a:rPr>
              <a:t>Science, Technology </a:t>
            </a:r>
            <a:r>
              <a:rPr sz="1000" spc="-5" dirty="0">
                <a:latin typeface="Times New Roman"/>
                <a:cs typeface="Times New Roman"/>
              </a:rPr>
              <a:t>and Business to promote 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5" dirty="0">
                <a:latin typeface="Times New Roman"/>
                <a:cs typeface="Times New Roman"/>
              </a:rPr>
              <a:t>year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host more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in USA, Europe, Middle 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support and </a:t>
            </a:r>
            <a:r>
              <a:rPr sz="1000" dirty="0">
                <a:latin typeface="Times New Roman"/>
                <a:cs typeface="Times New Roman"/>
              </a:rPr>
              <a:t> cooperation </a:t>
            </a:r>
            <a:r>
              <a:rPr sz="1000" spc="-5" dirty="0">
                <a:latin typeface="Times New Roman"/>
                <a:cs typeface="Times New Roman"/>
              </a:rPr>
              <a:t>from our </a:t>
            </a:r>
            <a:r>
              <a:rPr sz="1000" b="1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Editorial Board Members,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All the </a:t>
            </a:r>
            <a:r>
              <a:rPr sz="1000" dirty="0">
                <a:latin typeface="Times New Roman"/>
                <a:cs typeface="Times New Roman"/>
              </a:rPr>
              <a:t>conference proceedings 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the special </a:t>
            </a:r>
            <a:r>
              <a:rPr sz="1000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</a:p>
          <a:p>
            <a:pPr marR="146050" algn="ctr">
              <a:lnSpc>
                <a:spcPct val="100000"/>
              </a:lnSpc>
              <a:spcBef>
                <a:spcPts val="855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P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 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10327" y="443204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26029" y="4489221"/>
            <a:ext cx="4167504" cy="11830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(symposium):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 registration):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-5" dirty="0">
                <a:latin typeface="Times New Roman"/>
                <a:cs typeface="Times New Roman"/>
              </a:rPr>
              <a:t> have</a:t>
            </a:r>
            <a:r>
              <a:rPr sz="1000" dirty="0">
                <a:latin typeface="Times New Roman"/>
                <a:cs typeface="Times New Roman"/>
              </a:rPr>
              <a:t> access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all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4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45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59320" y="4489221"/>
            <a:ext cx="4203700" cy="85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company’s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by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booths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9320" y="5304561"/>
            <a:ext cx="4454525" cy="731611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each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mode,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contact: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en-US" sz="1100" i="1" spc="-5" dirty="0" smtClean="0">
                <a:latin typeface="Times New Roman"/>
                <a:cs typeface="Times New Roman"/>
                <a:hlinkClick r:id="rId4"/>
              </a:rPr>
              <a:t>gastroenterologycongress@meetingsnexpo.com</a:t>
            </a:r>
            <a:endParaRPr lang="en-US" sz="1100" i="1" spc="-5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en-US" sz="11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                                             https://gastroenterology.insightconferences.com//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750595"/>
            <a:ext cx="4572000" cy="5378450"/>
          </a:xfrm>
          <a:custGeom>
            <a:avLst/>
            <a:gdLst/>
            <a:ahLst/>
            <a:cxnLst/>
            <a:rect l="l" t="t" r="r" b="b"/>
            <a:pathLst>
              <a:path w="4572000" h="5378450">
                <a:moveTo>
                  <a:pt x="0" y="5378196"/>
                </a:moveTo>
                <a:lnTo>
                  <a:pt x="4572000" y="5378196"/>
                </a:lnTo>
                <a:lnTo>
                  <a:pt x="45720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750595"/>
            <a:ext cx="4564380" cy="5378450"/>
          </a:xfrm>
          <a:custGeom>
            <a:avLst/>
            <a:gdLst/>
            <a:ahLst/>
            <a:cxnLst/>
            <a:rect l="l" t="t" r="r" b="b"/>
            <a:pathLst>
              <a:path w="4564380" h="5378450">
                <a:moveTo>
                  <a:pt x="0" y="5378196"/>
                </a:moveTo>
                <a:lnTo>
                  <a:pt x="4564227" y="5378196"/>
                </a:lnTo>
                <a:lnTo>
                  <a:pt x="456422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169" y="744219"/>
            <a:ext cx="805180" cy="5388610"/>
            <a:chOff x="725169" y="744219"/>
            <a:chExt cx="805180" cy="5388610"/>
          </a:xfrm>
        </p:grpSpPr>
        <p:sp>
          <p:nvSpPr>
            <p:cNvPr id="6" name="object 6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7924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80" y="5375910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0" y="5375910"/>
                  </a:moveTo>
                  <a:lnTo>
                    <a:pt x="792480" y="5375910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2772" y="497467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2772" y="4763473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772" y="4307838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2772" y="409663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772" y="375063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72" y="3295409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772" y="2884773"/>
            <a:ext cx="250190" cy="360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772" y="266201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2772" y="245081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2772" y="2228051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2772" y="200569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72" y="179449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28113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42769" y="947420"/>
            <a:ext cx="3109595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563370">
              <a:lnSpc>
                <a:spcPct val="100000"/>
              </a:lnSpc>
            </a:pPr>
            <a:r>
              <a:rPr sz="1000" spc="5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world’s</a:t>
            </a:r>
            <a:r>
              <a:rPr sz="1000" spc="6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53514" y="1309498"/>
            <a:ext cx="3500120" cy="20091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Attend</a:t>
            </a:r>
            <a:r>
              <a:rPr sz="1000" spc="7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Presentation</a:t>
            </a:r>
            <a:endParaRPr sz="1000" dirty="0" smtClean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5"/>
              </a:spcBef>
            </a:pPr>
            <a:r>
              <a:rPr sz="1000" spc="-5" dirty="0" smtClean="0">
                <a:latin typeface="Times New Roman"/>
                <a:cs typeface="Times New Roman"/>
              </a:rPr>
              <a:t>researchers</a:t>
            </a:r>
            <a:endParaRPr sz="1000" dirty="0" smtClean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 smtClean="0">
                <a:latin typeface="Times New Roman"/>
                <a:cs typeface="Times New Roman"/>
              </a:rPr>
              <a:t>Access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acknowledgment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84785" marR="635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89650" y="744219"/>
            <a:ext cx="805180" cy="5388610"/>
            <a:chOff x="6089650" y="744219"/>
            <a:chExt cx="805180" cy="5388610"/>
          </a:xfrm>
        </p:grpSpPr>
        <p:sp>
          <p:nvSpPr>
            <p:cNvPr id="24" name="object 24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792479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79" y="5375910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0" y="5375910"/>
                  </a:moveTo>
                  <a:lnTo>
                    <a:pt x="792479" y="5375910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78166" y="3785302"/>
            <a:ext cx="250190" cy="10731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78166" y="3257494"/>
            <a:ext cx="250190" cy="349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78166" y="2879675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78166" y="2080477"/>
            <a:ext cx="250190" cy="7486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01408" y="947420"/>
            <a:ext cx="4072508" cy="463203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Gastroenterology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Intestinal and Colorectal Disorders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Diseases of the Esophagus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 of Gastrointestinal Bleeding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Gallstones and Stones in the Bile Duct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Gastroenteritis and Gastrointestinal Infection: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Gastroparesis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Microbiome of the Gut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IBD (Inflammatory Bowel Disease)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Advances in Gastrointestinal Endoscopy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Gastroenterology, both diagnostic and therapeutic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Imaging and Radiology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 Oncology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Pharmacology of the Gastrointestinal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Transplants for gastrointestinal conditions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&amp; Abdominal Care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in Hepatology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diseases and Hepatitis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 and </a:t>
            </a:r>
            <a:r>
              <a:rPr lang="en-US" sz="1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Gastroenterology</a:t>
            </a:r>
            <a:endParaRPr lang="en-US" sz="11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Pancreatic Cancer and Tumor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119380" algn="l"/>
              </a:tabLst>
            </a:pP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Hepato-</a:t>
            </a:r>
            <a:r>
              <a:rPr lang="en-US" sz="11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pancreato</a:t>
            </a:r>
            <a:r>
              <a:rPr lang="en-US" sz="1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-biliary disease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460117" y="3458082"/>
            <a:ext cx="2530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5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M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7792" y="369493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909317" y="3824985"/>
            <a:ext cx="350964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>
                <a:latin typeface="Times New Roman"/>
                <a:cs typeface="Times New Roman"/>
              </a:rPr>
              <a:t>https://gastroenterology.insightconferences.com/abstract-submission.php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34514" y="4199890"/>
            <a:ext cx="2741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87473" y="443661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428113" y="4576165"/>
            <a:ext cx="2709672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 dirty="0">
                <a:latin typeface="Times New Roman"/>
                <a:cs typeface="Times New Roman"/>
              </a:rPr>
              <a:t>https://gastroenterology.insightconferences.com/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8073771" y="5758688"/>
            <a:ext cx="32001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https://gastroenterology.insightconferences.com/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0" y="-156775"/>
            <a:ext cx="264816" cy="313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0" y="-156775"/>
            <a:ext cx="264816" cy="313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50595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90161" y="862241"/>
            <a:ext cx="400177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820">
              <a:lnSpc>
                <a:spcPct val="100000"/>
              </a:lnSpc>
              <a:tabLst>
                <a:tab pos="225044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49" y="3192374"/>
            <a:ext cx="2033079" cy="160822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003551" y="2762376"/>
            <a:ext cx="2106422" cy="2678430"/>
            <a:chOff x="2003551" y="2762376"/>
            <a:chExt cx="2106422" cy="2678430"/>
          </a:xfrm>
        </p:grpSpPr>
        <p:sp>
          <p:nvSpPr>
            <p:cNvPr id="8" name="object 8"/>
            <p:cNvSpPr/>
            <p:nvPr/>
          </p:nvSpPr>
          <p:spPr>
            <a:xfrm>
              <a:off x="2036444" y="2762376"/>
              <a:ext cx="2009139" cy="2678430"/>
            </a:xfrm>
            <a:custGeom>
              <a:avLst/>
              <a:gdLst/>
              <a:ahLst/>
              <a:cxnLst/>
              <a:rect l="l" t="t" r="r" b="b"/>
              <a:pathLst>
                <a:path w="2009139" h="2678429">
                  <a:moveTo>
                    <a:pt x="2008758" y="0"/>
                  </a:moveTo>
                  <a:lnTo>
                    <a:pt x="0" y="0"/>
                  </a:lnTo>
                  <a:lnTo>
                    <a:pt x="0" y="2678430"/>
                  </a:lnTo>
                  <a:lnTo>
                    <a:pt x="2008758" y="2678430"/>
                  </a:lnTo>
                  <a:lnTo>
                    <a:pt x="20087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6444" y="2762376"/>
              <a:ext cx="2009139" cy="2678430"/>
            </a:xfrm>
            <a:custGeom>
              <a:avLst/>
              <a:gdLst/>
              <a:ahLst/>
              <a:cxnLst/>
              <a:rect l="l" t="t" r="r" b="b"/>
              <a:pathLst>
                <a:path w="2009139" h="2678429">
                  <a:moveTo>
                    <a:pt x="0" y="2678430"/>
                  </a:moveTo>
                  <a:lnTo>
                    <a:pt x="2008758" y="2678430"/>
                  </a:lnTo>
                  <a:lnTo>
                    <a:pt x="2008758" y="0"/>
                  </a:lnTo>
                  <a:lnTo>
                    <a:pt x="0" y="0"/>
                  </a:lnTo>
                  <a:lnTo>
                    <a:pt x="0" y="2678430"/>
                  </a:lnTo>
                  <a:close/>
                </a:path>
              </a:pathLst>
            </a:custGeom>
            <a:ln w="31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3551" y="3032225"/>
              <a:ext cx="2106422" cy="210642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091931" y="5758688"/>
            <a:ext cx="3181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>
                <a:latin typeface="Times New Roman"/>
                <a:cs typeface="Times New Roman"/>
              </a:rPr>
              <a:t>https://gastroenterology.insightconferences.com/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0004" y="1691132"/>
            <a:ext cx="2384425" cy="7803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0" marR="137160" algn="ctr">
              <a:lnSpc>
                <a:spcPct val="100000"/>
              </a:lnSpc>
              <a:spcBef>
                <a:spcPts val="105"/>
              </a:spcBef>
            </a:pPr>
            <a:r>
              <a:rPr lang="en-US" sz="1400" b="1" dirty="0">
                <a:latin typeface="Times New Roman"/>
                <a:cs typeface="Times New Roman"/>
              </a:rPr>
              <a:t>Journal of Gastrointestinal &amp; Digestive </a:t>
            </a:r>
            <a:r>
              <a:rPr lang="en-US" sz="1400" b="1" dirty="0" smtClean="0">
                <a:latin typeface="Times New Roman"/>
                <a:cs typeface="Times New Roman"/>
              </a:rPr>
              <a:t>System</a:t>
            </a:r>
          </a:p>
          <a:p>
            <a:pPr marL="152400" marR="137160" algn="ctr">
              <a:lnSpc>
                <a:spcPct val="100000"/>
              </a:lnSpc>
              <a:spcBef>
                <a:spcPts val="105"/>
              </a:spcBef>
            </a:pPr>
            <a:r>
              <a:rPr sz="1050" b="1" spc="-10" dirty="0" smtClean="0">
                <a:latin typeface="Times New Roman"/>
                <a:cs typeface="Times New Roman"/>
              </a:rPr>
              <a:t>UR</a:t>
            </a:r>
            <a:r>
              <a:rPr lang="en-US" sz="1050" b="1" spc="-10" dirty="0" smtClean="0">
                <a:latin typeface="Times New Roman"/>
                <a:cs typeface="Times New Roman"/>
              </a:rPr>
              <a:t>L</a:t>
            </a:r>
            <a:r>
              <a:rPr sz="1050" b="1" spc="-10" dirty="0" smtClean="0">
                <a:latin typeface="Times New Roman"/>
                <a:cs typeface="Times New Roman"/>
              </a:rPr>
              <a:t>:</a:t>
            </a:r>
            <a:r>
              <a:rPr lang="en-US" sz="1050" b="1" spc="-10" dirty="0">
                <a:latin typeface="Times New Roman"/>
                <a:cs typeface="Times New Roman"/>
              </a:rPr>
              <a:t>https://www.omicsonline.org/gastrointestinal-digestive-system.php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02607" y="1954733"/>
            <a:ext cx="2738120" cy="4033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05"/>
              </a:spcBef>
            </a:pPr>
            <a:r>
              <a:rPr lang="en-US" sz="1400" b="1" spc="5" dirty="0">
                <a:latin typeface="Times New Roman"/>
                <a:cs typeface="Times New Roman"/>
              </a:rPr>
              <a:t>Journal of </a:t>
            </a:r>
            <a:r>
              <a:rPr lang="en-US" sz="1400" b="1" spc="5" dirty="0" smtClean="0">
                <a:latin typeface="Times New Roman"/>
                <a:cs typeface="Times New Roman"/>
              </a:rPr>
              <a:t>Hepatitis</a:t>
            </a:r>
          </a:p>
          <a:p>
            <a:pPr marL="41275" algn="ctr">
              <a:lnSpc>
                <a:spcPct val="100000"/>
              </a:lnSpc>
              <a:spcBef>
                <a:spcPts val="105"/>
              </a:spcBef>
            </a:pPr>
            <a:r>
              <a:rPr sz="1050" b="1" spc="5" dirty="0" smtClean="0">
                <a:latin typeface="Times New Roman"/>
                <a:cs typeface="Times New Roman"/>
              </a:rPr>
              <a:t>URL</a:t>
            </a:r>
            <a:r>
              <a:rPr sz="1050" b="1" spc="5" dirty="0">
                <a:latin typeface="Times New Roman"/>
                <a:cs typeface="Times New Roman"/>
              </a:rPr>
              <a:t>:</a:t>
            </a:r>
            <a:r>
              <a:rPr sz="1050" b="1" spc="60" dirty="0">
                <a:latin typeface="Times New Roman"/>
                <a:cs typeface="Times New Roman"/>
              </a:rPr>
              <a:t> </a:t>
            </a:r>
            <a:r>
              <a:rPr lang="en-US" sz="1050" b="1" spc="-5" dirty="0">
                <a:latin typeface="Times New Roman"/>
                <a:cs typeface="Times New Roman"/>
              </a:rPr>
              <a:t>https://hepatitis.imedpub.com/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82967" y="1667529"/>
            <a:ext cx="3033395" cy="852156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9530" algn="ctr">
              <a:lnSpc>
                <a:spcPct val="100000"/>
              </a:lnSpc>
              <a:spcBef>
                <a:spcPts val="365"/>
              </a:spcBef>
            </a:pPr>
            <a:r>
              <a:rPr lang="en-US" sz="1400" b="1" dirty="0">
                <a:latin typeface="Times New Roman"/>
                <a:cs typeface="Times New Roman"/>
              </a:rPr>
              <a:t>Research and Reports in </a:t>
            </a:r>
            <a:r>
              <a:rPr lang="en-US" sz="1400" b="1" dirty="0" smtClean="0">
                <a:latin typeface="Times New Roman"/>
                <a:cs typeface="Times New Roman"/>
              </a:rPr>
              <a:t>Gastroenterology</a:t>
            </a:r>
          </a:p>
          <a:p>
            <a:pPr marL="49530" algn="ctr">
              <a:lnSpc>
                <a:spcPct val="100000"/>
              </a:lnSpc>
              <a:spcBef>
                <a:spcPts val="365"/>
              </a:spcBef>
            </a:pPr>
            <a:r>
              <a:rPr sz="1050" b="1" spc="-5" dirty="0" smtClean="0">
                <a:latin typeface="Times New Roman"/>
                <a:cs typeface="Times New Roman"/>
              </a:rPr>
              <a:t>URL:</a:t>
            </a:r>
            <a:r>
              <a:rPr lang="en-US" sz="1050" b="1" spc="-5" dirty="0">
                <a:latin typeface="Times New Roman"/>
                <a:cs typeface="Times New Roman"/>
              </a:rPr>
              <a:t> https://www.scitechnol.com/research-reports-gastroenterology.php</a:t>
            </a:r>
            <a:endParaRPr sz="1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8030845" cy="5378450"/>
          </a:xfrm>
          <a:custGeom>
            <a:avLst/>
            <a:gdLst/>
            <a:ahLst/>
            <a:cxnLst/>
            <a:rect l="l" t="t" r="r" b="b"/>
            <a:pathLst>
              <a:path w="8030845" h="5378450">
                <a:moveTo>
                  <a:pt x="0" y="5378196"/>
                </a:moveTo>
                <a:lnTo>
                  <a:pt x="8030819" y="5378196"/>
                </a:lnTo>
                <a:lnTo>
                  <a:pt x="8030819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64036" y="3340259"/>
            <a:ext cx="250825" cy="1040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036" y="2558721"/>
            <a:ext cx="250825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8148" y="2168242"/>
            <a:ext cx="250190" cy="26022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7523" y="169849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28138" y="1448765"/>
            <a:ext cx="2964180" cy="805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N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7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I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lang="de-DE" sz="1400" b="1" dirty="0" smtClean="0">
                <a:latin typeface="Times New Roman"/>
                <a:cs typeface="Times New Roman"/>
              </a:rPr>
              <a:t>Berlin</a:t>
            </a:r>
            <a:r>
              <a:rPr lang="de-DE" sz="1400" b="1" dirty="0" smtClean="0">
                <a:latin typeface="Times New Roman"/>
                <a:cs typeface="Times New Roman"/>
              </a:rPr>
              <a:t>, Germany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64225" y="1448765"/>
            <a:ext cx="5743956" cy="3956304"/>
            <a:chOff x="5864352" y="1450847"/>
            <a:chExt cx="5743956" cy="3956304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4352" y="1450847"/>
              <a:ext cx="5743956" cy="39563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8322" y="1698498"/>
              <a:ext cx="5274372" cy="35162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57900" y="1643506"/>
              <a:ext cx="5356860" cy="3571240"/>
            </a:xfrm>
            <a:custGeom>
              <a:avLst/>
              <a:gdLst/>
              <a:ahLst/>
              <a:cxnLst/>
              <a:rect l="l" t="t" r="r" b="b"/>
              <a:pathLst>
                <a:path w="5356859" h="3571240">
                  <a:moveTo>
                    <a:pt x="0" y="3571113"/>
                  </a:moveTo>
                  <a:lnTo>
                    <a:pt x="5356733" y="3571113"/>
                  </a:lnTo>
                  <a:lnTo>
                    <a:pt x="5356733" y="0"/>
                  </a:lnTo>
                  <a:lnTo>
                    <a:pt x="0" y="0"/>
                  </a:lnTo>
                  <a:lnTo>
                    <a:pt x="0" y="3571113"/>
                  </a:lnTo>
                  <a:close/>
                </a:path>
              </a:pathLst>
            </a:custGeom>
            <a:ln w="1270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629401" y="5758688"/>
            <a:ext cx="329526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>
                <a:latin typeface="Times New Roman"/>
                <a:cs typeface="Times New Roman"/>
              </a:rPr>
              <a:t>https://gastroenterology.insightconferences.com/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87523" y="3316096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2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354833" y="3066669"/>
            <a:ext cx="3509392" cy="22570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635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      </a:t>
            </a:r>
            <a:r>
              <a:rPr sz="12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 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R="33020" algn="ctr">
              <a:lnSpc>
                <a:spcPct val="100000"/>
              </a:lnSpc>
              <a:tabLst>
                <a:tab pos="740410" algn="l"/>
              </a:tabLst>
            </a:pPr>
            <a:r>
              <a:rPr lang="en-US" sz="1600" b="1" spc="-5" dirty="0" smtClean="0">
                <a:latin typeface="Times New Roman"/>
                <a:cs typeface="Times New Roman"/>
              </a:rPr>
              <a:t>Ellyse Brindle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Manager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|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lang="en-US" sz="1000" b="1" spc="-5" dirty="0" smtClean="0">
                <a:latin typeface="Times New Roman"/>
                <a:cs typeface="Times New Roman"/>
              </a:rPr>
              <a:t>Gastroenterology 2024</a:t>
            </a: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lang="en-US" sz="1200" b="1" spc="-10" dirty="0" smtClean="0">
                <a:latin typeface="Times New Roman"/>
                <a:cs typeface="Times New Roman"/>
              </a:rPr>
              <a:t>UK: Conference Series LLC Ltd</a:t>
            </a: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dirty="0" smtClean="0">
                <a:latin typeface="Times New Roman"/>
                <a:cs typeface="Times New Roman"/>
              </a:rPr>
              <a:t>E</a:t>
            </a:r>
            <a:r>
              <a:rPr lang="en-US" sz="1200" b="1" dirty="0" smtClean="0">
                <a:latin typeface="Times New Roman"/>
                <a:cs typeface="Times New Roman"/>
              </a:rPr>
              <a:t>mail</a:t>
            </a:r>
            <a:r>
              <a:rPr sz="1200" b="1" dirty="0" smtClean="0">
                <a:latin typeface="Times New Roman"/>
                <a:cs typeface="Times New Roman"/>
              </a:rPr>
              <a:t>:</a:t>
            </a:r>
            <a:r>
              <a:rPr sz="1200" b="1" spc="285" dirty="0" smtClean="0">
                <a:latin typeface="Times New Roman"/>
                <a:cs typeface="Times New Roman"/>
              </a:rPr>
              <a:t> </a:t>
            </a:r>
            <a:r>
              <a:rPr lang="en-US"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gastroenterologycongress@meetingsnexpo.com</a:t>
            </a:r>
            <a:endParaRPr lang="en-US" sz="1200" u="sng" spc="-5" dirty="0" smtClean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spc="-30" dirty="0" smtClean="0">
                <a:latin typeface="Times New Roman"/>
                <a:cs typeface="Times New Roman"/>
              </a:rPr>
              <a:t>W: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100" spc="-5" dirty="0">
                <a:latin typeface="Times New Roman"/>
                <a:cs typeface="Times New Roman"/>
                <a:hlinkClick r:id="rId5"/>
              </a:rPr>
              <a:t>https://gastroenterology.insightconferences.com</a:t>
            </a:r>
            <a:r>
              <a:rPr lang="en-US" sz="1100" spc="-5" dirty="0" smtClean="0">
                <a:latin typeface="Times New Roman"/>
                <a:cs typeface="Times New Roman"/>
                <a:hlinkClick r:id="rId5"/>
              </a:rPr>
              <a:t>/</a:t>
            </a:r>
            <a:endParaRPr lang="en-US" sz="1100" spc="-5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200" b="1" spc="-5" dirty="0" smtClean="0">
                <a:latin typeface="Times New Roman"/>
                <a:cs typeface="Times New Roman"/>
              </a:rPr>
              <a:t>WhatsApp</a:t>
            </a:r>
            <a:r>
              <a:rPr sz="1200" b="1" spc="-30" dirty="0" smtClean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No.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lang="en-IN" sz="1200" dirty="0" smtClean="0"/>
              <a:t>+44-7362055154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2163970"/>
            <a:ext cx="250190" cy="2612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8026" y="111535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42894" y="1293063"/>
            <a:ext cx="14122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38373" y="208182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91280" y="2259838"/>
            <a:ext cx="1296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14390" y="950594"/>
            <a:ext cx="4697095" cy="887730"/>
            <a:chOff x="5414390" y="950594"/>
            <a:chExt cx="4697095" cy="887730"/>
          </a:xfrm>
        </p:grpSpPr>
        <p:sp>
          <p:nvSpPr>
            <p:cNvPr id="13" name="object 13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4677664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4677664" y="86867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0" y="868679"/>
                  </a:moveTo>
                  <a:lnTo>
                    <a:pt x="4677664" y="86867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14390" y="1104036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789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+ 2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1129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1379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1436" y="1914525"/>
            <a:ext cx="4697095" cy="868680"/>
            <a:chOff x="5401436" y="1914525"/>
            <a:chExt cx="4697095" cy="868680"/>
          </a:xfrm>
        </p:grpSpPr>
        <p:sp>
          <p:nvSpPr>
            <p:cNvPr id="17" name="object 17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4677664" y="0"/>
                  </a:moveTo>
                  <a:lnTo>
                    <a:pt x="0" y="0"/>
                  </a:lnTo>
                  <a:lnTo>
                    <a:pt x="0" y="849629"/>
                  </a:lnTo>
                  <a:lnTo>
                    <a:pt x="4677664" y="84962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0" y="849629"/>
                  </a:moveTo>
                  <a:lnTo>
                    <a:pt x="4677664" y="84962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4962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01436" y="2069363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849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1229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1479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28214" y="303686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30" y="557999"/>
                </a:lnTo>
                <a:lnTo>
                  <a:pt x="2678430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50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28238" y="3215132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91277" y="2894304"/>
            <a:ext cx="4697095" cy="882650"/>
            <a:chOff x="5391277" y="2894304"/>
            <a:chExt cx="4697095" cy="882650"/>
          </a:xfrm>
        </p:grpSpPr>
        <p:sp>
          <p:nvSpPr>
            <p:cNvPr id="23" name="object 23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4677663" y="0"/>
                  </a:moveTo>
                  <a:lnTo>
                    <a:pt x="0" y="0"/>
                  </a:lnTo>
                  <a:lnTo>
                    <a:pt x="0" y="863498"/>
                  </a:lnTo>
                  <a:lnTo>
                    <a:pt x="4677663" y="863498"/>
                  </a:lnTo>
                  <a:lnTo>
                    <a:pt x="467766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0" y="863498"/>
                  </a:moveTo>
                  <a:lnTo>
                    <a:pt x="4677663" y="863498"/>
                  </a:lnTo>
                  <a:lnTo>
                    <a:pt x="4677663" y="0"/>
                  </a:lnTo>
                  <a:lnTo>
                    <a:pt x="0" y="0"/>
                  </a:lnTo>
                  <a:lnTo>
                    <a:pt x="0" y="863498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91277" y="2941726"/>
            <a:ext cx="469709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Oral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245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YRF: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489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Delegate: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€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 €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5844" y="3987876"/>
            <a:ext cx="4051300" cy="596265"/>
          </a:xfrm>
          <a:prstGeom prst="rect">
            <a:avLst/>
          </a:prstGeom>
          <a:solidFill>
            <a:srgbClr val="333E50"/>
          </a:solidFill>
          <a:ln w="12700">
            <a:solidFill>
              <a:srgbClr val="1F3863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R="92710" algn="ctr">
              <a:lnSpc>
                <a:spcPct val="100000"/>
              </a:lnSpc>
              <a:tabLst>
                <a:tab pos="188912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0454" y="4651095"/>
            <a:ext cx="2369820" cy="1043876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sz="1100" dirty="0">
                <a:latin typeface="Times New Roman"/>
                <a:cs typeface="Times New Roman"/>
              </a:rPr>
              <a:t>Abstract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submission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Aug</a:t>
            </a:r>
            <a:r>
              <a:rPr sz="1100" spc="-1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01,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2023</a:t>
            </a:r>
          </a:p>
          <a:p>
            <a:pPr marL="1270" algn="ctr">
              <a:lnSpc>
                <a:spcPct val="100000"/>
              </a:lnSpc>
              <a:spcBef>
                <a:spcPts val="660"/>
              </a:spcBef>
            </a:pPr>
            <a:r>
              <a:rPr sz="1100" dirty="0" smtClean="0">
                <a:latin typeface="Times New Roman"/>
                <a:cs typeface="Times New Roman"/>
              </a:rPr>
              <a:t>Early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Bird</a:t>
            </a:r>
            <a:r>
              <a:rPr sz="1100" spc="-25" dirty="0" smtClean="0">
                <a:latin typeface="Times New Roman"/>
                <a:cs typeface="Times New Roman"/>
              </a:rPr>
              <a:t> </a:t>
            </a:r>
            <a:r>
              <a:rPr sz="1100" spc="-5" dirty="0" smtClean="0">
                <a:latin typeface="Times New Roman"/>
                <a:cs typeface="Times New Roman"/>
              </a:rPr>
              <a:t>Registration: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Feb</a:t>
            </a:r>
            <a:r>
              <a:rPr lang="en-US" sz="1100" dirty="0" smtClean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2</a:t>
            </a:r>
            <a:r>
              <a:rPr lang="en-US" sz="1100" dirty="0">
                <a:latin typeface="Times New Roman"/>
                <a:cs typeface="Times New Roman"/>
              </a:rPr>
              <a:t>8</a:t>
            </a:r>
            <a:r>
              <a:rPr lang="en-US" sz="1100" dirty="0" smtClean="0">
                <a:latin typeface="Times New Roman"/>
                <a:cs typeface="Times New Roman"/>
              </a:rPr>
              <a:t>, 2024</a:t>
            </a:r>
            <a:endParaRPr lang="en-US" sz="1100" dirty="0" smtClean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 smtClean="0">
                <a:latin typeface="Times New Roman"/>
                <a:cs typeface="Times New Roman"/>
              </a:rPr>
              <a:t>Registration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Aug</a:t>
            </a:r>
            <a:r>
              <a:rPr sz="1100" spc="-2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01,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2023</a:t>
            </a:r>
          </a:p>
          <a:p>
            <a:pPr marL="3175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 smtClean="0">
                <a:latin typeface="Times New Roman"/>
                <a:cs typeface="Times New Roman"/>
              </a:rPr>
              <a:t>On </a:t>
            </a:r>
            <a:r>
              <a:rPr sz="1100" dirty="0" smtClean="0">
                <a:latin typeface="Times New Roman"/>
                <a:cs typeface="Times New Roman"/>
              </a:rPr>
              <a:t>Spot</a:t>
            </a:r>
            <a:r>
              <a:rPr sz="1100" spc="-10" dirty="0" smtClean="0">
                <a:latin typeface="Times New Roman"/>
                <a:cs typeface="Times New Roman"/>
              </a:rPr>
              <a:t> </a:t>
            </a:r>
            <a:r>
              <a:rPr sz="1100" spc="-5" dirty="0" smtClean="0">
                <a:latin typeface="Times New Roman"/>
                <a:cs typeface="Times New Roman"/>
              </a:rPr>
              <a:t>Registration: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lang="en-US" sz="1100" dirty="0" smtClean="0">
                <a:latin typeface="Times New Roman"/>
                <a:cs typeface="Times New Roman"/>
              </a:rPr>
              <a:t>Aug 22, </a:t>
            </a:r>
            <a:r>
              <a:rPr lang="en-US" sz="1100" dirty="0" smtClean="0">
                <a:latin typeface="Times New Roman"/>
                <a:cs typeface="Times New Roman"/>
              </a:rPr>
              <a:t>2024 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72400" y="5768746"/>
            <a:ext cx="360286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spc="-5">
                <a:latin typeface="Times New Roman"/>
                <a:cs typeface="Times New Roman"/>
              </a:rPr>
              <a:t>https://gastroenterology.insightconferences.com/</a:t>
            </a:r>
            <a:endParaRPr lang="en-IN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2179</Words>
  <Application>Microsoft Office PowerPoint</Application>
  <PresentationFormat>Widescreen</PresentationFormat>
  <Paragraphs>214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MT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Hitesh Vashist</cp:lastModifiedBy>
  <cp:revision>48</cp:revision>
  <dcterms:created xsi:type="dcterms:W3CDTF">2023-05-11T11:09:54Z</dcterms:created>
  <dcterms:modified xsi:type="dcterms:W3CDTF">2024-01-24T11:36:32Z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2023-05-11T00:00:00Z</vt:filetime>
  </property>
</Properties>
</file>