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27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94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75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33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57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21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12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56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8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99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7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56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1000"/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6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nergymaterials.conferenceseries.com/" TargetMode="External"/><Relationship Id="rId2" Type="http://schemas.openxmlformats.org/officeDocument/2006/relationships/hyperlink" Target="mailto:energymaterials@materialsconferences.or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0.jpeg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9.png"/><Relationship Id="rId2" Type="http://schemas.openxmlformats.org/officeDocument/2006/relationships/image" Target="../media/image4.jpeg"/><Relationship Id="rId16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microsoft.com/office/2007/relationships/hdphoto" Target="../media/hdphoto6.wdp"/><Relationship Id="rId5" Type="http://schemas.microsoft.com/office/2007/relationships/hdphoto" Target="../media/hdphoto3.wdp"/><Relationship Id="rId15" Type="http://schemas.openxmlformats.org/officeDocument/2006/relationships/image" Target="../media/image12.jpeg"/><Relationship Id="rId10" Type="http://schemas.openxmlformats.org/officeDocument/2006/relationships/image" Target="../media/image8.jpeg"/><Relationship Id="rId4" Type="http://schemas.openxmlformats.org/officeDocument/2006/relationships/image" Target="../media/image5.jpeg"/><Relationship Id="rId9" Type="http://schemas.microsoft.com/office/2007/relationships/hdphoto" Target="../media/hdphoto5.wdp"/><Relationship Id="rId1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hdphoto" Target="../media/hdphoto12.wdp"/><Relationship Id="rId18" Type="http://schemas.openxmlformats.org/officeDocument/2006/relationships/image" Target="../media/image22.jpeg"/><Relationship Id="rId26" Type="http://schemas.openxmlformats.org/officeDocument/2006/relationships/image" Target="../media/image26.jpeg"/><Relationship Id="rId3" Type="http://schemas.microsoft.com/office/2007/relationships/hdphoto" Target="../media/hdphoto7.wdp"/><Relationship Id="rId21" Type="http://schemas.microsoft.com/office/2007/relationships/hdphoto" Target="../media/hdphoto16.wdp"/><Relationship Id="rId7" Type="http://schemas.microsoft.com/office/2007/relationships/hdphoto" Target="../media/hdphoto9.wdp"/><Relationship Id="rId12" Type="http://schemas.openxmlformats.org/officeDocument/2006/relationships/image" Target="../media/image19.jpeg"/><Relationship Id="rId17" Type="http://schemas.microsoft.com/office/2007/relationships/hdphoto" Target="../media/hdphoto14.wdp"/><Relationship Id="rId25" Type="http://schemas.microsoft.com/office/2007/relationships/hdphoto" Target="../media/hdphoto18.wdp"/><Relationship Id="rId33" Type="http://schemas.openxmlformats.org/officeDocument/2006/relationships/hyperlink" Target="http://www.conferenceseries.com/Past_Reports/Materials-Science-2016-gallery" TargetMode="External"/><Relationship Id="rId2" Type="http://schemas.openxmlformats.org/officeDocument/2006/relationships/image" Target="../media/image14.jpeg"/><Relationship Id="rId16" Type="http://schemas.openxmlformats.org/officeDocument/2006/relationships/image" Target="../media/image21.jpeg"/><Relationship Id="rId20" Type="http://schemas.openxmlformats.org/officeDocument/2006/relationships/image" Target="../media/image23.jpeg"/><Relationship Id="rId29" Type="http://schemas.microsoft.com/office/2007/relationships/hdphoto" Target="../media/hdphoto20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microsoft.com/office/2007/relationships/hdphoto" Target="../media/hdphoto11.wdp"/><Relationship Id="rId24" Type="http://schemas.openxmlformats.org/officeDocument/2006/relationships/image" Target="../media/image25.jpeg"/><Relationship Id="rId32" Type="http://schemas.openxmlformats.org/officeDocument/2006/relationships/hyperlink" Target="http://www.conferenceseries.com/Past_Reports/Materials-Science-2016-Past/" TargetMode="External"/><Relationship Id="rId5" Type="http://schemas.microsoft.com/office/2007/relationships/hdphoto" Target="../media/hdphoto8.wdp"/><Relationship Id="rId15" Type="http://schemas.microsoft.com/office/2007/relationships/hdphoto" Target="../media/hdphoto13.wdp"/><Relationship Id="rId23" Type="http://schemas.microsoft.com/office/2007/relationships/hdphoto" Target="../media/hdphoto17.wdp"/><Relationship Id="rId28" Type="http://schemas.openxmlformats.org/officeDocument/2006/relationships/image" Target="../media/image27.jpeg"/><Relationship Id="rId10" Type="http://schemas.openxmlformats.org/officeDocument/2006/relationships/image" Target="../media/image18.jpeg"/><Relationship Id="rId19" Type="http://schemas.microsoft.com/office/2007/relationships/hdphoto" Target="../media/hdphoto15.wdp"/><Relationship Id="rId31" Type="http://schemas.microsoft.com/office/2007/relationships/hdphoto" Target="../media/hdphoto21.wdp"/><Relationship Id="rId4" Type="http://schemas.openxmlformats.org/officeDocument/2006/relationships/image" Target="../media/image15.jpeg"/><Relationship Id="rId9" Type="http://schemas.microsoft.com/office/2007/relationships/hdphoto" Target="../media/hdphoto10.wdp"/><Relationship Id="rId14" Type="http://schemas.openxmlformats.org/officeDocument/2006/relationships/image" Target="../media/image20.jpeg"/><Relationship Id="rId22" Type="http://schemas.openxmlformats.org/officeDocument/2006/relationships/image" Target="../media/image24.jpeg"/><Relationship Id="rId27" Type="http://schemas.microsoft.com/office/2007/relationships/hdphoto" Target="../media/hdphoto19.wdp"/><Relationship Id="rId30" Type="http://schemas.openxmlformats.org/officeDocument/2006/relationships/image" Target="../media/image28.jpeg"/><Relationship Id="rId8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nergymaterials.conferenceseries.com/call-for-abstracts.php" TargetMode="External"/><Relationship Id="rId2" Type="http://schemas.openxmlformats.org/officeDocument/2006/relationships/hyperlink" Target="http://energymaterials.conferenceseries.com/conference-brochure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nergymaterials@materialsconferences.org" TargetMode="External"/><Relationship Id="rId5" Type="http://schemas.openxmlformats.org/officeDocument/2006/relationships/hyperlink" Target="http://energymaterials.conferenceseries.com/registration.php" TargetMode="External"/><Relationship Id="rId4" Type="http://schemas.openxmlformats.org/officeDocument/2006/relationships/hyperlink" Target="http://energymaterials.conferenceseries.com/abstract-submission.php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9541" y="2273265"/>
            <a:ext cx="8077200" cy="622335"/>
          </a:xfrm>
        </p:spPr>
        <p:txBody>
          <a:bodyPr>
            <a:noAutofit/>
          </a:bodyPr>
          <a:lstStyle/>
          <a:p>
            <a:r>
              <a:rPr lang="en-IN" sz="2800" dirty="0" smtClean="0">
                <a:solidFill>
                  <a:srgbClr val="C80000"/>
                </a:solidFill>
                <a:latin typeface="Cooper Black" panose="0208090404030B020404" pitchFamily="18" charset="0"/>
              </a:rPr>
              <a:t>Theme: </a:t>
            </a:r>
            <a:r>
              <a:rPr lang="en-US" sz="2400" dirty="0"/>
              <a:t>Functional Energy Materials for Sustainable Future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572000"/>
            <a:ext cx="6338455" cy="2057400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IN" sz="1800" b="1" dirty="0">
                <a:solidFill>
                  <a:srgbClr val="002060"/>
                </a:solidFill>
                <a:latin typeface="Constantia" panose="02030602050306030303" pitchFamily="18" charset="0"/>
              </a:rPr>
              <a:t>Conference Secretariat</a:t>
            </a:r>
          </a:p>
          <a:p>
            <a:pPr algn="l">
              <a:spcBef>
                <a:spcPts val="0"/>
              </a:spcBef>
            </a:pPr>
            <a:r>
              <a:rPr lang="en-IN" sz="1800" dirty="0">
                <a:solidFill>
                  <a:srgbClr val="002060"/>
                </a:solidFill>
                <a:latin typeface="Constantia" panose="02030602050306030303" pitchFamily="18" charset="0"/>
              </a:rPr>
              <a:t>2360 Corporate Circle, Suite 400, </a:t>
            </a:r>
            <a:endParaRPr lang="en-IN" sz="1800" dirty="0" smtClean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l">
              <a:spcBef>
                <a:spcPts val="0"/>
              </a:spcBef>
            </a:pPr>
            <a:r>
              <a:rPr lang="en-IN" sz="1800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Henderson</a:t>
            </a:r>
            <a:r>
              <a:rPr lang="en-IN" sz="1800" dirty="0">
                <a:solidFill>
                  <a:srgbClr val="002060"/>
                </a:solidFill>
                <a:latin typeface="Constantia" panose="02030602050306030303" pitchFamily="18" charset="0"/>
              </a:rPr>
              <a:t>, NV 89074-7722, </a:t>
            </a:r>
            <a:r>
              <a:rPr lang="en-IN" sz="1800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USA</a:t>
            </a:r>
            <a:endParaRPr lang="en-IN" sz="1800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l">
              <a:spcBef>
                <a:spcPts val="0"/>
              </a:spcBef>
            </a:pPr>
            <a:r>
              <a:rPr lang="en-IN" sz="1800" dirty="0">
                <a:solidFill>
                  <a:srgbClr val="002060"/>
                </a:solidFill>
                <a:latin typeface="Constantia" panose="02030602050306030303" pitchFamily="18" charset="0"/>
              </a:rPr>
              <a:t>Tel: +</a:t>
            </a:r>
            <a:r>
              <a:rPr lang="en-IN" sz="1800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1-888-843-816</a:t>
            </a:r>
          </a:p>
          <a:p>
            <a:pPr algn="l">
              <a:spcBef>
                <a:spcPts val="0"/>
              </a:spcBef>
            </a:pPr>
            <a:r>
              <a:rPr lang="en-IN" sz="1800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Fax</a:t>
            </a:r>
            <a:r>
              <a:rPr lang="en-IN" sz="1800" dirty="0">
                <a:solidFill>
                  <a:srgbClr val="002060"/>
                </a:solidFill>
                <a:latin typeface="Constantia" panose="02030602050306030303" pitchFamily="18" charset="0"/>
              </a:rPr>
              <a:t>: +1-650-618-1417</a:t>
            </a:r>
          </a:p>
          <a:p>
            <a:pPr algn="l">
              <a:spcBef>
                <a:spcPts val="0"/>
              </a:spcBef>
            </a:pPr>
            <a:r>
              <a:rPr lang="en-IN" sz="1800" dirty="0">
                <a:solidFill>
                  <a:srgbClr val="002060"/>
                </a:solidFill>
                <a:latin typeface="Constantia" panose="02030602050306030303" pitchFamily="18" charset="0"/>
              </a:rPr>
              <a:t>Email: </a:t>
            </a:r>
            <a:r>
              <a:rPr lang="en-IN" sz="1800" dirty="0" smtClean="0">
                <a:solidFill>
                  <a:srgbClr val="002060"/>
                </a:solidFill>
                <a:latin typeface="Constantia" panose="02030602050306030303" pitchFamily="18" charset="0"/>
                <a:hlinkClick r:id="rId2"/>
              </a:rPr>
              <a:t>energymaterials@materialsconferences.org</a:t>
            </a:r>
            <a:endParaRPr lang="en-IN" sz="1800" dirty="0" smtClean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l">
              <a:spcBef>
                <a:spcPts val="0"/>
              </a:spcBef>
            </a:pPr>
            <a:r>
              <a:rPr lang="en-IN" sz="1800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Website</a:t>
            </a:r>
            <a:r>
              <a:rPr lang="en-IN" sz="1800" dirty="0">
                <a:solidFill>
                  <a:srgbClr val="002060"/>
                </a:solidFill>
                <a:latin typeface="Constantia" panose="02030602050306030303" pitchFamily="18" charset="0"/>
              </a:rPr>
              <a:t>: </a:t>
            </a:r>
            <a:r>
              <a:rPr lang="en-IN" sz="1800" b="1" dirty="0">
                <a:solidFill>
                  <a:srgbClr val="002060"/>
                </a:solidFill>
                <a:latin typeface="Constantia" panose="02030602050306030303" pitchFamily="18" charset="0"/>
                <a:hlinkClick r:id="rId3"/>
              </a:rPr>
              <a:t>http://</a:t>
            </a:r>
            <a:r>
              <a:rPr lang="en-IN" sz="1800" b="1" dirty="0" smtClean="0">
                <a:solidFill>
                  <a:srgbClr val="002060"/>
                </a:solidFill>
                <a:latin typeface="Constantia" panose="02030602050306030303" pitchFamily="18" charset="0"/>
                <a:hlinkClick r:id="rId3"/>
              </a:rPr>
              <a:t>energymaterials.conferenceseries.com</a:t>
            </a:r>
            <a:endParaRPr lang="en-IN" sz="1800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86442" y="2895600"/>
            <a:ext cx="434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dirty="0" smtClean="0">
                <a:solidFill>
                  <a:schemeClr val="accent1">
                    <a:lumMod val="75000"/>
                  </a:schemeClr>
                </a:solidFill>
                <a:latin typeface="Harlow Solid Italic" panose="04030604020F02020D02" pitchFamily="82" charset="0"/>
              </a:rPr>
              <a:t>Tentative</a:t>
            </a:r>
            <a:r>
              <a:rPr lang="en-IN" sz="4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IN" sz="4000" dirty="0" smtClean="0">
                <a:solidFill>
                  <a:schemeClr val="accent1">
                    <a:lumMod val="75000"/>
                  </a:schemeClr>
                </a:solidFill>
                <a:latin typeface="Harlow Solid Italic" panose="04030604020F02020D02" pitchFamily="82" charset="0"/>
              </a:rPr>
              <a:t>Schedule</a:t>
            </a:r>
            <a:endParaRPr lang="en-IN" sz="4000" dirty="0">
              <a:solidFill>
                <a:schemeClr val="accent1">
                  <a:lumMod val="75000"/>
                </a:schemeClr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595" y="2977817"/>
            <a:ext cx="2345150" cy="2380863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1027" name="Picture 3" descr="C:\Users\energymaterials\Desktop\functional energy materials dallas Dec\Energy Materials already done\Old folder\Energy Materials 201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1300"/>
            <a:ext cx="8534400" cy="169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09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4876800" cy="563562"/>
          </a:xfrm>
        </p:spPr>
        <p:txBody>
          <a:bodyPr>
            <a:normAutofit/>
          </a:bodyPr>
          <a:lstStyle/>
          <a:p>
            <a:r>
              <a:rPr lang="en-IN" sz="2400" dirty="0" smtClean="0">
                <a:latin typeface="Cooper Black" panose="0208090404030B020404" pitchFamily="18" charset="0"/>
              </a:rPr>
              <a:t> Past Organizing </a:t>
            </a:r>
            <a:r>
              <a:rPr lang="en-IN" sz="2400" dirty="0">
                <a:latin typeface="Cooper Black" panose="0208090404030B020404" pitchFamily="18" charset="0"/>
              </a:rPr>
              <a:t>Committee </a:t>
            </a:r>
            <a:r>
              <a:rPr lang="en-IN" sz="2400" dirty="0" smtClean="0">
                <a:latin typeface="Cooper Black" panose="0208090404030B020404" pitchFamily="18" charset="0"/>
              </a:rPr>
              <a:t>Members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838201"/>
            <a:ext cx="1497445" cy="17526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3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838199"/>
            <a:ext cx="1497445" cy="175259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7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8200"/>
            <a:ext cx="1511300" cy="17526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4000" contrast="-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838200"/>
            <a:ext cx="1497445" cy="175260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4000" contrast="-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838196"/>
            <a:ext cx="1497445" cy="1752602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81000" y="2706469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latin typeface="Constantia" panose="02030602050306030303" pitchFamily="18" charset="0"/>
              </a:rPr>
              <a:t>Carlo Montemagno</a:t>
            </a:r>
          </a:p>
          <a:p>
            <a:r>
              <a:rPr lang="it-IT" sz="1200" dirty="0">
                <a:latin typeface="Constantia" panose="02030602050306030303" pitchFamily="18" charset="0"/>
              </a:rPr>
              <a:t>University of Alberta</a:t>
            </a:r>
          </a:p>
          <a:p>
            <a:r>
              <a:rPr lang="it-IT" sz="1200" dirty="0">
                <a:latin typeface="Constantia" panose="02030602050306030303" pitchFamily="18" charset="0"/>
              </a:rPr>
              <a:t>Canada</a:t>
            </a:r>
            <a:endParaRPr lang="en-IN" sz="1200" dirty="0">
              <a:latin typeface="Constantia" panose="0203060205030603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82222" y="2711302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latin typeface="Constantia" panose="02030602050306030303" pitchFamily="18" charset="0"/>
              </a:rPr>
              <a:t>Matthew E Edwards</a:t>
            </a:r>
          </a:p>
          <a:p>
            <a:r>
              <a:rPr lang="it-IT" sz="1200" dirty="0" smtClean="0">
                <a:latin typeface="Constantia" panose="02030602050306030303" pitchFamily="18" charset="0"/>
              </a:rPr>
              <a:t>A A M U</a:t>
            </a:r>
            <a:endParaRPr lang="it-IT" sz="1200" dirty="0">
              <a:latin typeface="Constantia" panose="02030602050306030303" pitchFamily="18" charset="0"/>
            </a:endParaRPr>
          </a:p>
          <a:p>
            <a:r>
              <a:rPr lang="it-IT" sz="1200" dirty="0">
                <a:latin typeface="Constantia" panose="02030602050306030303" pitchFamily="18" charset="0"/>
              </a:rPr>
              <a:t>USA</a:t>
            </a:r>
            <a:endParaRPr lang="en-IN" sz="1200" dirty="0">
              <a:latin typeface="Constantia" panose="020306020503060303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2706469"/>
            <a:ext cx="1727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Constantia" panose="02030602050306030303" pitchFamily="18" charset="0"/>
              </a:rPr>
              <a:t>Ramesh K Agarwal</a:t>
            </a:r>
          </a:p>
          <a:p>
            <a:r>
              <a:rPr lang="en-IN" sz="1200" dirty="0" smtClean="0">
                <a:latin typeface="Constantia" panose="02030602050306030303" pitchFamily="18" charset="0"/>
              </a:rPr>
              <a:t>Washington University</a:t>
            </a:r>
            <a:endParaRPr lang="en-IN" sz="1200" dirty="0">
              <a:latin typeface="Constantia" panose="02030602050306030303" pitchFamily="18" charset="0"/>
            </a:endParaRPr>
          </a:p>
          <a:p>
            <a:r>
              <a:rPr lang="en-IN" sz="1200" dirty="0">
                <a:latin typeface="Constantia" panose="02030602050306030303" pitchFamily="18" charset="0"/>
              </a:rPr>
              <a:t>USA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12246" y="2706469"/>
            <a:ext cx="1702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Constantia" panose="02030602050306030303" pitchFamily="18" charset="0"/>
              </a:rPr>
              <a:t>Jun </a:t>
            </a:r>
            <a:r>
              <a:rPr lang="en-IN" sz="1200" b="1" dirty="0" smtClean="0">
                <a:latin typeface="Constantia" panose="02030602050306030303" pitchFamily="18" charset="0"/>
              </a:rPr>
              <a:t>Ding</a:t>
            </a:r>
            <a:endParaRPr lang="en-IN" sz="1200" b="1" dirty="0">
              <a:latin typeface="Constantia" panose="02030602050306030303" pitchFamily="18" charset="0"/>
            </a:endParaRPr>
          </a:p>
          <a:p>
            <a:r>
              <a:rPr lang="en-IN" sz="1200" dirty="0" smtClean="0">
                <a:latin typeface="Constantia" panose="02030602050306030303" pitchFamily="18" charset="0"/>
              </a:rPr>
              <a:t>N Univ. of Singapore</a:t>
            </a:r>
          </a:p>
          <a:p>
            <a:r>
              <a:rPr lang="en-IN" sz="1200" dirty="0" smtClean="0">
                <a:latin typeface="Constantia" panose="02030602050306030303" pitchFamily="18" charset="0"/>
              </a:rPr>
              <a:t>Singapore</a:t>
            </a:r>
            <a:endParaRPr lang="en-IN" sz="1200" dirty="0">
              <a:latin typeface="Constantia" panose="020306020503060303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91400" y="2706469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latin typeface="Constantia" panose="02030602050306030303" pitchFamily="18" charset="0"/>
              </a:rPr>
              <a:t>Samuel Frimpong</a:t>
            </a:r>
          </a:p>
          <a:p>
            <a:r>
              <a:rPr lang="en-IN" sz="1200" dirty="0" smtClean="0">
                <a:latin typeface="Constantia" panose="02030602050306030303" pitchFamily="18" charset="0"/>
              </a:rPr>
              <a:t>M U S T</a:t>
            </a:r>
            <a:endParaRPr lang="en-IN" sz="1200" dirty="0">
              <a:latin typeface="Constantia" panose="02030602050306030303" pitchFamily="18" charset="0"/>
            </a:endParaRPr>
          </a:p>
          <a:p>
            <a:r>
              <a:rPr lang="en-IN" sz="1200" dirty="0">
                <a:latin typeface="Constantia" panose="02030602050306030303" pitchFamily="18" charset="0"/>
              </a:rPr>
              <a:t>United States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37220" y="3531513"/>
            <a:ext cx="5043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 smtClean="0">
                <a:latin typeface="Cooper Black" panose="0208090404030B020404" pitchFamily="18" charset="0"/>
                <a:ea typeface="+mj-ea"/>
                <a:cs typeface="+mj-cs"/>
              </a:rPr>
              <a:t>Past Supporters </a:t>
            </a:r>
            <a:r>
              <a:rPr lang="en-IN" sz="2200" dirty="0">
                <a:latin typeface="Cooper Black" panose="0208090404030B020404" pitchFamily="18" charset="0"/>
                <a:ea typeface="+mj-ea"/>
                <a:cs typeface="+mj-cs"/>
              </a:rPr>
              <a:t>&amp; Media Partners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" t="12535" r="3575" b="8713"/>
          <a:stretch/>
        </p:blipFill>
        <p:spPr>
          <a:xfrm>
            <a:off x="436418" y="4120123"/>
            <a:ext cx="2230582" cy="875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322" y="4102464"/>
            <a:ext cx="2230582" cy="875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7" b="28416"/>
          <a:stretch/>
        </p:blipFill>
        <p:spPr>
          <a:xfrm>
            <a:off x="436418" y="5221000"/>
            <a:ext cx="2230582" cy="8750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467" y="5206064"/>
            <a:ext cx="2244437" cy="88993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7" t="6854" r="10943" b="6950"/>
          <a:stretch/>
        </p:blipFill>
        <p:spPr>
          <a:xfrm>
            <a:off x="5537778" y="4102464"/>
            <a:ext cx="3233881" cy="199353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3709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304800"/>
            <a:ext cx="5181600" cy="487362"/>
          </a:xfrm>
        </p:spPr>
        <p:txBody>
          <a:bodyPr>
            <a:normAutofit/>
          </a:bodyPr>
          <a:lstStyle/>
          <a:p>
            <a:r>
              <a:rPr lang="en-IN" sz="2200" dirty="0">
                <a:latin typeface="Cooper Black" panose="0208090404030B020404" pitchFamily="18" charset="0"/>
              </a:rPr>
              <a:t>Gallery of Materials Science 2016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11" b="32897"/>
          <a:stretch/>
        </p:blipFill>
        <p:spPr>
          <a:xfrm>
            <a:off x="381000" y="838200"/>
            <a:ext cx="5257800" cy="1927833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1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61" r="23171"/>
          <a:stretch/>
        </p:blipFill>
        <p:spPr>
          <a:xfrm>
            <a:off x="457200" y="2971800"/>
            <a:ext cx="1066800" cy="1339758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3000" contras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95" t="3001" r="48062"/>
          <a:stretch/>
        </p:blipFill>
        <p:spPr>
          <a:xfrm>
            <a:off x="1676400" y="2971800"/>
            <a:ext cx="1066800" cy="1350819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8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626" t="4150" r="27051"/>
          <a:stretch/>
        </p:blipFill>
        <p:spPr>
          <a:xfrm>
            <a:off x="436418" y="4516578"/>
            <a:ext cx="1066800" cy="1350819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37000"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34" r="43212"/>
          <a:stretch/>
        </p:blipFill>
        <p:spPr>
          <a:xfrm>
            <a:off x="2895600" y="2960013"/>
            <a:ext cx="1066800" cy="1339758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75" r="3939" b="31933"/>
          <a:stretch/>
        </p:blipFill>
        <p:spPr>
          <a:xfrm>
            <a:off x="5791200" y="838200"/>
            <a:ext cx="2971800" cy="1927833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7000" contras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445" t="10187" r="30930"/>
          <a:stretch/>
        </p:blipFill>
        <p:spPr>
          <a:xfrm>
            <a:off x="1676400" y="4516579"/>
            <a:ext cx="1066801" cy="1350818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31000" contras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303" r="25596"/>
          <a:stretch/>
        </p:blipFill>
        <p:spPr>
          <a:xfrm>
            <a:off x="4114800" y="2994648"/>
            <a:ext cx="1030987" cy="1327971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02" t="16245" r="39193"/>
          <a:stretch/>
        </p:blipFill>
        <p:spPr>
          <a:xfrm>
            <a:off x="5275706" y="2983223"/>
            <a:ext cx="1030987" cy="1350819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16" t="36245" r="11051"/>
          <a:stretch/>
        </p:blipFill>
        <p:spPr>
          <a:xfrm>
            <a:off x="6477000" y="2983223"/>
            <a:ext cx="1030987" cy="1332831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2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222" t="5587" r="18445" b="15433"/>
          <a:stretch/>
        </p:blipFill>
        <p:spPr>
          <a:xfrm>
            <a:off x="2895600" y="4516580"/>
            <a:ext cx="2250187" cy="1350818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08" r="46444"/>
          <a:stretch/>
        </p:blipFill>
        <p:spPr>
          <a:xfrm>
            <a:off x="5275706" y="4516580"/>
            <a:ext cx="1030987" cy="1350820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rightnessContrast bright="39000" contras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222" r="27778"/>
          <a:stretch/>
        </p:blipFill>
        <p:spPr>
          <a:xfrm>
            <a:off x="7721623" y="2965232"/>
            <a:ext cx="1030986" cy="1350822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rightnessContrast bright="41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34" t="13924" r="39010"/>
          <a:stretch/>
        </p:blipFill>
        <p:spPr>
          <a:xfrm>
            <a:off x="6483928" y="4516578"/>
            <a:ext cx="1024060" cy="1350819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rightnessContrast bright="22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25" t="4438" r="25110"/>
          <a:stretch/>
        </p:blipFill>
        <p:spPr>
          <a:xfrm>
            <a:off x="7721623" y="4484366"/>
            <a:ext cx="1041377" cy="1383031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1782597" y="6184900"/>
            <a:ext cx="5725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2060"/>
                </a:solidFill>
                <a:latin typeface="Constantia" panose="02030602050306030303" pitchFamily="18" charset="0"/>
              </a:rPr>
              <a:t>For more details, please visit: </a:t>
            </a:r>
            <a:r>
              <a:rPr lang="en-IN" b="1" dirty="0">
                <a:solidFill>
                  <a:srgbClr val="002060"/>
                </a:solidFill>
                <a:latin typeface="Constantia" panose="02030602050306030303" pitchFamily="18" charset="0"/>
                <a:hlinkClick r:id="rId32"/>
              </a:rPr>
              <a:t>Past Report</a:t>
            </a:r>
            <a:r>
              <a:rPr lang="en-IN" b="1" dirty="0">
                <a:solidFill>
                  <a:srgbClr val="002060"/>
                </a:solidFill>
                <a:latin typeface="Constantia" panose="02030602050306030303" pitchFamily="18" charset="0"/>
              </a:rPr>
              <a:t> | </a:t>
            </a:r>
            <a:r>
              <a:rPr lang="en-IN" b="1" dirty="0">
                <a:solidFill>
                  <a:srgbClr val="002060"/>
                </a:solidFill>
                <a:latin typeface="Constantia" panose="02030602050306030303" pitchFamily="18" charset="0"/>
                <a:hlinkClick r:id="rId33"/>
              </a:rPr>
              <a:t>Gallery</a:t>
            </a:r>
            <a:endParaRPr lang="en-IN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58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05000" y="304800"/>
            <a:ext cx="5181600" cy="487362"/>
          </a:xfrm>
        </p:spPr>
        <p:txBody>
          <a:bodyPr>
            <a:normAutofit/>
          </a:bodyPr>
          <a:lstStyle/>
          <a:p>
            <a:r>
              <a:rPr lang="en-IN" sz="2200" dirty="0" smtClean="0">
                <a:latin typeface="Cooper Black" panose="0208090404030B020404" pitchFamily="18" charset="0"/>
              </a:rPr>
              <a:t>Testimonials </a:t>
            </a:r>
            <a:r>
              <a:rPr lang="en-IN" sz="2200" dirty="0">
                <a:latin typeface="Cooper Black" panose="0208090404030B020404" pitchFamily="18" charset="0"/>
              </a:rPr>
              <a:t>of Materials Science 2016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62000"/>
            <a:ext cx="990600" cy="1219200"/>
          </a:xfrm>
          <a:prstGeom prst="round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752600" y="933271"/>
            <a:ext cx="685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Constantia" panose="02030602050306030303" pitchFamily="18" charset="0"/>
              </a:rPr>
              <a:t>The Materials Science Conference was very nice this year, and I plan to attend and participate in the 2017 Conference in Las Vegas</a:t>
            </a:r>
            <a:r>
              <a:rPr lang="en-IN" dirty="0" smtClean="0">
                <a:latin typeface="Constantia" panose="02030602050306030303" pitchFamily="18" charset="0"/>
              </a:rPr>
              <a:t>.</a:t>
            </a:r>
          </a:p>
          <a:p>
            <a:pPr algn="r"/>
            <a:r>
              <a:rPr lang="en-IN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-</a:t>
            </a:r>
            <a:r>
              <a:rPr lang="en-IN" b="1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Matthew </a:t>
            </a:r>
            <a:r>
              <a:rPr lang="en-IN" b="1" dirty="0">
                <a:solidFill>
                  <a:srgbClr val="0070C0"/>
                </a:solidFill>
                <a:latin typeface="Constantia" panose="02030602050306030303" pitchFamily="18" charset="0"/>
              </a:rPr>
              <a:t>E </a:t>
            </a:r>
            <a:r>
              <a:rPr lang="en-IN" b="1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Edwards</a:t>
            </a:r>
            <a:r>
              <a:rPr lang="en-IN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, Alabama </a:t>
            </a:r>
            <a:r>
              <a:rPr lang="en-IN" dirty="0">
                <a:solidFill>
                  <a:srgbClr val="0070C0"/>
                </a:solidFill>
                <a:latin typeface="Constantia" panose="02030602050306030303" pitchFamily="18" charset="0"/>
              </a:rPr>
              <a:t>A&amp;M University, USA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9" y="1981200"/>
            <a:ext cx="990601" cy="1219200"/>
          </a:xfrm>
          <a:prstGeom prst="round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838200" y="2048470"/>
            <a:ext cx="662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Constantia" panose="02030602050306030303" pitchFamily="18" charset="0"/>
              </a:rPr>
              <a:t>The scientific matters of the speakers were very good in relation to the technology and the quality of most of speakers are </a:t>
            </a:r>
            <a:r>
              <a:rPr lang="en-IN" dirty="0" smtClean="0">
                <a:latin typeface="Constantia" panose="02030602050306030303" pitchFamily="18" charset="0"/>
              </a:rPr>
              <a:t>good</a:t>
            </a:r>
          </a:p>
          <a:p>
            <a:pPr algn="r"/>
            <a:r>
              <a:rPr lang="en-IN" dirty="0">
                <a:solidFill>
                  <a:srgbClr val="0070C0"/>
                </a:solidFill>
                <a:latin typeface="Constantia" panose="02030602050306030303" pitchFamily="18" charset="0"/>
              </a:rPr>
              <a:t>-</a:t>
            </a:r>
            <a:r>
              <a:rPr lang="en-IN" b="1" dirty="0">
                <a:solidFill>
                  <a:srgbClr val="0070C0"/>
                </a:solidFill>
                <a:latin typeface="Constantia" panose="02030602050306030303" pitchFamily="18" charset="0"/>
              </a:rPr>
              <a:t>Masaru Matsuo, </a:t>
            </a:r>
            <a:r>
              <a:rPr lang="en-IN" dirty="0">
                <a:solidFill>
                  <a:srgbClr val="0070C0"/>
                </a:solidFill>
                <a:latin typeface="Constantia" panose="02030602050306030303" pitchFamily="18" charset="0"/>
              </a:rPr>
              <a:t>Dalian University of Technology, China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9" y="5105400"/>
            <a:ext cx="990600" cy="1219200"/>
          </a:xfrm>
          <a:prstGeom prst="round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533400" y="5200471"/>
            <a:ext cx="6705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Constantia" panose="02030602050306030303" pitchFamily="18" charset="0"/>
              </a:rPr>
              <a:t>The conference was extremely well-organized and an excellent professional development opportunity in terms of exposure and professional contacts</a:t>
            </a:r>
            <a:r>
              <a:rPr lang="en-IN" dirty="0" smtClean="0">
                <a:latin typeface="Constantia" panose="02030602050306030303" pitchFamily="18" charset="0"/>
              </a:rPr>
              <a:t>.</a:t>
            </a:r>
          </a:p>
          <a:p>
            <a:pPr algn="r"/>
            <a:r>
              <a:rPr lang="en-IN" b="1" dirty="0">
                <a:solidFill>
                  <a:srgbClr val="0070C0"/>
                </a:solidFill>
                <a:latin typeface="Constantia" panose="02030602050306030303" pitchFamily="18" charset="0"/>
              </a:rPr>
              <a:t>-Soubantika Palchoudhury</a:t>
            </a:r>
            <a:r>
              <a:rPr lang="en-IN" dirty="0" smtClean="0">
                <a:latin typeface="Constantia" panose="02030602050306030303" pitchFamily="18" charset="0"/>
              </a:rPr>
              <a:t>, </a:t>
            </a:r>
            <a:r>
              <a:rPr lang="en-IN" dirty="0">
                <a:solidFill>
                  <a:srgbClr val="0070C0"/>
                </a:solidFill>
                <a:latin typeface="Constantia" panose="02030602050306030303" pitchFamily="18" charset="0"/>
              </a:rPr>
              <a:t>University of Tennessee, USA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276600"/>
            <a:ext cx="990600" cy="1219200"/>
          </a:xfrm>
          <a:prstGeom prst="round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1905000" y="3276600"/>
            <a:ext cx="6858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Constantia" panose="02030602050306030303" pitchFamily="18" charset="0"/>
              </a:rPr>
              <a:t>The conference is doing well. The quality of the papers and the international participation is on the rise. The venue and other organizational aspects have been good; thanks to your efforts. I have been participating regularly since the first conference and would continue to do so in years to come. </a:t>
            </a:r>
            <a:endParaRPr lang="en-IN" dirty="0" smtClean="0">
              <a:latin typeface="Constantia" panose="02030602050306030303" pitchFamily="18" charset="0"/>
            </a:endParaRPr>
          </a:p>
          <a:p>
            <a:pPr algn="r"/>
            <a:r>
              <a:rPr lang="en-IN" b="1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-Ramesh Agarwal, </a:t>
            </a:r>
            <a:r>
              <a:rPr lang="en-IN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Washington </a:t>
            </a:r>
            <a:r>
              <a:rPr lang="en-IN" dirty="0">
                <a:solidFill>
                  <a:srgbClr val="0070C0"/>
                </a:solidFill>
                <a:latin typeface="Constantia" panose="02030602050306030303" pitchFamily="18" charset="0"/>
              </a:rPr>
              <a:t>University in St. Louis, USA</a:t>
            </a:r>
          </a:p>
        </p:txBody>
      </p:sp>
    </p:spTree>
    <p:extLst>
      <p:ext uri="{BB962C8B-B14F-4D97-AF65-F5344CB8AC3E}">
        <p14:creationId xmlns:p14="http://schemas.microsoft.com/office/powerpoint/2010/main" val="272691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4876800" cy="563562"/>
          </a:xfrm>
        </p:spPr>
        <p:txBody>
          <a:bodyPr>
            <a:normAutofit/>
          </a:bodyPr>
          <a:lstStyle/>
          <a:p>
            <a:r>
              <a:rPr lang="en-IN" sz="2400" dirty="0" smtClean="0">
                <a:latin typeface="Cooper Black" panose="0208090404030B020404" pitchFamily="18" charset="0"/>
              </a:rPr>
              <a:t>Program at a Glance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4675445"/>
              </p:ext>
            </p:extLst>
          </p:nvPr>
        </p:nvGraphicFramePr>
        <p:xfrm>
          <a:off x="304800" y="990600"/>
          <a:ext cx="4191000" cy="51815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47750"/>
                <a:gridCol w="984250"/>
                <a:gridCol w="2159000"/>
              </a:tblGrid>
              <a:tr h="386935">
                <a:tc gridSpan="3">
                  <a:txBody>
                    <a:bodyPr/>
                    <a:lstStyle/>
                    <a:p>
                      <a:pPr algn="ctr"/>
                      <a:r>
                        <a:rPr lang="en-IN" sz="16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Day 1 (Dec</a:t>
                      </a:r>
                      <a:r>
                        <a:rPr lang="en-IN" sz="1600" b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06</a:t>
                      </a:r>
                      <a:r>
                        <a:rPr lang="en-IN" sz="16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, 2017)</a:t>
                      </a:r>
                      <a:endParaRPr lang="en-IN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42481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Reception/Registration</a:t>
                      </a:r>
                      <a:endParaRPr lang="en-IN" sz="1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N" sz="12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08.00-09.00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21437">
                <a:tc rowSpan="3">
                  <a:txBody>
                    <a:bodyPr/>
                    <a:lstStyle/>
                    <a:p>
                      <a:pPr algn="ctr"/>
                      <a:endParaRPr lang="en-IN" sz="12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IN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/>
                      </a:r>
                      <a:br>
                        <a:rPr lang="en-IN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IN" sz="12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Keynote/</a:t>
                      </a:r>
                    </a:p>
                    <a:p>
                      <a:pPr algn="ctr"/>
                      <a:r>
                        <a:rPr lang="en-IN" sz="12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Plenary Talks</a:t>
                      </a:r>
                      <a:endParaRPr lang="en-IN" sz="1200" b="1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effectLst/>
                          <a:latin typeface="+mn-lt"/>
                        </a:rPr>
                        <a:t>Time</a:t>
                      </a:r>
                      <a:endParaRPr lang="en-IN" sz="12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effectLst/>
                          <a:latin typeface="+mn-lt"/>
                        </a:rPr>
                        <a:t>General Session</a:t>
                      </a:r>
                      <a:endParaRPr lang="en-IN" sz="12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87585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 smtClean="0">
                          <a:effectLst/>
                          <a:latin typeface="+mn-lt"/>
                        </a:rPr>
                        <a:t>09.00-09.15</a:t>
                      </a:r>
                      <a:endParaRPr lang="en-IN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>
                          <a:effectLst/>
                          <a:latin typeface="+mn-lt"/>
                        </a:rPr>
                        <a:t>Inaugural Address</a:t>
                      </a:r>
                      <a:endParaRPr lang="en-IN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350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 smtClean="0">
                          <a:effectLst/>
                          <a:latin typeface="+mn-lt"/>
                        </a:rPr>
                        <a:t>09.15-10.45</a:t>
                      </a:r>
                      <a:endParaRPr lang="en-IN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>
                          <a:effectLst/>
                          <a:latin typeface="+mn-lt"/>
                        </a:rPr>
                        <a:t>Keynote/Plenary Talk </a:t>
                      </a:r>
                      <a:endParaRPr lang="en-IN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528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effectLst/>
                          <a:latin typeface="+mj-lt"/>
                        </a:rPr>
                        <a:t>Panel Discussions/Group Photo</a:t>
                      </a:r>
                      <a:endParaRPr lang="en-IN" sz="12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5223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effectLst/>
                          <a:latin typeface="+mj-lt"/>
                        </a:rPr>
                        <a:t>Coffee/Tea Break 10.45-11.00 (Networking)</a:t>
                      </a:r>
                      <a:endParaRPr lang="en-IN" sz="12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457886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+mj-lt"/>
                        </a:rPr>
                        <a:t>11.00-13.00</a:t>
                      </a:r>
                      <a:endParaRPr lang="en-IN" sz="12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+mn-lt"/>
                        </a:rPr>
                        <a:t>Sessions</a:t>
                      </a:r>
                      <a:endParaRPr lang="en-IN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 sz="1200" dirty="0"/>
                    </a:p>
                  </a:txBody>
                  <a:tcPr/>
                </a:tc>
              </a:tr>
              <a:tr h="44335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effectLst/>
                          <a:latin typeface="+mj-lt"/>
                        </a:rPr>
                        <a:t>Lunch Break </a:t>
                      </a:r>
                      <a:r>
                        <a:rPr lang="en-IN" sz="1200" b="1" dirty="0" smtClean="0">
                          <a:effectLst/>
                          <a:latin typeface="+mj-lt"/>
                        </a:rPr>
                        <a:t>13.00-13.30</a:t>
                      </a:r>
                      <a:endParaRPr lang="en-IN" sz="12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75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>
                          <a:effectLst/>
                          <a:latin typeface="+mj-lt"/>
                        </a:rPr>
                        <a:t>13.30-15.30</a:t>
                      </a:r>
                      <a:endParaRPr lang="en-IN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Sessions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3847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effectLst/>
                          <a:latin typeface="+mj-lt"/>
                        </a:rPr>
                        <a:t>Coffee/Tea Break 15.30-15.45 (Networking)</a:t>
                      </a:r>
                      <a:endParaRPr lang="en-IN" sz="12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455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 smtClean="0">
                          <a:effectLst/>
                          <a:latin typeface="+mj-lt"/>
                        </a:rPr>
                        <a:t>15.45-17.30</a:t>
                      </a:r>
                      <a:endParaRPr lang="en-IN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>
                          <a:latin typeface="+mn-lt"/>
                        </a:rPr>
                        <a:t>Sessions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79423">
                <a:tc gridSpan="3">
                  <a:txBody>
                    <a:bodyPr/>
                    <a:lstStyle/>
                    <a:p>
                      <a:pPr algn="ctr"/>
                      <a:r>
                        <a:rPr lang="en-IN" sz="1200" b="1" dirty="0" smtClean="0">
                          <a:latin typeface="Constantia" panose="02030602050306030303" pitchFamily="18" charset="0"/>
                        </a:rPr>
                        <a:t>Closing and Memento Presentation to OCM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sz="1200" dirty="0" smtClean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5959734"/>
              </p:ext>
            </p:extLst>
          </p:nvPr>
        </p:nvGraphicFramePr>
        <p:xfrm>
          <a:off x="4724400" y="990600"/>
          <a:ext cx="4114800" cy="51815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28700"/>
                <a:gridCol w="966355"/>
                <a:gridCol w="2119745"/>
              </a:tblGrid>
              <a:tr h="386935">
                <a:tc gridSpan="3">
                  <a:txBody>
                    <a:bodyPr/>
                    <a:lstStyle/>
                    <a:p>
                      <a:pPr algn="ctr"/>
                      <a:r>
                        <a:rPr lang="en-IN" sz="16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Day 2 (Dec</a:t>
                      </a:r>
                      <a:r>
                        <a:rPr lang="en-IN" sz="1600" b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07</a:t>
                      </a:r>
                      <a:r>
                        <a:rPr lang="en-IN" sz="16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, 2017)</a:t>
                      </a:r>
                      <a:endParaRPr lang="en-IN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42481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Reception/Registration</a:t>
                      </a:r>
                      <a:endParaRPr lang="en-IN" sz="1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N" sz="12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08.00-09.00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21437">
                <a:tc rowSpan="3">
                  <a:txBody>
                    <a:bodyPr/>
                    <a:lstStyle/>
                    <a:p>
                      <a:pPr algn="ctr"/>
                      <a:endParaRPr lang="en-IN" sz="12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IN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/>
                      </a:r>
                      <a:br>
                        <a:rPr lang="en-IN" sz="12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IN" sz="12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Keynote/</a:t>
                      </a:r>
                    </a:p>
                    <a:p>
                      <a:pPr algn="ctr"/>
                      <a:r>
                        <a:rPr lang="en-IN" sz="12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Plenary Talks</a:t>
                      </a:r>
                      <a:endParaRPr lang="en-IN" sz="1200" b="1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effectLst/>
                          <a:latin typeface="Constantia" panose="02030602050306030303" pitchFamily="18" charset="0"/>
                        </a:rPr>
                        <a:t>Time</a:t>
                      </a:r>
                      <a:endParaRPr lang="en-IN" sz="1200" b="1" dirty="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effectLst/>
                          <a:latin typeface="Constantia" panose="02030602050306030303" pitchFamily="18" charset="0"/>
                        </a:rPr>
                        <a:t>General Session</a:t>
                      </a:r>
                      <a:endParaRPr lang="en-IN" sz="1200" b="1" dirty="0"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87585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 smtClean="0">
                          <a:effectLst/>
                          <a:latin typeface="+mj-lt"/>
                        </a:rPr>
                        <a:t>09.00-10.00</a:t>
                      </a:r>
                      <a:endParaRPr lang="en-IN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Keynote/Plenary Talk 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350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 smtClean="0">
                          <a:effectLst/>
                          <a:latin typeface="+mj-lt"/>
                        </a:rPr>
                        <a:t>10.15-10.45</a:t>
                      </a:r>
                      <a:endParaRPr lang="en-IN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>
                          <a:effectLst/>
                          <a:latin typeface="+mj-lt"/>
                        </a:rPr>
                        <a:t>Keynote/Plenary Talk </a:t>
                      </a:r>
                      <a:r>
                        <a:rPr lang="en-IN" sz="1200" dirty="0" smtClean="0">
                          <a:effectLst/>
                          <a:latin typeface="+mj-lt"/>
                        </a:rPr>
                        <a:t>2</a:t>
                      </a:r>
                      <a:endParaRPr lang="en-IN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528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effectLst/>
                          <a:latin typeface="+mj-lt"/>
                        </a:rPr>
                        <a:t>Panel </a:t>
                      </a:r>
                      <a:r>
                        <a:rPr lang="en-IN" sz="1200" b="1" dirty="0" smtClean="0">
                          <a:effectLst/>
                          <a:latin typeface="+mj-lt"/>
                        </a:rPr>
                        <a:t>Discussions</a:t>
                      </a:r>
                      <a:endParaRPr lang="en-IN" sz="12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5223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effectLst/>
                          <a:latin typeface="+mj-lt"/>
                        </a:rPr>
                        <a:t>Coffee/Tea Break </a:t>
                      </a:r>
                      <a:r>
                        <a:rPr lang="en-IN" sz="1200" b="1" dirty="0" smtClean="0">
                          <a:effectLst/>
                          <a:latin typeface="+mj-lt"/>
                        </a:rPr>
                        <a:t>10.00-10.15 </a:t>
                      </a:r>
                      <a:r>
                        <a:rPr lang="en-IN" sz="1200" b="1" dirty="0">
                          <a:effectLst/>
                          <a:latin typeface="+mj-lt"/>
                        </a:rPr>
                        <a:t>(Networking)</a:t>
                      </a:r>
                      <a:endParaRPr lang="en-IN" sz="12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457886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+mj-lt"/>
                        </a:rPr>
                        <a:t>10.15-13.00</a:t>
                      </a:r>
                      <a:endParaRPr lang="en-IN" sz="12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+mj-lt"/>
                        </a:rPr>
                        <a:t>Sessions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 sz="1200" dirty="0"/>
                    </a:p>
                  </a:txBody>
                  <a:tcPr/>
                </a:tc>
              </a:tr>
              <a:tr h="44335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effectLst/>
                          <a:latin typeface="+mj-lt"/>
                        </a:rPr>
                        <a:t>Lunch Break </a:t>
                      </a:r>
                      <a:r>
                        <a:rPr lang="en-IN" sz="1200" b="1" dirty="0" smtClean="0">
                          <a:effectLst/>
                          <a:latin typeface="+mj-lt"/>
                        </a:rPr>
                        <a:t>13.00-13.30</a:t>
                      </a:r>
                      <a:endParaRPr lang="en-IN" sz="12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75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>
                          <a:effectLst/>
                          <a:latin typeface="+mj-lt"/>
                        </a:rPr>
                        <a:t>13.30-15.30</a:t>
                      </a:r>
                      <a:endParaRPr lang="en-IN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Sessions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83847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effectLst/>
                          <a:latin typeface="+mj-lt"/>
                        </a:rPr>
                        <a:t>Coffee/Tea Break 15.30-15.45 (Networking)</a:t>
                      </a:r>
                      <a:endParaRPr lang="en-IN" sz="12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455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dirty="0" smtClean="0">
                          <a:effectLst/>
                          <a:latin typeface="+mj-lt"/>
                        </a:rPr>
                        <a:t>15.45-17.30</a:t>
                      </a:r>
                      <a:endParaRPr lang="en-IN" sz="12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 smtClean="0">
                          <a:latin typeface="+mj-lt"/>
                        </a:rPr>
                        <a:t>Poster Presentations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79423">
                <a:tc gridSpan="3">
                  <a:txBody>
                    <a:bodyPr/>
                    <a:lstStyle/>
                    <a:p>
                      <a:pPr algn="ctr"/>
                      <a:r>
                        <a:rPr lang="en-IN" sz="1200" b="1" dirty="0" smtClean="0">
                          <a:latin typeface="Constantia" panose="02030602050306030303" pitchFamily="18" charset="0"/>
                        </a:rPr>
                        <a:t>Closing and Award Ceremony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sz="1200" dirty="0" smtClean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208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572000" y="381000"/>
            <a:ext cx="4114800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2400" dirty="0">
              <a:latin typeface="Cooper Black" panose="0208090404030B020404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85800" y="4572000"/>
            <a:ext cx="2667000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800" dirty="0" smtClean="0">
                <a:latin typeface="Cooper Black" panose="0208090404030B020404" pitchFamily="18" charset="0"/>
              </a:rPr>
              <a:t>Useful Links</a:t>
            </a:r>
            <a:endParaRPr lang="en-IN" sz="2800" dirty="0">
              <a:latin typeface="Cooper Black" panose="0208090404030B0204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200" y="5023961"/>
            <a:ext cx="37909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latin typeface="Constantia" panose="02030602050306030303" pitchFamily="18" charset="0"/>
                <a:hlinkClick r:id="rId2"/>
              </a:rPr>
              <a:t>Brochure &amp; Contact Details</a:t>
            </a:r>
            <a:endParaRPr lang="en-IN" sz="2000" dirty="0" smtClean="0">
              <a:latin typeface="Constantia" panose="0203060205030603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 smtClean="0">
                <a:latin typeface="Constantia" panose="02030602050306030303" pitchFamily="18" charset="0"/>
                <a:hlinkClick r:id="rId3"/>
              </a:rPr>
              <a:t>Call </a:t>
            </a:r>
            <a:r>
              <a:rPr lang="en-IN" sz="2000" dirty="0">
                <a:latin typeface="Constantia" panose="02030602050306030303" pitchFamily="18" charset="0"/>
                <a:hlinkClick r:id="rId3"/>
              </a:rPr>
              <a:t>for </a:t>
            </a:r>
            <a:r>
              <a:rPr lang="en-IN" sz="2000" dirty="0" smtClean="0">
                <a:latin typeface="Constantia" panose="02030602050306030303" pitchFamily="18" charset="0"/>
                <a:hlinkClick r:id="rId3"/>
              </a:rPr>
              <a:t>Abstracts</a:t>
            </a:r>
            <a:endParaRPr lang="en-IN" sz="2000" dirty="0">
              <a:latin typeface="Constantia" panose="0203060205030603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latin typeface="Constantia" panose="02030602050306030303" pitchFamily="18" charset="0"/>
                <a:hlinkClick r:id="rId4"/>
              </a:rPr>
              <a:t>Abstracts Submission</a:t>
            </a:r>
            <a:endParaRPr lang="en-IN" sz="2000" dirty="0">
              <a:latin typeface="Constantia" panose="0203060205030603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 smtClean="0">
                <a:latin typeface="Constantia" panose="02030602050306030303" pitchFamily="18" charset="0"/>
                <a:hlinkClick r:id="rId5"/>
              </a:rPr>
              <a:t>Registration</a:t>
            </a:r>
            <a:endParaRPr lang="en-IN" sz="2000" dirty="0" smtClean="0">
              <a:latin typeface="Constantia" panose="0203060205030603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 smtClean="0">
                <a:latin typeface="Constantia" panose="02030602050306030303" pitchFamily="18" charset="0"/>
                <a:hlinkClick r:id="rId6"/>
              </a:rPr>
              <a:t>E-mail</a:t>
            </a:r>
            <a:endParaRPr lang="en-IN" sz="2000" dirty="0">
              <a:latin typeface="Constantia" panose="02030602050306030303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7650" y="838200"/>
            <a:ext cx="851535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 smtClean="0">
                <a:latin typeface="Constantia" panose="02030602050306030303" pitchFamily="18" charset="0"/>
              </a:rPr>
              <a:t>Conference  Highlights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N" sz="1400" dirty="0" smtClean="0">
              <a:latin typeface="Constantia" panose="02030602050306030303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2000" dirty="0"/>
              <a:t>Functional Energy Materials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2000" dirty="0"/>
              <a:t>Materials for Solar Energy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2000" dirty="0"/>
              <a:t>Nanotechnology and Energy Materials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2000" dirty="0"/>
              <a:t>Superconducting Materials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2000" dirty="0"/>
              <a:t>Energy Storage Materials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2000" dirty="0"/>
              <a:t>Energy Harvesting Materials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2000" dirty="0"/>
              <a:t>Materials for Smart Homes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2000" dirty="0"/>
              <a:t>Materials for Energy Saving and Sustainability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2000" dirty="0"/>
              <a:t>Applications of Functional Energy Materials in Various Fields</a:t>
            </a:r>
          </a:p>
        </p:txBody>
      </p:sp>
    </p:spTree>
    <p:extLst>
      <p:ext uri="{BB962C8B-B14F-4D97-AF65-F5344CB8AC3E}">
        <p14:creationId xmlns:p14="http://schemas.microsoft.com/office/powerpoint/2010/main" val="157271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0" y="61960"/>
            <a:ext cx="4876800" cy="563562"/>
          </a:xfrm>
        </p:spPr>
        <p:txBody>
          <a:bodyPr>
            <a:normAutofit/>
          </a:bodyPr>
          <a:lstStyle/>
          <a:p>
            <a:r>
              <a:rPr lang="en-IN" sz="2400" dirty="0" smtClean="0">
                <a:latin typeface="Cooper Black" panose="0208090404030B020404" pitchFamily="18" charset="0"/>
              </a:rPr>
              <a:t>Tourist Attractions of Dallas, Texas</a:t>
            </a:r>
            <a:endParaRPr lang="en-IN" sz="2400" dirty="0">
              <a:latin typeface="Cooper Black" panose="0208090404030B020404" pitchFamily="18" charset="0"/>
            </a:endParaRPr>
          </a:p>
        </p:txBody>
      </p:sp>
      <p:pic>
        <p:nvPicPr>
          <p:cNvPr id="1026" name="Picture 2" descr="C:\Users\energymaterials\Desktop\cathedral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609600"/>
            <a:ext cx="3124200" cy="343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nergymaterials\Desktop\1us-texas-dallas-sixth-floor-muse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9600"/>
            <a:ext cx="2667000" cy="190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energymaterials\Desktop\4us-texas-dallas-arboretum-botanical-gard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325" y="3074544"/>
            <a:ext cx="2940049" cy="164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energymaterials\Desktop\8frontiersoffligh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12320"/>
            <a:ext cx="2667000" cy="237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energymaterials\Desktop\cedar+ridge+preserve+bridg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325" y="4743007"/>
            <a:ext cx="2952749" cy="2038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energymaterials\Desktop\ce5c17ff8873c5a5f2a43533c74e71c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065112"/>
            <a:ext cx="3124200" cy="271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energymaterials\Desktop\Galleria-Dallas-Interior.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888995"/>
            <a:ext cx="2667000" cy="1969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energymaterials\Desktop\117658_cp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602560"/>
            <a:ext cx="2962274" cy="247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58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</TotalTime>
  <Words>431</Words>
  <Application>Microsoft Office PowerPoint</Application>
  <PresentationFormat>On-screen Show (4:3)</PresentationFormat>
  <Paragraphs>102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Theme: Functional Energy Materials for Sustainable Future</vt:lpstr>
      <vt:lpstr> Past Organizing Committee Members</vt:lpstr>
      <vt:lpstr>Gallery of Materials Science 2016</vt:lpstr>
      <vt:lpstr>Testimonials of Materials Science 2016</vt:lpstr>
      <vt:lpstr>Program at a Glance</vt:lpstr>
      <vt:lpstr>PowerPoint Presentation</vt:lpstr>
      <vt:lpstr>Tourist Attractions of Dallas, Texas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Theme: Excavating the technology at Blue Sky</dc:title>
  <dc:creator>Materialscience</dc:creator>
  <cp:lastModifiedBy>Energy Materials</cp:lastModifiedBy>
  <cp:revision>41</cp:revision>
  <dcterms:created xsi:type="dcterms:W3CDTF">2006-08-16T00:00:00Z</dcterms:created>
  <dcterms:modified xsi:type="dcterms:W3CDTF">2017-03-14T13:30:59Z</dcterms:modified>
</cp:coreProperties>
</file>