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67" d="100"/>
          <a:sy n="67" d="100"/>
        </p:scale>
        <p:origin x="6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88" b="0" i="1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1516">
              <a:lnSpc>
                <a:spcPts val="1124"/>
              </a:lnSpc>
            </a:pPr>
            <a:r>
              <a:rPr lang="en-US" spc="-9"/>
              <a:t>https://vasculardementia.neuroconferences.com/</a:t>
            </a:r>
            <a:endParaRPr lang="en-US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019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21274" y="883156"/>
            <a:ext cx="11133381" cy="9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bg object 17"/>
          <p:cNvSpPr/>
          <p:nvPr/>
        </p:nvSpPr>
        <p:spPr>
          <a:xfrm>
            <a:off x="6570606" y="11"/>
            <a:ext cx="5465404" cy="905186"/>
          </a:xfrm>
          <a:custGeom>
            <a:avLst/>
            <a:gdLst/>
            <a:ahLst/>
            <a:cxnLst/>
            <a:rect l="l" t="t" r="r" b="b"/>
            <a:pathLst>
              <a:path w="4793615" h="998219">
                <a:moveTo>
                  <a:pt x="4793449" y="0"/>
                </a:moveTo>
                <a:lnTo>
                  <a:pt x="37452" y="0"/>
                </a:lnTo>
                <a:lnTo>
                  <a:pt x="0" y="223850"/>
                </a:lnTo>
                <a:lnTo>
                  <a:pt x="4626432" y="998042"/>
                </a:lnTo>
                <a:lnTo>
                  <a:pt x="4793449" y="0"/>
                </a:lnTo>
                <a:close/>
              </a:path>
            </a:pathLst>
          </a:custGeom>
          <a:solidFill>
            <a:srgbClr val="5895C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bg object 18"/>
          <p:cNvSpPr/>
          <p:nvPr/>
        </p:nvSpPr>
        <p:spPr>
          <a:xfrm>
            <a:off x="6398296" y="0"/>
            <a:ext cx="5792648" cy="846453"/>
          </a:xfrm>
          <a:custGeom>
            <a:avLst/>
            <a:gdLst/>
            <a:ahLst/>
            <a:cxnLst/>
            <a:rect l="l" t="t" r="r" b="b"/>
            <a:pathLst>
              <a:path w="5080634" h="933450">
                <a:moveTo>
                  <a:pt x="5080165" y="0"/>
                </a:moveTo>
                <a:lnTo>
                  <a:pt x="0" y="0"/>
                </a:lnTo>
                <a:lnTo>
                  <a:pt x="0" y="933284"/>
                </a:lnTo>
                <a:lnTo>
                  <a:pt x="5080165" y="933284"/>
                </a:lnTo>
                <a:lnTo>
                  <a:pt x="5080165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9" name="bg object 19"/>
          <p:cNvSpPr/>
          <p:nvPr/>
        </p:nvSpPr>
        <p:spPr>
          <a:xfrm>
            <a:off x="6668394" y="0"/>
            <a:ext cx="5107029" cy="661616"/>
          </a:xfrm>
          <a:custGeom>
            <a:avLst/>
            <a:gdLst/>
            <a:ahLst/>
            <a:cxnLst/>
            <a:rect l="l" t="t" r="r" b="b"/>
            <a:pathLst>
              <a:path w="4479290" h="729615">
                <a:moveTo>
                  <a:pt x="0" y="0"/>
                </a:moveTo>
                <a:lnTo>
                  <a:pt x="4356715" y="729069"/>
                </a:lnTo>
                <a:lnTo>
                  <a:pt x="4478720" y="0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400" y="2081722"/>
            <a:ext cx="11175198" cy="418576"/>
          </a:xfrm>
        </p:spPr>
        <p:txBody>
          <a:bodyPr lIns="0" tIns="0" rIns="0" bIns="0"/>
          <a:lstStyle>
            <a:lvl1pPr>
              <a:defRPr sz="272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88" b="0" i="1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1516">
              <a:lnSpc>
                <a:spcPts val="1124"/>
              </a:lnSpc>
            </a:pPr>
            <a:r>
              <a:rPr lang="en-US" spc="-9"/>
              <a:t>https://vasculardementia.neuroconferences.com/</a:t>
            </a:r>
            <a:endParaRPr lang="en-US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9651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521274" y="814057"/>
            <a:ext cx="11133381" cy="7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bg object 17"/>
          <p:cNvSpPr/>
          <p:nvPr/>
        </p:nvSpPr>
        <p:spPr>
          <a:xfrm>
            <a:off x="6570606" y="11"/>
            <a:ext cx="5465404" cy="905186"/>
          </a:xfrm>
          <a:custGeom>
            <a:avLst/>
            <a:gdLst/>
            <a:ahLst/>
            <a:cxnLst/>
            <a:rect l="l" t="t" r="r" b="b"/>
            <a:pathLst>
              <a:path w="4793615" h="998219">
                <a:moveTo>
                  <a:pt x="4793449" y="0"/>
                </a:moveTo>
                <a:lnTo>
                  <a:pt x="37452" y="0"/>
                </a:lnTo>
                <a:lnTo>
                  <a:pt x="0" y="223850"/>
                </a:lnTo>
                <a:lnTo>
                  <a:pt x="4626432" y="998042"/>
                </a:lnTo>
                <a:lnTo>
                  <a:pt x="4793449" y="0"/>
                </a:lnTo>
                <a:close/>
              </a:path>
            </a:pathLst>
          </a:custGeom>
          <a:solidFill>
            <a:srgbClr val="5895C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bg object 18"/>
          <p:cNvSpPr/>
          <p:nvPr/>
        </p:nvSpPr>
        <p:spPr>
          <a:xfrm>
            <a:off x="6398296" y="0"/>
            <a:ext cx="5792648" cy="846453"/>
          </a:xfrm>
          <a:custGeom>
            <a:avLst/>
            <a:gdLst/>
            <a:ahLst/>
            <a:cxnLst/>
            <a:rect l="l" t="t" r="r" b="b"/>
            <a:pathLst>
              <a:path w="5080634" h="933450">
                <a:moveTo>
                  <a:pt x="5080165" y="0"/>
                </a:moveTo>
                <a:lnTo>
                  <a:pt x="0" y="0"/>
                </a:lnTo>
                <a:lnTo>
                  <a:pt x="0" y="933284"/>
                </a:lnTo>
                <a:lnTo>
                  <a:pt x="5080165" y="933284"/>
                </a:lnTo>
                <a:lnTo>
                  <a:pt x="5080165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9" name="bg object 19"/>
          <p:cNvSpPr/>
          <p:nvPr/>
        </p:nvSpPr>
        <p:spPr>
          <a:xfrm>
            <a:off x="6668394" y="0"/>
            <a:ext cx="5107029" cy="661616"/>
          </a:xfrm>
          <a:custGeom>
            <a:avLst/>
            <a:gdLst/>
            <a:ahLst/>
            <a:cxnLst/>
            <a:rect l="l" t="t" r="r" b="b"/>
            <a:pathLst>
              <a:path w="4479290" h="729615">
                <a:moveTo>
                  <a:pt x="0" y="0"/>
                </a:moveTo>
                <a:lnTo>
                  <a:pt x="4356715" y="729069"/>
                </a:lnTo>
                <a:lnTo>
                  <a:pt x="4478720" y="0"/>
                </a:lnTo>
              </a:path>
            </a:pathLst>
          </a:custGeom>
          <a:ln w="63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400" y="2081722"/>
            <a:ext cx="11175198" cy="418576"/>
          </a:xfrm>
        </p:spPr>
        <p:txBody>
          <a:bodyPr lIns="0" tIns="0" rIns="0" bIns="0"/>
          <a:lstStyle>
            <a:lvl1pPr>
              <a:defRPr sz="272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88" b="0" i="1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1516">
              <a:lnSpc>
                <a:spcPts val="1124"/>
              </a:lnSpc>
            </a:pPr>
            <a:r>
              <a:rPr lang="en-US" spc="-9"/>
              <a:t>https://vasculardementia.neuroconferences.com/</a:t>
            </a:r>
            <a:endParaRPr lang="en-US" spc="-9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337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400" y="2081722"/>
            <a:ext cx="11175198" cy="418576"/>
          </a:xfrm>
        </p:spPr>
        <p:txBody>
          <a:bodyPr lIns="0" tIns="0" rIns="0" bIns="0"/>
          <a:lstStyle>
            <a:lvl1pPr>
              <a:defRPr sz="272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88" b="0" i="1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1516">
              <a:lnSpc>
                <a:spcPts val="1124"/>
              </a:lnSpc>
            </a:pPr>
            <a:r>
              <a:rPr lang="en-US" spc="-9"/>
              <a:t>https://vasculardementia.neuroconferences.com/</a:t>
            </a:r>
            <a:endParaRPr lang="en-US" spc="-9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0019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"/>
            <a:ext cx="10848998" cy="6855696"/>
          </a:xfrm>
          <a:custGeom>
            <a:avLst/>
            <a:gdLst/>
            <a:ahLst/>
            <a:cxnLst/>
            <a:rect l="l" t="t" r="r" b="b"/>
            <a:pathLst>
              <a:path w="9515475" h="7560309">
                <a:moveTo>
                  <a:pt x="4615739" y="759269"/>
                </a:moveTo>
                <a:lnTo>
                  <a:pt x="3326739" y="0"/>
                </a:lnTo>
                <a:lnTo>
                  <a:pt x="3135096" y="0"/>
                </a:lnTo>
                <a:lnTo>
                  <a:pt x="215633" y="0"/>
                </a:lnTo>
                <a:lnTo>
                  <a:pt x="100393" y="0"/>
                </a:lnTo>
                <a:lnTo>
                  <a:pt x="0" y="170434"/>
                </a:lnTo>
                <a:lnTo>
                  <a:pt x="0" y="366077"/>
                </a:lnTo>
                <a:lnTo>
                  <a:pt x="0" y="2863164"/>
                </a:lnTo>
                <a:lnTo>
                  <a:pt x="0" y="2976054"/>
                </a:lnTo>
                <a:lnTo>
                  <a:pt x="2457310" y="4423511"/>
                </a:lnTo>
                <a:lnTo>
                  <a:pt x="4615739" y="759269"/>
                </a:lnTo>
                <a:close/>
              </a:path>
              <a:path w="9515475" h="7560309">
                <a:moveTo>
                  <a:pt x="9488437" y="5809602"/>
                </a:moveTo>
                <a:lnTo>
                  <a:pt x="5991796" y="3749929"/>
                </a:lnTo>
                <a:lnTo>
                  <a:pt x="3932123" y="7246556"/>
                </a:lnTo>
                <a:lnTo>
                  <a:pt x="4464253" y="7559992"/>
                </a:lnTo>
                <a:lnTo>
                  <a:pt x="8457374" y="7559992"/>
                </a:lnTo>
                <a:lnTo>
                  <a:pt x="9488437" y="5809602"/>
                </a:lnTo>
                <a:close/>
              </a:path>
              <a:path w="9515475" h="7560309">
                <a:moveTo>
                  <a:pt x="9515234" y="778116"/>
                </a:moveTo>
                <a:lnTo>
                  <a:pt x="8194243" y="0"/>
                </a:lnTo>
                <a:lnTo>
                  <a:pt x="5263705" y="0"/>
                </a:lnTo>
                <a:lnTo>
                  <a:pt x="3958920" y="2215070"/>
                </a:lnTo>
                <a:lnTo>
                  <a:pt x="7455560" y="4274756"/>
                </a:lnTo>
                <a:lnTo>
                  <a:pt x="9515234" y="778116"/>
                </a:lnTo>
                <a:close/>
              </a:path>
            </a:pathLst>
          </a:custGeom>
          <a:solidFill>
            <a:srgbClr val="5895C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bg object 17"/>
          <p:cNvSpPr/>
          <p:nvPr/>
        </p:nvSpPr>
        <p:spPr>
          <a:xfrm>
            <a:off x="1" y="1"/>
            <a:ext cx="5262687" cy="4011728"/>
          </a:xfrm>
          <a:custGeom>
            <a:avLst/>
            <a:gdLst/>
            <a:ahLst/>
            <a:cxnLst/>
            <a:rect l="l" t="t" r="r" b="b"/>
            <a:pathLst>
              <a:path w="4615815" h="4424045">
                <a:moveTo>
                  <a:pt x="100395" y="0"/>
                </a:moveTo>
                <a:lnTo>
                  <a:pt x="0" y="170436"/>
                </a:lnTo>
              </a:path>
              <a:path w="4615815" h="4424045">
                <a:moveTo>
                  <a:pt x="0" y="2976067"/>
                </a:moveTo>
                <a:lnTo>
                  <a:pt x="2457314" y="4423524"/>
                </a:lnTo>
                <a:lnTo>
                  <a:pt x="4615742" y="759282"/>
                </a:lnTo>
                <a:lnTo>
                  <a:pt x="3326726" y="0"/>
                </a:lnTo>
              </a:path>
            </a:pathLst>
          </a:custGeom>
          <a:ln w="1270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bg object 18"/>
          <p:cNvSpPr/>
          <p:nvPr/>
        </p:nvSpPr>
        <p:spPr>
          <a:xfrm>
            <a:off x="4329332" y="3278746"/>
            <a:ext cx="6662161" cy="3576985"/>
          </a:xfrm>
          <a:custGeom>
            <a:avLst/>
            <a:gdLst/>
            <a:ahLst/>
            <a:cxnLst/>
            <a:rect l="l" t="t" r="r" b="b"/>
            <a:pathLst>
              <a:path w="5843270" h="3944620">
                <a:moveTo>
                  <a:pt x="2158415" y="0"/>
                </a:moveTo>
                <a:lnTo>
                  <a:pt x="0" y="3664242"/>
                </a:lnTo>
                <a:lnTo>
                  <a:pt x="475411" y="3944277"/>
                </a:lnTo>
                <a:lnTo>
                  <a:pt x="4797640" y="3944277"/>
                </a:lnTo>
                <a:lnTo>
                  <a:pt x="5842673" y="2170176"/>
                </a:lnTo>
                <a:lnTo>
                  <a:pt x="2158415" y="0"/>
                </a:lnTo>
                <a:close/>
              </a:path>
            </a:pathLst>
          </a:custGeom>
          <a:solidFill>
            <a:srgbClr val="5895C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9" name="bg object 19"/>
          <p:cNvSpPr/>
          <p:nvPr/>
        </p:nvSpPr>
        <p:spPr>
          <a:xfrm>
            <a:off x="4329317" y="3278746"/>
            <a:ext cx="6662161" cy="3576985"/>
          </a:xfrm>
          <a:custGeom>
            <a:avLst/>
            <a:gdLst/>
            <a:ahLst/>
            <a:cxnLst/>
            <a:rect l="l" t="t" r="r" b="b"/>
            <a:pathLst>
              <a:path w="5843270" h="3944620">
                <a:moveTo>
                  <a:pt x="2158428" y="0"/>
                </a:moveTo>
                <a:lnTo>
                  <a:pt x="0" y="3664242"/>
                </a:lnTo>
                <a:lnTo>
                  <a:pt x="475408" y="3944277"/>
                </a:lnTo>
              </a:path>
              <a:path w="5843270" h="3944620">
                <a:moveTo>
                  <a:pt x="4797648" y="3944277"/>
                </a:moveTo>
                <a:lnTo>
                  <a:pt x="5842685" y="2170176"/>
                </a:lnTo>
                <a:lnTo>
                  <a:pt x="2158428" y="0"/>
                </a:lnTo>
              </a:path>
            </a:pathLst>
          </a:custGeom>
          <a:ln w="1270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0" name="bg object 20"/>
          <p:cNvSpPr/>
          <p:nvPr/>
        </p:nvSpPr>
        <p:spPr>
          <a:xfrm>
            <a:off x="4359884" y="11"/>
            <a:ext cx="6662161" cy="4007122"/>
          </a:xfrm>
          <a:custGeom>
            <a:avLst/>
            <a:gdLst/>
            <a:ahLst/>
            <a:cxnLst/>
            <a:rect l="l" t="t" r="r" b="b"/>
            <a:pathLst>
              <a:path w="5843270" h="4418965">
                <a:moveTo>
                  <a:pt x="4561916" y="0"/>
                </a:moveTo>
                <a:lnTo>
                  <a:pt x="1324470" y="0"/>
                </a:lnTo>
                <a:lnTo>
                  <a:pt x="0" y="2248484"/>
                </a:lnTo>
                <a:lnTo>
                  <a:pt x="3684244" y="4418660"/>
                </a:lnTo>
                <a:lnTo>
                  <a:pt x="5842673" y="754418"/>
                </a:lnTo>
                <a:lnTo>
                  <a:pt x="4561916" y="0"/>
                </a:lnTo>
                <a:close/>
              </a:path>
            </a:pathLst>
          </a:custGeom>
          <a:solidFill>
            <a:srgbClr val="5895C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1" name="bg object 21"/>
          <p:cNvSpPr/>
          <p:nvPr/>
        </p:nvSpPr>
        <p:spPr>
          <a:xfrm>
            <a:off x="4359884" y="0"/>
            <a:ext cx="6662161" cy="4007122"/>
          </a:xfrm>
          <a:custGeom>
            <a:avLst/>
            <a:gdLst/>
            <a:ahLst/>
            <a:cxnLst/>
            <a:rect l="l" t="t" r="r" b="b"/>
            <a:pathLst>
              <a:path w="5843270" h="4418965">
                <a:moveTo>
                  <a:pt x="1324481" y="0"/>
                </a:moveTo>
                <a:lnTo>
                  <a:pt x="0" y="2248496"/>
                </a:lnTo>
                <a:lnTo>
                  <a:pt x="3684257" y="4418672"/>
                </a:lnTo>
                <a:lnTo>
                  <a:pt x="5842685" y="754430"/>
                </a:lnTo>
                <a:lnTo>
                  <a:pt x="4561906" y="0"/>
                </a:lnTo>
              </a:path>
            </a:pathLst>
          </a:custGeom>
          <a:ln w="1270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2" name="bg object 22"/>
          <p:cNvSpPr/>
          <p:nvPr/>
        </p:nvSpPr>
        <p:spPr>
          <a:xfrm>
            <a:off x="0" y="0"/>
            <a:ext cx="4901661" cy="3760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3" name="bg object 23"/>
          <p:cNvSpPr/>
          <p:nvPr/>
        </p:nvSpPr>
        <p:spPr>
          <a:xfrm>
            <a:off x="0" y="0"/>
            <a:ext cx="5053454" cy="3824587"/>
          </a:xfrm>
          <a:custGeom>
            <a:avLst/>
            <a:gdLst/>
            <a:ahLst/>
            <a:cxnLst/>
            <a:rect l="l" t="t" r="r" b="b"/>
            <a:pathLst>
              <a:path w="4432300" h="4217670">
                <a:moveTo>
                  <a:pt x="2970321" y="0"/>
                </a:moveTo>
                <a:lnTo>
                  <a:pt x="227060" y="0"/>
                </a:lnTo>
                <a:lnTo>
                  <a:pt x="0" y="385473"/>
                </a:lnTo>
                <a:lnTo>
                  <a:pt x="0" y="2771255"/>
                </a:lnTo>
                <a:lnTo>
                  <a:pt x="2454827" y="4217263"/>
                </a:lnTo>
                <a:lnTo>
                  <a:pt x="4431874" y="860920"/>
                </a:lnTo>
                <a:lnTo>
                  <a:pt x="2970321" y="0"/>
                </a:lnTo>
                <a:close/>
              </a:path>
            </a:pathLst>
          </a:custGeom>
          <a:solidFill>
            <a:srgbClr val="000000">
              <a:alpha val="28997"/>
            </a:srgbClr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4" name="bg object 24"/>
          <p:cNvSpPr/>
          <p:nvPr/>
        </p:nvSpPr>
        <p:spPr>
          <a:xfrm>
            <a:off x="4666394" y="3591427"/>
            <a:ext cx="5963480" cy="3263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5" name="bg object 25"/>
          <p:cNvSpPr/>
          <p:nvPr/>
        </p:nvSpPr>
        <p:spPr>
          <a:xfrm>
            <a:off x="4538667" y="3470298"/>
            <a:ext cx="6242970" cy="3385238"/>
          </a:xfrm>
          <a:custGeom>
            <a:avLst/>
            <a:gdLst/>
            <a:ahLst/>
            <a:cxnLst/>
            <a:rect l="l" t="t" r="r" b="b"/>
            <a:pathLst>
              <a:path w="5475605" h="3733165">
                <a:moveTo>
                  <a:pt x="1977034" y="0"/>
                </a:moveTo>
                <a:lnTo>
                  <a:pt x="0" y="3356343"/>
                </a:lnTo>
                <a:lnTo>
                  <a:pt x="639498" y="3733038"/>
                </a:lnTo>
                <a:lnTo>
                  <a:pt x="4490037" y="3733038"/>
                </a:lnTo>
                <a:lnTo>
                  <a:pt x="5475198" y="2060574"/>
                </a:lnTo>
                <a:lnTo>
                  <a:pt x="1977034" y="0"/>
                </a:lnTo>
                <a:close/>
              </a:path>
            </a:pathLst>
          </a:custGeom>
          <a:solidFill>
            <a:srgbClr val="000000">
              <a:alpha val="28997"/>
            </a:srgbClr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6" name="bg object 26"/>
          <p:cNvSpPr/>
          <p:nvPr/>
        </p:nvSpPr>
        <p:spPr>
          <a:xfrm>
            <a:off x="4696947" y="0"/>
            <a:ext cx="5963480" cy="37558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7" name="bg object 27"/>
          <p:cNvSpPr/>
          <p:nvPr/>
        </p:nvSpPr>
        <p:spPr>
          <a:xfrm>
            <a:off x="4569235" y="0"/>
            <a:ext cx="6242970" cy="3819981"/>
          </a:xfrm>
          <a:custGeom>
            <a:avLst/>
            <a:gdLst/>
            <a:ahLst/>
            <a:cxnLst/>
            <a:rect l="l" t="t" r="r" b="b"/>
            <a:pathLst>
              <a:path w="5475605" h="4212590">
                <a:moveTo>
                  <a:pt x="4021881" y="0"/>
                </a:moveTo>
                <a:lnTo>
                  <a:pt x="1267526" y="0"/>
                </a:lnTo>
                <a:lnTo>
                  <a:pt x="0" y="2151836"/>
                </a:lnTo>
                <a:lnTo>
                  <a:pt x="3498151" y="4212411"/>
                </a:lnTo>
                <a:lnTo>
                  <a:pt x="5475198" y="856068"/>
                </a:lnTo>
                <a:lnTo>
                  <a:pt x="4021881" y="0"/>
                </a:lnTo>
                <a:close/>
              </a:path>
            </a:pathLst>
          </a:custGeom>
          <a:solidFill>
            <a:srgbClr val="000000">
              <a:alpha val="28997"/>
            </a:srgbClr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8" name="bg object 28"/>
          <p:cNvSpPr/>
          <p:nvPr/>
        </p:nvSpPr>
        <p:spPr>
          <a:xfrm>
            <a:off x="0" y="2117054"/>
            <a:ext cx="6641889" cy="4738412"/>
          </a:xfrm>
          <a:custGeom>
            <a:avLst/>
            <a:gdLst/>
            <a:ahLst/>
            <a:cxnLst/>
            <a:rect l="l" t="t" r="r" b="b"/>
            <a:pathLst>
              <a:path w="5825490" h="5225415">
                <a:moveTo>
                  <a:pt x="4572901" y="3383940"/>
                </a:moveTo>
                <a:lnTo>
                  <a:pt x="576110" y="1029665"/>
                </a:lnTo>
                <a:lnTo>
                  <a:pt x="0" y="2007692"/>
                </a:lnTo>
                <a:lnTo>
                  <a:pt x="0" y="2229815"/>
                </a:lnTo>
                <a:lnTo>
                  <a:pt x="0" y="5225364"/>
                </a:lnTo>
                <a:lnTo>
                  <a:pt x="3333369" y="5225364"/>
                </a:lnTo>
                <a:lnTo>
                  <a:pt x="3488220" y="5225364"/>
                </a:lnTo>
                <a:lnTo>
                  <a:pt x="4572901" y="3383940"/>
                </a:lnTo>
                <a:close/>
              </a:path>
              <a:path w="5825490" h="5225415">
                <a:moveTo>
                  <a:pt x="5825287" y="1202994"/>
                </a:moveTo>
                <a:lnTo>
                  <a:pt x="3782999" y="0"/>
                </a:lnTo>
                <a:lnTo>
                  <a:pt x="2580005" y="2042287"/>
                </a:lnTo>
                <a:lnTo>
                  <a:pt x="4622292" y="3245281"/>
                </a:lnTo>
                <a:lnTo>
                  <a:pt x="5825287" y="1202994"/>
                </a:lnTo>
                <a:close/>
              </a:path>
            </a:pathLst>
          </a:custGeom>
          <a:solidFill>
            <a:srgbClr val="5895C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9" name="bg object 29"/>
          <p:cNvSpPr/>
          <p:nvPr/>
        </p:nvSpPr>
        <p:spPr>
          <a:xfrm>
            <a:off x="0" y="3050756"/>
            <a:ext cx="5214180" cy="3805010"/>
          </a:xfrm>
          <a:custGeom>
            <a:avLst/>
            <a:gdLst/>
            <a:ahLst/>
            <a:cxnLst/>
            <a:rect l="l" t="t" r="r" b="b"/>
            <a:pathLst>
              <a:path w="4573270" h="4196080">
                <a:moveTo>
                  <a:pt x="576110" y="0"/>
                </a:moveTo>
                <a:lnTo>
                  <a:pt x="0" y="978036"/>
                </a:lnTo>
              </a:path>
              <a:path w="4573270" h="4196080">
                <a:moveTo>
                  <a:pt x="3488214" y="4195698"/>
                </a:moveTo>
                <a:lnTo>
                  <a:pt x="4572901" y="2354275"/>
                </a:lnTo>
                <a:lnTo>
                  <a:pt x="576110" y="0"/>
                </a:lnTo>
              </a:path>
            </a:pathLst>
          </a:custGeom>
          <a:ln w="1270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0" name="bg object 30"/>
          <p:cNvSpPr/>
          <p:nvPr/>
        </p:nvSpPr>
        <p:spPr>
          <a:xfrm>
            <a:off x="2892935" y="2078774"/>
            <a:ext cx="3808914" cy="3024774"/>
          </a:xfrm>
          <a:custGeom>
            <a:avLst/>
            <a:gdLst/>
            <a:ahLst/>
            <a:cxnLst/>
            <a:rect l="l" t="t" r="r" b="b"/>
            <a:pathLst>
              <a:path w="3340735" h="3335654">
                <a:moveTo>
                  <a:pt x="1233957" y="0"/>
                </a:moveTo>
                <a:lnTo>
                  <a:pt x="0" y="2094763"/>
                </a:lnTo>
                <a:lnTo>
                  <a:pt x="2106256" y="3335401"/>
                </a:lnTo>
                <a:lnTo>
                  <a:pt x="3340214" y="1240637"/>
                </a:lnTo>
                <a:lnTo>
                  <a:pt x="1233957" y="0"/>
                </a:lnTo>
                <a:close/>
              </a:path>
            </a:pathLst>
          </a:custGeom>
          <a:solidFill>
            <a:srgbClr val="5895CF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1" name="bg object 31"/>
          <p:cNvSpPr/>
          <p:nvPr/>
        </p:nvSpPr>
        <p:spPr>
          <a:xfrm>
            <a:off x="2892935" y="2078774"/>
            <a:ext cx="3808914" cy="3024774"/>
          </a:xfrm>
          <a:custGeom>
            <a:avLst/>
            <a:gdLst/>
            <a:ahLst/>
            <a:cxnLst/>
            <a:rect l="l" t="t" r="r" b="b"/>
            <a:pathLst>
              <a:path w="3340735" h="3335654">
                <a:moveTo>
                  <a:pt x="1233957" y="0"/>
                </a:moveTo>
                <a:lnTo>
                  <a:pt x="0" y="2094763"/>
                </a:lnTo>
                <a:lnTo>
                  <a:pt x="2106256" y="3335401"/>
                </a:lnTo>
                <a:lnTo>
                  <a:pt x="3340214" y="1240637"/>
                </a:lnTo>
                <a:lnTo>
                  <a:pt x="1233957" y="0"/>
                </a:lnTo>
                <a:close/>
              </a:path>
            </a:pathLst>
          </a:custGeom>
          <a:ln w="1269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2" name="bg object 32"/>
          <p:cNvSpPr/>
          <p:nvPr/>
        </p:nvSpPr>
        <p:spPr>
          <a:xfrm>
            <a:off x="0" y="3395683"/>
            <a:ext cx="4637304" cy="34597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3" name="bg object 33"/>
          <p:cNvSpPr/>
          <p:nvPr/>
        </p:nvSpPr>
        <p:spPr>
          <a:xfrm>
            <a:off x="0" y="3269095"/>
            <a:ext cx="4965851" cy="3586774"/>
          </a:xfrm>
          <a:custGeom>
            <a:avLst/>
            <a:gdLst/>
            <a:ahLst/>
            <a:cxnLst/>
            <a:rect l="l" t="t" r="r" b="b"/>
            <a:pathLst>
              <a:path w="4355465" h="3955415">
                <a:moveTo>
                  <a:pt x="580957" y="0"/>
                </a:moveTo>
                <a:lnTo>
                  <a:pt x="0" y="986268"/>
                </a:lnTo>
                <a:lnTo>
                  <a:pt x="0" y="3954919"/>
                </a:lnTo>
                <a:lnTo>
                  <a:pt x="3334701" y="3954919"/>
                </a:lnTo>
                <a:lnTo>
                  <a:pt x="4354877" y="2223007"/>
                </a:lnTo>
                <a:lnTo>
                  <a:pt x="580957" y="0"/>
                </a:lnTo>
                <a:close/>
              </a:path>
            </a:pathLst>
          </a:custGeom>
          <a:solidFill>
            <a:srgbClr val="000000">
              <a:alpha val="28997"/>
            </a:srgbClr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4" name="bg object 34"/>
          <p:cNvSpPr/>
          <p:nvPr/>
        </p:nvSpPr>
        <p:spPr>
          <a:xfrm>
            <a:off x="3153861" y="2285954"/>
            <a:ext cx="3286468" cy="26050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5" name="bg object 35"/>
          <p:cNvSpPr/>
          <p:nvPr/>
        </p:nvSpPr>
        <p:spPr>
          <a:xfrm>
            <a:off x="3040687" y="2172195"/>
            <a:ext cx="3551897" cy="2784083"/>
          </a:xfrm>
          <a:custGeom>
            <a:avLst/>
            <a:gdLst/>
            <a:ahLst/>
            <a:cxnLst/>
            <a:rect l="l" t="t" r="r" b="b"/>
            <a:pathLst>
              <a:path w="3115310" h="3070225">
                <a:moveTo>
                  <a:pt x="1113828" y="0"/>
                </a:moveTo>
                <a:lnTo>
                  <a:pt x="0" y="1890902"/>
                </a:lnTo>
                <a:lnTo>
                  <a:pt x="2001202" y="3069691"/>
                </a:lnTo>
                <a:lnTo>
                  <a:pt x="3115030" y="1178801"/>
                </a:lnTo>
                <a:lnTo>
                  <a:pt x="1113828" y="0"/>
                </a:lnTo>
                <a:close/>
              </a:path>
            </a:pathLst>
          </a:custGeom>
          <a:solidFill>
            <a:srgbClr val="000000">
              <a:alpha val="28997"/>
            </a:srgbClr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88" b="0" i="1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1516">
              <a:lnSpc>
                <a:spcPts val="1124"/>
              </a:lnSpc>
            </a:pPr>
            <a:r>
              <a:rPr lang="en-US" spc="-9"/>
              <a:t>https://vasculardementia.neuroconferences.com/</a:t>
            </a:r>
            <a:endParaRPr lang="en-US" spc="-9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204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19-05-2021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8400" y="2081722"/>
            <a:ext cx="11175198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1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9959" y="2820475"/>
            <a:ext cx="1129207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158982" y="6480983"/>
            <a:ext cx="3514974" cy="1426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88" b="0" i="1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pPr marL="11516">
              <a:lnSpc>
                <a:spcPts val="1124"/>
              </a:lnSpc>
            </a:pPr>
            <a:r>
              <a:rPr lang="en-US" spc="-9"/>
              <a:t>https://vasculardementia.neuroconferences.com/</a:t>
            </a:r>
            <a:endParaRPr lang="en-US" spc="-9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528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4589">
        <a:defRPr>
          <a:latin typeface="+mn-lt"/>
          <a:ea typeface="+mn-ea"/>
          <a:cs typeface="+mn-cs"/>
        </a:defRPr>
      </a:lvl2pPr>
      <a:lvl3pPr marL="829178">
        <a:defRPr>
          <a:latin typeface="+mn-lt"/>
          <a:ea typeface="+mn-ea"/>
          <a:cs typeface="+mn-cs"/>
        </a:defRPr>
      </a:lvl3pPr>
      <a:lvl4pPr marL="1243767">
        <a:defRPr>
          <a:latin typeface="+mn-lt"/>
          <a:ea typeface="+mn-ea"/>
          <a:cs typeface="+mn-cs"/>
        </a:defRPr>
      </a:lvl4pPr>
      <a:lvl5pPr marL="1658356">
        <a:defRPr>
          <a:latin typeface="+mn-lt"/>
          <a:ea typeface="+mn-ea"/>
          <a:cs typeface="+mn-cs"/>
        </a:defRPr>
      </a:lvl5pPr>
      <a:lvl6pPr marL="2072945">
        <a:defRPr>
          <a:latin typeface="+mn-lt"/>
          <a:ea typeface="+mn-ea"/>
          <a:cs typeface="+mn-cs"/>
        </a:defRPr>
      </a:lvl6pPr>
      <a:lvl7pPr marL="2487534">
        <a:defRPr>
          <a:latin typeface="+mn-lt"/>
          <a:ea typeface="+mn-ea"/>
          <a:cs typeface="+mn-cs"/>
        </a:defRPr>
      </a:lvl7pPr>
      <a:lvl8pPr marL="2902123">
        <a:defRPr>
          <a:latin typeface="+mn-lt"/>
          <a:ea typeface="+mn-ea"/>
          <a:cs typeface="+mn-cs"/>
        </a:defRPr>
      </a:lvl8pPr>
      <a:lvl9pPr marL="331671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4589">
        <a:defRPr>
          <a:latin typeface="+mn-lt"/>
          <a:ea typeface="+mn-ea"/>
          <a:cs typeface="+mn-cs"/>
        </a:defRPr>
      </a:lvl2pPr>
      <a:lvl3pPr marL="829178">
        <a:defRPr>
          <a:latin typeface="+mn-lt"/>
          <a:ea typeface="+mn-ea"/>
          <a:cs typeface="+mn-cs"/>
        </a:defRPr>
      </a:lvl3pPr>
      <a:lvl4pPr marL="1243767">
        <a:defRPr>
          <a:latin typeface="+mn-lt"/>
          <a:ea typeface="+mn-ea"/>
          <a:cs typeface="+mn-cs"/>
        </a:defRPr>
      </a:lvl4pPr>
      <a:lvl5pPr marL="1658356">
        <a:defRPr>
          <a:latin typeface="+mn-lt"/>
          <a:ea typeface="+mn-ea"/>
          <a:cs typeface="+mn-cs"/>
        </a:defRPr>
      </a:lvl5pPr>
      <a:lvl6pPr marL="2072945">
        <a:defRPr>
          <a:latin typeface="+mn-lt"/>
          <a:ea typeface="+mn-ea"/>
          <a:cs typeface="+mn-cs"/>
        </a:defRPr>
      </a:lvl6pPr>
      <a:lvl7pPr marL="2487534">
        <a:defRPr>
          <a:latin typeface="+mn-lt"/>
          <a:ea typeface="+mn-ea"/>
          <a:cs typeface="+mn-cs"/>
        </a:defRPr>
      </a:lvl7pPr>
      <a:lvl8pPr marL="2902123">
        <a:defRPr>
          <a:latin typeface="+mn-lt"/>
          <a:ea typeface="+mn-ea"/>
          <a:cs typeface="+mn-cs"/>
        </a:defRPr>
      </a:lvl8pPr>
      <a:lvl9pPr marL="331671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g"/><Relationship Id="rId11" Type="http://schemas.openxmlformats.org/officeDocument/2006/relationships/image" Target="../media/image20.jp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C9996E-036E-4C43-8D72-415E732B95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835F3F-A53C-4D66-A1EA-845FF3161C15}"/>
              </a:ext>
            </a:extLst>
          </p:cNvPr>
          <p:cNvSpPr/>
          <p:nvPr/>
        </p:nvSpPr>
        <p:spPr>
          <a:xfrm>
            <a:off x="-165312" y="16"/>
            <a:ext cx="47568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30AFCC-753E-436B-865D-AE357331D9E1}"/>
              </a:ext>
            </a:extLst>
          </p:cNvPr>
          <p:cNvSpPr txBox="1"/>
          <p:nvPr/>
        </p:nvSpPr>
        <p:spPr>
          <a:xfrm>
            <a:off x="103759" y="5296802"/>
            <a:ext cx="4575559" cy="10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stonealiza343@yahoo.com</a:t>
            </a:r>
          </a:p>
          <a:p>
            <a:pPr>
              <a:lnSpc>
                <a:spcPct val="150000"/>
              </a:lnSpc>
            </a:pP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https://drugdelivery.pharmaceuticalconferences.com/</a:t>
            </a:r>
            <a:endParaRPr lang="en-IN" sz="1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35A8FE-E479-4378-8D19-D85AA420740C}"/>
              </a:ext>
            </a:extLst>
          </p:cNvPr>
          <p:cNvSpPr txBox="1"/>
          <p:nvPr/>
        </p:nvSpPr>
        <p:spPr>
          <a:xfrm rot="16200000">
            <a:off x="8512648" y="3259722"/>
            <a:ext cx="5356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2000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DRUG DELIVERY 2021</a:t>
            </a:r>
            <a:endParaRPr lang="en-IN" sz="1600" b="1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2FFD3B-FDF9-4054-B42D-8FDB8BA2010E}"/>
              </a:ext>
            </a:extLst>
          </p:cNvPr>
          <p:cNvSpPr txBox="1"/>
          <p:nvPr/>
        </p:nvSpPr>
        <p:spPr>
          <a:xfrm>
            <a:off x="119336" y="2421975"/>
            <a:ext cx="432365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spc="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IN" sz="1600" b="0" i="0" u="none" strike="noStrike" spc="300" baseline="30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1600" b="0" i="0" u="none" strike="noStrike" spc="300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</a:t>
            </a:r>
            <a:r>
              <a:rPr lang="en-IN" sz="1600" spc="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IN" sz="1600" b="0" i="0" u="none" strike="noStrike" spc="300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onference on</a:t>
            </a:r>
          </a:p>
          <a:p>
            <a:pPr algn="ctr"/>
            <a:r>
              <a:rPr lang="en-IN" sz="2400" b="0" i="0" u="none" strike="noStrike" baseline="0" dirty="0">
                <a:solidFill>
                  <a:schemeClr val="bg2">
                    <a:lumMod val="10000"/>
                  </a:schemeClr>
                </a:solidFill>
                <a:latin typeface="Sitka Small" panose="02000505000000020004" pitchFamily="2" charset="0"/>
                <a:cs typeface="Times New Roman" panose="02020603050405020304" pitchFamily="18" charset="0"/>
              </a:rPr>
              <a:t>DRUG DELIVERY SUMMIT</a:t>
            </a:r>
          </a:p>
          <a:p>
            <a:pPr algn="ctr"/>
            <a:r>
              <a:rPr lang="en-IN" sz="1600" b="0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 1-2, 2021 | Rome, Italy</a:t>
            </a:r>
          </a:p>
          <a:p>
            <a:pPr algn="ctr"/>
            <a:endParaRPr lang="en-US" sz="1600" b="1" i="0" u="none" strike="noStrike" baseline="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Theme: Advancement in the Technologies used in Drug Delivery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431704" y="897029"/>
            <a:ext cx="7163027" cy="23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baseline="30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 NOVEMBER,1,2021</a:t>
            </a:r>
            <a:r>
              <a:rPr lang="en-IN" sz="1400" b="1" spc="600" baseline="30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spc="600" baseline="30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94497310"/>
              </p:ext>
            </p:extLst>
          </p:nvPr>
        </p:nvGraphicFramePr>
        <p:xfrm>
          <a:off x="1074045" y="1430799"/>
          <a:ext cx="10043909" cy="4521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repurposing to treat Viruses: COVID-19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Advanced Drug Delivery Systems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Targeting and Design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Delivery Technologies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Nanotechnology for better Drug Deliverability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Novel Drug Delivery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Discovery and Development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Cellular Targeting and Intracellular Delivery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Anti-Cancer Drug Delivery Agents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Vaccine Drug Delivery Systems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Peptides and Protein Drug Delivery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Therapeutic Drug Carrier Systems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TUESDAY, November,2,2021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06244551"/>
              </p:ext>
            </p:extLst>
          </p:nvPr>
        </p:nvGraphicFramePr>
        <p:xfrm>
          <a:off x="1074045" y="1430799"/>
          <a:ext cx="10043909" cy="447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Routes of Drug Administration</a:t>
                      </a:r>
                    </a:p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Pharmaceutical Formulation Technologies</a:t>
                      </a:r>
                    </a:p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Drug Delivery through Blood-Brain Barrier (BBB)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Controlled Released Technologies</a:t>
                      </a:r>
                    </a:p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Transdermal and Intradermal Drug Delivery Systems</a:t>
                      </a:r>
                    </a:p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Biopharmaceutics and Biologic Drugs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Medical Devices for Drug Delivery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RNA Therapeutics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50681" y="344650"/>
            <a:ext cx="3221705" cy="34646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176" i="0" spc="-50" dirty="0">
                <a:solidFill>
                  <a:srgbClr val="25408F"/>
                </a:solidFill>
                <a:latin typeface="Verdana"/>
                <a:cs typeface="Verdana"/>
              </a:rPr>
              <a:t>Editorial </a:t>
            </a:r>
            <a:r>
              <a:rPr sz="2176" i="0" spc="-68" dirty="0">
                <a:solidFill>
                  <a:srgbClr val="25408F"/>
                </a:solidFill>
                <a:latin typeface="Verdana"/>
                <a:cs typeface="Verdana"/>
              </a:rPr>
              <a:t>Board</a:t>
            </a:r>
            <a:r>
              <a:rPr sz="2176" i="0" spc="-481" dirty="0">
                <a:solidFill>
                  <a:srgbClr val="25408F"/>
                </a:solidFill>
                <a:latin typeface="Verdana"/>
                <a:cs typeface="Verdana"/>
              </a:rPr>
              <a:t> </a:t>
            </a:r>
            <a:r>
              <a:rPr sz="2176" i="0" spc="-63" dirty="0">
                <a:solidFill>
                  <a:srgbClr val="25408F"/>
                </a:solidFill>
                <a:latin typeface="Verdana"/>
                <a:cs typeface="Verdana"/>
              </a:rPr>
              <a:t>Members</a:t>
            </a:r>
            <a:endParaRPr sz="2176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73712" y="6431663"/>
            <a:ext cx="8854824" cy="9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8271" y="2182479"/>
            <a:ext cx="1162002" cy="56376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Moses</a:t>
            </a:r>
            <a:r>
              <a:rPr sz="1270" b="1" spc="-8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Rodriguez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College of</a:t>
            </a:r>
            <a:r>
              <a:rPr sz="1088" i="1" spc="-8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Medicine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218"/>
              </a:spcBef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Mayo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Clinic,</a:t>
            </a:r>
            <a:r>
              <a:rPr sz="1088" i="1" spc="-3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59356" y="2182479"/>
            <a:ext cx="2047035" cy="56376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Michel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Baudry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14" dirty="0">
                <a:solidFill>
                  <a:prstClr val="black"/>
                </a:solidFill>
                <a:latin typeface="Carlito"/>
                <a:cs typeface="Carlito"/>
              </a:rPr>
              <a:t>Western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Health</a:t>
            </a:r>
            <a:r>
              <a:rPr sz="1088" i="1" spc="-23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Scienc-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218"/>
              </a:spcBef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es,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 USA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5613" y="2182479"/>
            <a:ext cx="1922658" cy="56376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Irene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Litvan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California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San</a:t>
            </a:r>
            <a:r>
              <a:rPr sz="1088" i="1" spc="-23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Diego,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218"/>
              </a:spcBef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66543" y="2155606"/>
            <a:ext cx="1288106" cy="426879"/>
          </a:xfrm>
          <a:prstGeom prst="rect">
            <a:avLst/>
          </a:prstGeom>
        </p:spPr>
        <p:txBody>
          <a:bodyPr vert="horz" wrap="square" lIns="0" tIns="38004" rIns="0" bIns="0" rtlCol="0">
            <a:spAutoFit/>
          </a:bodyPr>
          <a:lstStyle/>
          <a:p>
            <a:pPr algn="ctr" defTabSz="829178">
              <a:spcBef>
                <a:spcPts val="299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Lucia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M.</a:t>
            </a:r>
            <a:r>
              <a:rPr sz="1270" b="1" spc="-27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Vaina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181"/>
              </a:spcBef>
            </a:pP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Boston University,</a:t>
            </a:r>
            <a:r>
              <a:rPr sz="1088" i="1" spc="-1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33077" y="3972373"/>
            <a:ext cx="1673329" cy="426879"/>
          </a:xfrm>
          <a:prstGeom prst="rect">
            <a:avLst/>
          </a:prstGeom>
        </p:spPr>
        <p:txBody>
          <a:bodyPr vert="horz" wrap="square" lIns="0" tIns="38004" rIns="0" bIns="0" rtlCol="0">
            <a:spAutoFit/>
          </a:bodyPr>
          <a:lstStyle/>
          <a:p>
            <a:pPr algn="ctr" defTabSz="829178">
              <a:spcBef>
                <a:spcPts val="299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Han-Xiang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Deng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181"/>
              </a:spcBef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Northwestern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University,</a:t>
            </a:r>
            <a:r>
              <a:rPr sz="1088" i="1" spc="-27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97183" y="3972373"/>
            <a:ext cx="1772945" cy="426879"/>
          </a:xfrm>
          <a:prstGeom prst="rect">
            <a:avLst/>
          </a:prstGeom>
        </p:spPr>
        <p:txBody>
          <a:bodyPr vert="horz" wrap="square" lIns="0" tIns="38004" rIns="0" bIns="0" rtlCol="0">
            <a:spAutoFit/>
          </a:bodyPr>
          <a:lstStyle/>
          <a:p>
            <a:pPr algn="ctr" defTabSz="829178">
              <a:spcBef>
                <a:spcPts val="299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Pasquale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 Calabrese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181"/>
              </a:spcBef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Basel,</a:t>
            </a:r>
            <a:r>
              <a:rPr sz="1088" i="1" spc="-5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Switzerland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62135" y="3999245"/>
            <a:ext cx="1869107" cy="56376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76"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27" dirty="0">
                <a:solidFill>
                  <a:prstClr val="black"/>
                </a:solidFill>
                <a:latin typeface="Carlito"/>
                <a:cs typeface="Carlito"/>
              </a:rPr>
              <a:t>Tang 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Wai</a:t>
            </a:r>
            <a:r>
              <a:rPr sz="1270" b="1" spc="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Kwong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Chinese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Hong</a:t>
            </a:r>
            <a:r>
              <a:rPr sz="1088" i="1" spc="-73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Kong,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218"/>
              </a:spcBef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Hong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Kong,</a:t>
            </a:r>
            <a:r>
              <a:rPr sz="1088" i="1" spc="-1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China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00914" y="3972223"/>
            <a:ext cx="1619778" cy="427460"/>
          </a:xfrm>
          <a:prstGeom prst="rect">
            <a:avLst/>
          </a:prstGeom>
        </p:spPr>
        <p:txBody>
          <a:bodyPr vert="horz" wrap="square" lIns="0" tIns="38579" rIns="0" bIns="0" rtlCol="0">
            <a:spAutoFit/>
          </a:bodyPr>
          <a:lstStyle/>
          <a:p>
            <a:pPr algn="ctr" defTabSz="829178">
              <a:spcBef>
                <a:spcPts val="303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Liu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32" dirty="0">
                <a:solidFill>
                  <a:prstClr val="black"/>
                </a:solidFill>
                <a:latin typeface="Carlito"/>
                <a:cs typeface="Carlito"/>
              </a:rPr>
              <a:t>Yawu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181"/>
              </a:spcBef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Eastern</a:t>
            </a:r>
            <a:r>
              <a:rPr sz="1088" i="1" spc="-6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Finland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33006" y="5816011"/>
            <a:ext cx="2099435" cy="540256"/>
          </a:xfrm>
          <a:prstGeom prst="rect">
            <a:avLst/>
          </a:prstGeom>
        </p:spPr>
        <p:txBody>
          <a:bodyPr vert="horz" wrap="square" lIns="0" tIns="39731" rIns="0" bIns="0" rtlCol="0">
            <a:spAutoFit/>
          </a:bodyPr>
          <a:lstStyle/>
          <a:p>
            <a:pPr marL="11516" marR="4607" algn="ctr" defTabSz="829178">
              <a:lnSpc>
                <a:spcPts val="1306"/>
              </a:lnSpc>
              <a:spcBef>
                <a:spcPts val="313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Klaus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Rüdiger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Helmut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von</a:t>
            </a:r>
            <a:r>
              <a:rPr sz="1270" b="1" spc="-82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Wild 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Westphalian-Wilhelm’s-University, 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Germany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85387" y="5816012"/>
            <a:ext cx="1824193" cy="56376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Athanasios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K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Petridis</a:t>
            </a:r>
            <a:endParaRPr sz="1270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Schleswig</a:t>
            </a:r>
            <a:r>
              <a:rPr sz="1088" i="1" spc="-6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Holstein,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218"/>
              </a:spcBef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Germany</a:t>
            </a:r>
            <a:endParaRPr sz="1088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84406" y="967502"/>
            <a:ext cx="1160850" cy="11608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606694" y="967502"/>
            <a:ext cx="1160849" cy="116085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370848" y="967502"/>
            <a:ext cx="1160850" cy="116085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793135" y="967502"/>
            <a:ext cx="1160849" cy="116085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184406" y="2812298"/>
            <a:ext cx="1160850" cy="1160850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606694" y="2812298"/>
            <a:ext cx="1160849" cy="116085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606694" y="4621980"/>
            <a:ext cx="1160849" cy="116085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370848" y="2812298"/>
            <a:ext cx="1160850" cy="1160850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70848" y="4621980"/>
            <a:ext cx="1160850" cy="1160850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793135" y="2812298"/>
            <a:ext cx="1160849" cy="1160850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xfrm>
            <a:off x="7736773" y="6480983"/>
            <a:ext cx="2795599" cy="283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 defTabSz="829178">
              <a:lnSpc>
                <a:spcPts val="1124"/>
              </a:lnSpc>
            </a:pPr>
            <a:endParaRPr lang="en-US" spc="-9" dirty="0">
              <a:solidFill>
                <a:prstClr val="black"/>
              </a:solidFill>
            </a:endParaRPr>
          </a:p>
          <a:p>
            <a:pPr marL="11516" defTabSz="829178">
              <a:lnSpc>
                <a:spcPts val="1124"/>
              </a:lnSpc>
            </a:pPr>
            <a:r>
              <a:rPr lang="en-US" spc="-9" dirty="0">
                <a:solidFill>
                  <a:prstClr val="black"/>
                </a:solidFill>
              </a:rPr>
              <a:t>https://obesitymedicine.conferenceseries.com/</a:t>
            </a:r>
            <a:endParaRPr spc="-9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62196" y="0"/>
            <a:ext cx="9281045" cy="933977"/>
            <a:chOff x="457200" y="0"/>
            <a:chExt cx="10234930" cy="1029969"/>
          </a:xfrm>
        </p:grpSpPr>
        <p:sp>
          <p:nvSpPr>
            <p:cNvPr id="3" name="object 3"/>
            <p:cNvSpPr/>
            <p:nvPr/>
          </p:nvSpPr>
          <p:spPr>
            <a:xfrm>
              <a:off x="457200" y="897724"/>
              <a:ext cx="9764903" cy="81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829178"/>
              <a:endParaRPr sz="163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5762968" y="12"/>
              <a:ext cx="4793615" cy="998219"/>
            </a:xfrm>
            <a:custGeom>
              <a:avLst/>
              <a:gdLst/>
              <a:ahLst/>
              <a:cxnLst/>
              <a:rect l="l" t="t" r="r" b="b"/>
              <a:pathLst>
                <a:path w="4793615" h="998219">
                  <a:moveTo>
                    <a:pt x="4793449" y="0"/>
                  </a:moveTo>
                  <a:lnTo>
                    <a:pt x="37452" y="0"/>
                  </a:lnTo>
                  <a:lnTo>
                    <a:pt x="0" y="223850"/>
                  </a:lnTo>
                  <a:lnTo>
                    <a:pt x="4626432" y="998042"/>
                  </a:lnTo>
                  <a:lnTo>
                    <a:pt x="4793449" y="0"/>
                  </a:lnTo>
                  <a:close/>
                </a:path>
              </a:pathLst>
            </a:custGeom>
            <a:solidFill>
              <a:srgbClr val="5895CF"/>
            </a:solidFill>
          </p:spPr>
          <p:txBody>
            <a:bodyPr wrap="square" lIns="0" tIns="0" rIns="0" bIns="0" rtlCol="0"/>
            <a:lstStyle/>
            <a:p>
              <a:pPr defTabSz="829178"/>
              <a:endParaRPr sz="163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5611838" y="0"/>
              <a:ext cx="5080635" cy="933450"/>
            </a:xfrm>
            <a:custGeom>
              <a:avLst/>
              <a:gdLst/>
              <a:ahLst/>
              <a:cxnLst/>
              <a:rect l="l" t="t" r="r" b="b"/>
              <a:pathLst>
                <a:path w="5080634" h="933450">
                  <a:moveTo>
                    <a:pt x="5080165" y="0"/>
                  </a:moveTo>
                  <a:lnTo>
                    <a:pt x="0" y="0"/>
                  </a:lnTo>
                  <a:lnTo>
                    <a:pt x="0" y="933284"/>
                  </a:lnTo>
                  <a:lnTo>
                    <a:pt x="5080165" y="933284"/>
                  </a:lnTo>
                  <a:lnTo>
                    <a:pt x="5080165" y="0"/>
                  </a:ln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pPr defTabSz="829178"/>
              <a:endParaRPr sz="163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848737" y="0"/>
              <a:ext cx="4479290" cy="729615"/>
            </a:xfrm>
            <a:custGeom>
              <a:avLst/>
              <a:gdLst/>
              <a:ahLst/>
              <a:cxnLst/>
              <a:rect l="l" t="t" r="r" b="b"/>
              <a:pathLst>
                <a:path w="4479290" h="729615">
                  <a:moveTo>
                    <a:pt x="0" y="0"/>
                  </a:moveTo>
                  <a:lnTo>
                    <a:pt x="4356715" y="729069"/>
                  </a:lnTo>
                  <a:lnTo>
                    <a:pt x="4478720" y="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829178"/>
              <a:endParaRPr sz="163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50680" y="344650"/>
            <a:ext cx="2309609" cy="34646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176" i="0" spc="-54" dirty="0">
                <a:solidFill>
                  <a:srgbClr val="25408F"/>
                </a:solidFill>
                <a:latin typeface="Verdana"/>
                <a:cs typeface="Verdana"/>
              </a:rPr>
              <a:t>PAST</a:t>
            </a:r>
            <a:r>
              <a:rPr sz="2176" i="0" spc="-286" dirty="0">
                <a:solidFill>
                  <a:srgbClr val="25408F"/>
                </a:solidFill>
                <a:latin typeface="Verdana"/>
                <a:cs typeface="Verdana"/>
              </a:rPr>
              <a:t> </a:t>
            </a:r>
            <a:r>
              <a:rPr sz="2176" i="0" spc="-73" dirty="0">
                <a:solidFill>
                  <a:srgbClr val="25408F"/>
                </a:solidFill>
                <a:latin typeface="Verdana"/>
                <a:cs typeface="Verdana"/>
              </a:rPr>
              <a:t>AFFILIATES</a:t>
            </a:r>
            <a:endParaRPr sz="2176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73712" y="6431663"/>
            <a:ext cx="8854824" cy="91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829178"/>
            <a:endParaRPr sz="1632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8302" y="1050060"/>
            <a:ext cx="2021699" cy="594297"/>
          </a:xfrm>
          <a:prstGeom prst="rect">
            <a:avLst/>
          </a:prstGeom>
        </p:spPr>
        <p:txBody>
          <a:bodyPr vert="horz" wrap="square" lIns="0" tIns="38004" rIns="0" bIns="0" rtlCol="0">
            <a:spAutoFit/>
          </a:bodyPr>
          <a:lstStyle/>
          <a:p>
            <a:pPr algn="ctr" defTabSz="829178">
              <a:spcBef>
                <a:spcPts val="299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Hans </a:t>
            </a:r>
            <a:r>
              <a:rPr sz="1270" b="1" spc="-23" dirty="0">
                <a:solidFill>
                  <a:prstClr val="black"/>
                </a:solidFill>
                <a:latin typeface="Carlito"/>
                <a:cs typeface="Carlito"/>
              </a:rPr>
              <a:t>Von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Holst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marL="11516" marR="4607" algn="ctr" defTabSz="829178">
              <a:spcBef>
                <a:spcPts val="181"/>
              </a:spcBef>
            </a:pPr>
            <a:r>
              <a:rPr sz="1088" i="1" spc="-14" dirty="0">
                <a:solidFill>
                  <a:prstClr val="black"/>
                </a:solidFill>
                <a:latin typeface="Carlito"/>
                <a:cs typeface="Carlito"/>
              </a:rPr>
              <a:t>Karolinska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Hospital,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Swe-  den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xfrm>
            <a:off x="7736773" y="6480983"/>
            <a:ext cx="2795599" cy="2836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16" defTabSz="829178">
              <a:lnSpc>
                <a:spcPts val="1124"/>
              </a:lnSpc>
            </a:pPr>
            <a:endParaRPr lang="en-US" spc="-9" dirty="0">
              <a:solidFill>
                <a:prstClr val="black"/>
              </a:solidFill>
            </a:endParaRPr>
          </a:p>
          <a:p>
            <a:pPr marL="11516" defTabSz="829178">
              <a:lnSpc>
                <a:spcPts val="1124"/>
              </a:lnSpc>
            </a:pPr>
            <a:r>
              <a:rPr lang="en-US" spc="-9" dirty="0">
                <a:solidFill>
                  <a:prstClr val="black"/>
                </a:solidFill>
              </a:rPr>
              <a:t>https://obesitymedicine.conferenceseries.com/</a:t>
            </a:r>
            <a:r>
              <a:rPr spc="-9" dirty="0">
                <a:solidFill>
                  <a:prstClr val="black"/>
                </a:solidFill>
              </a:rPr>
              <a:t>/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970228" y="1050060"/>
            <a:ext cx="2063158" cy="426879"/>
          </a:xfrm>
          <a:prstGeom prst="rect">
            <a:avLst/>
          </a:prstGeom>
        </p:spPr>
        <p:txBody>
          <a:bodyPr vert="horz" wrap="square" lIns="0" tIns="38004" rIns="0" bIns="0" rtlCol="0">
            <a:spAutoFit/>
          </a:bodyPr>
          <a:lstStyle/>
          <a:p>
            <a:pPr marR="30518" algn="ctr" defTabSz="829178">
              <a:spcBef>
                <a:spcPts val="299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Jacqueline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A.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Hinds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181"/>
              </a:spcBef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Society of Emotional Intelligence,</a:t>
            </a:r>
            <a:r>
              <a:rPr sz="1088" i="1" spc="-27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UK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25095" y="1076919"/>
            <a:ext cx="1743579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Taheri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Saeid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Byrd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Alzheimer’s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Institute,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 USA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70860" y="1050060"/>
            <a:ext cx="1915749" cy="426879"/>
          </a:xfrm>
          <a:prstGeom prst="rect">
            <a:avLst/>
          </a:prstGeom>
        </p:spPr>
        <p:txBody>
          <a:bodyPr vert="horz" wrap="square" lIns="0" tIns="38004" rIns="0" bIns="0" rtlCol="0">
            <a:spAutoFit/>
          </a:bodyPr>
          <a:lstStyle/>
          <a:p>
            <a:pPr marR="30518" algn="ctr" defTabSz="829178">
              <a:spcBef>
                <a:spcPts val="299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Despoina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Drivakou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spcBef>
                <a:spcPts val="181"/>
              </a:spcBef>
            </a:pP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AUTH,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School of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Medicine,</a:t>
            </a:r>
            <a:r>
              <a:rPr sz="1088" i="1" spc="-3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Greece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1044" y="1787756"/>
            <a:ext cx="1815556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2"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Anne L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Foundas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Brain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Institute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Louisiana,</a:t>
            </a:r>
            <a:r>
              <a:rPr sz="1088" i="1" spc="-3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46212" y="1760884"/>
            <a:ext cx="1908839" cy="594297"/>
          </a:xfrm>
          <a:prstGeom prst="rect">
            <a:avLst/>
          </a:prstGeom>
        </p:spPr>
        <p:txBody>
          <a:bodyPr vert="horz" wrap="square" lIns="0" tIns="38004" rIns="0" bIns="0" rtlCol="0">
            <a:spAutoFit/>
          </a:bodyPr>
          <a:lstStyle/>
          <a:p>
            <a:pPr marR="29366" algn="ctr" defTabSz="829178">
              <a:spcBef>
                <a:spcPts val="299"/>
              </a:spcBef>
            </a:pP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David 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Truswell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marL="10941" marR="4607" algn="ctr" defTabSz="829178">
              <a:spcBef>
                <a:spcPts val="181"/>
              </a:spcBef>
            </a:pP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Dementia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Alliance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for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Culture and  Ethnicity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(DACE),</a:t>
            </a:r>
            <a:r>
              <a:rPr sz="1088" i="1" spc="-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UK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83031" y="1787756"/>
            <a:ext cx="1427454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Ellie</a:t>
            </a:r>
            <a:r>
              <a:rPr sz="1270" b="1" spc="-5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Robinson-Carter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Sensory </a:t>
            </a:r>
            <a:r>
              <a:rPr sz="1088" i="1" spc="-14" dirty="0">
                <a:solidFill>
                  <a:prstClr val="black"/>
                </a:solidFill>
                <a:latin typeface="Carlito"/>
                <a:cs typeface="Carlito"/>
              </a:rPr>
              <a:t>Trust,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UK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35191" y="1787756"/>
            <a:ext cx="1751064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Yunfei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23" dirty="0">
                <a:solidFill>
                  <a:prstClr val="black"/>
                </a:solidFill>
                <a:latin typeface="Carlito"/>
                <a:cs typeface="Carlito"/>
              </a:rPr>
              <a:t>Yang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Peterborough City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Hospital,</a:t>
            </a:r>
            <a:r>
              <a:rPr sz="1088" i="1" spc="-3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UK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36144" y="2589296"/>
            <a:ext cx="1866804" cy="5374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Shu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G.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Chen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marL="11516" marR="4607" algn="ctr" defTabSz="829178">
              <a:lnSpc>
                <a:spcPts val="1306"/>
              </a:lnSpc>
              <a:spcBef>
                <a:spcPts val="23"/>
              </a:spcBef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Case </a:t>
            </a:r>
            <a:r>
              <a:rPr sz="1088" i="1" spc="-14" dirty="0">
                <a:solidFill>
                  <a:prstClr val="black"/>
                </a:solidFill>
                <a:latin typeface="Carlito"/>
                <a:cs typeface="Carlito"/>
              </a:rPr>
              <a:t>Western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Reserve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University, 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School of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Medicine,</a:t>
            </a:r>
            <a:r>
              <a:rPr sz="1088" i="1" spc="-23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34986" y="2589295"/>
            <a:ext cx="1296168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Debanjan</a:t>
            </a:r>
            <a:r>
              <a:rPr sz="1270" b="1" spc="-23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Pan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Saltlake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Mindset,</a:t>
            </a:r>
            <a:r>
              <a:rPr sz="1088" i="1" spc="-3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India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24040" y="2589295"/>
            <a:ext cx="1343961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Olessia</a:t>
            </a:r>
            <a:r>
              <a:rPr sz="1270" b="1" spc="-5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Gorkovenko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marL="1152" algn="ctr" defTabSz="829178">
              <a:lnSpc>
                <a:spcPts val="1288"/>
              </a:lnSpc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UNISA, South</a:t>
            </a:r>
            <a:r>
              <a:rPr sz="1088" i="1" spc="-1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Africa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03432" y="2589296"/>
            <a:ext cx="2013638" cy="5374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76"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Brian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Norris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marL="11516" marR="4607" algn="ctr" defTabSz="829178">
              <a:lnSpc>
                <a:spcPts val="1306"/>
              </a:lnSpc>
              <a:spcBef>
                <a:spcPts val="23"/>
              </a:spcBef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Living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Memories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C.I.C.,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United</a:t>
            </a:r>
            <a:r>
              <a:rPr sz="1088" i="1" spc="-5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King- 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dom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30719" y="3421952"/>
            <a:ext cx="1478126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Morejoy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Saineti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LANH Professional </a:t>
            </a:r>
            <a:r>
              <a:rPr sz="1088" i="1" spc="-36" dirty="0">
                <a:solidFill>
                  <a:prstClr val="black"/>
                </a:solidFill>
                <a:latin typeface="Carlito"/>
                <a:cs typeface="Carlito"/>
              </a:rPr>
              <a:t>LLP,</a:t>
            </a:r>
            <a:r>
              <a:rPr sz="1088" i="1" spc="-27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UK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62062" y="3421952"/>
            <a:ext cx="2041277" cy="53741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576"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Alberto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de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bellis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marL="11516" marR="4607" algn="ctr" defTabSz="829178">
              <a:lnSpc>
                <a:spcPts val="1306"/>
              </a:lnSpc>
              <a:spcBef>
                <a:spcPts val="23"/>
              </a:spcBef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Maria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Rosaria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Maglione</a:t>
            </a:r>
            <a:r>
              <a:rPr sz="1088" i="1" spc="-45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Foundation 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o.n.l.u.s,</a:t>
            </a: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 Italy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31913" y="3421952"/>
            <a:ext cx="1729183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Marija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Litvinenko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Riga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Stradinš </a:t>
            </a:r>
            <a:r>
              <a:rPr sz="1088" i="1" spc="-14" dirty="0">
                <a:solidFill>
                  <a:prstClr val="black"/>
                </a:solidFill>
                <a:latin typeface="Carlito"/>
                <a:cs typeface="Carlito"/>
              </a:rPr>
              <a:t>university,</a:t>
            </a:r>
            <a:r>
              <a:rPr sz="1088" i="1" spc="-36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Latvia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67315" y="3421952"/>
            <a:ext cx="1286955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dirty="0">
                <a:solidFill>
                  <a:prstClr val="black"/>
                </a:solidFill>
                <a:latin typeface="Carlito"/>
                <a:cs typeface="Carlito"/>
              </a:rPr>
              <a:t>Nancy </a:t>
            </a:r>
            <a:r>
              <a:rPr sz="1270" b="1" spc="-18" dirty="0">
                <a:solidFill>
                  <a:prstClr val="black"/>
                </a:solidFill>
                <a:latin typeface="Carlito"/>
                <a:cs typeface="Carlito"/>
              </a:rPr>
              <a:t>D.</a:t>
            </a:r>
            <a:r>
              <a:rPr sz="1270" b="1" spc="-32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Broz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Rowan University,</a:t>
            </a:r>
            <a:r>
              <a:rPr sz="1088" i="1" spc="-23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085206" y="4178555"/>
            <a:ext cx="1795403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14" dirty="0">
                <a:solidFill>
                  <a:prstClr val="black"/>
                </a:solidFill>
                <a:latin typeface="Carlito"/>
                <a:cs typeface="Carlito"/>
              </a:rPr>
              <a:t>Kyaien O.</a:t>
            </a: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Conner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University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of South Florida,</a:t>
            </a:r>
            <a:r>
              <a:rPr sz="1088" i="1" spc="-68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spc="-5" dirty="0">
                <a:solidFill>
                  <a:prstClr val="black"/>
                </a:solidFill>
                <a:latin typeface="Carlito"/>
                <a:cs typeface="Carlito"/>
              </a:rPr>
              <a:t>USA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73351" y="4178555"/>
            <a:ext cx="1047414" cy="37070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ctr" defTabSz="829178">
              <a:lnSpc>
                <a:spcPts val="1505"/>
              </a:lnSpc>
              <a:spcBef>
                <a:spcPts val="91"/>
              </a:spcBef>
            </a:pPr>
            <a:r>
              <a:rPr sz="1270" b="1" spc="-9" dirty="0">
                <a:solidFill>
                  <a:prstClr val="black"/>
                </a:solidFill>
                <a:latin typeface="Carlito"/>
                <a:cs typeface="Carlito"/>
              </a:rPr>
              <a:t>Edward</a:t>
            </a:r>
            <a:r>
              <a:rPr sz="1270" b="1" spc="-27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270" b="1" spc="-5" dirty="0">
                <a:solidFill>
                  <a:prstClr val="black"/>
                </a:solidFill>
                <a:latin typeface="Carlito"/>
                <a:cs typeface="Carlito"/>
              </a:rPr>
              <a:t>Chan</a:t>
            </a:r>
            <a:endParaRPr sz="1270">
              <a:solidFill>
                <a:prstClr val="black"/>
              </a:solidFill>
              <a:latin typeface="Carlito"/>
              <a:cs typeface="Carlito"/>
            </a:endParaRPr>
          </a:p>
          <a:p>
            <a:pPr algn="ctr" defTabSz="829178">
              <a:lnSpc>
                <a:spcPts val="1288"/>
              </a:lnSpc>
            </a:pPr>
            <a:r>
              <a:rPr sz="1088" i="1" spc="-9" dirty="0">
                <a:solidFill>
                  <a:prstClr val="black"/>
                </a:solidFill>
                <a:latin typeface="Carlito"/>
                <a:cs typeface="Carlito"/>
              </a:rPr>
              <a:t>WellLab,</a:t>
            </a:r>
            <a:r>
              <a:rPr sz="1088" i="1" spc="-5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1088" i="1" dirty="0">
                <a:solidFill>
                  <a:prstClr val="black"/>
                </a:solidFill>
                <a:latin typeface="Carlito"/>
                <a:cs typeface="Carlito"/>
              </a:rPr>
              <a:t>Malaysia</a:t>
            </a:r>
            <a:endParaRPr sz="1088">
              <a:solidFill>
                <a:prstClr val="black"/>
              </a:solidFill>
              <a:latin typeface="Carlito"/>
              <a:cs typeface="Carl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CC067A-C460-4D3C-BA7C-E2CE402B5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0456" y="260648"/>
            <a:ext cx="1680110" cy="837152"/>
          </a:xfrm>
        </p:spPr>
        <p:txBody>
          <a:bodyPr/>
          <a:lstStyle/>
          <a:p>
            <a:r>
              <a:rPr lang="en-US" dirty="0"/>
              <a:t>Rome,ItalyAttraction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1D2D4F-C133-46DF-945D-9902F2211C4E}"/>
              </a:ext>
            </a:extLst>
          </p:cNvPr>
          <p:cNvSpPr/>
          <p:nvPr/>
        </p:nvSpPr>
        <p:spPr>
          <a:xfrm>
            <a:off x="1487488" y="391176"/>
            <a:ext cx="3917529" cy="29901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78"/>
            <a:endParaRPr lang="en-US" sz="163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E72864-0555-48EA-8502-9F05631AFA88}"/>
              </a:ext>
            </a:extLst>
          </p:cNvPr>
          <p:cNvSpPr/>
          <p:nvPr/>
        </p:nvSpPr>
        <p:spPr>
          <a:xfrm>
            <a:off x="1487488" y="3774491"/>
            <a:ext cx="4032448" cy="282286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78"/>
            <a:endParaRPr lang="en-US" sz="163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B78A4E-E109-4820-A110-11EB667332A9}"/>
              </a:ext>
            </a:extLst>
          </p:cNvPr>
          <p:cNvSpPr/>
          <p:nvPr/>
        </p:nvSpPr>
        <p:spPr>
          <a:xfrm>
            <a:off x="5623232" y="391176"/>
            <a:ext cx="3917529" cy="303782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78"/>
            <a:endParaRPr lang="en-US" sz="1632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A3C1D2-045A-4FEE-959D-FAD6FE203EC3}"/>
              </a:ext>
            </a:extLst>
          </p:cNvPr>
          <p:cNvSpPr/>
          <p:nvPr/>
        </p:nvSpPr>
        <p:spPr>
          <a:xfrm>
            <a:off x="5782810" y="3774491"/>
            <a:ext cx="3697565" cy="269233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9178"/>
            <a:endParaRPr lang="en-US" sz="1632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9970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504</Words>
  <Application>Microsoft Office PowerPoint</Application>
  <PresentationFormat>Widescreen</PresentationFormat>
  <Paragraphs>150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Carlito</vt:lpstr>
      <vt:lpstr>Sitka Small</vt:lpstr>
      <vt:lpstr>Times New Roman</vt:lpstr>
      <vt:lpstr>Verdana</vt:lpstr>
      <vt:lpstr>Office Theme</vt:lpstr>
      <vt:lpstr>1_Office Theme</vt:lpstr>
      <vt:lpstr>PowerPoint Presentation</vt:lpstr>
      <vt:lpstr>PowerPoint Presentation</vt:lpstr>
      <vt:lpstr>PowerPoint Presentation</vt:lpstr>
      <vt:lpstr>Editorial Board Members</vt:lpstr>
      <vt:lpstr>PAST AFFILIATES</vt:lpstr>
      <vt:lpstr>Rome,ItalyAttraction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apoorva singh</cp:lastModifiedBy>
  <cp:revision>19</cp:revision>
  <dcterms:created xsi:type="dcterms:W3CDTF">2021-03-26T09:55:40Z</dcterms:created>
  <dcterms:modified xsi:type="dcterms:W3CDTF">2021-05-19T09:26:31Z</dcterms:modified>
</cp:coreProperties>
</file>