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4.jpg" ContentType="image/jpeg"/>
  <Override PartName="/ppt/media/image6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081783" y="749808"/>
            <a:ext cx="9378950" cy="5379720"/>
          </a:xfrm>
          <a:custGeom>
            <a:avLst/>
            <a:gdLst/>
            <a:ahLst/>
            <a:cxnLst/>
            <a:rect l="l" t="t" r="r" b="b"/>
            <a:pathLst>
              <a:path w="9378950" h="5379720">
                <a:moveTo>
                  <a:pt x="9378442" y="0"/>
                </a:moveTo>
                <a:lnTo>
                  <a:pt x="0" y="0"/>
                </a:lnTo>
                <a:lnTo>
                  <a:pt x="0" y="5379466"/>
                </a:lnTo>
                <a:lnTo>
                  <a:pt x="9378442" y="5379466"/>
                </a:lnTo>
                <a:lnTo>
                  <a:pt x="9378442" y="0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304800"/>
            <a:ext cx="2301240" cy="256032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731519" y="749808"/>
            <a:ext cx="1350010" cy="5373370"/>
          </a:xfrm>
          <a:custGeom>
            <a:avLst/>
            <a:gdLst/>
            <a:ahLst/>
            <a:cxnLst/>
            <a:rect l="l" t="t" r="r" b="b"/>
            <a:pathLst>
              <a:path w="1350010" h="5373370">
                <a:moveTo>
                  <a:pt x="1349883" y="0"/>
                </a:moveTo>
                <a:lnTo>
                  <a:pt x="0" y="0"/>
                </a:lnTo>
                <a:lnTo>
                  <a:pt x="0" y="5373243"/>
                </a:lnTo>
                <a:lnTo>
                  <a:pt x="1349883" y="5373243"/>
                </a:lnTo>
                <a:lnTo>
                  <a:pt x="1349883" y="0"/>
                </a:lnTo>
                <a:close/>
              </a:path>
            </a:pathLst>
          </a:custGeom>
          <a:solidFill>
            <a:srgbClr val="1B2B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31519" y="749808"/>
            <a:ext cx="1350010" cy="5373370"/>
          </a:xfrm>
          <a:custGeom>
            <a:avLst/>
            <a:gdLst/>
            <a:ahLst/>
            <a:cxnLst/>
            <a:rect l="l" t="t" r="r" b="b"/>
            <a:pathLst>
              <a:path w="1350010" h="5373370">
                <a:moveTo>
                  <a:pt x="0" y="5373243"/>
                </a:moveTo>
                <a:lnTo>
                  <a:pt x="1349883" y="5373243"/>
                </a:lnTo>
                <a:lnTo>
                  <a:pt x="1349883" y="0"/>
                </a:lnTo>
                <a:lnTo>
                  <a:pt x="0" y="0"/>
                </a:lnTo>
                <a:lnTo>
                  <a:pt x="0" y="5373243"/>
                </a:lnTo>
                <a:close/>
              </a:path>
            </a:pathLst>
          </a:custGeom>
          <a:ln w="12192">
            <a:solidFill>
              <a:srgbClr val="1B2B2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7609" y="1606677"/>
            <a:ext cx="4716780" cy="2692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5/31/2024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241"/>
            <a:ext cx="12192000" cy="6842759"/>
            <a:chOff x="0" y="0"/>
            <a:chExt cx="12192000" cy="68427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7127" y="1286255"/>
              <a:ext cx="7857744" cy="42854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2192000" cy="684275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081783" y="749808"/>
              <a:ext cx="8031480" cy="5379720"/>
            </a:xfrm>
            <a:custGeom>
              <a:avLst/>
              <a:gdLst/>
              <a:ahLst/>
              <a:cxnLst/>
              <a:rect l="l" t="t" r="r" b="b"/>
              <a:pathLst>
                <a:path w="8031480" h="5379720">
                  <a:moveTo>
                    <a:pt x="8031480" y="0"/>
                  </a:moveTo>
                  <a:lnTo>
                    <a:pt x="0" y="0"/>
                  </a:lnTo>
                  <a:lnTo>
                    <a:pt x="0" y="5379466"/>
                  </a:lnTo>
                  <a:lnTo>
                    <a:pt x="8031480" y="5379466"/>
                  </a:lnTo>
                  <a:lnTo>
                    <a:pt x="8031480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49808"/>
              <a:ext cx="1350010" cy="5373370"/>
            </a:xfrm>
            <a:custGeom>
              <a:avLst/>
              <a:gdLst/>
              <a:ahLst/>
              <a:cxnLst/>
              <a:rect l="l" t="t" r="r" b="b"/>
              <a:pathLst>
                <a:path w="1350010" h="5373370">
                  <a:moveTo>
                    <a:pt x="1349883" y="0"/>
                  </a:moveTo>
                  <a:lnTo>
                    <a:pt x="0" y="0"/>
                  </a:lnTo>
                  <a:lnTo>
                    <a:pt x="0" y="5373243"/>
                  </a:lnTo>
                  <a:lnTo>
                    <a:pt x="1349883" y="5373243"/>
                  </a:lnTo>
                  <a:lnTo>
                    <a:pt x="1349883" y="0"/>
                  </a:lnTo>
                  <a:close/>
                </a:path>
              </a:pathLst>
            </a:custGeom>
            <a:solidFill>
              <a:srgbClr val="1B2B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1519" y="749808"/>
              <a:ext cx="1350010" cy="5373370"/>
            </a:xfrm>
            <a:custGeom>
              <a:avLst/>
              <a:gdLst/>
              <a:ahLst/>
              <a:cxnLst/>
              <a:rect l="l" t="t" r="r" b="b"/>
              <a:pathLst>
                <a:path w="1350010" h="5373370">
                  <a:moveTo>
                    <a:pt x="0" y="5373243"/>
                  </a:moveTo>
                  <a:lnTo>
                    <a:pt x="1349883" y="5373243"/>
                  </a:lnTo>
                  <a:lnTo>
                    <a:pt x="1349883" y="0"/>
                  </a:lnTo>
                  <a:lnTo>
                    <a:pt x="0" y="0"/>
                  </a:lnTo>
                  <a:lnTo>
                    <a:pt x="0" y="5373243"/>
                  </a:lnTo>
                  <a:close/>
                </a:path>
              </a:pathLst>
            </a:custGeom>
            <a:ln w="12192">
              <a:solidFill>
                <a:srgbClr val="1B2B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73020" y="1600200"/>
            <a:ext cx="230832" cy="3063868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IN"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DIABETIC NUTRITION 2024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658617" y="1275715"/>
            <a:ext cx="3284983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 algn="ctr">
              <a:lnSpc>
                <a:spcPct val="100000"/>
              </a:lnSpc>
              <a:spcBef>
                <a:spcPts val="100"/>
              </a:spcBef>
            </a:pPr>
            <a:r>
              <a:rPr lang="en-US" sz="2000" spc="-20" dirty="0">
                <a:solidFill>
                  <a:srgbClr val="403933"/>
                </a:solidFill>
              </a:rPr>
              <a:t>23rd International Conference on</a:t>
            </a:r>
            <a:br>
              <a:rPr lang="en-US" sz="2000" spc="-20" dirty="0">
                <a:solidFill>
                  <a:srgbClr val="403933"/>
                </a:solidFill>
              </a:rPr>
            </a:br>
            <a:r>
              <a:rPr lang="en-US" sz="2000" spc="-20" dirty="0" smtClean="0">
                <a:solidFill>
                  <a:srgbClr val="403933"/>
                </a:solidFill>
              </a:rPr>
              <a:t>Diabetes</a:t>
            </a:r>
            <a:r>
              <a:rPr lang="en-US" sz="2000" spc="-20" dirty="0">
                <a:solidFill>
                  <a:srgbClr val="403933"/>
                </a:solidFill>
              </a:rPr>
              <a:t>, Nutrition, Obesity and Eating Disorders</a:t>
            </a:r>
            <a:endParaRPr sz="2000" dirty="0"/>
          </a:p>
        </p:txBody>
      </p:sp>
      <p:sp>
        <p:nvSpPr>
          <p:cNvPr id="10" name="object 10"/>
          <p:cNvSpPr txBox="1"/>
          <p:nvPr/>
        </p:nvSpPr>
        <p:spPr>
          <a:xfrm>
            <a:off x="2267204" y="2668650"/>
            <a:ext cx="4502404" cy="19954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nn-NO" b="1" spc="-15" dirty="0">
                <a:solidFill>
                  <a:srgbClr val="403933"/>
                </a:solidFill>
                <a:latin typeface="Times New Roman"/>
                <a:cs typeface="Times New Roman"/>
              </a:rPr>
              <a:t>August 16-17, 2024 Melbourne, </a:t>
            </a:r>
            <a:r>
              <a:rPr lang="nn-NO" b="1" spc="-15" dirty="0" smtClean="0">
                <a:solidFill>
                  <a:srgbClr val="403933"/>
                </a:solidFill>
                <a:latin typeface="Times New Roman"/>
                <a:cs typeface="Times New Roman"/>
              </a:rPr>
              <a:t>Australia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R="1905" algn="ctr">
              <a:lnSpc>
                <a:spcPct val="100000"/>
              </a:lnSpc>
            </a:pPr>
            <a:r>
              <a:rPr sz="1600" b="1" spc="-5" dirty="0">
                <a:solidFill>
                  <a:srgbClr val="403933"/>
                </a:solidFill>
                <a:latin typeface="Times New Roman"/>
                <a:cs typeface="Times New Roman"/>
              </a:rPr>
              <a:t>THEME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50" dirty="0">
              <a:latin typeface="Times New Roman"/>
              <a:cs typeface="Times New Roman"/>
            </a:endParaRPr>
          </a:p>
          <a:p>
            <a:pPr marL="12065" marR="5080" indent="5080" algn="ctr"/>
            <a:r>
              <a:rPr sz="1600" i="1" spc="-15" dirty="0" smtClean="0">
                <a:solidFill>
                  <a:srgbClr val="403933"/>
                </a:solidFill>
                <a:latin typeface="Times New Roman"/>
                <a:cs typeface="Times New Roman"/>
              </a:rPr>
              <a:t>{CME-CPD</a:t>
            </a:r>
            <a:r>
              <a:rPr sz="1600" i="1" spc="-35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sz="1600" i="1" spc="-20" dirty="0" smtClean="0">
                <a:solidFill>
                  <a:srgbClr val="403933"/>
                </a:solidFill>
                <a:latin typeface="Times New Roman"/>
                <a:cs typeface="Times New Roman"/>
              </a:rPr>
              <a:t>Accreditations</a:t>
            </a:r>
            <a:r>
              <a:rPr sz="1600" i="1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sz="1600" i="1" spc="-25" dirty="0" smtClean="0">
                <a:solidFill>
                  <a:srgbClr val="403933"/>
                </a:solidFill>
                <a:latin typeface="Times New Roman"/>
                <a:cs typeface="Times New Roman"/>
              </a:rPr>
              <a:t>Available}</a:t>
            </a:r>
            <a:r>
              <a:rPr sz="1600" i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IN" sz="1400" dirty="0" smtClean="0"/>
              <a:t> </a:t>
            </a:r>
            <a:r>
              <a:rPr lang="en-IN" sz="1600" i="1" dirty="0" smtClean="0">
                <a:solidFill>
                  <a:schemeClr val="accent1"/>
                </a:solidFill>
              </a:rPr>
              <a:t>Innovations </a:t>
            </a:r>
            <a:r>
              <a:rPr lang="en-IN" sz="1600" i="1" dirty="0">
                <a:solidFill>
                  <a:schemeClr val="accent1"/>
                </a:solidFill>
              </a:rPr>
              <a:t>in Diabetes Management and Nutritional </a:t>
            </a:r>
            <a:r>
              <a:rPr lang="en-IN" sz="1600" i="1" dirty="0" smtClean="0">
                <a:solidFill>
                  <a:schemeClr val="accent1"/>
                </a:solidFill>
              </a:rPr>
              <a:t>Strategies</a:t>
            </a:r>
          </a:p>
          <a:p>
            <a:pPr marL="12065" marR="5080" indent="5080" algn="ctr"/>
            <a:r>
              <a:rPr sz="1400" b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MAIL</a:t>
            </a:r>
            <a:r>
              <a:rPr sz="1400" b="1" spc="-5" dirty="0">
                <a:solidFill>
                  <a:srgbClr val="403933"/>
                </a:solidFill>
                <a:latin typeface="Times New Roman"/>
                <a:cs typeface="Times New Roman"/>
              </a:rPr>
              <a:t>:</a:t>
            </a:r>
            <a:r>
              <a:rPr sz="1400" b="1" spc="-40" dirty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IN" sz="1400" i="1" u="sng" spc="-10" smtClean="0">
                <a:solidFill>
                  <a:srgbClr val="9D7A5E"/>
                </a:solidFill>
                <a:uFill>
                  <a:solidFill>
                    <a:srgbClr val="9D7A5E"/>
                  </a:solidFill>
                </a:uFill>
                <a:latin typeface="Times New Roman"/>
                <a:cs typeface="Times New Roman"/>
              </a:rPr>
              <a:t>diabetes@meetingsnexpo.com</a:t>
            </a:r>
            <a:endParaRPr lang="en-IN" sz="1400" i="1" u="sng" spc="-10" dirty="0" smtClean="0">
              <a:solidFill>
                <a:srgbClr val="9D7A5E"/>
              </a:solidFill>
              <a:uFill>
                <a:solidFill>
                  <a:srgbClr val="9D7A5E"/>
                </a:solidFill>
              </a:uFill>
              <a:latin typeface="Times New Roman"/>
              <a:cs typeface="Times New Roman"/>
            </a:endParaRPr>
          </a:p>
          <a:p>
            <a:pPr marL="12065" marR="5080" indent="5080" algn="ctr"/>
            <a:r>
              <a:rPr sz="1400" b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URL:</a:t>
            </a:r>
            <a:r>
              <a:rPr sz="1400" b="1" spc="-75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IN" sz="1400" i="1" u="sng" spc="-20" dirty="0" smtClean="0">
                <a:solidFill>
                  <a:srgbClr val="9D7A5E"/>
                </a:solidFill>
                <a:uFill>
                  <a:solidFill>
                    <a:srgbClr val="9D7A5E"/>
                  </a:solidFill>
                </a:uFill>
                <a:latin typeface="Times New Roman"/>
                <a:cs typeface="Times New Roman"/>
              </a:rPr>
              <a:t>https://diabeticnutrition.conferenceseries.com/</a:t>
            </a:r>
            <a:endParaRPr sz="1400" dirty="0">
              <a:latin typeface="Times New Roman"/>
              <a:cs typeface="Times New Roma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275715"/>
            <a:ext cx="3047999" cy="42960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3020" y="1676400"/>
            <a:ext cx="230832" cy="30480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IN"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DIABETIC NUTRITION 2024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34967" y="902208"/>
            <a:ext cx="5760720" cy="441959"/>
          </a:xfrm>
          <a:prstGeom prst="rect">
            <a:avLst/>
          </a:prstGeom>
          <a:solidFill>
            <a:srgbClr val="121D1F"/>
          </a:solidFill>
          <a:ln w="12192">
            <a:solidFill>
              <a:srgbClr val="53799F"/>
            </a:solidFill>
          </a:ln>
        </p:spPr>
        <p:txBody>
          <a:bodyPr vert="horz" wrap="square" lIns="0" tIns="86360" rIns="0" bIns="0" rtlCol="0">
            <a:spAutoFit/>
          </a:bodyPr>
          <a:lstStyle/>
          <a:p>
            <a:pPr marR="48260" algn="ctr">
              <a:lnSpc>
                <a:spcPct val="100000"/>
              </a:lnSpc>
              <a:spcBef>
                <a:spcPts val="680"/>
              </a:spcBef>
              <a:tabLst>
                <a:tab pos="2404745" algn="l"/>
                <a:tab pos="274764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0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	&amp;	T</a:t>
            </a:r>
            <a:r>
              <a:rPr sz="14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81600" y="1545208"/>
            <a:ext cx="3496056" cy="561051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lang="en-IN" sz="1200" b="1" dirty="0" smtClean="0">
                <a:latin typeface="Times New Roman"/>
                <a:cs typeface="Times New Roman"/>
              </a:rPr>
              <a:t>August</a:t>
            </a:r>
            <a:r>
              <a:rPr lang="en-IN" sz="1200" b="1" dirty="0" smtClean="0">
                <a:latin typeface="Times New Roman"/>
                <a:cs typeface="Times New Roman"/>
              </a:rPr>
              <a:t>  16</a:t>
            </a:r>
            <a:r>
              <a:rPr sz="1200" b="1" dirty="0" smtClean="0">
                <a:latin typeface="Times New Roman"/>
                <a:cs typeface="Times New Roman"/>
              </a:rPr>
              <a:t>,</a:t>
            </a:r>
            <a:r>
              <a:rPr sz="1200" b="1" spc="-15" dirty="0" smtClean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2024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(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  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 </a:t>
            </a:r>
            <a:r>
              <a:rPr sz="1200" spc="-5" dirty="0">
                <a:latin typeface="Times New Roman"/>
                <a:cs typeface="Times New Roman"/>
              </a:rPr>
              <a:t>P</a:t>
            </a:r>
            <a:r>
              <a:rPr sz="1200" spc="-105" dirty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M</a:t>
            </a:r>
            <a:r>
              <a:rPr sz="1200" dirty="0" smtClean="0">
                <a:latin typeface="Times New Roman"/>
                <a:cs typeface="Times New Roman"/>
              </a:rPr>
              <a:t>)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lang="en-IN" sz="1200" b="1" spc="-5" dirty="0" smtClean="0">
                <a:latin typeface="Times New Roman"/>
                <a:cs typeface="Times New Roman"/>
              </a:rPr>
              <a:t>August</a:t>
            </a:r>
            <a:r>
              <a:rPr sz="1200" b="1" spc="-5" dirty="0" smtClean="0">
                <a:latin typeface="Times New Roman"/>
                <a:cs typeface="Times New Roman"/>
              </a:rPr>
              <a:t>  </a:t>
            </a:r>
            <a:r>
              <a:rPr lang="en-IN" sz="1200" b="1" spc="-5" dirty="0" smtClean="0">
                <a:latin typeface="Times New Roman"/>
                <a:cs typeface="Times New Roman"/>
              </a:rPr>
              <a:t>17</a:t>
            </a:r>
            <a:r>
              <a:rPr sz="1200" b="1" spc="-5" dirty="0" smtClean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, 2024 </a:t>
            </a:r>
            <a:r>
              <a:rPr sz="1200" spc="-5" dirty="0">
                <a:latin typeface="Times New Roman"/>
                <a:cs typeface="Times New Roman"/>
              </a:rPr>
              <a:t>( </a:t>
            </a:r>
            <a:r>
              <a:rPr sz="1200" dirty="0">
                <a:latin typeface="Times New Roman"/>
                <a:cs typeface="Times New Roman"/>
              </a:rPr>
              <a:t>1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135" dirty="0">
                <a:latin typeface="Times New Roman"/>
                <a:cs typeface="Times New Roman"/>
              </a:rPr>
              <a:t>A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dirty="0">
                <a:latin typeface="Times New Roman"/>
                <a:cs typeface="Times New Roman"/>
              </a:rPr>
              <a:t>  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  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</a:t>
            </a:r>
            <a:r>
              <a:rPr sz="1200" spc="-1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931920" y="2441448"/>
            <a:ext cx="5760720" cy="439420"/>
          </a:xfrm>
          <a:prstGeom prst="rect">
            <a:avLst/>
          </a:prstGeom>
          <a:solidFill>
            <a:srgbClr val="121D1F"/>
          </a:solidFill>
          <a:ln w="12192">
            <a:solidFill>
              <a:srgbClr val="53799F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R="46355" algn="ctr">
              <a:lnSpc>
                <a:spcPct val="100000"/>
              </a:lnSpc>
              <a:spcBef>
                <a:spcPts val="685"/>
              </a:spcBef>
              <a:tabLst>
                <a:tab pos="1133475" algn="l"/>
                <a:tab pos="227076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	P</a:t>
            </a:r>
            <a:r>
              <a:rPr sz="1400" b="1" spc="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	T</a:t>
            </a:r>
            <a:r>
              <a:rPr sz="140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24931" y="3165856"/>
            <a:ext cx="15906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Times New Roman"/>
                <a:cs typeface="Times New Roman"/>
              </a:rPr>
              <a:t>E N</a:t>
            </a:r>
            <a:r>
              <a:rPr sz="1050" b="1" spc="50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D   O F  </a:t>
            </a:r>
            <a:r>
              <a:rPr sz="1050" b="1" spc="5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S</a:t>
            </a:r>
            <a:r>
              <a:rPr sz="1050" b="1" spc="20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E</a:t>
            </a:r>
            <a:r>
              <a:rPr sz="1050" b="1" spc="40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S</a:t>
            </a:r>
            <a:r>
              <a:rPr sz="1050" b="1" spc="-5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S</a:t>
            </a:r>
            <a:r>
              <a:rPr sz="1050" b="1" spc="20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I</a:t>
            </a:r>
            <a:r>
              <a:rPr sz="1050" b="1" spc="20" dirty="0">
                <a:latin typeface="Times New Roman"/>
                <a:cs typeface="Times New Roman"/>
              </a:rPr>
              <a:t> </a:t>
            </a:r>
            <a:r>
              <a:rPr sz="1050" b="1" dirty="0">
                <a:latin typeface="Times New Roman"/>
                <a:cs typeface="Times New Roman"/>
              </a:rPr>
              <a:t>O N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65447" y="3861815"/>
            <a:ext cx="5760720" cy="303929"/>
          </a:xfrm>
          <a:prstGeom prst="rect">
            <a:avLst/>
          </a:prstGeom>
          <a:solidFill>
            <a:srgbClr val="121D1F"/>
          </a:solidFill>
          <a:ln w="12192">
            <a:solidFill>
              <a:srgbClr val="53799F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R="47625" algn="ctr">
              <a:lnSpc>
                <a:spcPct val="100000"/>
              </a:lnSpc>
              <a:spcBef>
                <a:spcPts val="690"/>
              </a:spcBef>
            </a:pPr>
            <a:r>
              <a:rPr lang="nn-NO" sz="1400" b="1" dirty="0" smtClean="0">
                <a:solidFill>
                  <a:schemeClr val="bg1"/>
                </a:solidFill>
                <a:latin typeface="Times New Roman"/>
                <a:cs typeface="Times New Roman"/>
              </a:rPr>
              <a:t>Melbourne</a:t>
            </a:r>
            <a:r>
              <a:rPr lang="nn-NO" sz="1400" b="1" dirty="0">
                <a:solidFill>
                  <a:schemeClr val="bg1"/>
                </a:solidFill>
                <a:latin typeface="Times New Roman"/>
                <a:cs typeface="Times New Roman"/>
              </a:rPr>
              <a:t>, Australia</a:t>
            </a:r>
            <a:endParaRPr sz="1400" b="1" dirty="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14546" y="4532502"/>
            <a:ext cx="539369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8680" marR="5080" indent="-856615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imes New Roman"/>
                <a:cs typeface="Times New Roman"/>
              </a:rPr>
              <a:t>Please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try </a:t>
            </a:r>
            <a:r>
              <a:rPr sz="1400" spc="-20" dirty="0">
                <a:latin typeface="Times New Roman"/>
                <a:cs typeface="Times New Roman"/>
              </a:rPr>
              <a:t>your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best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to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attend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the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Conference.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If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you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could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not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attend,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please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let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us know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: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lang="en-IN" sz="1400" spc="-15" dirty="0">
                <a:solidFill>
                  <a:srgbClr val="9D7A5E"/>
                </a:solidFill>
                <a:latin typeface="Times New Roman"/>
                <a:cs typeface="Times New Roman"/>
              </a:rPr>
              <a:t>diabetes@meetingsnexpo.com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924931" y="4955666"/>
            <a:ext cx="2762250" cy="10795"/>
          </a:xfrm>
          <a:custGeom>
            <a:avLst/>
            <a:gdLst/>
            <a:ahLst/>
            <a:cxnLst/>
            <a:rect l="l" t="t" r="r" b="b"/>
            <a:pathLst>
              <a:path w="2762250" h="10795">
                <a:moveTo>
                  <a:pt x="2761742" y="1892"/>
                </a:moveTo>
                <a:lnTo>
                  <a:pt x="2753868" y="1892"/>
                </a:lnTo>
                <a:lnTo>
                  <a:pt x="2753868" y="0"/>
                </a:lnTo>
                <a:lnTo>
                  <a:pt x="0" y="0"/>
                </a:lnTo>
                <a:lnTo>
                  <a:pt x="0" y="9144"/>
                </a:lnTo>
                <a:lnTo>
                  <a:pt x="381" y="9144"/>
                </a:lnTo>
                <a:lnTo>
                  <a:pt x="381" y="10668"/>
                </a:lnTo>
                <a:lnTo>
                  <a:pt x="2761742" y="10668"/>
                </a:lnTo>
                <a:lnTo>
                  <a:pt x="2761742" y="1892"/>
                </a:lnTo>
                <a:close/>
              </a:path>
            </a:pathLst>
          </a:custGeom>
          <a:solidFill>
            <a:srgbClr val="9D7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677656" y="5922264"/>
            <a:ext cx="2493010" cy="7620"/>
          </a:xfrm>
          <a:custGeom>
            <a:avLst/>
            <a:gdLst/>
            <a:ahLst/>
            <a:cxnLst/>
            <a:rect l="l" t="t" r="r" b="b"/>
            <a:pathLst>
              <a:path w="2493009" h="7620">
                <a:moveTo>
                  <a:pt x="2492882" y="0"/>
                </a:moveTo>
                <a:lnTo>
                  <a:pt x="0" y="0"/>
                </a:lnTo>
                <a:lnTo>
                  <a:pt x="0" y="7315"/>
                </a:lnTo>
                <a:lnTo>
                  <a:pt x="2492882" y="7315"/>
                </a:lnTo>
                <a:lnTo>
                  <a:pt x="2492882" y="0"/>
                </a:lnTo>
                <a:close/>
              </a:path>
            </a:pathLst>
          </a:custGeom>
          <a:solidFill>
            <a:srgbClr val="9D7A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010400" y="5741923"/>
            <a:ext cx="2824861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IN" sz="1200" i="1" spc="-20" dirty="0">
                <a:solidFill>
                  <a:srgbClr val="9D7A5E"/>
                </a:solidFill>
                <a:latin typeface="Times New Roman"/>
                <a:cs typeface="Times New Roman"/>
              </a:rPr>
              <a:t>https://diabeticnutrition.conferenceseries.com/</a:t>
            </a:r>
            <a:endParaRPr sz="1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04087" y="749554"/>
            <a:ext cx="10344150" cy="5379720"/>
            <a:chOff x="704087" y="749554"/>
            <a:chExt cx="10344150" cy="5379720"/>
          </a:xfrm>
        </p:grpSpPr>
        <p:sp>
          <p:nvSpPr>
            <p:cNvPr id="4" name="object 4"/>
            <p:cNvSpPr/>
            <p:nvPr/>
          </p:nvSpPr>
          <p:spPr>
            <a:xfrm>
              <a:off x="2054097" y="749554"/>
              <a:ext cx="8994140" cy="5379720"/>
            </a:xfrm>
            <a:custGeom>
              <a:avLst/>
              <a:gdLst/>
              <a:ahLst/>
              <a:cxnLst/>
              <a:rect l="l" t="t" r="r" b="b"/>
              <a:pathLst>
                <a:path w="8994140" h="5379720">
                  <a:moveTo>
                    <a:pt x="8994140" y="0"/>
                  </a:moveTo>
                  <a:lnTo>
                    <a:pt x="0" y="0"/>
                  </a:lnTo>
                  <a:lnTo>
                    <a:pt x="0" y="5379466"/>
                  </a:lnTo>
                  <a:lnTo>
                    <a:pt x="8994140" y="5379466"/>
                  </a:lnTo>
                  <a:lnTo>
                    <a:pt x="8994140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4087" y="755904"/>
              <a:ext cx="1350010" cy="5373370"/>
            </a:xfrm>
            <a:custGeom>
              <a:avLst/>
              <a:gdLst/>
              <a:ahLst/>
              <a:cxnLst/>
              <a:rect l="l" t="t" r="r" b="b"/>
              <a:pathLst>
                <a:path w="1350010" h="5373370">
                  <a:moveTo>
                    <a:pt x="1349883" y="0"/>
                  </a:moveTo>
                  <a:lnTo>
                    <a:pt x="0" y="0"/>
                  </a:lnTo>
                  <a:lnTo>
                    <a:pt x="0" y="5373243"/>
                  </a:lnTo>
                  <a:lnTo>
                    <a:pt x="1349883" y="5373243"/>
                  </a:lnTo>
                  <a:lnTo>
                    <a:pt x="1349883" y="0"/>
                  </a:lnTo>
                  <a:close/>
                </a:path>
              </a:pathLst>
            </a:custGeom>
            <a:solidFill>
              <a:srgbClr val="1B2B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04087" y="755904"/>
              <a:ext cx="1350010" cy="5373370"/>
            </a:xfrm>
            <a:custGeom>
              <a:avLst/>
              <a:gdLst/>
              <a:ahLst/>
              <a:cxnLst/>
              <a:rect l="l" t="t" r="r" b="b"/>
              <a:pathLst>
                <a:path w="1350010" h="5373370">
                  <a:moveTo>
                    <a:pt x="0" y="5373243"/>
                  </a:moveTo>
                  <a:lnTo>
                    <a:pt x="1349883" y="5373243"/>
                  </a:lnTo>
                  <a:lnTo>
                    <a:pt x="1349883" y="0"/>
                  </a:lnTo>
                  <a:lnTo>
                    <a:pt x="0" y="0"/>
                  </a:lnTo>
                  <a:lnTo>
                    <a:pt x="0" y="5373243"/>
                  </a:lnTo>
                  <a:close/>
                </a:path>
              </a:pathLst>
            </a:custGeom>
            <a:ln w="12192">
              <a:solidFill>
                <a:srgbClr val="1B2B2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273020" y="1752600"/>
            <a:ext cx="230832" cy="30480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IN"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DIABETIC NUTRITION 2024</a:t>
            </a:r>
          </a:p>
        </p:txBody>
      </p:sp>
      <p:sp>
        <p:nvSpPr>
          <p:cNvPr id="8" name="object 8"/>
          <p:cNvSpPr/>
          <p:nvPr/>
        </p:nvSpPr>
        <p:spPr>
          <a:xfrm>
            <a:off x="2712720" y="2133600"/>
            <a:ext cx="2712720" cy="1390015"/>
          </a:xfrm>
          <a:custGeom>
            <a:avLst/>
            <a:gdLst/>
            <a:ahLst/>
            <a:cxnLst/>
            <a:rect l="l" t="t" r="r" b="b"/>
            <a:pathLst>
              <a:path w="2712720" h="1390014">
                <a:moveTo>
                  <a:pt x="30480" y="0"/>
                </a:moveTo>
                <a:lnTo>
                  <a:pt x="2712720" y="0"/>
                </a:lnTo>
              </a:path>
              <a:path w="2712720" h="1390014">
                <a:moveTo>
                  <a:pt x="0" y="1389888"/>
                </a:moveTo>
                <a:lnTo>
                  <a:pt x="2675763" y="1389888"/>
                </a:lnTo>
              </a:path>
            </a:pathLst>
          </a:custGeom>
          <a:ln w="12192">
            <a:solidFill>
              <a:srgbClr val="5379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3737609" y="1606677"/>
            <a:ext cx="8788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V</a:t>
            </a:r>
            <a:r>
              <a:rPr spc="-125" dirty="0"/>
              <a:t> </a:t>
            </a:r>
            <a:r>
              <a:rPr spc="-5" dirty="0"/>
              <a:t>E</a:t>
            </a:r>
            <a:r>
              <a:rPr spc="-100" dirty="0"/>
              <a:t> </a:t>
            </a:r>
            <a:r>
              <a:rPr spc="-5" dirty="0"/>
              <a:t>N</a:t>
            </a:r>
            <a:r>
              <a:rPr spc="-125" dirty="0"/>
              <a:t> </a:t>
            </a:r>
            <a:r>
              <a:rPr spc="-5" dirty="0"/>
              <a:t>U</a:t>
            </a:r>
            <a:r>
              <a:rPr spc="-125" dirty="0"/>
              <a:t> </a:t>
            </a:r>
            <a:r>
              <a:rPr spc="-5" dirty="0"/>
              <a:t>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286761" y="5186070"/>
            <a:ext cx="4418839" cy="570669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400" b="1" spc="-32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9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5" dirty="0">
                <a:latin typeface="Times New Roman"/>
                <a:cs typeface="Times New Roman"/>
              </a:rPr>
              <a:t>gis</a:t>
            </a:r>
            <a:r>
              <a:rPr sz="1400" b="1" spc="-15" dirty="0">
                <a:latin typeface="Times New Roman"/>
                <a:cs typeface="Times New Roman"/>
              </a:rPr>
              <a:t>t</a:t>
            </a:r>
            <a:r>
              <a:rPr sz="1400" b="1" dirty="0">
                <a:latin typeface="Times New Roman"/>
                <a:cs typeface="Times New Roman"/>
              </a:rPr>
              <a:t>er</a:t>
            </a:r>
            <a:r>
              <a:rPr sz="1400" b="1" spc="-125" dirty="0">
                <a:latin typeface="Times New Roman"/>
                <a:cs typeface="Times New Roman"/>
              </a:rPr>
              <a:t> </a:t>
            </a:r>
            <a:r>
              <a:rPr sz="1400" b="1" spc="-15" dirty="0">
                <a:latin typeface="Times New Roman"/>
                <a:cs typeface="Times New Roman"/>
              </a:rPr>
              <a:t>O</a:t>
            </a:r>
            <a:r>
              <a:rPr sz="1400" b="1" spc="-40" dirty="0">
                <a:latin typeface="Times New Roman"/>
                <a:cs typeface="Times New Roman"/>
              </a:rPr>
              <a:t>n</a:t>
            </a:r>
            <a:r>
              <a:rPr sz="1400" b="1" spc="5" dirty="0">
                <a:latin typeface="Times New Roman"/>
                <a:cs typeface="Times New Roman"/>
              </a:rPr>
              <a:t>l</a:t>
            </a:r>
            <a:r>
              <a:rPr sz="1400" b="1" spc="-10" dirty="0">
                <a:latin typeface="Times New Roman"/>
                <a:cs typeface="Times New Roman"/>
              </a:rPr>
              <a:t>i</a:t>
            </a:r>
            <a:r>
              <a:rPr sz="1400" b="1" spc="-40" dirty="0">
                <a:latin typeface="Times New Roman"/>
                <a:cs typeface="Times New Roman"/>
              </a:rPr>
              <a:t>n</a:t>
            </a:r>
            <a:r>
              <a:rPr sz="1400" b="1" spc="-15" dirty="0">
                <a:latin typeface="Times New Roman"/>
                <a:cs typeface="Times New Roman"/>
              </a:rPr>
              <a:t>e</a:t>
            </a:r>
            <a:r>
              <a:rPr sz="1400" b="1" dirty="0">
                <a:latin typeface="Times New Roman"/>
                <a:cs typeface="Times New Roman"/>
              </a:rPr>
              <a:t>,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P</a:t>
            </a:r>
            <a:r>
              <a:rPr sz="1400" b="1" dirty="0">
                <a:latin typeface="Times New Roman"/>
                <a:cs typeface="Times New Roman"/>
              </a:rPr>
              <a:t>le</a:t>
            </a:r>
            <a:r>
              <a:rPr sz="1400" b="1" spc="5" dirty="0">
                <a:latin typeface="Times New Roman"/>
                <a:cs typeface="Times New Roman"/>
              </a:rPr>
              <a:t>as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vis</a:t>
            </a:r>
            <a:r>
              <a:rPr sz="1400" b="1" spc="-10" dirty="0">
                <a:latin typeface="Times New Roman"/>
                <a:cs typeface="Times New Roman"/>
              </a:rPr>
              <a:t>it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lang="en-IN" sz="1400" i="1" u="sng" spc="-20" dirty="0">
                <a:solidFill>
                  <a:srgbClr val="9D7A5E"/>
                </a:solidFill>
                <a:uFill>
                  <a:solidFill>
                    <a:srgbClr val="9D7A5E"/>
                  </a:solidFill>
                </a:uFill>
                <a:latin typeface="Times New Roman"/>
                <a:cs typeface="Times New Roman"/>
              </a:rPr>
              <a:t>https://diabeticnutrition.conferenceseries.com/registration.php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53862" y="2360422"/>
            <a:ext cx="2605024" cy="72776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4800">
              <a:lnSpc>
                <a:spcPct val="100000"/>
              </a:lnSpc>
              <a:spcBef>
                <a:spcPts val="95"/>
              </a:spcBef>
            </a:pPr>
            <a:r>
              <a:rPr lang="en-IN" sz="1600" b="1" spc="-5" dirty="0">
                <a:latin typeface="Times New Roman"/>
                <a:cs typeface="Times New Roman"/>
              </a:rPr>
              <a:t>Melbourne, Australia</a:t>
            </a: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2700" algn="ctr">
              <a:lnSpc>
                <a:spcPct val="100000"/>
              </a:lnSpc>
            </a:pP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400" b="1" spc="-9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spc="125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400" b="1" spc="130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400" b="1" spc="125" dirty="0">
                <a:solidFill>
                  <a:srgbClr val="121D1F"/>
                </a:solidFill>
                <a:latin typeface="Times New Roman"/>
                <a:cs typeface="Times New Roman"/>
              </a:rPr>
              <a:t>A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K</a:t>
            </a:r>
            <a:r>
              <a:rPr sz="1400" b="1" spc="-6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400" b="1" spc="-6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R</a:t>
            </a:r>
            <a:r>
              <a:rPr sz="1400" b="1" spc="-7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400" b="1" spc="-9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’</a:t>
            </a:r>
            <a:r>
              <a:rPr sz="1400" b="1" spc="-9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400" b="1" spc="114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400" b="1" spc="65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400" b="1" dirty="0">
                <a:solidFill>
                  <a:srgbClr val="121D1F"/>
                </a:solidFill>
                <a:latin typeface="Times New Roman"/>
                <a:cs typeface="Times New Roman"/>
              </a:rPr>
              <a:t>T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83357" y="3528186"/>
            <a:ext cx="31273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5715" algn="ctr">
              <a:lnSpc>
                <a:spcPct val="100000"/>
              </a:lnSpc>
              <a:spcBef>
                <a:spcPts val="100"/>
              </a:spcBef>
            </a:pPr>
            <a:r>
              <a:rPr sz="1200" spc="-310" dirty="0">
                <a:latin typeface="Times New Roman"/>
                <a:cs typeface="Times New Roman"/>
              </a:rPr>
              <a:t>Y</a:t>
            </a:r>
            <a:r>
              <a:rPr sz="1200" spc="-25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u</a:t>
            </a:r>
            <a:r>
              <a:rPr sz="1200" spc="-6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m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s</a:t>
            </a:r>
            <a:r>
              <a:rPr sz="1200" dirty="0">
                <a:latin typeface="Times New Roman"/>
                <a:cs typeface="Times New Roman"/>
              </a:rPr>
              <a:t>u</a:t>
            </a:r>
            <a:r>
              <a:rPr sz="1200" spc="-25" dirty="0">
                <a:latin typeface="Times New Roman"/>
                <a:cs typeface="Times New Roman"/>
              </a:rPr>
              <a:t>b</a:t>
            </a:r>
            <a:r>
              <a:rPr sz="1200" spc="-50" dirty="0">
                <a:latin typeface="Times New Roman"/>
                <a:cs typeface="Times New Roman"/>
              </a:rPr>
              <a:t>mi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130" dirty="0">
                <a:latin typeface="Times New Roman"/>
                <a:cs typeface="Times New Roman"/>
              </a:rPr>
              <a:t> </a:t>
            </a:r>
            <a:r>
              <a:rPr sz="1200" spc="-85" dirty="0">
                <a:latin typeface="Times New Roman"/>
                <a:cs typeface="Times New Roman"/>
              </a:rPr>
              <a:t>y</a:t>
            </a:r>
            <a:r>
              <a:rPr sz="1200" spc="20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ur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</a:t>
            </a:r>
            <a:r>
              <a:rPr sz="1200" spc="-5" dirty="0">
                <a:latin typeface="Times New Roman"/>
                <a:cs typeface="Times New Roman"/>
              </a:rPr>
              <a:t>re</a:t>
            </a:r>
            <a:r>
              <a:rPr sz="1200" spc="-30" dirty="0">
                <a:latin typeface="Times New Roman"/>
                <a:cs typeface="Times New Roman"/>
              </a:rPr>
              <a:t>s</a:t>
            </a:r>
            <a:r>
              <a:rPr sz="1200" spc="-5" dirty="0">
                <a:latin typeface="Times New Roman"/>
                <a:cs typeface="Times New Roman"/>
              </a:rPr>
              <a:t>e</a:t>
            </a:r>
            <a:r>
              <a:rPr sz="1200" spc="-25" dirty="0">
                <a:latin typeface="Times New Roman"/>
                <a:cs typeface="Times New Roman"/>
              </a:rPr>
              <a:t>n</a:t>
            </a:r>
            <a:r>
              <a:rPr sz="1200" spc="25" dirty="0">
                <a:latin typeface="Times New Roman"/>
                <a:cs typeface="Times New Roman"/>
              </a:rPr>
              <a:t>t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25" dirty="0">
                <a:latin typeface="Times New Roman"/>
                <a:cs typeface="Times New Roman"/>
              </a:rPr>
              <a:t>t</a:t>
            </a:r>
            <a:r>
              <a:rPr sz="1200" spc="-50" dirty="0">
                <a:latin typeface="Times New Roman"/>
                <a:cs typeface="Times New Roman"/>
              </a:rPr>
              <a:t>i</a:t>
            </a:r>
            <a:r>
              <a:rPr sz="1200" spc="20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t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</a:t>
            </a:r>
            <a:r>
              <a:rPr sz="1200" spc="-25" dirty="0">
                <a:latin typeface="Times New Roman"/>
                <a:cs typeface="Times New Roman"/>
              </a:rPr>
              <a:t>n</a:t>
            </a:r>
            <a:r>
              <a:rPr sz="1200" dirty="0">
                <a:latin typeface="Times New Roman"/>
                <a:cs typeface="Times New Roman"/>
              </a:rPr>
              <a:t>y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f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20" dirty="0">
                <a:latin typeface="Times New Roman"/>
                <a:cs typeface="Times New Roman"/>
              </a:rPr>
              <a:t>o</a:t>
            </a:r>
            <a:r>
              <a:rPr sz="1200" dirty="0">
                <a:latin typeface="Times New Roman"/>
                <a:cs typeface="Times New Roman"/>
              </a:rPr>
              <a:t>ur  </a:t>
            </a:r>
            <a:r>
              <a:rPr sz="1200" spc="-20" dirty="0">
                <a:latin typeface="Times New Roman"/>
                <a:cs typeface="Times New Roman"/>
              </a:rPr>
              <a:t>organizers </a:t>
            </a:r>
            <a:r>
              <a:rPr sz="1200" spc="5" dirty="0">
                <a:latin typeface="Times New Roman"/>
                <a:cs typeface="Times New Roman"/>
              </a:rPr>
              <a:t>on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5" dirty="0">
                <a:latin typeface="Times New Roman"/>
                <a:cs typeface="Times New Roman"/>
              </a:rPr>
              <a:t>day </a:t>
            </a:r>
            <a:r>
              <a:rPr sz="1200" spc="5" dirty="0">
                <a:latin typeface="Times New Roman"/>
                <a:cs typeface="Times New Roman"/>
              </a:rPr>
              <a:t>of </a:t>
            </a:r>
            <a:r>
              <a:rPr sz="1200" spc="-20" dirty="0">
                <a:latin typeface="Times New Roman"/>
                <a:cs typeface="Times New Roman"/>
              </a:rPr>
              <a:t>your </a:t>
            </a:r>
            <a:r>
              <a:rPr sz="1200" spc="-15" dirty="0">
                <a:latin typeface="Times New Roman"/>
                <a:cs typeface="Times New Roman"/>
              </a:rPr>
              <a:t>talk. </a:t>
            </a:r>
            <a:r>
              <a:rPr sz="1200" spc="-20" dirty="0">
                <a:latin typeface="Times New Roman"/>
                <a:cs typeface="Times New Roman"/>
              </a:rPr>
              <a:t>If </a:t>
            </a:r>
            <a:r>
              <a:rPr sz="1200" spc="-30" dirty="0">
                <a:latin typeface="Times New Roman"/>
                <a:cs typeface="Times New Roman"/>
              </a:rPr>
              <a:t>you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 </a:t>
            </a:r>
            <a:r>
              <a:rPr sz="1200" spc="-25" dirty="0">
                <a:latin typeface="Times New Roman"/>
                <a:cs typeface="Times New Roman"/>
              </a:rPr>
              <a:t>facing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any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kind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of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Problem.</a:t>
            </a:r>
            <a:endParaRPr sz="1200" dirty="0">
              <a:latin typeface="Times New Roman"/>
              <a:cs typeface="Times New Roman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131" y="1219200"/>
            <a:ext cx="5697729" cy="4114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D7A5E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173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Times New Roman</vt:lpstr>
      <vt:lpstr>Office Theme</vt:lpstr>
      <vt:lpstr>23rd International Conference on Diabetes, Nutrition, Obesity and Eating Disorders</vt:lpstr>
      <vt:lpstr>PowerPoint Presentation</vt:lpstr>
      <vt:lpstr>V E N U 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Gynecology, Obstetrics and Women Health</dc:title>
  <dc:creator>Supriya Pandey</dc:creator>
  <cp:lastModifiedBy>Apoorva Tiwari</cp:lastModifiedBy>
  <cp:revision>6</cp:revision>
  <dcterms:created xsi:type="dcterms:W3CDTF">2024-05-09T03:48:24Z</dcterms:created>
  <dcterms:modified xsi:type="dcterms:W3CDTF">2024-05-31T11:44:13Z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2024-05-09T00:00:00Z</vt:filetime>
  </property>
</Properties>
</file>