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78C8F"/>
    <a:srgbClr val="D4E4DD"/>
    <a:srgbClr val="A6C6B8"/>
    <a:srgbClr val="7DA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94660"/>
  </p:normalViewPr>
  <p:slideViewPr>
    <p:cSldViewPr snapToGrid="0">
      <p:cViewPr>
        <p:scale>
          <a:sx n="81" d="100"/>
          <a:sy n="81" d="100"/>
        </p:scale>
        <p:origin x="-762" y="72"/>
      </p:cViewPr>
      <p:guideLst>
        <p:guide orient="horz" pos="2160"/>
        <p:guide pos="3840"/>
      </p:guideLst>
    </p:cSldViewPr>
  </p:slideViewPr>
  <p:notesTextViewPr>
    <p:cViewPr>
      <p:scale>
        <a:sx n="1" d="1"/>
        <a:sy n="1" d="1"/>
      </p:scale>
      <p:origin x="0" y="0"/>
    </p:cViewPr>
  </p:notesTextViewPr>
  <p:gridSpacing cx="111599" cy="1115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746BA-35D6-4C09-8D18-1F1443BC94F8}" type="datetimeFigureOut">
              <a:rPr lang="en-IN" smtClean="0"/>
              <a:t>03-06-2023</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8D717-F638-41A4-8B91-E3FE0D9AF8C4}" type="slidenum">
              <a:rPr lang="en-IN" smtClean="0"/>
              <a:t>‹#›</a:t>
            </a:fld>
            <a:endParaRPr lang="en-IN"/>
          </a:p>
        </p:txBody>
      </p:sp>
    </p:spTree>
    <p:extLst>
      <p:ext uri="{BB962C8B-B14F-4D97-AF65-F5344CB8AC3E}">
        <p14:creationId xmlns:p14="http://schemas.microsoft.com/office/powerpoint/2010/main" val="39140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689EB5-375B-45B4-AAA0-6425050DE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B7B55BC4-FEFE-4253-9982-BF7318D30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3E599D4A-1EAA-4604-8350-5FBC500861A5}"/>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51A29056-A4F7-4A0E-BC4B-0BE766822A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26CF44E-412E-4311-999B-FFEE781664E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32189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36143-3540-47A3-AE72-2FE9B0E814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40959FE4-10FA-412F-9283-5F40E713E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6DF18A9-B6DE-4362-A19D-37A74B8E742A}"/>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8A917D73-9C0C-4198-AEC4-0F81FE3051E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4B7A6AE-0BC0-4DE2-A645-35BDBDC1EEA5}"/>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2878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246B59-D7E9-4666-94BA-6E1D1E06C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48773390-EEAE-4C29-AB67-E5029BA6A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015A3BBB-6770-4240-8D23-2F173700F7BD}"/>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A21BEC61-27E5-4C50-93AC-3754713A9D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1DFD39D9-0633-43F6-BE83-41B8DFEEE27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4879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2D5245-7C03-4A08-AED9-AAA476A910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A8B2FFF5-C08D-4610-ACEC-5342C391E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9E1D7514-9A92-4F76-AE6E-742284B3D9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94FA9A1-555F-4D46-9E9C-D5B38FEDCC66}"/>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6" name="Footer Placeholder 5">
            <a:extLst>
              <a:ext uri="{FF2B5EF4-FFF2-40B4-BE49-F238E27FC236}">
                <a16:creationId xmlns:a16="http://schemas.microsoft.com/office/drawing/2014/main" xmlns="" id="{DBFE416C-69C0-4011-ACA9-EFE11B3565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FBAB878D-3E03-44AB-AF7E-BC29EA4A6067}"/>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910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BB1D04-6B4C-4D98-958F-27C38C07213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38E9C36-74EF-4136-94A3-C9BADAC48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26B94B2-05A9-4D70-965A-057255CAF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CBDB8D3E-9E6C-4F4E-85A7-1920DA8E0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61FEB98-E2A7-4DEF-AB7D-DC1E32305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34290C52-4EF9-48EB-B185-1B8A86E85013}"/>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8" name="Footer Placeholder 7">
            <a:extLst>
              <a:ext uri="{FF2B5EF4-FFF2-40B4-BE49-F238E27FC236}">
                <a16:creationId xmlns:a16="http://schemas.microsoft.com/office/drawing/2014/main" xmlns="" id="{3B308B43-5D7B-4F07-9620-59736AB07E0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CB724E9A-A485-4586-BFFA-20A73742FD3C}"/>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4499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83C5E0-EA79-4737-A39C-A23937DABE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591FE31A-F134-490B-BEBB-72207D119FD9}"/>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4" name="Footer Placeholder 3">
            <a:extLst>
              <a:ext uri="{FF2B5EF4-FFF2-40B4-BE49-F238E27FC236}">
                <a16:creationId xmlns:a16="http://schemas.microsoft.com/office/drawing/2014/main" xmlns="" id="{EB46C18D-F881-41CD-9C07-26FB17F7DE5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E2A0EE03-F2CF-42D9-9BE6-3E961C1C1D64}"/>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9831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0D2DD32-56B8-4666-A832-CFCBE91F37B6}"/>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3" name="Footer Placeholder 2">
            <a:extLst>
              <a:ext uri="{FF2B5EF4-FFF2-40B4-BE49-F238E27FC236}">
                <a16:creationId xmlns:a16="http://schemas.microsoft.com/office/drawing/2014/main" xmlns="" id="{2DB8511C-811E-4954-8138-B0B9D143394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59618B0E-15B4-4778-B9D2-EF4E75F7BABA}"/>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407071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E0B59C-1A7E-423B-A20B-3E67424D6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4F967B2-DD96-4D4B-A7FA-F6B550E08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7B52EE5A-B667-4576-BBDD-E1D1CB2AB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D29944A-3027-449A-B4DB-FE04ECF5BA61}"/>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6" name="Footer Placeholder 5">
            <a:extLst>
              <a:ext uri="{FF2B5EF4-FFF2-40B4-BE49-F238E27FC236}">
                <a16:creationId xmlns:a16="http://schemas.microsoft.com/office/drawing/2014/main" xmlns="" id="{C9B58DD1-6F85-4326-A33A-CDECABD5191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C202F456-2455-4A85-AF4D-A9DFB78552E8}"/>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221856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41454A-4280-40AE-AE58-7B031872D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AEFD9D71-92FF-4B67-AA91-559DCD92D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CAAAFB94-8EB7-476B-8CD9-811C9C817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948F27A-05DB-4B53-A44F-378DDC7AE2C2}"/>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6" name="Footer Placeholder 5">
            <a:extLst>
              <a:ext uri="{FF2B5EF4-FFF2-40B4-BE49-F238E27FC236}">
                <a16:creationId xmlns:a16="http://schemas.microsoft.com/office/drawing/2014/main" xmlns="" id="{1643B35B-A642-4810-B2D0-4F9FF9141E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2962B167-FF9A-41D3-80EB-C0EDD16065AF}"/>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384637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79B831-C9D5-4D50-BD52-A09D636B33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A1D477A-C840-40A7-93C0-02AD5C6CE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124FF77-092B-4A9D-B04C-E5FC622617EF}"/>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AC296580-6088-4D87-B852-B634E45ECC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87DE04B-EB4F-493E-8008-88D9DDC1C75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682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0C94054-DBDE-4B7B-887F-957377DF91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0AB41612-E9D1-45B8-9181-2C0737A7D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ECCEFC9-305C-4A61-8D8B-80734628EE2B}"/>
              </a:ext>
            </a:extLst>
          </p:cNvPr>
          <p:cNvSpPr>
            <a:spLocks noGrp="1"/>
          </p:cNvSpPr>
          <p:nvPr>
            <p:ph type="dt" sz="half" idx="10"/>
          </p:nvPr>
        </p:nvSpPr>
        <p:spPr/>
        <p:txBody>
          <a:body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016BCF71-43C4-4A1E-A389-773EF12A7AD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5DFCA55-3AB2-4F59-835D-B67CAED890D0}"/>
              </a:ext>
            </a:extLst>
          </p:cNvPr>
          <p:cNvSpPr>
            <a:spLocks noGrp="1"/>
          </p:cNvSpPr>
          <p:nvPr>
            <p:ph type="sldNum" sz="quarter" idx="12"/>
          </p:nvPr>
        </p:nvSpPr>
        <p:spPr/>
        <p:txBody>
          <a:bodyPr/>
          <a:lstStyle/>
          <a:p>
            <a:fld id="{75239A5A-6CEC-4206-824D-015DF6D0E2C1}" type="slidenum">
              <a:rPr lang="en-IN" smtClean="0"/>
              <a:t>‹#›</a:t>
            </a:fld>
            <a:endParaRPr lang="en-IN"/>
          </a:p>
        </p:txBody>
      </p:sp>
    </p:spTree>
    <p:extLst>
      <p:ext uri="{BB962C8B-B14F-4D97-AF65-F5344CB8AC3E}">
        <p14:creationId xmlns:p14="http://schemas.microsoft.com/office/powerpoint/2010/main" val="176953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1A738D7-6948-42ED-96F4-C7C0964F3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976C37FF-AD4A-4A21-A790-05731276D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E1FF2CA-2C19-4425-93DC-F433D857E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3379F-9E67-4A30-954F-EEA30DD5667B}" type="datetimeFigureOut">
              <a:rPr lang="en-IN" smtClean="0"/>
              <a:t>03-06-2023</a:t>
            </a:fld>
            <a:endParaRPr lang="en-IN"/>
          </a:p>
        </p:txBody>
      </p:sp>
      <p:sp>
        <p:nvSpPr>
          <p:cNvPr id="5" name="Footer Placeholder 4">
            <a:extLst>
              <a:ext uri="{FF2B5EF4-FFF2-40B4-BE49-F238E27FC236}">
                <a16:creationId xmlns:a16="http://schemas.microsoft.com/office/drawing/2014/main" xmlns="" id="{1BBCD4DC-DCF1-408B-9594-6D0EB9C16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9326D20F-1B46-4522-8331-05D488B938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39A5A-6CEC-4206-824D-015DF6D0E2C1}" type="slidenum">
              <a:rPr lang="en-IN" smtClean="0"/>
              <a:t>‹#›</a:t>
            </a:fld>
            <a:endParaRPr lang="en-IN"/>
          </a:p>
        </p:txBody>
      </p:sp>
    </p:spTree>
    <p:extLst>
      <p:ext uri="{BB962C8B-B14F-4D97-AF65-F5344CB8AC3E}">
        <p14:creationId xmlns:p14="http://schemas.microsoft.com/office/powerpoint/2010/main" val="904983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xmlns="" id="{2FEE1D79-99DB-45E5-816A-27D98C91CCCD}"/>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8" name="Rectangle 7">
            <a:extLst>
              <a:ext uri="{FF2B5EF4-FFF2-40B4-BE49-F238E27FC236}">
                <a16:creationId xmlns:a16="http://schemas.microsoft.com/office/drawing/2014/main" xmlns="" id="{E8EC1BFB-B182-43EC-AB60-891225EE92DB}"/>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xmlns="" id="{16FAD093-798A-41AE-BF6F-33092771634A}"/>
              </a:ext>
            </a:extLst>
          </p:cNvPr>
          <p:cNvSpPr/>
          <p:nvPr/>
        </p:nvSpPr>
        <p:spPr>
          <a:xfrm>
            <a:off x="1188720" y="1213101"/>
            <a:ext cx="4687158" cy="4431796"/>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a:extLst>
              <a:ext uri="{FF2B5EF4-FFF2-40B4-BE49-F238E27FC236}">
                <a16:creationId xmlns:a16="http://schemas.microsoft.com/office/drawing/2014/main" xmlns="" id="{A95F3306-4B09-483C-A8A9-AD2DD133D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29" y="324388"/>
            <a:ext cx="2262711" cy="248519"/>
          </a:xfrm>
          <a:prstGeom prst="rect">
            <a:avLst/>
          </a:prstGeom>
        </p:spPr>
      </p:pic>
      <p:sp>
        <p:nvSpPr>
          <p:cNvPr id="12" name="TextBox 11">
            <a:extLst>
              <a:ext uri="{FF2B5EF4-FFF2-40B4-BE49-F238E27FC236}">
                <a16:creationId xmlns:a16="http://schemas.microsoft.com/office/drawing/2014/main" xmlns="" id="{1073964B-B42A-41DD-B878-AC366F6BB7C5}"/>
              </a:ext>
            </a:extLst>
          </p:cNvPr>
          <p:cNvSpPr txBox="1"/>
          <p:nvPr/>
        </p:nvSpPr>
        <p:spPr>
          <a:xfrm>
            <a:off x="181253" y="5884178"/>
            <a:ext cx="4575559" cy="700000"/>
          </a:xfrm>
          <a:prstGeom prst="rect">
            <a:avLst/>
          </a:prstGeom>
          <a:noFill/>
        </p:spPr>
        <p:txBody>
          <a:bodyPr wrap="square" rtlCol="0">
            <a:spAutoFit/>
          </a:bodyPr>
          <a:lstStyle/>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MAIL: </a:t>
            </a:r>
            <a:r>
              <a:rPr lang="en-IN" sz="1400" i="1" dirty="0" smtClean="0">
                <a:solidFill>
                  <a:schemeClr val="bg2">
                    <a:lumMod val="25000"/>
                  </a:schemeClr>
                </a:solidFill>
                <a:latin typeface="Times New Roman" panose="02020603050405020304" pitchFamily="18" charset="0"/>
                <a:cs typeface="Times New Roman" panose="02020603050405020304" pitchFamily="18" charset="0"/>
              </a:rPr>
              <a:t>Diabetesmedicare@sciencesummits.com </a:t>
            </a:r>
          </a:p>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a:t>
            </a:r>
            <a:r>
              <a:rPr lang="en-IN" sz="1400" b="1" u="none" strike="noStrike" dirty="0" smtClean="0">
                <a:solidFill>
                  <a:schemeClr val="bg2">
                    <a:lumMod val="25000"/>
                  </a:schemeClr>
                </a:solidFill>
                <a:latin typeface="Times New Roman" panose="02020603050405020304" pitchFamily="18" charset="0"/>
                <a:cs typeface="Times New Roman" panose="02020603050405020304" pitchFamily="18" charset="0"/>
              </a:rPr>
              <a:t> </a:t>
            </a:r>
            <a:r>
              <a:rPr lang="en-IN" sz="1380" i="1" dirty="0">
                <a:solidFill>
                  <a:schemeClr val="bg2">
                    <a:lumMod val="25000"/>
                  </a:schemeClr>
                </a:solidFill>
                <a:latin typeface="Times New Roman" panose="02020603050405020304" pitchFamily="18" charset="0"/>
                <a:cs typeface="Times New Roman" panose="02020603050405020304" pitchFamily="18" charset="0"/>
              </a:rPr>
              <a:t>https://diabeticmedications.conferenceseries.com/</a:t>
            </a:r>
            <a:endParaRPr lang="en-IN" sz="138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31AFD0BE-2BAF-4C56-A072-348AE0BCF582}"/>
              </a:ext>
            </a:extLst>
          </p:cNvPr>
          <p:cNvSpPr txBox="1"/>
          <p:nvPr/>
        </p:nvSpPr>
        <p:spPr>
          <a:xfrm rot="16200000">
            <a:off x="8512648" y="3259722"/>
            <a:ext cx="5356752" cy="338554"/>
          </a:xfrm>
          <a:prstGeom prst="rect">
            <a:avLst/>
          </a:prstGeom>
          <a:noFill/>
        </p:spPr>
        <p:txBody>
          <a:bodyPr wrap="square" rtlCol="0">
            <a:spAutoFit/>
          </a:bodyPr>
          <a:lstStyle/>
          <a:p>
            <a:pPr algn="ctr"/>
            <a:r>
              <a:rPr lang="en-US" sz="1600" b="1" kern="2000" spc="600" dirty="0">
                <a:solidFill>
                  <a:schemeClr val="bg1"/>
                </a:solidFill>
                <a:latin typeface="Times New Roman" panose="02020603050405020304" pitchFamily="18" charset="0"/>
                <a:cs typeface="Times New Roman" panose="02020603050405020304" pitchFamily="18" charset="0"/>
              </a:rPr>
              <a:t>DIABETES MEDICARE 2023</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04A16476-98BC-43D6-92D1-26FF0194AFBF}"/>
              </a:ext>
            </a:extLst>
          </p:cNvPr>
          <p:cNvSpPr/>
          <p:nvPr/>
        </p:nvSpPr>
        <p:spPr>
          <a:xfrm>
            <a:off x="1188720" y="1178560"/>
            <a:ext cx="3568092" cy="4431796"/>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xmlns="" id="{391E7C18-ABA5-42EC-B3BB-00197DC8942C}"/>
              </a:ext>
            </a:extLst>
          </p:cNvPr>
          <p:cNvSpPr txBox="1"/>
          <p:nvPr/>
        </p:nvSpPr>
        <p:spPr>
          <a:xfrm>
            <a:off x="1274874" y="1905878"/>
            <a:ext cx="4514850" cy="3216265"/>
          </a:xfrm>
          <a:prstGeom prst="rect">
            <a:avLst/>
          </a:prstGeom>
          <a:noFill/>
        </p:spPr>
        <p:txBody>
          <a:bodyPr wrap="square" rtlCol="0">
            <a:spAutoFit/>
          </a:bodyPr>
          <a:lstStyle/>
          <a:p>
            <a:pPr algn="ctr"/>
            <a:r>
              <a:rPr lang="en-IN" sz="1600" spc="300" dirty="0">
                <a:solidFill>
                  <a:schemeClr val="bg1"/>
                </a:solidFill>
                <a:latin typeface="Times New Roman" panose="02020603050405020304" pitchFamily="18" charset="0"/>
                <a:cs typeface="Times New Roman" panose="02020603050405020304" pitchFamily="18" charset="0"/>
              </a:rPr>
              <a:t>32nd International Conference </a:t>
            </a:r>
            <a:r>
              <a:rPr lang="en-IN" sz="1600" spc="300" dirty="0" smtClean="0">
                <a:solidFill>
                  <a:schemeClr val="bg1"/>
                </a:solidFill>
                <a:latin typeface="Times New Roman" panose="02020603050405020304" pitchFamily="18" charset="0"/>
                <a:cs typeface="Times New Roman" panose="02020603050405020304" pitchFamily="18" charset="0"/>
              </a:rPr>
              <a:t>on</a:t>
            </a:r>
          </a:p>
          <a:p>
            <a:pPr algn="ctr"/>
            <a:r>
              <a:rPr lang="en-IN" sz="2800" b="1" spc="600" dirty="0">
                <a:solidFill>
                  <a:schemeClr val="bg1"/>
                </a:solidFill>
                <a:latin typeface="Times New Roman" panose="02020603050405020304" pitchFamily="18" charset="0"/>
                <a:cs typeface="Times New Roman" panose="02020603050405020304" pitchFamily="18" charset="0"/>
              </a:rPr>
              <a:t>Clinical Diabetes, Diabetic Medication &amp; Treatment</a:t>
            </a:r>
          </a:p>
          <a:p>
            <a:pPr algn="ctr"/>
            <a:endParaRPr lang="en-IN" sz="1100" b="0" i="0" u="none" strike="noStrike" baseline="0" dirty="0" smtClean="0">
              <a:solidFill>
                <a:schemeClr val="bg1"/>
              </a:solidFill>
              <a:latin typeface="Times New Roman" panose="02020603050405020304" pitchFamily="18" charset="0"/>
              <a:cs typeface="Times New Roman" panose="02020603050405020304" pitchFamily="18" charset="0"/>
            </a:endParaRPr>
          </a:p>
          <a:p>
            <a:pPr algn="ctr"/>
            <a:r>
              <a:rPr lang="en-US" sz="1600" dirty="0">
                <a:solidFill>
                  <a:schemeClr val="bg1"/>
                </a:solidFill>
                <a:latin typeface="Times New Roman" panose="02020603050405020304" pitchFamily="18" charset="0"/>
                <a:cs typeface="Times New Roman" panose="02020603050405020304" pitchFamily="18" charset="0"/>
              </a:rPr>
              <a:t>December 04-05, 2023| Paris, France</a:t>
            </a:r>
            <a:endParaRPr lang="en-US" sz="1600" b="1" i="0" u="none" strike="noStrike" baseline="0" dirty="0">
              <a:solidFill>
                <a:schemeClr val="bg1"/>
              </a:solidFill>
              <a:latin typeface="Times New Roman" panose="02020603050405020304" pitchFamily="18" charset="0"/>
              <a:cs typeface="Times New Roman" panose="02020603050405020304" pitchFamily="18" charset="0"/>
            </a:endParaRPr>
          </a:p>
          <a:p>
            <a:pPr algn="ctr"/>
            <a:r>
              <a:rPr lang="en-US" sz="1600" b="1" i="0" u="none" strike="noStrike" baseline="0" dirty="0">
                <a:solidFill>
                  <a:schemeClr val="bg1"/>
                </a:solidFill>
                <a:latin typeface="Times New Roman" panose="02020603050405020304" pitchFamily="18" charset="0"/>
                <a:cs typeface="Times New Roman" panose="02020603050405020304" pitchFamily="18" charset="0"/>
              </a:rPr>
              <a:t>Theme: </a:t>
            </a:r>
          </a:p>
          <a:p>
            <a:pPr algn="ctr"/>
            <a:r>
              <a:rPr lang="en-US" sz="1600" i="1" dirty="0">
                <a:solidFill>
                  <a:schemeClr val="bg1"/>
                </a:solidFill>
                <a:latin typeface="Times New Roman" panose="02020603050405020304" pitchFamily="18" charset="0"/>
                <a:cs typeface="Times New Roman" panose="02020603050405020304" pitchFamily="18" charset="0"/>
              </a:rPr>
              <a:t>Current Trends &amp; Advances for a Better Healthcare System</a:t>
            </a:r>
            <a:endParaRPr lang="en-US" sz="16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145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a:extLst>
              <a:ext uri="{FF2B5EF4-FFF2-40B4-BE49-F238E27FC236}">
                <a16:creationId xmlns:a16="http://schemas.microsoft.com/office/drawing/2014/main" xmlns="" id="{FAC754E5-2527-4E67-AF45-57D98DD1A2A3}"/>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xmlns="" id="{91DD332D-6C53-418B-9818-34F74D01B2F4}"/>
              </a:ext>
            </a:extLst>
          </p:cNvPr>
          <p:cNvSpPr txBox="1"/>
          <p:nvPr/>
        </p:nvSpPr>
        <p:spPr>
          <a:xfrm>
            <a:off x="1074045" y="1636861"/>
            <a:ext cx="10043910" cy="3447098"/>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smtClean="0">
                <a:latin typeface="Times New Roman" panose="02020603050405020304" pitchFamily="18" charset="0"/>
                <a:cs typeface="Times New Roman" panose="02020603050405020304" pitchFamily="18" charset="0"/>
              </a:rPr>
              <a:t> Conference Series LLC LTD welcomes you to attend the </a:t>
            </a:r>
            <a:r>
              <a:rPr lang="en-US" sz="1200" b="1" dirty="0">
                <a:latin typeface="Times New Roman" panose="02020603050405020304" pitchFamily="18" charset="0"/>
                <a:cs typeface="Times New Roman" panose="02020603050405020304" pitchFamily="18" charset="0"/>
              </a:rPr>
              <a:t>32nd International Conference </a:t>
            </a:r>
            <a:r>
              <a:rPr lang="en-US" sz="1200" b="1" dirty="0" smtClean="0">
                <a:latin typeface="Times New Roman" panose="02020603050405020304" pitchFamily="18" charset="0"/>
                <a:cs typeface="Times New Roman" panose="02020603050405020304" pitchFamily="18" charset="0"/>
              </a:rPr>
              <a:t>on Clinical </a:t>
            </a:r>
            <a:r>
              <a:rPr lang="en-US" sz="1200" b="1" dirty="0">
                <a:latin typeface="Times New Roman" panose="02020603050405020304" pitchFamily="18" charset="0"/>
                <a:cs typeface="Times New Roman" panose="02020603050405020304" pitchFamily="18" charset="0"/>
              </a:rPr>
              <a:t>Diabetes, Diabetic Medication &amp; </a:t>
            </a:r>
            <a:r>
              <a:rPr lang="en-US" sz="1200" b="1" dirty="0" smtClean="0">
                <a:latin typeface="Times New Roman" panose="02020603050405020304" pitchFamily="18" charset="0"/>
                <a:cs typeface="Times New Roman" panose="02020603050405020304" pitchFamily="18" charset="0"/>
              </a:rPr>
              <a:t>Treatment </a:t>
            </a:r>
            <a:r>
              <a:rPr lang="en-US" sz="1200" dirty="0" smtClean="0">
                <a:latin typeface="Times New Roman" panose="02020603050405020304" pitchFamily="18" charset="0"/>
                <a:cs typeface="Times New Roman" panose="02020603050405020304" pitchFamily="18" charset="0"/>
              </a:rPr>
              <a:t>which </a:t>
            </a:r>
            <a:r>
              <a:rPr lang="en-US" sz="1200" b="0" i="0" u="none" strike="noStrike" baseline="0" dirty="0" smtClean="0">
                <a:latin typeface="Times New Roman" panose="02020603050405020304" pitchFamily="18" charset="0"/>
                <a:cs typeface="Times New Roman" panose="02020603050405020304" pitchFamily="18" charset="0"/>
              </a:rPr>
              <a:t>is going to be held on </a:t>
            </a:r>
            <a:r>
              <a:rPr lang="en-US" sz="1200" b="1" dirty="0">
                <a:latin typeface="Times New Roman" panose="02020603050405020304" pitchFamily="18" charset="0"/>
                <a:cs typeface="Times New Roman" panose="02020603050405020304" pitchFamily="18" charset="0"/>
              </a:rPr>
              <a:t>December 04-05, </a:t>
            </a:r>
            <a:r>
              <a:rPr lang="en-US" sz="1200" b="1" dirty="0" smtClean="0">
                <a:latin typeface="Times New Roman" panose="02020603050405020304" pitchFamily="18" charset="0"/>
                <a:cs typeface="Times New Roman" panose="02020603050405020304" pitchFamily="18" charset="0"/>
              </a:rPr>
              <a:t>2023 </a:t>
            </a:r>
            <a:r>
              <a:rPr lang="en-US" sz="1200" b="0" i="0" u="none" strike="noStrike" baseline="0" dirty="0" smtClean="0">
                <a:latin typeface="Times New Roman" panose="02020603050405020304" pitchFamily="18" charset="0"/>
                <a:cs typeface="Times New Roman" panose="02020603050405020304" pitchFamily="18" charset="0"/>
              </a:rPr>
              <a:t>in </a:t>
            </a:r>
            <a:r>
              <a:rPr lang="en-US" sz="1200" b="1" dirty="0">
                <a:latin typeface="Times New Roman" panose="02020603050405020304" pitchFamily="18" charset="0"/>
                <a:cs typeface="Times New Roman" panose="02020603050405020304" pitchFamily="18" charset="0"/>
              </a:rPr>
              <a:t>Paris, France</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We cordially invite all the participants who are interested in sharing their knowledge and research in the arena of </a:t>
            </a:r>
            <a:r>
              <a:rPr lang="en-US" sz="1200" b="1" i="0" u="none" strike="noStrike" baseline="0" dirty="0" smtClean="0">
                <a:latin typeface="Times New Roman" panose="02020603050405020304" pitchFamily="18" charset="0"/>
                <a:cs typeface="Times New Roman" panose="02020603050405020304" pitchFamily="18" charset="0"/>
              </a:rPr>
              <a:t>Surgery </a:t>
            </a:r>
            <a:r>
              <a:rPr lang="en-US" sz="1200" b="0" i="0" u="none" strike="noStrike" baseline="0" dirty="0" smtClean="0">
                <a:latin typeface="Times New Roman" panose="02020603050405020304" pitchFamily="18" charset="0"/>
                <a:cs typeface="Times New Roman" panose="02020603050405020304" pitchFamily="18" charset="0"/>
              </a:rPr>
              <a:t>anticipates 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a:latin typeface="Times New Roman" panose="02020603050405020304" pitchFamily="18" charset="0"/>
                <a:cs typeface="Times New Roman" panose="02020603050405020304" pitchFamily="18" charset="0"/>
              </a:rPr>
              <a:t>“Current Trends &amp; Advances for a Better Healthcare System”. </a:t>
            </a:r>
            <a:r>
              <a:rPr lang="en-US" sz="1200" b="0" i="0" u="none" strike="noStrike" baseline="0" dirty="0" smtClean="0">
                <a:latin typeface="Times New Roman" panose="02020603050405020304" pitchFamily="18" charset="0"/>
                <a:cs typeface="Times New Roman" panose="02020603050405020304" pitchFamily="18" charset="0"/>
              </a:rPr>
              <a:t>As the premier event, we have developed a program with your </a:t>
            </a:r>
            <a:r>
              <a:rPr lang="en-IN" sz="1200" b="0" i="0" u="none" strike="noStrike" baseline="0" dirty="0" smtClean="0">
                <a:latin typeface="Times New Roman" panose="02020603050405020304" pitchFamily="18" charset="0"/>
                <a:cs typeface="Times New Roman" panose="02020603050405020304" pitchFamily="18" charset="0"/>
              </a:rPr>
              <a:t>interests in mind.</a:t>
            </a:r>
          </a:p>
          <a:p>
            <a:pPr algn="just"/>
            <a:r>
              <a:rPr lang="en-US" sz="1200" b="0" i="0" u="none" strike="noStrike" baseline="0" dirty="0" smtClean="0">
                <a:latin typeface="Times New Roman" panose="02020603050405020304" pitchFamily="18" charset="0"/>
                <a:cs typeface="Times New Roman" panose="02020603050405020304" pitchFamily="18" charset="0"/>
              </a:rPr>
              <a:t> </a:t>
            </a:r>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a:latin typeface="Times New Roman" panose="02020603050405020304" pitchFamily="18" charset="0"/>
                <a:cs typeface="Times New Roman" panose="02020603050405020304"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We </a:t>
            </a:r>
            <a:r>
              <a:rPr lang="en-US" sz="1200" b="0" i="0" u="none" strike="noStrike" baseline="0" dirty="0">
                <a:latin typeface="Times New Roman" panose="02020603050405020304" pitchFamily="18" charset="0"/>
                <a:cs typeface="Times New Roman" panose="02020603050405020304" pitchFamily="18" charset="0"/>
              </a:rPr>
              <a:t>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 </a:t>
            </a:r>
            <a:r>
              <a:rPr lang="en-US" sz="1200" b="0" i="0" u="none" strike="noStrike" baseline="0" dirty="0" smtClean="0">
                <a:latin typeface="Times New Roman" panose="02020603050405020304" pitchFamily="18" charset="0"/>
                <a:cs typeface="Times New Roman" panose="02020603050405020304" pitchFamily="18" charset="0"/>
              </a:rPr>
              <a:t>the </a:t>
            </a:r>
            <a:r>
              <a:rPr lang="en-US" sz="1200" b="1" dirty="0">
                <a:latin typeface="Times New Roman" panose="02020603050405020304" pitchFamily="18" charset="0"/>
                <a:cs typeface="Times New Roman" panose="02020603050405020304" pitchFamily="18" charset="0"/>
              </a:rPr>
              <a:t>DIABETES MEDICARE </a:t>
            </a:r>
            <a:r>
              <a:rPr lang="en-US" sz="1200" b="1" dirty="0" smtClean="0">
                <a:latin typeface="Times New Roman" panose="02020603050405020304" pitchFamily="18" charset="0"/>
                <a:cs typeface="Times New Roman" panose="02020603050405020304" pitchFamily="18" charset="0"/>
              </a:rPr>
              <a:t>2023 </a:t>
            </a:r>
            <a:r>
              <a:rPr lang="en-US" sz="1200" b="0" i="0" u="none" strike="noStrike" baseline="0" dirty="0" smtClean="0">
                <a:latin typeface="Times New Roman" panose="02020603050405020304" pitchFamily="18" charset="0"/>
                <a:cs typeface="Times New Roman" panose="02020603050405020304" pitchFamily="18" charset="0"/>
              </a:rPr>
              <a:t>to </a:t>
            </a:r>
            <a:r>
              <a:rPr lang="en-US" sz="1200" b="0" i="0" u="none" strike="noStrike" baseline="0" dirty="0">
                <a:latin typeface="Times New Roman" panose="02020603050405020304" pitchFamily="18" charset="0"/>
                <a:cs typeface="Times New Roman" panose="02020603050405020304" pitchFamily="18" charset="0"/>
              </a:rPr>
              <a:t>network with your peers, exchange expertise and experiences, and arm yourself with the latest information to take your department to the next level. We look forward to personally welcoming you to Conference </a:t>
            </a:r>
            <a:r>
              <a:rPr lang="en-IN" sz="1200" b="0" i="0" u="none" strike="noStrike" baseline="0" dirty="0">
                <a:latin typeface="Times New Roman" panose="02020603050405020304" pitchFamily="18" charset="0"/>
                <a:cs typeface="Times New Roman" panose="02020603050405020304" pitchFamily="18" charset="0"/>
              </a:rPr>
              <a:t>this </a:t>
            </a:r>
            <a:r>
              <a:rPr lang="en-IN" sz="1200" b="1" dirty="0" smtClean="0">
                <a:latin typeface="Times New Roman" panose="02020603050405020304" pitchFamily="18" charset="0"/>
                <a:cs typeface="Times New Roman" panose="02020603050405020304" pitchFamily="18" charset="0"/>
              </a:rPr>
              <a:t>December</a:t>
            </a:r>
            <a:r>
              <a:rPr lang="en-IN" sz="1200" b="1" dirty="0" smtClean="0">
                <a:latin typeface="Times New Roman" panose="02020603050405020304" pitchFamily="18" charset="0"/>
                <a:cs typeface="Times New Roman" panose="02020603050405020304" pitchFamily="18" charset="0"/>
              </a:rPr>
              <a:t>.</a:t>
            </a:r>
            <a:endParaRPr lang="en-IN" sz="1200" b="0" i="0" u="none" strike="noStrike" baseline="0" dirty="0">
              <a:latin typeface="Times New Roman" panose="02020603050405020304" pitchFamily="18" charset="0"/>
              <a:cs typeface="Times New Roman" panose="02020603050405020304" pitchFamily="18" charset="0"/>
            </a:endParaRPr>
          </a:p>
          <a:p>
            <a:pPr algn="just"/>
            <a:endParaRPr lang="en-IN" sz="1200" b="0"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Committee</a:t>
            </a:r>
          </a:p>
          <a:p>
            <a:pPr algn="just"/>
            <a:r>
              <a:rPr lang="en-IN" sz="1400" b="1" dirty="0">
                <a:latin typeface="Times New Roman" panose="02020603050405020304" pitchFamily="18" charset="0"/>
                <a:cs typeface="Times New Roman" panose="02020603050405020304" pitchFamily="18" charset="0"/>
              </a:rPr>
              <a:t>DIABETES MEDICARE 2023</a:t>
            </a:r>
            <a:endParaRPr lang="en-IN" sz="14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xmlns="" id="{A55D5466-2361-4841-AD2B-17B46C485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2" name="Rectangle 11">
            <a:extLst>
              <a:ext uri="{FF2B5EF4-FFF2-40B4-BE49-F238E27FC236}">
                <a16:creationId xmlns:a16="http://schemas.microsoft.com/office/drawing/2014/main" xmlns="" id="{96A43CEB-DA29-442C-B116-FD9075EA5901}"/>
              </a:ext>
            </a:extLst>
          </p:cNvPr>
          <p:cNvSpPr/>
          <p:nvPr/>
        </p:nvSpPr>
        <p:spPr>
          <a:xfrm>
            <a:off x="4756812" y="862223"/>
            <a:ext cx="2678376"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xmlns="" id="{C916CB24-13D4-4528-BC62-FC1F725F9195}"/>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78313F5C-A197-4CDB-B00F-D1AB38FEE400}"/>
              </a:ext>
            </a:extLst>
          </p:cNvPr>
          <p:cNvSpPr txBox="1"/>
          <p:nvPr/>
        </p:nvSpPr>
        <p:spPr>
          <a:xfrm>
            <a:off x="4756812" y="1000842"/>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INVITATION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78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xmlns="" id="{0A3C116E-4E70-47AD-AFFB-AF06D0757511}"/>
              </a:ext>
            </a:extLst>
          </p:cNvPr>
          <p:cNvSpPr/>
          <p:nvPr/>
        </p:nvSpPr>
        <p:spPr>
          <a:xfrm>
            <a:off x="739248" y="73991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xmlns="" id="{C635A89C-32E2-4454-A3F5-A72CBA298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93370F2E-5183-49A2-81B1-6AF7B783F67C}"/>
              </a:ext>
            </a:extLst>
          </p:cNvPr>
          <p:cNvSpPr/>
          <p:nvPr/>
        </p:nvSpPr>
        <p:spPr>
          <a:xfrm>
            <a:off x="4756812" y="902863"/>
            <a:ext cx="2678376" cy="557995"/>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a16="http://schemas.microsoft.com/office/drawing/2014/main" xmlns="" id="{10D3F208-0E0D-4E37-9222-5750FE77C35C}"/>
              </a:ext>
            </a:extLst>
          </p:cNvPr>
          <p:cNvSpPr txBox="1"/>
          <p:nvPr/>
        </p:nvSpPr>
        <p:spPr>
          <a:xfrm>
            <a:off x="4756812" y="1035567"/>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ABOUT US</a:t>
            </a:r>
            <a:endParaRPr lang="en-IN" sz="1400" b="1" spc="600"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xmlns="" id="{A2F2CB8E-AFE2-4214-A52D-1C76834EF67C}"/>
              </a:ext>
            </a:extLst>
          </p:cNvPr>
          <p:cNvCxnSpPr>
            <a:cxnSpLocks/>
          </p:cNvCxnSpPr>
          <p:nvPr/>
        </p:nvCxnSpPr>
        <p:spPr>
          <a:xfrm flipH="1">
            <a:off x="1394460" y="1965606"/>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6BC8BBFE-59C8-43D5-A97C-075E2FD8AF98}"/>
              </a:ext>
            </a:extLst>
          </p:cNvPr>
          <p:cNvSpPr/>
          <p:nvPr/>
        </p:nvSpPr>
        <p:spPr>
          <a:xfrm>
            <a:off x="6040200" y="1911157"/>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Oval 12">
            <a:extLst>
              <a:ext uri="{FF2B5EF4-FFF2-40B4-BE49-F238E27FC236}">
                <a16:creationId xmlns:a16="http://schemas.microsoft.com/office/drawing/2014/main" xmlns="" id="{9890E761-A1E7-4E03-801E-64ADDF0AB731}"/>
              </a:ext>
            </a:extLst>
          </p:cNvPr>
          <p:cNvSpPr/>
          <p:nvPr/>
        </p:nvSpPr>
        <p:spPr>
          <a:xfrm>
            <a:off x="6040200" y="2134355"/>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Connector 16">
            <a:extLst>
              <a:ext uri="{FF2B5EF4-FFF2-40B4-BE49-F238E27FC236}">
                <a16:creationId xmlns:a16="http://schemas.microsoft.com/office/drawing/2014/main" xmlns="" id="{95B05DEC-1921-47E7-A9D1-7C5FC84A7C09}"/>
              </a:ext>
            </a:extLst>
          </p:cNvPr>
          <p:cNvCxnSpPr>
            <a:cxnSpLocks/>
          </p:cNvCxnSpPr>
          <p:nvPr/>
        </p:nvCxnSpPr>
        <p:spPr>
          <a:xfrm flipH="1">
            <a:off x="6145531" y="2190396"/>
            <a:ext cx="4640579"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6F1D466F-F18E-4F19-856D-FD57CFB456D2}"/>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Our International Open Access Journals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FC95510D-2F87-4300-9445-ED8A9E9149A0}"/>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latin typeface="Times New Roman" panose="02020603050405020304" pitchFamily="18" charset="0"/>
                <a:cs typeface="Times New Roman" panose="02020603050405020304" pitchFamily="18" charset="0"/>
              </a:rPr>
              <a:t>Salient Features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7AC0BCDB-9FF0-4EB1-A15D-3C0CEB38C6B3}"/>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F499A49F-9750-4415-89A6-03F2F36F5311}"/>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xmlns="" id="{92172F8B-7DFB-4801-BF5E-39C65F113F99}"/>
              </a:ext>
            </a:extLst>
          </p:cNvPr>
          <p:cNvCxnSpPr>
            <a:cxnSpLocks/>
          </p:cNvCxnSpPr>
          <p:nvPr/>
        </p:nvCxnSpPr>
        <p:spPr>
          <a:xfrm flipH="1">
            <a:off x="1390384" y="3796335"/>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xmlns="" id="{92A8A485-E41F-45B2-AD85-14EF9832583F}"/>
              </a:ext>
            </a:extLst>
          </p:cNvPr>
          <p:cNvSpPr/>
          <p:nvPr/>
        </p:nvSpPr>
        <p:spPr>
          <a:xfrm>
            <a:off x="6041839" y="3741886"/>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TextBox 26">
            <a:extLst>
              <a:ext uri="{FF2B5EF4-FFF2-40B4-BE49-F238E27FC236}">
                <a16:creationId xmlns:a16="http://schemas.microsoft.com/office/drawing/2014/main" xmlns="" id="{07E737B2-F9CC-41DC-889E-A24EF47669DF}"/>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latin typeface="Times New Roman" panose="02020603050405020304" pitchFamily="18" charset="0"/>
                <a:cs typeface="Times New Roman" panose="02020603050405020304" pitchFamily="18" charset="0"/>
              </a:rPr>
              <a:t>Our International Scientific Conferences</a:t>
            </a:r>
            <a:endParaRPr lang="en-IN" sz="10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xmlns="" id="{6776E78F-271D-48A6-B614-F2814DAC5627}"/>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xmlns="" id="{8D6A5547-E222-4547-B1E3-A2440D60AE98}"/>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a16="http://schemas.microsoft.com/office/drawing/2014/main" xmlns="" id="{E3E30234-1E05-4EA8-86A7-C2E4DCCD4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a16="http://schemas.microsoft.com/office/drawing/2014/main" xmlns="" id="{A95795E7-AC91-419A-92EE-EBCB65FF552D}"/>
              </a:ext>
            </a:extLst>
          </p:cNvPr>
          <p:cNvSpPr txBox="1"/>
          <p:nvPr/>
        </p:nvSpPr>
        <p:spPr>
          <a:xfrm>
            <a:off x="7603109" y="5652247"/>
            <a:ext cx="3748526"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4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931"/>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F8742D31-FB60-478F-869D-54F4328E53C8}"/>
              </a:ext>
            </a:extLst>
          </p:cNvPr>
          <p:cNvSpPr/>
          <p:nvPr/>
        </p:nvSpPr>
        <p:spPr>
          <a:xfrm>
            <a:off x="679666" y="919315"/>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xmlns="" id="{C6DC619C-5509-410C-B4DC-D35C613CB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5" name="TextBox 14">
            <a:extLst>
              <a:ext uri="{FF2B5EF4-FFF2-40B4-BE49-F238E27FC236}">
                <a16:creationId xmlns:a16="http://schemas.microsoft.com/office/drawing/2014/main" xmlns="" id="{387D9DD0-83B0-4EB4-AABE-817121C4843F}"/>
              </a:ext>
            </a:extLst>
          </p:cNvPr>
          <p:cNvSpPr txBox="1"/>
          <p:nvPr/>
        </p:nvSpPr>
        <p:spPr>
          <a:xfrm>
            <a:off x="2231922" y="919315"/>
            <a:ext cx="8986683" cy="1259319"/>
          </a:xfrm>
          <a:prstGeom prst="rect">
            <a:avLst/>
          </a:prstGeom>
          <a:noFill/>
        </p:spPr>
        <p:txBody>
          <a:bodyPr wrap="square" rtlCol="0">
            <a:spAutoFit/>
          </a:bodyPr>
          <a:lstStyle/>
          <a:p>
            <a:pPr algn="just">
              <a:lnSpc>
                <a:spcPts val="1300"/>
              </a:lnSpc>
            </a:pPr>
            <a:r>
              <a:rPr lang="en-US" sz="1000" b="1" dirty="0" smtClean="0">
                <a:latin typeface="Times New Roman" panose="02020603050405020304" pitchFamily="18" charset="0"/>
                <a:cs typeface="Times New Roman" panose="02020603050405020304" pitchFamily="18" charset="0"/>
              </a:rPr>
              <a:t>Euro Surgery </a:t>
            </a:r>
            <a:r>
              <a:rPr lang="en-US" sz="1000" b="1" i="0" u="none" baseline="0" dirty="0" smtClean="0">
                <a:latin typeface="Times New Roman" panose="02020603050405020304" pitchFamily="18" charset="0"/>
                <a:cs typeface="Times New Roman" panose="02020603050405020304" pitchFamily="18" charset="0"/>
              </a:rPr>
              <a:t>2022, </a:t>
            </a:r>
            <a:r>
              <a:rPr lang="en-US" sz="1000" b="0" i="0" u="none" baseline="0" dirty="0">
                <a:latin typeface="Times New Roman" panose="02020603050405020304" pitchFamily="18" charset="0"/>
                <a:cs typeface="Times New Roman" panose="02020603050405020304" pitchFamily="18" charset="0"/>
              </a:rPr>
              <a:t>The main objective is to bring all the leading academic scientists, researchers and research scholars together to exchange and share their experiences and research results about all the aspects of </a:t>
            </a:r>
            <a:r>
              <a:rPr lang="en-US" sz="1000" dirty="0" smtClean="0">
                <a:latin typeface="Times New Roman" panose="02020603050405020304" pitchFamily="18" charset="0"/>
                <a:cs typeface="Times New Roman" panose="02020603050405020304" pitchFamily="18" charset="0"/>
              </a:rPr>
              <a:t>Surgery</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It also provides the premier interdisciplinary forum for researchers, practitioners and educators to present and discuss the most recent innovations, trends, and concerns, practical challenges encountered and the solutions adopted in the field of </a:t>
            </a:r>
            <a:r>
              <a:rPr lang="en-US" sz="1000" dirty="0" smtClean="0">
                <a:latin typeface="Times New Roman" panose="02020603050405020304" pitchFamily="18" charset="0"/>
                <a:cs typeface="Times New Roman" panose="02020603050405020304" pitchFamily="18" charset="0"/>
              </a:rPr>
              <a:t>Surgery</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conference program will cover a wide variety of topics relevant to the </a:t>
            </a:r>
            <a:r>
              <a:rPr lang="en-US" sz="1000" dirty="0">
                <a:latin typeface="Times New Roman" panose="02020603050405020304" pitchFamily="18" charset="0"/>
                <a:cs typeface="Times New Roman" panose="02020603050405020304" pitchFamily="18" charset="0"/>
              </a:rPr>
              <a:t>General Surgery, Cardiac Surgery , Vascular </a:t>
            </a:r>
            <a:r>
              <a:rPr lang="en-US" sz="1000" dirty="0" smtClean="0">
                <a:latin typeface="Times New Roman" panose="02020603050405020304" pitchFamily="18" charset="0"/>
                <a:cs typeface="Times New Roman" panose="02020603050405020304" pitchFamily="18" charset="0"/>
              </a:rPr>
              <a:t>Surgery, Plastic </a:t>
            </a:r>
            <a:r>
              <a:rPr lang="en-US" sz="1000" dirty="0">
                <a:latin typeface="Times New Roman" panose="02020603050405020304" pitchFamily="18" charset="0"/>
                <a:cs typeface="Times New Roman" panose="02020603050405020304" pitchFamily="18" charset="0"/>
              </a:rPr>
              <a:t>&amp; Aesthetic Surgery, Endoscopic surgery, Otorhinolaryngology Surgery </a:t>
            </a:r>
            <a:r>
              <a:rPr lang="en-US" sz="1000" dirty="0" smtClean="0">
                <a:latin typeface="Times New Roman" panose="02020603050405020304" pitchFamily="18" charset="0"/>
                <a:cs typeface="Times New Roman" panose="02020603050405020304" pitchFamily="18" charset="0"/>
              </a:rPr>
              <a:t>and </a:t>
            </a:r>
            <a:r>
              <a:rPr lang="en-US" sz="1000" b="0" i="0" u="none" baseline="0" dirty="0">
                <a:latin typeface="Times New Roman" panose="02020603050405020304" pitchFamily="18" charset="0"/>
                <a:cs typeface="Times New Roman" panose="02020603050405020304" pitchFamily="18" charset="0"/>
              </a:rPr>
              <a:t>so on. This 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endParaRPr lang="en-IN" sz="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DBC11399-C4BC-4347-A070-98174E166DE8}"/>
              </a:ext>
            </a:extLst>
          </p:cNvPr>
          <p:cNvSpPr txBox="1"/>
          <p:nvPr/>
        </p:nvSpPr>
        <p:spPr>
          <a:xfrm>
            <a:off x="4101528" y="2132990"/>
            <a:ext cx="5338915"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FOOD SAFETY 2021 SALIENT FEATURES</a:t>
            </a:r>
            <a:endParaRPr lang="en-IN" sz="600" spc="3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80DF9296-19B9-4028-B05F-EEDEC1B751D7}"/>
              </a:ext>
            </a:extLst>
          </p:cNvPr>
          <p:cNvSpPr/>
          <p:nvPr/>
        </p:nvSpPr>
        <p:spPr>
          <a:xfrm>
            <a:off x="731521" y="750624"/>
            <a:ext cx="1351280"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8" name="Straight Connector 27">
            <a:extLst>
              <a:ext uri="{FF2B5EF4-FFF2-40B4-BE49-F238E27FC236}">
                <a16:creationId xmlns:a16="http://schemas.microsoft.com/office/drawing/2014/main" xmlns="" id="{58A3DF64-823D-4720-8505-921268D7D416}"/>
              </a:ext>
            </a:extLst>
          </p:cNvPr>
          <p:cNvCxnSpPr>
            <a:cxnSpLocks/>
          </p:cNvCxnSpPr>
          <p:nvPr/>
        </p:nvCxnSpPr>
        <p:spPr>
          <a:xfrm>
            <a:off x="5428686" y="241416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82BFC9AE-EE80-4D45-B7ED-B17BFCE2049A}"/>
              </a:ext>
            </a:extLst>
          </p:cNvPr>
          <p:cNvSpPr txBox="1"/>
          <p:nvPr/>
        </p:nvSpPr>
        <p:spPr>
          <a:xfrm>
            <a:off x="2446019" y="2454709"/>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30" name="TextBox 29">
            <a:extLst>
              <a:ext uri="{FF2B5EF4-FFF2-40B4-BE49-F238E27FC236}">
                <a16:creationId xmlns:a16="http://schemas.microsoft.com/office/drawing/2014/main" xmlns="" id="{6B49CE07-AEF3-44A6-BCB4-508C7D9C53D4}"/>
              </a:ext>
            </a:extLst>
          </p:cNvPr>
          <p:cNvSpPr txBox="1"/>
          <p:nvPr/>
        </p:nvSpPr>
        <p:spPr>
          <a:xfrm>
            <a:off x="6766559" y="2452169"/>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xmlns="" id="{5383CE4D-7303-4C6F-80E2-508128973F51}"/>
              </a:ext>
            </a:extLst>
          </p:cNvPr>
          <p:cNvSpPr txBox="1"/>
          <p:nvPr/>
        </p:nvSpPr>
        <p:spPr>
          <a:xfrm>
            <a:off x="2723290" y="3204789"/>
            <a:ext cx="8091948"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chemeClr val="tx2">
                    <a:lumMod val="50000"/>
                  </a:schemeClr>
                </a:solidFill>
                <a:latin typeface="Times New Roman" panose="02020603050405020304" pitchFamily="18" charset="0"/>
                <a:cs typeface="Times New Roman" panose="02020603050405020304" pitchFamily="18" charset="0"/>
              </a:rPr>
              <a:t>FROM</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 OTHERS?</a:t>
            </a:r>
            <a:endParaRPr lang="en-IN" sz="1100"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xmlns="" id="{9F482E87-705B-4A59-8EF6-1264EF84C4A8}"/>
              </a:ext>
            </a:extLst>
          </p:cNvPr>
          <p:cNvCxnSpPr/>
          <p:nvPr/>
        </p:nvCxnSpPr>
        <p:spPr>
          <a:xfrm>
            <a:off x="5431880" y="3470723"/>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xmlns="" id="{7F2D4C31-0C8C-4327-8F69-94FA4FE5C38F}"/>
              </a:ext>
            </a:extLst>
          </p:cNvPr>
          <p:cNvSpPr txBox="1"/>
          <p:nvPr/>
        </p:nvSpPr>
        <p:spPr>
          <a:xfrm>
            <a:off x="2461260" y="3501106"/>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xmlns="" id="{BF667BA4-4731-4C6F-85B4-E55BC7730C43}"/>
              </a:ext>
            </a:extLst>
          </p:cNvPr>
          <p:cNvSpPr txBox="1"/>
          <p:nvPr/>
        </p:nvSpPr>
        <p:spPr>
          <a:xfrm>
            <a:off x="6779996" y="3514052"/>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7E617A8C-64EB-4740-8802-ED86B1B05C90}"/>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xmlns="" id="{A9829951-C4A3-42F3-94C4-E464E12BA2C4}"/>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xmlns="" id="{0DA2F81C-32C8-42C8-9FBD-A594E4373C65}"/>
              </a:ext>
            </a:extLst>
          </p:cNvPr>
          <p:cNvSpPr txBox="1"/>
          <p:nvPr/>
        </p:nvSpPr>
        <p:spPr>
          <a:xfrm>
            <a:off x="2708541" y="4230847"/>
            <a:ext cx="8091948" cy="261610"/>
          </a:xfrm>
          <a:prstGeom prst="rect">
            <a:avLst/>
          </a:prstGeom>
          <a:noFill/>
        </p:spPr>
        <p:txBody>
          <a:bodyPr wrap="square" rtlCol="0">
            <a:spAutoFit/>
          </a:bodyPr>
          <a:lstStyle/>
          <a:p>
            <a:pPr algn="ctr"/>
            <a:r>
              <a:rPr lang="en-IN"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2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xmlns="" id="{0C935B8B-DA1E-4A37-8C38-9B4EC4CF5755}"/>
              </a:ext>
            </a:extLst>
          </p:cNvPr>
          <p:cNvCxnSpPr/>
          <p:nvPr/>
        </p:nvCxnSpPr>
        <p:spPr>
          <a:xfrm>
            <a:off x="5417131" y="449678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xmlns="" id="{111B4424-B469-446D-9EB4-D8C782272D25}"/>
              </a:ext>
            </a:extLst>
          </p:cNvPr>
          <p:cNvSpPr txBox="1"/>
          <p:nvPr/>
        </p:nvSpPr>
        <p:spPr>
          <a:xfrm>
            <a:off x="2453640" y="4537324"/>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25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59FB7F0B-565A-47C1-A0FE-62398D398FEF}"/>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xmlns="" id="{DA12A1F4-A3A8-4859-BF40-B22237601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a16="http://schemas.microsoft.com/office/drawing/2014/main" xmlns="" id="{BC1543AA-08F9-467C-97AD-0EBED102AF83}"/>
              </a:ext>
            </a:extLst>
          </p:cNvPr>
          <p:cNvSpPr/>
          <p:nvPr/>
        </p:nvSpPr>
        <p:spPr>
          <a:xfrm>
            <a:off x="731521" y="750624"/>
            <a:ext cx="1351280" cy="538093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xmlns="" id="{E3F52082-6C97-4908-BAB0-738D69A74F5C}"/>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239CB404-287F-44A0-B6A3-9AC22C0BA349}"/>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0832E2BD-2D23-43B4-B93B-50D2F3841B34}"/>
              </a:ext>
            </a:extLst>
          </p:cNvPr>
          <p:cNvSpPr txBox="1"/>
          <p:nvPr/>
        </p:nvSpPr>
        <p:spPr>
          <a:xfrm>
            <a:off x="2708541" y="918687"/>
            <a:ext cx="8091948"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xmlns="" id="{1433510B-CAF2-4AC5-8571-C71A0B9D4051}"/>
              </a:ext>
            </a:extLst>
          </p:cNvPr>
          <p:cNvCxnSpPr/>
          <p:nvPr/>
        </p:nvCxnSpPr>
        <p:spPr>
          <a:xfrm>
            <a:off x="5417131"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495C4EB0-B464-42B4-BDE5-8A8DA5871B87}"/>
              </a:ext>
            </a:extLst>
          </p:cNvPr>
          <p:cNvSpPr txBox="1"/>
          <p:nvPr/>
        </p:nvSpPr>
        <p:spPr>
          <a:xfrm>
            <a:off x="2453640" y="1225164"/>
            <a:ext cx="4310954" cy="580865"/>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emerging issues in the field of food safety</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to food safety</a:t>
            </a:r>
          </a:p>
        </p:txBody>
      </p:sp>
      <p:sp>
        <p:nvSpPr>
          <p:cNvPr id="22" name="TextBox 21">
            <a:extLst>
              <a:ext uri="{FF2B5EF4-FFF2-40B4-BE49-F238E27FC236}">
                <a16:creationId xmlns:a16="http://schemas.microsoft.com/office/drawing/2014/main" xmlns="" id="{07C95FB8-4AC8-40FB-BD83-9B70085D5286}"/>
              </a:ext>
            </a:extLst>
          </p:cNvPr>
          <p:cNvSpPr txBox="1"/>
          <p:nvPr/>
        </p:nvSpPr>
        <p:spPr>
          <a:xfrm>
            <a:off x="6715924" y="1220248"/>
            <a:ext cx="4310954" cy="414152"/>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Reflect on the place of critical distance in food safety</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675E1ED4-3E1C-4BAE-9596-546BB6ABC04E}"/>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WHO SHOULD ATTEND</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xmlns="" id="{F0BEC3B1-0947-43AD-A214-3DFB07AED70C}"/>
              </a:ext>
            </a:extLst>
          </p:cNvPr>
          <p:cNvCxnSpPr/>
          <p:nvPr/>
        </p:nvCxnSpPr>
        <p:spPr>
          <a:xfrm>
            <a:off x="5430635" y="20546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xmlns="" id="{40D48BB7-45B3-47F1-BAD4-06F2CC1AF56F}"/>
              </a:ext>
            </a:extLst>
          </p:cNvPr>
          <p:cNvSpPr txBox="1"/>
          <p:nvPr/>
        </p:nvSpPr>
        <p:spPr>
          <a:xfrm>
            <a:off x="2467144" y="2095194"/>
            <a:ext cx="8698696" cy="925894"/>
          </a:xfrm>
          <a:prstGeom prst="rect">
            <a:avLst/>
          </a:prstGeom>
          <a:noFill/>
        </p:spPr>
        <p:txBody>
          <a:bodyPr wrap="square" rtlCol="0">
            <a:spAutoFit/>
          </a:bodyPr>
          <a:lstStyle/>
          <a:p>
            <a:pPr algn="just">
              <a:lnSpc>
                <a:spcPts val="1300"/>
              </a:lnSpc>
            </a:pPr>
            <a:r>
              <a:rPr lang="en-US" sz="1000" b="1" dirty="0">
                <a:latin typeface="Times New Roman" panose="02020603050405020304" pitchFamily="18" charset="0"/>
                <a:cs typeface="Times New Roman" panose="02020603050405020304" pitchFamily="18" charset="0"/>
              </a:rPr>
              <a:t>32nd International Conference </a:t>
            </a:r>
            <a:r>
              <a:rPr lang="en-US" sz="1000" b="1" dirty="0" smtClean="0">
                <a:latin typeface="Times New Roman" panose="02020603050405020304" pitchFamily="18" charset="0"/>
                <a:cs typeface="Times New Roman" panose="02020603050405020304" pitchFamily="18" charset="0"/>
              </a:rPr>
              <a:t>on Clinical </a:t>
            </a:r>
            <a:r>
              <a:rPr lang="en-US" sz="1000" b="1" dirty="0">
                <a:latin typeface="Times New Roman" panose="02020603050405020304" pitchFamily="18" charset="0"/>
                <a:cs typeface="Times New Roman" panose="02020603050405020304" pitchFamily="18" charset="0"/>
              </a:rPr>
              <a:t>Diabetes, Diabetic Medication &amp; </a:t>
            </a:r>
            <a:r>
              <a:rPr lang="en-US" sz="1000" b="1" dirty="0" smtClean="0">
                <a:latin typeface="Times New Roman" panose="02020603050405020304" pitchFamily="18" charset="0"/>
                <a:cs typeface="Times New Roman" panose="02020603050405020304" pitchFamily="18" charset="0"/>
              </a:rPr>
              <a:t>Treatment, </a:t>
            </a:r>
            <a:r>
              <a:rPr lang="en-US" sz="1000" b="0" i="0" u="none" strike="noStrike" baseline="0" dirty="0">
                <a:latin typeface="Times New Roman" panose="02020603050405020304" pitchFamily="18" charset="0"/>
                <a:cs typeface="Times New Roman" panose="02020603050405020304" pitchFamily="18" charset="0"/>
              </a:rPr>
              <a:t>Conferences are exclusively designed for is exclusively designed for Our point is to the corporate network and to make a stage for the trading of data on innovative advancements, new logical modernization and the viability of different administrative projects towards </a:t>
            </a:r>
            <a:r>
              <a:rPr lang="en-US" sz="1000" b="1" dirty="0">
                <a:latin typeface="Times New Roman" panose="02020603050405020304" pitchFamily="18" charset="0"/>
                <a:cs typeface="Times New Roman" panose="02020603050405020304" pitchFamily="18" charset="0"/>
              </a:rPr>
              <a:t>DIABETES MEDICARE 2023</a:t>
            </a:r>
            <a:r>
              <a:rPr lang="en-US" sz="1000" b="1" i="0" u="none" strike="noStrike" baseline="0" dirty="0" smtClean="0">
                <a:latin typeface="Times New Roman" panose="02020603050405020304" pitchFamily="18" charset="0"/>
                <a:cs typeface="Times New Roman" panose="02020603050405020304" pitchFamily="18" charset="0"/>
              </a:rPr>
              <a:t>. </a:t>
            </a:r>
            <a:r>
              <a:rPr lang="en-US" sz="1000" b="0" i="0" u="none" strike="noStrike" baseline="0" dirty="0">
                <a:latin typeface="Times New Roman" panose="02020603050405020304" pitchFamily="18" charset="0"/>
                <a:cs typeface="Times New Roman" panose="02020603050405020304" pitchFamily="18" charset="0"/>
              </a:rPr>
              <a:t>The use of Molecular Approaches in all parts of the cutting </a:t>
            </a:r>
            <a:r>
              <a:rPr lang="en-US" sz="1000" b="0" i="0" u="none" strike="noStrike" baseline="0" dirty="0" smtClean="0">
                <a:latin typeface="Times New Roman" panose="02020603050405020304" pitchFamily="18" charset="0"/>
                <a:cs typeface="Times New Roman" panose="02020603050405020304" pitchFamily="18" charset="0"/>
              </a:rPr>
              <a:t>edge</a:t>
            </a:r>
            <a:r>
              <a:rPr lang="en-US" sz="1000" b="0" i="0" u="none" strike="noStrike" dirty="0" smtClean="0">
                <a:latin typeface="Times New Roman" panose="02020603050405020304" pitchFamily="18" charset="0"/>
                <a:cs typeface="Times New Roman" panose="02020603050405020304" pitchFamily="18" charset="0"/>
              </a:rPr>
              <a:t> Surgery </a:t>
            </a:r>
            <a:r>
              <a:rPr lang="en-US" sz="1000" b="0" i="0" u="none" strike="noStrike" baseline="0" dirty="0" smtClean="0">
                <a:latin typeface="Times New Roman" panose="02020603050405020304" pitchFamily="18" charset="0"/>
                <a:cs typeface="Times New Roman" panose="02020603050405020304" pitchFamily="18" charset="0"/>
              </a:rPr>
              <a:t>and prevention </a:t>
            </a:r>
            <a:r>
              <a:rPr lang="en-US" sz="1000" b="0" i="0" u="none" strike="noStrike" baseline="0" dirty="0">
                <a:latin typeface="Times New Roman" panose="02020603050405020304" pitchFamily="18" charset="0"/>
                <a:cs typeface="Times New Roman" panose="02020603050405020304" pitchFamily="18" charset="0"/>
              </a:rPr>
              <a:t>field. This meeting likewise centers around a wide assortment of momentum look into on sanitation and wellbeing that have both useful and pernicious impacts on the security and nature of nourishments, and are along these lines a worry of general wellbeing.</a:t>
            </a:r>
          </a:p>
        </p:txBody>
      </p:sp>
      <p:sp>
        <p:nvSpPr>
          <p:cNvPr id="30" name="TextBox 29">
            <a:extLst>
              <a:ext uri="{FF2B5EF4-FFF2-40B4-BE49-F238E27FC236}">
                <a16:creationId xmlns:a16="http://schemas.microsoft.com/office/drawing/2014/main" xmlns="" id="{32E2761D-5494-4480-84F1-DDA472B45C0B}"/>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ABOUT HOSTING ORGANIZATION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a16="http://schemas.microsoft.com/office/drawing/2014/main" xmlns="" id="{2559349B-E764-4E5B-B03B-C9BDBD5440F9}"/>
              </a:ext>
            </a:extLst>
          </p:cNvPr>
          <p:cNvCxnSpPr/>
          <p:nvPr/>
        </p:nvCxnSpPr>
        <p:spPr>
          <a:xfrm>
            <a:off x="5420989" y="320247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A066DB7C-4491-4859-83CC-ADD59C989AB5}"/>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a16="http://schemas.microsoft.com/office/drawing/2014/main" xmlns="" id="{6A4E9D21-8103-4A3A-AC81-7EB2D56F0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a16="http://schemas.microsoft.com/office/drawing/2014/main" xmlns="" id="{F8EF78AC-06D4-4F69-B4B0-C27702792B88}"/>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PARTICIPATION OPTIONS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xmlns="" id="{30AA4DDF-8E27-4CB5-8EE6-481924F06C43}"/>
              </a:ext>
            </a:extLst>
          </p:cNvPr>
          <p:cNvCxnSpPr/>
          <p:nvPr/>
        </p:nvCxnSpPr>
        <p:spPr>
          <a:xfrm>
            <a:off x="5410315" y="443209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xmlns="" id="{734F5374-30E8-4B74-A4C9-900091EC1145}"/>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a16="http://schemas.microsoft.com/office/drawing/2014/main" xmlns="" id="{E60A3D2A-87A5-4A99-A5BA-CAC6366781DD}"/>
              </a:ext>
            </a:extLst>
          </p:cNvPr>
          <p:cNvSpPr txBox="1"/>
          <p:nvPr/>
        </p:nvSpPr>
        <p:spPr>
          <a:xfrm>
            <a:off x="6679612" y="4465751"/>
            <a:ext cx="4362014"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For more details about each mode, kindly contact: </a:t>
            </a:r>
            <a:r>
              <a:rPr lang="en-US" sz="1000" i="1" dirty="0">
                <a:solidFill>
                  <a:schemeClr val="accent1">
                    <a:lumMod val="75000"/>
                  </a:schemeClr>
                </a:solidFill>
                <a:latin typeface="Times New Roman" panose="02020603050405020304" pitchFamily="18" charset="0"/>
                <a:cs typeface="Times New Roman" panose="02020603050405020304" pitchFamily="18" charset="0"/>
              </a:rPr>
              <a:t>Diabetesmedicare@sciencesummits.com</a:t>
            </a:r>
            <a:endParaRPr lang="en-US" sz="1000" i="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215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xmlns="" id="{BCE8552A-4309-4F85-9106-3550339E3517}"/>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a:extLst>
              <a:ext uri="{FF2B5EF4-FFF2-40B4-BE49-F238E27FC236}">
                <a16:creationId xmlns:a16="http://schemas.microsoft.com/office/drawing/2014/main" xmlns="" id="{8A4132D1-91B7-497D-9391-CADA10288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1" name="Rectangle 10">
            <a:extLst>
              <a:ext uri="{FF2B5EF4-FFF2-40B4-BE49-F238E27FC236}">
                <a16:creationId xmlns:a16="http://schemas.microsoft.com/office/drawing/2014/main" xmlns="" id="{EF3E1064-54A8-4C3B-8512-A216BFE99FCC}"/>
              </a:ext>
            </a:extLst>
          </p:cNvPr>
          <p:cNvSpPr/>
          <p:nvPr/>
        </p:nvSpPr>
        <p:spPr>
          <a:xfrm>
            <a:off x="731521"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xmlns="" id="{01116EBD-3444-4019-AF32-A283D5D2378B}"/>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xmlns="" id="{516AD768-3B66-46AE-A0E1-7C1CD41AB0BB}"/>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PARTICIPATION BENEFITS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xmlns="" id="{73B9FD0B-D2CF-4A44-8B86-F780C8E50842}"/>
              </a:ext>
            </a:extLst>
          </p:cNvPr>
          <p:cNvCxnSpPr/>
          <p:nvPr/>
        </p:nvCxnSpPr>
        <p:spPr>
          <a:xfrm>
            <a:off x="2428124"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301A2E89-9853-4A25-8E10-B933A62368A3}"/>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29" name="Rectangle 28">
            <a:extLst>
              <a:ext uri="{FF2B5EF4-FFF2-40B4-BE49-F238E27FC236}">
                <a16:creationId xmlns:a16="http://schemas.microsoft.com/office/drawing/2014/main" xmlns="" id="{3F7D58AB-112F-4112-9D63-579F10552743}"/>
              </a:ext>
            </a:extLst>
          </p:cNvPr>
          <p:cNvSpPr/>
          <p:nvPr/>
        </p:nvSpPr>
        <p:spPr>
          <a:xfrm>
            <a:off x="6096000"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xmlns="" id="{2D86FF3B-C763-440B-B5E2-B69CC69D697C}"/>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65546C87-DC61-429D-9C6E-97EE2ED7897A}"/>
              </a:ext>
            </a:extLst>
          </p:cNvPr>
          <p:cNvSpPr txBox="1"/>
          <p:nvPr/>
        </p:nvSpPr>
        <p:spPr>
          <a:xfrm>
            <a:off x="7401555" y="857494"/>
            <a:ext cx="3950080" cy="3901068"/>
          </a:xfrm>
          <a:prstGeom prst="rect">
            <a:avLst/>
          </a:prstGeom>
          <a:noFill/>
        </p:spPr>
        <p:txBody>
          <a:bodyPr wrap="square" rtlCol="0">
            <a:spAutoFit/>
          </a:bodyPr>
          <a:lstStyle/>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Advanced technologies for the treatment of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and Endocrinology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Cardiovascular risk in Type 2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Stem Cell treatment in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Treatment and Diagnosis of Endocrine Diseases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Insulin Medication</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Advanced Technologies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Thyroid Disorders in Children, Teens and Adolescents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and Obesity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Ophthalmology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Reproductive Endocrinology</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Endocrine Glands and Hormones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Gestational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and Periodontitis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Ketogenic Diet for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Diabetic Disorders and Treatment</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Global Market for Diabetes and its Research</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Diabetes Research in Clinical Practice</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Natural therapy for Diabetes</a:t>
            </a:r>
          </a:p>
          <a:p>
            <a:pPr marL="171450" indent="-171450" algn="just">
              <a:spcAft>
                <a:spcPts val="300"/>
              </a:spcAft>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COVID-19 Impacts People with Diabetes</a:t>
            </a:r>
            <a:endParaRPr lang="en-US" sz="1000" dirty="0">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xmlns="" id="{B06E2E4A-4920-46D0-97D1-59873FCB2899}"/>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ABSTRACT SUBMISSION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xmlns="" id="{9D01D386-FDFD-4DB6-B595-C456DB1B95DF}"/>
              </a:ext>
            </a:extLst>
          </p:cNvPr>
          <p:cNvCxnSpPr/>
          <p:nvPr/>
        </p:nvCxnSpPr>
        <p:spPr>
          <a:xfrm>
            <a:off x="2407804" y="369493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xmlns="" id="{0EC42609-0099-483A-A4A9-FD2873CB97DE}"/>
              </a:ext>
            </a:extLst>
          </p:cNvPr>
          <p:cNvSpPr txBox="1"/>
          <p:nvPr/>
        </p:nvSpPr>
        <p:spPr>
          <a:xfrm>
            <a:off x="1400175" y="3794225"/>
            <a:ext cx="4528677" cy="247440"/>
          </a:xfrm>
          <a:prstGeom prst="rect">
            <a:avLst/>
          </a:prstGeom>
          <a:noFill/>
        </p:spPr>
        <p:txBody>
          <a:bodyPr wrap="square" rtlCol="0">
            <a:spAutoFit/>
          </a:bodyPr>
          <a:lstStyle/>
          <a:p>
            <a:pPr algn="ctr">
              <a:lnSpc>
                <a:spcPts val="1300"/>
              </a:lnSpc>
            </a:pPr>
            <a:r>
              <a:rPr lang="en-US" sz="1000" i="1" dirty="0">
                <a:latin typeface="Times New Roman" panose="02020603050405020304" pitchFamily="18" charset="0"/>
                <a:cs typeface="Times New Roman" panose="02020603050405020304" pitchFamily="18" charset="0"/>
              </a:rPr>
              <a:t>https://diabeticmedications.conferenceseries.com/abstract-submission.php</a:t>
            </a:r>
            <a:endParaRPr lang="en-US" sz="1000" b="0" i="1" u="none" strike="noStrike" baseline="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xmlns="" id="{79C55009-A81F-496F-92F5-EB7A81616F37}"/>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FOR MORE INFORMATION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40" name="Straight Connector 39">
            <a:extLst>
              <a:ext uri="{FF2B5EF4-FFF2-40B4-BE49-F238E27FC236}">
                <a16:creationId xmlns:a16="http://schemas.microsoft.com/office/drawing/2014/main" xmlns="" id="{BB88094D-B959-4A86-8139-1D7862AC93AD}"/>
              </a:ext>
            </a:extLst>
          </p:cNvPr>
          <p:cNvCxnSpPr/>
          <p:nvPr/>
        </p:nvCxnSpPr>
        <p:spPr>
          <a:xfrm>
            <a:off x="2387484" y="443661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xmlns="" id="{CBACED77-1BD4-4575-9CBD-87E4B6721E2C}"/>
              </a:ext>
            </a:extLst>
          </p:cNvPr>
          <p:cNvSpPr txBox="1"/>
          <p:nvPr/>
        </p:nvSpPr>
        <p:spPr>
          <a:xfrm>
            <a:off x="1651164" y="4535905"/>
            <a:ext cx="4257368" cy="247440"/>
          </a:xfrm>
          <a:prstGeom prst="rect">
            <a:avLst/>
          </a:prstGeom>
          <a:noFill/>
        </p:spPr>
        <p:txBody>
          <a:bodyPr wrap="square" rtlCol="0">
            <a:spAutoFit/>
          </a:bodyPr>
          <a:lstStyle/>
          <a:p>
            <a:pPr algn="ctr">
              <a:lnSpc>
                <a:spcPts val="1300"/>
              </a:lnSpc>
            </a:pPr>
            <a:r>
              <a:rPr lang="en-US" sz="1000" i="1" dirty="0">
                <a:latin typeface="Times New Roman" panose="02020603050405020304" pitchFamily="18" charset="0"/>
                <a:cs typeface="Times New Roman" panose="02020603050405020304" pitchFamily="18" charset="0"/>
              </a:rPr>
              <a:t>https://diabeticmedications.conferenceseries.com//</a:t>
            </a:r>
            <a:endParaRPr lang="en-US" sz="1000" b="0" i="1" u="none" strike="noStrike" baseline="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xmlns="" id="{26091167-1C2E-4D3A-8108-2EFD39A9EEE7}"/>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smtClean="0">
                <a:solidFill>
                  <a:schemeClr val="tx2">
                    <a:lumMod val="75000"/>
                  </a:schemeClr>
                </a:solidFill>
                <a:latin typeface="Times New Roman" panose="02020603050405020304" pitchFamily="18" charset="0"/>
                <a:cs typeface="Times New Roman" panose="02020603050405020304" pitchFamily="18" charset="0"/>
              </a:rPr>
              <a:t>https</a:t>
            </a:r>
            <a:r>
              <a:rPr lang="en-IN" sz="1200" i="1" dirty="0">
                <a:solidFill>
                  <a:schemeClr val="tx2">
                    <a:lumMod val="75000"/>
                  </a:schemeClr>
                </a:solidFill>
                <a:latin typeface="Times New Roman" panose="02020603050405020304" pitchFamily="18" charset="0"/>
                <a:cs typeface="Times New Roman" panose="02020603050405020304" pitchFamily="18" charset="0"/>
              </a:rPr>
              <a:t>://diabeticmedications.conferenceseries.com/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0247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8" y="1"/>
            <a:ext cx="1218606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68597D8D-959A-46C5-8C38-D60B57F93CB8}"/>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xmlns="" id="{5311C276-4A09-4E67-A648-3B11363C3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466EAA1A-FD7E-4C2E-8D83-8E0EFC5EE5A1}"/>
              </a:ext>
            </a:extLst>
          </p:cNvPr>
          <p:cNvSpPr/>
          <p:nvPr/>
        </p:nvSpPr>
        <p:spPr>
          <a:xfrm>
            <a:off x="4090219" y="862223"/>
            <a:ext cx="4001729"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xmlns="" id="{50ABC8B0-F6A2-44E7-B60B-AEC8A7953855}"/>
              </a:ext>
            </a:extLst>
          </p:cNvPr>
          <p:cNvSpPr txBox="1"/>
          <p:nvPr/>
        </p:nvSpPr>
        <p:spPr>
          <a:xfrm>
            <a:off x="4109883" y="1000842"/>
            <a:ext cx="3991897"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SUPPORTING JOURNALS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xmlns="" id="{0951A5B5-E927-4919-B773-85F377718B5F}"/>
              </a:ext>
            </a:extLst>
          </p:cNvPr>
          <p:cNvSpPr/>
          <p:nvPr/>
        </p:nvSpPr>
        <p:spPr>
          <a:xfrm>
            <a:off x="2078436" y="2424609"/>
            <a:ext cx="2008782" cy="2678376"/>
          </a:xfrm>
          <a:prstGeom prst="rect">
            <a:avLst/>
          </a:prstGeom>
          <a:solidFill>
            <a:schemeClr val="bg1"/>
          </a:solidFill>
          <a:ln w="31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xmlns="" id="{C3D6AF83-5FF8-4DA1-9984-DED37BA122FF}"/>
              </a:ext>
            </a:extLst>
          </p:cNvPr>
          <p:cNvSpPr/>
          <p:nvPr/>
        </p:nvSpPr>
        <p:spPr>
          <a:xfrm>
            <a:off x="5101440" y="2948589"/>
            <a:ext cx="2008782" cy="2678376"/>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xmlns="" id="{9A55F403-0C00-473E-A514-16FAF61064C6}"/>
              </a:ext>
            </a:extLst>
          </p:cNvPr>
          <p:cNvSpPr/>
          <p:nvPr/>
        </p:nvSpPr>
        <p:spPr>
          <a:xfrm>
            <a:off x="8053650" y="2424609"/>
            <a:ext cx="2059913" cy="2678376"/>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a:extLst>
              <a:ext uri="{FF2B5EF4-FFF2-40B4-BE49-F238E27FC236}">
                <a16:creationId xmlns:a16="http://schemas.microsoft.com/office/drawing/2014/main" xmlns="" id="{A9AF4B9B-1000-474D-A3DD-09A1D06E1ABD}"/>
              </a:ext>
            </a:extLst>
          </p:cNvPr>
          <p:cNvSpPr txBox="1"/>
          <p:nvPr/>
        </p:nvSpPr>
        <p:spPr>
          <a:xfrm>
            <a:off x="1143000" y="1472718"/>
            <a:ext cx="4060208" cy="495007"/>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Journal of Obesity &amp; Weight Loss </a:t>
            </a:r>
            <a:r>
              <a:rPr lang="en-US" sz="1400" b="1" dirty="0" smtClean="0">
                <a:latin typeface="Times New Roman" panose="02020603050405020304" pitchFamily="18" charset="0"/>
                <a:cs typeface="Times New Roman" panose="02020603050405020304" pitchFamily="18" charset="0"/>
              </a:rPr>
              <a:t>Therapy</a:t>
            </a:r>
          </a:p>
          <a:p>
            <a:pPr algn="ctr">
              <a:spcBef>
                <a:spcPts val="200"/>
              </a:spcBef>
            </a:pPr>
            <a:r>
              <a:rPr lang="en-US" sz="1050" b="1" dirty="0" smtClean="0">
                <a:latin typeface="Times New Roman" panose="02020603050405020304" pitchFamily="18" charset="0"/>
                <a:cs typeface="Times New Roman" panose="02020603050405020304" pitchFamily="18" charset="0"/>
              </a:rPr>
              <a:t>URL</a:t>
            </a:r>
            <a:r>
              <a:rPr lang="en-US" sz="1050" b="1" dirty="0" smtClean="0">
                <a:latin typeface="Times New Roman" panose="02020603050405020304" pitchFamily="18" charset="0"/>
                <a:cs typeface="Times New Roman" panose="02020603050405020304" pitchFamily="18" charset="0"/>
              </a:rPr>
              <a:t>: </a:t>
            </a:r>
            <a:r>
              <a:rPr lang="en-US" sz="1050" i="1" dirty="0">
                <a:latin typeface="Times New Roman" panose="02020603050405020304" pitchFamily="18" charset="0"/>
                <a:cs typeface="Times New Roman" panose="02020603050405020304" pitchFamily="18" charset="0"/>
              </a:rPr>
              <a:t>https://www.omicsonline.org/obesity-weight-loss-therapy.php</a:t>
            </a:r>
            <a:endParaRPr lang="en-US" sz="1050" i="1"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xmlns="" id="{17514A78-BC75-4348-8D0C-A97CA7AB6E36}"/>
              </a:ext>
            </a:extLst>
          </p:cNvPr>
          <p:cNvSpPr txBox="1"/>
          <p:nvPr/>
        </p:nvSpPr>
        <p:spPr>
          <a:xfrm>
            <a:off x="4158011" y="2215667"/>
            <a:ext cx="3895639" cy="843821"/>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Cosmetology &amp; Oro Facial </a:t>
            </a:r>
            <a:r>
              <a:rPr lang="en-US" sz="1400" b="1" dirty="0" smtClean="0">
                <a:latin typeface="Times New Roman" panose="02020603050405020304" pitchFamily="18" charset="0"/>
                <a:cs typeface="Times New Roman" panose="02020603050405020304" pitchFamily="18" charset="0"/>
              </a:rPr>
              <a:t>Surgery</a:t>
            </a:r>
          </a:p>
          <a:p>
            <a:pPr algn="ctr">
              <a:spcBef>
                <a:spcPts val="200"/>
              </a:spcBef>
            </a:pPr>
            <a:r>
              <a:rPr lang="en-US" sz="1050" b="1" dirty="0" smtClean="0">
                <a:latin typeface="Times New Roman" panose="02020603050405020304" pitchFamily="18" charset="0"/>
                <a:cs typeface="Times New Roman" panose="02020603050405020304" pitchFamily="18" charset="0"/>
              </a:rPr>
              <a:t>URL: </a:t>
            </a:r>
            <a:r>
              <a:rPr lang="en-US" sz="1050" i="1" dirty="0">
                <a:latin typeface="Times New Roman" panose="02020603050405020304" pitchFamily="18" charset="0"/>
                <a:cs typeface="Times New Roman" panose="02020603050405020304" pitchFamily="18" charset="0"/>
              </a:rPr>
              <a:t>https://www.omicsonline.org/cosmetology-orofacial-surgery.php</a:t>
            </a:r>
            <a:endParaRPr lang="en-IN" sz="1050" b="1" dirty="0" smtClean="0">
              <a:latin typeface="Times New Roman" panose="02020603050405020304" pitchFamily="18" charset="0"/>
              <a:cs typeface="Times New Roman" panose="02020603050405020304" pitchFamily="18" charset="0"/>
            </a:endParaRPr>
          </a:p>
          <a:p>
            <a:pPr algn="ctr">
              <a:spcBef>
                <a:spcPts val="200"/>
              </a:spcBef>
            </a:pPr>
            <a:endParaRPr lang="en-US" sz="1050" i="1" dirty="0" smtClean="0">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xmlns="" id="{C8500AC2-E11E-4FD3-B527-C2235D45DCBB}"/>
              </a:ext>
            </a:extLst>
          </p:cNvPr>
          <p:cNvSpPr txBox="1"/>
          <p:nvPr/>
        </p:nvSpPr>
        <p:spPr>
          <a:xfrm>
            <a:off x="7230704" y="1454902"/>
            <a:ext cx="4028047" cy="872034"/>
          </a:xfrm>
          <a:prstGeom prst="rect">
            <a:avLst/>
          </a:prstGeom>
          <a:noFill/>
        </p:spPr>
        <p:txBody>
          <a:bodyPr wrap="square" rtlCol="0">
            <a:spAutoFit/>
          </a:bodyPr>
          <a:lstStyle/>
          <a:p>
            <a:pPr algn="ctr">
              <a:spcBef>
                <a:spcPts val="200"/>
              </a:spcBef>
            </a:pPr>
            <a:r>
              <a:rPr lang="en-US" sz="1400" b="1" dirty="0">
                <a:latin typeface="Times New Roman" panose="02020603050405020304" pitchFamily="18" charset="0"/>
                <a:cs typeface="Times New Roman" panose="02020603050405020304" pitchFamily="18" charset="0"/>
              </a:rPr>
              <a:t>Journal of Community Medicine &amp; Health </a:t>
            </a:r>
            <a:r>
              <a:rPr lang="en-US" sz="1400" b="1" dirty="0" smtClean="0">
                <a:latin typeface="Times New Roman" panose="02020603050405020304" pitchFamily="18" charset="0"/>
                <a:cs typeface="Times New Roman" panose="02020603050405020304" pitchFamily="18" charset="0"/>
              </a:rPr>
              <a:t>Education</a:t>
            </a:r>
          </a:p>
          <a:p>
            <a:pPr algn="ctr">
              <a:spcBef>
                <a:spcPts val="200"/>
              </a:spcBef>
            </a:pPr>
            <a:r>
              <a:rPr lang="en-US" sz="1050" b="1" dirty="0" smtClean="0">
                <a:latin typeface="Times New Roman" panose="02020603050405020304" pitchFamily="18" charset="0"/>
                <a:cs typeface="Times New Roman" panose="02020603050405020304" pitchFamily="18" charset="0"/>
              </a:rPr>
              <a:t>URL</a:t>
            </a:r>
            <a:r>
              <a:rPr lang="en-US" sz="1050" b="1" dirty="0" smtClean="0">
                <a:latin typeface="Times New Roman" panose="02020603050405020304" pitchFamily="18" charset="0"/>
                <a:cs typeface="Times New Roman" panose="02020603050405020304" pitchFamily="18" charset="0"/>
              </a:rPr>
              <a:t>: </a:t>
            </a:r>
            <a:r>
              <a:rPr lang="en-US" sz="1050" i="1" dirty="0">
                <a:latin typeface="Times New Roman" panose="02020603050405020304" pitchFamily="18" charset="0"/>
                <a:cs typeface="Times New Roman" panose="02020603050405020304" pitchFamily="18" charset="0"/>
              </a:rPr>
              <a:t>https://www.omicsonline.org/community-medicine-health-education.php</a:t>
            </a:r>
            <a:endParaRPr lang="en-US" sz="1050" i="1" dirty="0" smtClean="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xmlns="" id="{0CDE7C73-7463-4C0C-BFED-2B5D4EE49A0A}"/>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73239" y="2853430"/>
            <a:ext cx="1820733" cy="1820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194744" y="3059488"/>
            <a:ext cx="1792678" cy="2415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235200" y="2900197"/>
            <a:ext cx="1727200" cy="17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359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200D4E44-1515-476B-BED8-5D9807650EE8}"/>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xmlns="" id="{33F183F2-1B12-43C5-89FC-F74D4F20D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8AA43197-66D0-4B32-AF3E-FABF76210BE7}"/>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xmlns="" id="{284DCDF7-E300-4CB9-B94E-8AB41AA6DAE7}"/>
              </a:ext>
            </a:extLst>
          </p:cNvPr>
          <p:cNvSpPr txBox="1"/>
          <p:nvPr/>
        </p:nvSpPr>
        <p:spPr>
          <a:xfrm rot="16200000">
            <a:off x="-603373" y="3136614"/>
            <a:ext cx="4021394" cy="584775"/>
          </a:xfrm>
          <a:prstGeom prst="rect">
            <a:avLst/>
          </a:prstGeom>
          <a:noFill/>
        </p:spPr>
        <p:txBody>
          <a:bodyPr wrap="square" rtlCol="0">
            <a:spAutoFit/>
          </a:bodyPr>
          <a:lstStyle/>
          <a:p>
            <a:pPr algn="ctr"/>
            <a:r>
              <a:rPr lang="en-US" sz="1600" b="1" spc="600" dirty="0">
                <a:solidFill>
                  <a:schemeClr val="bg1"/>
                </a:solidFill>
                <a:latin typeface="Times New Roman" panose="02020603050405020304" pitchFamily="18" charset="0"/>
                <a:cs typeface="Times New Roman" panose="02020603050405020304" pitchFamily="18" charset="0"/>
              </a:rPr>
              <a:t>V</a:t>
            </a:r>
            <a:r>
              <a:rPr lang="en-IN" sz="1600" b="1" spc="600" dirty="0">
                <a:solidFill>
                  <a:schemeClr val="bg1"/>
                </a:solidFill>
                <a:latin typeface="Times New Roman" panose="02020603050405020304" pitchFamily="18" charset="0"/>
                <a:cs typeface="Times New Roman" panose="02020603050405020304" pitchFamily="18" charset="0"/>
              </a:rPr>
              <a:t>ENUE AND ACCOMODATION</a:t>
            </a:r>
          </a:p>
        </p:txBody>
      </p:sp>
      <p:sp>
        <p:nvSpPr>
          <p:cNvPr id="10" name="TextBox 9">
            <a:extLst>
              <a:ext uri="{FF2B5EF4-FFF2-40B4-BE49-F238E27FC236}">
                <a16:creationId xmlns:a16="http://schemas.microsoft.com/office/drawing/2014/main" xmlns="" id="{BADEA575-5D3B-41AF-8F22-F7F390ED0E22}"/>
              </a:ext>
            </a:extLst>
          </p:cNvPr>
          <p:cNvSpPr txBox="1"/>
          <p:nvPr/>
        </p:nvSpPr>
        <p:spPr>
          <a:xfrm>
            <a:off x="2458720" y="1420218"/>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 &amp; ACCOMMODATION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xmlns="" id="{DABD2C80-F81E-4BE5-A57E-817BA4F98033}"/>
              </a:ext>
            </a:extLst>
          </p:cNvPr>
          <p:cNvCxnSpPr/>
          <p:nvPr/>
        </p:nvCxnSpPr>
        <p:spPr>
          <a:xfrm>
            <a:off x="2787519" y="16985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AE1C7BDC-1A03-4183-955E-73A3EF21C4D8}"/>
              </a:ext>
            </a:extLst>
          </p:cNvPr>
          <p:cNvSpPr txBox="1"/>
          <p:nvPr/>
        </p:nvSpPr>
        <p:spPr>
          <a:xfrm>
            <a:off x="2787519" y="1921749"/>
            <a:ext cx="2678376" cy="646331"/>
          </a:xfrm>
          <a:prstGeom prst="rect">
            <a:avLst/>
          </a:prstGeom>
          <a:noFill/>
        </p:spPr>
        <p:txBody>
          <a:bodyPr wrap="square" rtlCol="0">
            <a:spAutoFit/>
          </a:bodyPr>
          <a:lstStyle/>
          <a:p>
            <a:pPr algn="ctr">
              <a:lnSpc>
                <a:spcPct val="150000"/>
              </a:lnSpc>
            </a:pPr>
            <a:r>
              <a:rPr lang="en-IN" sz="1200" b="1" spc="300" dirty="0" smtClean="0">
                <a:latin typeface="Times New Roman" panose="02020603050405020304" pitchFamily="18" charset="0"/>
                <a:cs typeface="Times New Roman" panose="02020603050405020304" pitchFamily="18" charset="0"/>
              </a:rPr>
              <a:t>LONDON</a:t>
            </a:r>
            <a:endParaRPr lang="en-IN" sz="1200" b="1" i="0" u="none" strike="noStrike" spc="300" baseline="0" dirty="0">
              <a:latin typeface="Times New Roman" panose="02020603050405020304" pitchFamily="18" charset="0"/>
              <a:cs typeface="Times New Roman" panose="02020603050405020304" pitchFamily="18" charset="0"/>
            </a:endParaRPr>
          </a:p>
          <a:p>
            <a:pPr algn="ctr">
              <a:lnSpc>
                <a:spcPct val="150000"/>
              </a:lnSpc>
            </a:pPr>
            <a:r>
              <a:rPr lang="en-IN" sz="1200" b="1" spc="300" dirty="0" smtClean="0">
                <a:latin typeface="Times New Roman" panose="02020603050405020304" pitchFamily="18" charset="0"/>
                <a:cs typeface="Times New Roman" panose="02020603050405020304" pitchFamily="18" charset="0"/>
              </a:rPr>
              <a:t>UK</a:t>
            </a:r>
            <a:endParaRPr lang="en-US" sz="700" b="1" i="0" u="none" strike="noStrike" spc="300" baseline="0"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B2ED4CCA-4A94-44AE-AC82-735C50E7ACB4}"/>
              </a:ext>
            </a:extLst>
          </p:cNvPr>
          <p:cNvSpPr/>
          <p:nvPr/>
        </p:nvSpPr>
        <p:spPr>
          <a:xfrm>
            <a:off x="6057894" y="1643416"/>
            <a:ext cx="5356752" cy="3571168"/>
          </a:xfrm>
          <a:prstGeom prst="rect">
            <a:avLst/>
          </a:prstGeom>
          <a:blipFill>
            <a:blip r:embed="rId4">
              <a:extLst>
                <a:ext uri="{28A0092B-C50C-407E-A947-70E740481C1C}">
                  <a14:useLocalDpi xmlns:a14="http://schemas.microsoft.com/office/drawing/2010/main" val="0"/>
                </a:ext>
              </a:extLst>
            </a:blip>
            <a:stretch>
              <a:fillRect/>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a:extLst>
              <a:ext uri="{FF2B5EF4-FFF2-40B4-BE49-F238E27FC236}">
                <a16:creationId xmlns:a16="http://schemas.microsoft.com/office/drawing/2014/main" xmlns="" id="{BBEEC7C5-FD68-45FB-9166-6549B73FCEF5}"/>
              </a:ext>
            </a:extLst>
          </p:cNvPr>
          <p:cNvSpPr txBox="1"/>
          <p:nvPr/>
        </p:nvSpPr>
        <p:spPr>
          <a:xfrm>
            <a:off x="5426405"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xmlns="" id="{B454FC11-575A-49A9-B9E3-CCD277D20A6C}"/>
              </a:ext>
            </a:extLst>
          </p:cNvPr>
          <p:cNvSpPr txBox="1"/>
          <p:nvPr/>
        </p:nvSpPr>
        <p:spPr>
          <a:xfrm>
            <a:off x="2787519" y="3037739"/>
            <a:ext cx="2829464"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CONTACT US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a16="http://schemas.microsoft.com/office/drawing/2014/main" xmlns="" id="{678D1018-0452-4C8C-B074-27F6CF693954}"/>
              </a:ext>
            </a:extLst>
          </p:cNvPr>
          <p:cNvCxnSpPr>
            <a:cxnSpLocks/>
          </p:cNvCxnSpPr>
          <p:nvPr/>
        </p:nvCxnSpPr>
        <p:spPr>
          <a:xfrm>
            <a:off x="2787519" y="3316072"/>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xmlns="" id="{75B495D4-3224-4031-ABF7-F78533727768}"/>
              </a:ext>
            </a:extLst>
          </p:cNvPr>
          <p:cNvSpPr txBox="1"/>
          <p:nvPr/>
        </p:nvSpPr>
        <p:spPr>
          <a:xfrm>
            <a:off x="2452722" y="3539270"/>
            <a:ext cx="3347970" cy="1846659"/>
          </a:xfrm>
          <a:prstGeom prst="rect">
            <a:avLst/>
          </a:prstGeom>
          <a:noFill/>
        </p:spPr>
        <p:txBody>
          <a:bodyPr wrap="square" rtlCol="0">
            <a:spAutoFit/>
          </a:bodyPr>
          <a:lstStyle/>
          <a:p>
            <a:pPr algn="ctr">
              <a:lnSpc>
                <a:spcPct val="150000"/>
              </a:lnSpc>
            </a:pPr>
            <a:r>
              <a:rPr lang="en-US" sz="1600" b="1" spc="300" dirty="0" smtClean="0">
                <a:latin typeface="Times New Roman" panose="02020603050405020304" pitchFamily="18" charset="0"/>
                <a:cs typeface="Times New Roman" panose="02020603050405020304" pitchFamily="18" charset="0"/>
              </a:rPr>
              <a:t>OHANNA DAVIES</a:t>
            </a:r>
            <a:endParaRPr lang="en-US" sz="1600" b="1" i="0" u="none" strike="noStrike" spc="300" baseline="0" dirty="0">
              <a:latin typeface="Times New Roman" panose="02020603050405020304" pitchFamily="18" charset="0"/>
              <a:cs typeface="Times New Roman" panose="02020603050405020304" pitchFamily="18" charset="0"/>
            </a:endParaRPr>
          </a:p>
          <a:p>
            <a:pPr algn="ctr">
              <a:lnSpc>
                <a:spcPct val="150000"/>
              </a:lnSpc>
            </a:pPr>
            <a:r>
              <a:rPr lang="en-US" sz="1200" i="0" u="none" strike="noStrike" baseline="0" dirty="0">
                <a:latin typeface="Times New Roman" panose="02020603050405020304" pitchFamily="18" charset="0"/>
                <a:cs typeface="Times New Roman" panose="02020603050405020304" pitchFamily="18" charset="0"/>
              </a:rPr>
              <a:t>Program Manager | </a:t>
            </a:r>
            <a:r>
              <a:rPr lang="en-US" sz="1200" b="1" dirty="0" smtClean="0">
                <a:latin typeface="Times New Roman" panose="02020603050405020304" pitchFamily="18" charset="0"/>
                <a:cs typeface="Times New Roman" panose="02020603050405020304" pitchFamily="18" charset="0"/>
              </a:rPr>
              <a:t>Euro Surgery </a:t>
            </a:r>
            <a:r>
              <a:rPr lang="en-US" sz="1200" b="1" i="0" u="none" strike="noStrike" baseline="0" dirty="0" smtClean="0">
                <a:latin typeface="Times New Roman" panose="02020603050405020304" pitchFamily="18" charset="0"/>
                <a:cs typeface="Times New Roman" panose="02020603050405020304" pitchFamily="18" charset="0"/>
              </a:rPr>
              <a:t>2022</a:t>
            </a:r>
            <a:endParaRPr lang="en-US" sz="1200" b="1" i="0" u="none" strike="noStrike" baseline="0" dirty="0">
              <a:latin typeface="Times New Roman" panose="02020603050405020304" pitchFamily="18" charset="0"/>
              <a:cs typeface="Times New Roman" panose="02020603050405020304" pitchFamily="18" charset="0"/>
            </a:endParaRPr>
          </a:p>
          <a:p>
            <a:pPr algn="ctr">
              <a:lnSpc>
                <a:spcPct val="150000"/>
              </a:lnSpc>
            </a:pPr>
            <a:r>
              <a:rPr lang="en-US" sz="1200" b="1" i="0" u="none" strike="noStrike" baseline="0" dirty="0">
                <a:latin typeface="Times New Roman" panose="02020603050405020304" pitchFamily="18" charset="0"/>
                <a:cs typeface="Times New Roman" panose="02020603050405020304" pitchFamily="18" charset="0"/>
              </a:rPr>
              <a:t>UK: </a:t>
            </a:r>
            <a:r>
              <a:rPr lang="en-US" sz="1200" i="0" u="none" strike="noStrike" baseline="0" dirty="0" smtClean="0">
                <a:latin typeface="Times New Roman" panose="02020603050405020304" pitchFamily="18" charset="0"/>
                <a:cs typeface="Times New Roman" panose="02020603050405020304" pitchFamily="18" charset="0"/>
              </a:rPr>
              <a:t>Conference</a:t>
            </a:r>
            <a:r>
              <a:rPr lang="en-US" sz="1200" i="0" u="none" strike="noStrike" dirty="0" smtClean="0">
                <a:latin typeface="Times New Roman" panose="02020603050405020304" pitchFamily="18" charset="0"/>
                <a:cs typeface="Times New Roman" panose="02020603050405020304" pitchFamily="18" charset="0"/>
              </a:rPr>
              <a:t> </a:t>
            </a:r>
            <a:r>
              <a:rPr lang="en-US" sz="1200" i="0" u="none" strike="noStrike" baseline="0" dirty="0" smtClean="0">
                <a:latin typeface="Times New Roman" panose="02020603050405020304" pitchFamily="18" charset="0"/>
                <a:cs typeface="Times New Roman" panose="02020603050405020304" pitchFamily="18" charset="0"/>
              </a:rPr>
              <a:t>Series </a:t>
            </a:r>
            <a:r>
              <a:rPr lang="en-US" sz="1200" i="0" u="none" strike="noStrike" baseline="0" dirty="0">
                <a:latin typeface="Times New Roman" panose="02020603050405020304" pitchFamily="18" charset="0"/>
                <a:cs typeface="Times New Roman" panose="02020603050405020304" pitchFamily="18" charset="0"/>
              </a:rPr>
              <a:t>LLC Ltd</a:t>
            </a:r>
          </a:p>
          <a:p>
            <a:pPr algn="ctr">
              <a:lnSpc>
                <a:spcPct val="150000"/>
              </a:lnSpc>
            </a:pPr>
            <a:r>
              <a:rPr lang="en-US" sz="1200" b="1" i="0" u="none" strike="noStrike" baseline="0" dirty="0">
                <a:latin typeface="Times New Roman" panose="02020603050405020304" pitchFamily="18" charset="0"/>
                <a:cs typeface="Times New Roman" panose="02020603050405020304" pitchFamily="18" charset="0"/>
              </a:rPr>
              <a:t>E: </a:t>
            </a:r>
            <a:r>
              <a:rPr lang="en-US" sz="1200" dirty="0">
                <a:latin typeface="Times New Roman" panose="02020603050405020304" pitchFamily="18" charset="0"/>
                <a:cs typeface="Times New Roman" panose="02020603050405020304" pitchFamily="18" charset="0"/>
              </a:rPr>
              <a:t>eurosurgery@lifescienceconferences.org</a:t>
            </a: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W:</a:t>
            </a:r>
            <a:r>
              <a:rPr lang="en-US" sz="1200" b="1" i="0" u="none" strike="noStrike" dirty="0" smtClean="0">
                <a:latin typeface="Times New Roman" panose="02020603050405020304" pitchFamily="18" charset="0"/>
                <a:cs typeface="Times New Roman" panose="02020603050405020304" pitchFamily="18" charset="0"/>
              </a:rPr>
              <a:t> </a:t>
            </a:r>
            <a:r>
              <a:rPr lang="en-US" sz="1050" dirty="0">
                <a:latin typeface="Times New Roman" panose="02020603050405020304" pitchFamily="18" charset="0"/>
                <a:cs typeface="Times New Roman" panose="02020603050405020304" pitchFamily="18" charset="0"/>
              </a:rPr>
              <a:t>https://euro.surgeryconferences.com</a:t>
            </a:r>
            <a:r>
              <a:rPr lang="en-US" sz="1050" dirty="0" smtClean="0">
                <a:latin typeface="Times New Roman" panose="02020603050405020304" pitchFamily="18" charset="0"/>
                <a:cs typeface="Times New Roman" panose="02020603050405020304" pitchFamily="18" charset="0"/>
              </a:rPr>
              <a:t>/</a:t>
            </a:r>
            <a:endParaRPr lang="en-US" sz="1100" i="0" u="none" strike="noStrike" baseline="0" dirty="0">
              <a:latin typeface="Times New Roman" panose="02020603050405020304" pitchFamily="18" charset="0"/>
              <a:cs typeface="Times New Roman" panose="02020603050405020304" pitchFamily="18" charset="0"/>
            </a:endParaRPr>
          </a:p>
          <a:p>
            <a:pPr algn="ctr">
              <a:lnSpc>
                <a:spcPct val="150000"/>
              </a:lnSpc>
            </a:pPr>
            <a:r>
              <a:rPr lang="en-US" sz="1200" b="1" dirty="0" smtClean="0">
                <a:latin typeface="Times New Roman" panose="02020603050405020304" pitchFamily="18" charset="0"/>
                <a:cs typeface="Times New Roman" panose="02020603050405020304" pitchFamily="18" charset="0"/>
              </a:rPr>
              <a:t>WhatsApp</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a:latin typeface="Times New Roman" panose="02020603050405020304" pitchFamily="18" charset="0"/>
                <a:cs typeface="Times New Roman" panose="02020603050405020304" pitchFamily="18" charset="0"/>
              </a:rPr>
              <a:t>no. </a:t>
            </a:r>
            <a:r>
              <a:rPr lang="en-US" sz="1200" i="0" u="none" strike="noStrike" baseline="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44-7897073589</a:t>
            </a:r>
            <a:endParaRPr lang="en-US" sz="70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7955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ADA990B4-B6D5-401E-9E0A-47795C89CE4A}"/>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a16="http://schemas.microsoft.com/office/drawing/2014/main" xmlns="" id="{6D122FB2-FDA0-46A1-8AE8-161055B2B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xmlns="" id="{5D5C9F63-E597-430F-9A96-BF96CBA1919D}"/>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xmlns="" id="{02F5C744-3A4D-4787-8735-1B9870ACFCEA}"/>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xmlns="" id="{C8022018-D274-4C9A-9B1E-34921750D4E0}"/>
              </a:ext>
            </a:extLst>
          </p:cNvPr>
          <p:cNvSpPr/>
          <p:nvPr/>
        </p:nvSpPr>
        <p:spPr>
          <a:xfrm>
            <a:off x="2748030" y="1115418"/>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xmlns="" id="{B5C2AB59-ED70-41E5-80BA-84C3F740EDD2}"/>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C2180BBA-EB56-47D6-9E2F-FB6AF0C7B5AB}"/>
              </a:ext>
            </a:extLst>
          </p:cNvPr>
          <p:cNvSpPr/>
          <p:nvPr/>
        </p:nvSpPr>
        <p:spPr>
          <a:xfrm>
            <a:off x="2738384" y="208186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2" name="TextBox 31">
            <a:extLst>
              <a:ext uri="{FF2B5EF4-FFF2-40B4-BE49-F238E27FC236}">
                <a16:creationId xmlns:a16="http://schemas.microsoft.com/office/drawing/2014/main" xmlns="" id="{089B17B9-F2B3-42DC-A8FA-D66CEA72026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4B19F277-807B-40E2-8AF3-5DA64A5D5077}"/>
              </a:ext>
            </a:extLst>
          </p:cNvPr>
          <p:cNvSpPr/>
          <p:nvPr/>
        </p:nvSpPr>
        <p:spPr>
          <a:xfrm flipH="1">
            <a:off x="5423866" y="960120"/>
            <a:ext cx="4677714" cy="86868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TextBox 29">
            <a:extLst>
              <a:ext uri="{FF2B5EF4-FFF2-40B4-BE49-F238E27FC236}">
                <a16:creationId xmlns:a16="http://schemas.microsoft.com/office/drawing/2014/main" xmlns="" id="{2947201B-FAC6-41F9-BEF5-A13313A52AFF}"/>
              </a:ext>
            </a:extLst>
          </p:cNvPr>
          <p:cNvSpPr txBox="1"/>
          <p:nvPr/>
        </p:nvSpPr>
        <p:spPr>
          <a:xfrm>
            <a:off x="5556504" y="1088168"/>
            <a:ext cx="3880104" cy="630942"/>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i="0" u="none" strike="noStrike" baseline="0" dirty="0" smtClean="0">
                <a:solidFill>
                  <a:schemeClr val="bg1"/>
                </a:solidFill>
                <a:latin typeface="Times New Roman" panose="02020603050405020304" pitchFamily="18" charset="0"/>
                <a:cs typeface="Times New Roman" panose="02020603050405020304" pitchFamily="18" charset="0"/>
              </a:rPr>
              <a:t>799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1149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1399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FB136082-67E0-4D08-BA5B-4C5EAE51A0E9}"/>
              </a:ext>
            </a:extLst>
          </p:cNvPr>
          <p:cNvSpPr/>
          <p:nvPr/>
        </p:nvSpPr>
        <p:spPr>
          <a:xfrm flipH="1">
            <a:off x="5411022" y="1924051"/>
            <a:ext cx="4677714" cy="84963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a:extLst>
              <a:ext uri="{FF2B5EF4-FFF2-40B4-BE49-F238E27FC236}">
                <a16:creationId xmlns:a16="http://schemas.microsoft.com/office/drawing/2014/main" xmlns="" id="{F1C80098-6A3B-46A9-95D9-D87551C71C1C}"/>
              </a:ext>
            </a:extLst>
          </p:cNvPr>
          <p:cNvSpPr txBox="1"/>
          <p:nvPr/>
        </p:nvSpPr>
        <p:spPr>
          <a:xfrm>
            <a:off x="557109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899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1249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1499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a16="http://schemas.microsoft.com/office/drawing/2014/main" xmlns="" id="{B1944A6D-542A-4A88-8CEC-C6109DDCB3C8}"/>
              </a:ext>
            </a:extLst>
          </p:cNvPr>
          <p:cNvSpPr/>
          <p:nvPr/>
        </p:nvSpPr>
        <p:spPr>
          <a:xfrm>
            <a:off x="2728224" y="303690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TextBox 37">
            <a:extLst>
              <a:ext uri="{FF2B5EF4-FFF2-40B4-BE49-F238E27FC236}">
                <a16:creationId xmlns:a16="http://schemas.microsoft.com/office/drawing/2014/main" xmlns="" id="{2C787CFE-836C-4D8B-BC4B-AE89073A245F}"/>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xmlns="" id="{5DA5F3C3-89F1-40A0-95B7-EC18FCC36AF9}"/>
              </a:ext>
            </a:extLst>
          </p:cNvPr>
          <p:cNvSpPr/>
          <p:nvPr/>
        </p:nvSpPr>
        <p:spPr>
          <a:xfrm flipH="1">
            <a:off x="5400862" y="2903835"/>
            <a:ext cx="4677714" cy="863493"/>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TextBox 39">
            <a:extLst>
              <a:ext uri="{FF2B5EF4-FFF2-40B4-BE49-F238E27FC236}">
                <a16:creationId xmlns:a16="http://schemas.microsoft.com/office/drawing/2014/main" xmlns="" id="{763793C1-F4A9-4C21-8B41-4E082ED64C59}"/>
              </a:ext>
            </a:extLst>
          </p:cNvPr>
          <p:cNvSpPr txBox="1"/>
          <p:nvPr/>
        </p:nvSpPr>
        <p:spPr>
          <a:xfrm>
            <a:off x="5560932" y="2925423"/>
            <a:ext cx="3903108" cy="810478"/>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Oral</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499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Poster: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599 ($499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$100) for Poster</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Delegate: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349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a16="http://schemas.microsoft.com/office/drawing/2014/main" xmlns="" id="{A856A4A7-AF74-4959-815F-F129FB2031F5}"/>
              </a:ext>
            </a:extLst>
          </p:cNvPr>
          <p:cNvSpPr/>
          <p:nvPr/>
        </p:nvSpPr>
        <p:spPr>
          <a:xfrm>
            <a:off x="4085862" y="3987929"/>
            <a:ext cx="4051141" cy="596186"/>
          </a:xfrm>
          <a:prstGeom prst="rect">
            <a:avLst/>
          </a:prstGeom>
          <a:solidFill>
            <a:schemeClr val="tx2">
              <a:lumMod val="75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2" name="TextBox 41">
            <a:extLst>
              <a:ext uri="{FF2B5EF4-FFF2-40B4-BE49-F238E27FC236}">
                <a16:creationId xmlns:a16="http://schemas.microsoft.com/office/drawing/2014/main" xmlns="" id="{4DAB3D9A-88E1-4675-846B-7D7EB6EB5D7B}"/>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xmlns="" id="{AF2FE988-8D74-4E46-A27C-CC8430F77A97}"/>
              </a:ext>
            </a:extLst>
          </p:cNvPr>
          <p:cNvSpPr txBox="1"/>
          <p:nvPr/>
        </p:nvSpPr>
        <p:spPr>
          <a:xfrm>
            <a:off x="3411794" y="4651543"/>
            <a:ext cx="5368412" cy="1107996"/>
          </a:xfrm>
          <a:prstGeom prst="rect">
            <a:avLst/>
          </a:prstGeom>
          <a:noFill/>
        </p:spPr>
        <p:txBody>
          <a:bodyPr wrap="square" rtlCol="0">
            <a:spAutoFit/>
          </a:bodyPr>
          <a:lstStyle/>
          <a:p>
            <a:pPr algn="ctr">
              <a:lnSpc>
                <a:spcPct val="150000"/>
              </a:lnSpc>
            </a:pPr>
            <a:r>
              <a:rPr lang="en-US" sz="1100" dirty="0">
                <a:latin typeface="Times New Roman" panose="02020603050405020304" pitchFamily="18" charset="0"/>
                <a:cs typeface="Times New Roman" panose="02020603050405020304" pitchFamily="18" charset="0"/>
              </a:rPr>
              <a:t>Abstract submission opens: </a:t>
            </a:r>
            <a:r>
              <a:rPr lang="en-US" sz="1100" b="1" dirty="0" smtClean="0">
                <a:latin typeface="Times New Roman" panose="02020603050405020304" pitchFamily="18" charset="0"/>
                <a:cs typeface="Times New Roman" panose="02020603050405020304" pitchFamily="18" charset="0"/>
              </a:rPr>
              <a:t>May </a:t>
            </a:r>
            <a:r>
              <a:rPr lang="en-US" sz="1100" b="1" dirty="0" smtClean="0">
                <a:latin typeface="Times New Roman" panose="02020603050405020304" pitchFamily="18" charset="0"/>
                <a:cs typeface="Times New Roman" panose="02020603050405020304" pitchFamily="18" charset="0"/>
              </a:rPr>
              <a:t>01</a:t>
            </a:r>
            <a:r>
              <a:rPr lang="en-US" sz="1100" b="1" dirty="0" smtClean="0">
                <a:latin typeface="Times New Roman" panose="02020603050405020304" pitchFamily="18" charset="0"/>
                <a:cs typeface="Times New Roman" panose="02020603050405020304" pitchFamily="18" charset="0"/>
              </a:rPr>
              <a:t>, </a:t>
            </a:r>
            <a:r>
              <a:rPr lang="en-US" sz="1100" b="1" dirty="0" smtClean="0">
                <a:latin typeface="Times New Roman" panose="02020603050405020304" pitchFamily="18" charset="0"/>
                <a:cs typeface="Times New Roman" panose="02020603050405020304" pitchFamily="18" charset="0"/>
              </a:rPr>
              <a:t>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Early Bird Registration</a:t>
            </a:r>
            <a:r>
              <a:rPr lang="en-US" sz="1100" b="1" dirty="0">
                <a:latin typeface="Times New Roman" panose="02020603050405020304" pitchFamily="18" charset="0"/>
                <a:cs typeface="Times New Roman" panose="02020603050405020304" pitchFamily="18" charset="0"/>
              </a:rPr>
              <a:t>: </a:t>
            </a:r>
            <a:r>
              <a:rPr lang="en-US" sz="1100" b="1" dirty="0" smtClean="0">
                <a:latin typeface="Times New Roman" panose="02020603050405020304" pitchFamily="18" charset="0"/>
                <a:cs typeface="Times New Roman" panose="02020603050405020304" pitchFamily="18" charset="0"/>
              </a:rPr>
              <a:t>May</a:t>
            </a:r>
            <a:r>
              <a:rPr lang="en-US" sz="1100" b="1" dirty="0" smtClean="0">
                <a:latin typeface="Times New Roman" panose="02020603050405020304" pitchFamily="18" charset="0"/>
                <a:cs typeface="Times New Roman" panose="02020603050405020304" pitchFamily="18" charset="0"/>
              </a:rPr>
              <a:t> 30, 2023 </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Registration Opens: </a:t>
            </a:r>
            <a:r>
              <a:rPr lang="en-US" sz="1100" b="1" dirty="0" smtClean="0">
                <a:latin typeface="Times New Roman" panose="02020603050405020304" pitchFamily="18" charset="0"/>
                <a:cs typeface="Times New Roman" panose="02020603050405020304" pitchFamily="18" charset="0"/>
              </a:rPr>
              <a:t>May </a:t>
            </a:r>
            <a:r>
              <a:rPr lang="en-US" sz="1100" b="1" dirty="0" smtClean="0">
                <a:latin typeface="Times New Roman" panose="02020603050405020304" pitchFamily="18" charset="0"/>
                <a:cs typeface="Times New Roman" panose="02020603050405020304" pitchFamily="18" charset="0"/>
              </a:rPr>
              <a:t>01</a:t>
            </a:r>
            <a:r>
              <a:rPr lang="en-US" sz="1100" b="1" dirty="0" smtClean="0">
                <a:latin typeface="Times New Roman" panose="02020603050405020304" pitchFamily="18" charset="0"/>
                <a:cs typeface="Times New Roman" panose="02020603050405020304" pitchFamily="18" charset="0"/>
              </a:rPr>
              <a:t>, </a:t>
            </a:r>
            <a:r>
              <a:rPr lang="en-US" sz="1100" b="1" dirty="0" smtClean="0">
                <a:latin typeface="Times New Roman" panose="02020603050405020304" pitchFamily="18" charset="0"/>
                <a:cs typeface="Times New Roman" panose="02020603050405020304" pitchFamily="18" charset="0"/>
              </a:rPr>
              <a:t>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On Spot Registration: </a:t>
            </a:r>
            <a:r>
              <a:rPr lang="en-US" sz="1100" b="1" dirty="0" smtClean="0">
                <a:latin typeface="Times New Roman" panose="02020603050405020304" pitchFamily="18" charset="0"/>
                <a:cs typeface="Times New Roman" panose="02020603050405020304" pitchFamily="18" charset="0"/>
              </a:rPr>
              <a:t>December </a:t>
            </a:r>
            <a:r>
              <a:rPr lang="en-US" sz="1100" b="1" dirty="0" smtClean="0">
                <a:latin typeface="Times New Roman" panose="02020603050405020304" pitchFamily="18" charset="0"/>
                <a:cs typeface="Times New Roman" panose="02020603050405020304" pitchFamily="18" charset="0"/>
              </a:rPr>
              <a:t>04, 2023</a:t>
            </a:r>
            <a:endParaRPr lang="en-IN" sz="1100" b="1"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xmlns="" id="{6DC8CB65-EB20-4A2D-AB4E-B554366AC9CC}"/>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https://diabeticmedications.conferenceseries.com/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532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4190</TotalTime>
  <Words>1805</Words>
  <Application>Microsoft Office PowerPoint</Application>
  <PresentationFormat>Custom</PresentationFormat>
  <Paragraphs>181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Brochure</dc:title>
  <dc:creator>jatin Raman</dc:creator>
  <cp:lastModifiedBy>Hitesh Vashist</cp:lastModifiedBy>
  <cp:revision>69</cp:revision>
  <dcterms:created xsi:type="dcterms:W3CDTF">2021-03-23T11:39:33Z</dcterms:created>
  <dcterms:modified xsi:type="dcterms:W3CDTF">2023-06-05T14:13:19Z</dcterms:modified>
</cp:coreProperties>
</file>