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5.jpg" ContentType="image/jpeg"/>
  <Override PartName="/ppt/media/image36.jpg" ContentType="image/jpeg"/>
  <Override PartName="/ppt/media/image3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8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8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8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24220" y="1226634"/>
            <a:ext cx="5511800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8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67359" y="1508886"/>
            <a:ext cx="10457281" cy="407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hyperlink" Target="mailto:dentalsurgeons@euroconferences.ne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dentalsurgeons.conferenceseries.com/events-list/dental-caries" TargetMode="External"/><Relationship Id="rId13" Type="http://schemas.openxmlformats.org/officeDocument/2006/relationships/hyperlink" Target="https://dentalsurgeons.conferenceseries.com/events-list/dental-nursing" TargetMode="External"/><Relationship Id="rId18" Type="http://schemas.openxmlformats.org/officeDocument/2006/relationships/hyperlink" Target="https://dentalsurgeons.conferenceseries.com/events-list/maxillofacial-pathology-microbiology-surgery" TargetMode="External"/><Relationship Id="rId3" Type="http://schemas.openxmlformats.org/officeDocument/2006/relationships/image" Target="../media/image17.png"/><Relationship Id="rId21" Type="http://schemas.openxmlformats.org/officeDocument/2006/relationships/hyperlink" Target="https://dentalsurgeons.conferenceseries.com/events-list/orthodontics" TargetMode="External"/><Relationship Id="rId7" Type="http://schemas.openxmlformats.org/officeDocument/2006/relationships/hyperlink" Target="https://dentalsurgeons.conferenceseries.com/events-list/dental-biomaterials-bioengineering" TargetMode="External"/><Relationship Id="rId12" Type="http://schemas.openxmlformats.org/officeDocument/2006/relationships/hyperlink" Target="https://dentalsurgeons.conferenceseries.com/events-list/dental-material-sciences" TargetMode="External"/><Relationship Id="rId17" Type="http://schemas.openxmlformats.org/officeDocument/2006/relationships/hyperlink" Target="https://dentalsurgeons.conferenceseries.com/events-list/holistic-dentistry" TargetMode="External"/><Relationship Id="rId25" Type="http://schemas.openxmlformats.org/officeDocument/2006/relationships/image" Target="../media/image27.png"/><Relationship Id="rId2" Type="http://schemas.openxmlformats.org/officeDocument/2006/relationships/image" Target="../media/image25.jpg"/><Relationship Id="rId16" Type="http://schemas.openxmlformats.org/officeDocument/2006/relationships/hyperlink" Target="https://dentalsurgeons.conferenceseries.com/events-list/forensic-odontology" TargetMode="External"/><Relationship Id="rId20" Type="http://schemas.openxmlformats.org/officeDocument/2006/relationships/hyperlink" Target="https://dentalsurgeons.conferenceseries.com/events-list/oral-cancer-research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entalsurgeons.conferenceseries.com/events-list/craniofacial-surgery" TargetMode="External"/><Relationship Id="rId11" Type="http://schemas.openxmlformats.org/officeDocument/2006/relationships/hyperlink" Target="https://dentalsurgeons.conferenceseries.com/events-list/dental-marketing" TargetMode="External"/><Relationship Id="rId24" Type="http://schemas.openxmlformats.org/officeDocument/2006/relationships/image" Target="../media/image26.png"/><Relationship Id="rId5" Type="http://schemas.openxmlformats.org/officeDocument/2006/relationships/hyperlink" Target="https://dentalsurgeons.conferenceseries.com/events-list/conservative-dentistry" TargetMode="External"/><Relationship Id="rId15" Type="http://schemas.openxmlformats.org/officeDocument/2006/relationships/hyperlink" Target="https://dentalsurgeons.conferenceseries.com/events-list/endodontic" TargetMode="External"/><Relationship Id="rId23" Type="http://schemas.openxmlformats.org/officeDocument/2006/relationships/hyperlink" Target="https://dentalsurgeons.conferenceseries.com/events-list/periodontology-and-implant-dentistry" TargetMode="External"/><Relationship Id="rId10" Type="http://schemas.openxmlformats.org/officeDocument/2006/relationships/hyperlink" Target="https://dentalsurgeons.conferenceseries.com/events-list/dental-implants" TargetMode="External"/><Relationship Id="rId19" Type="http://schemas.openxmlformats.org/officeDocument/2006/relationships/hyperlink" Target="https://dentalsurgeons.conferenceseries.com/events-list/mouth-cancer" TargetMode="External"/><Relationship Id="rId4" Type="http://schemas.openxmlformats.org/officeDocument/2006/relationships/hyperlink" Target="https://dentalsurgeons.conferenceseries.com/events-list/3-d-imaging-in-dentistry" TargetMode="External"/><Relationship Id="rId9" Type="http://schemas.openxmlformats.org/officeDocument/2006/relationships/hyperlink" Target="https://dentalsurgeons.conferenceseries.com/events-list/dental-education" TargetMode="External"/><Relationship Id="rId14" Type="http://schemas.openxmlformats.org/officeDocument/2006/relationships/hyperlink" Target="https://dentalsurgeons.conferenceseries.com/events-list/dental-nursing-and-public-health-dentistry" TargetMode="External"/><Relationship Id="rId22" Type="http://schemas.openxmlformats.org/officeDocument/2006/relationships/hyperlink" Target="https://dentalsurgeons.conferenceseries.com/events-list/paediatric-dentistry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7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6.jp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7172" y="0"/>
            <a:ext cx="1971039" cy="22631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0307" y="3649780"/>
            <a:ext cx="1971039" cy="32082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545591"/>
            <a:ext cx="6277610" cy="6123940"/>
            <a:chOff x="0" y="545591"/>
            <a:chExt cx="6277610" cy="612394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69541"/>
              <a:ext cx="1955394" cy="39604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45591"/>
              <a:ext cx="4322064" cy="19766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01" y="548639"/>
              <a:ext cx="4258476" cy="18690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639" y="2604515"/>
              <a:ext cx="4375404" cy="19766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437" y="2607183"/>
              <a:ext cx="4268978" cy="18690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1951" y="4692395"/>
              <a:ext cx="4375404" cy="19766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5419" y="4695482"/>
              <a:ext cx="4268978" cy="1869058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7224556" y="1715794"/>
            <a:ext cx="39027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20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41th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on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6370318" y="2046629"/>
            <a:ext cx="5511800" cy="79444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34"/>
              </a:spcBef>
            </a:pPr>
            <a:r>
              <a:rPr lang="en-IN" sz="2400" spc="-5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IN" sz="2400" spc="-5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Surgery and </a:t>
            </a:r>
            <a:r>
              <a:rPr lang="en-IN" sz="2400" spc="-5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Medicine</a:t>
            </a:r>
            <a:br>
              <a:rPr lang="en-IN" sz="2400" spc="-5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400" spc="-5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 </a:t>
            </a:r>
            <a:r>
              <a:rPr lang="en-US" sz="1400" b="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24-25, 2025 London, UK</a:t>
            </a:r>
            <a:r>
              <a:rPr lang="en-IN" sz="1400" b="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sz="14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7470" y="3780110"/>
            <a:ext cx="6196203" cy="1146468"/>
          </a:xfrm>
          <a:prstGeom prst="rect">
            <a:avLst/>
          </a:prstGeom>
        </p:spPr>
        <p:txBody>
          <a:bodyPr vert="horz" wrap="square" lIns="0" tIns="12700" rIns="0" bIns="0" numCol="1" rtlCol="0">
            <a:spAutoFit/>
          </a:bodyPr>
          <a:lstStyle/>
          <a:p>
            <a:pPr marL="744220" marR="672465" indent="106807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333E50"/>
                </a:solidFill>
                <a:latin typeface="Times New Roman"/>
                <a:cs typeface="Times New Roman"/>
              </a:rPr>
              <a:t>Theme</a:t>
            </a:r>
            <a:r>
              <a:rPr sz="2000" b="1" dirty="0" smtClean="0">
                <a:solidFill>
                  <a:srgbClr val="333E50"/>
                </a:solidFill>
                <a:latin typeface="Times New Roman"/>
                <a:cs typeface="Times New Roman"/>
              </a:rPr>
              <a:t>:</a:t>
            </a:r>
            <a:r>
              <a:rPr lang="en-US" sz="2000" b="1" spc="-5" dirty="0" smtClean="0">
                <a:solidFill>
                  <a:srgbClr val="333E50"/>
                </a:solidFill>
                <a:latin typeface="Times New Roman"/>
                <a:cs typeface="Times New Roman"/>
              </a:rPr>
              <a:t/>
            </a:r>
            <a:br>
              <a:rPr lang="en-US" sz="2000" b="1" spc="-5" dirty="0" smtClean="0">
                <a:solidFill>
                  <a:srgbClr val="333E50"/>
                </a:solidFill>
                <a:latin typeface="Times New Roman"/>
                <a:cs typeface="Times New Roman"/>
              </a:rPr>
            </a:br>
            <a:r>
              <a:rPr lang="en-US" sz="2000" b="1" spc="-5" dirty="0" smtClean="0">
                <a:solidFill>
                  <a:srgbClr val="333E50"/>
                </a:solidFill>
                <a:latin typeface="Times New Roman"/>
                <a:cs typeface="Times New Roman"/>
              </a:rPr>
              <a:t>           </a:t>
            </a:r>
            <a:r>
              <a:rPr lang="en-US" sz="2000" b="1" spc="-5" dirty="0" smtClean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</a:p>
          <a:p>
            <a:pPr marL="744220" marR="672465" indent="1068070" algn="ctr">
              <a:lnSpc>
                <a:spcPct val="100000"/>
              </a:lnSpc>
              <a:spcBef>
                <a:spcPts val="100"/>
              </a:spcBef>
            </a:pPr>
            <a:r>
              <a:rPr lang="en-US" sz="1600" b="1" spc="-5" dirty="0" smtClean="0">
                <a:solidFill>
                  <a:srgbClr val="333E50"/>
                </a:solidFill>
                <a:latin typeface="Times New Roman"/>
                <a:cs typeface="Times New Roman"/>
              </a:rPr>
              <a:t>Future Smiles: Innovations in Dental                                   </a:t>
            </a:r>
          </a:p>
          <a:p>
            <a:pPr marL="744220" marR="672465" indent="1068070" algn="ctr">
              <a:lnSpc>
                <a:spcPct val="100000"/>
              </a:lnSpc>
              <a:spcBef>
                <a:spcPts val="100"/>
              </a:spcBef>
            </a:pPr>
            <a:r>
              <a:rPr lang="en-US" sz="1600" b="1" spc="-5" dirty="0" smtClean="0">
                <a:solidFill>
                  <a:srgbClr val="333E50"/>
                </a:solidFill>
                <a:latin typeface="Times New Roman"/>
                <a:cs typeface="Times New Roman"/>
              </a:rPr>
              <a:t>    Surgery and Medicine</a:t>
            </a: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19360" y="362254"/>
            <a:ext cx="2262758" cy="186385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368862" y="6108005"/>
            <a:ext cx="3993261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212A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</a:t>
            </a:r>
            <a:r>
              <a:rPr sz="1400" b="1" spc="-15" dirty="0">
                <a:solidFill>
                  <a:srgbClr val="212A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400" u="sng" spc="-5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dentalsurgeons@euroconferences.net</a:t>
            </a:r>
            <a:endParaRPr lang="en-IN" sz="1400" u="sng" spc="-5" dirty="0" smtClean="0">
              <a:solidFill>
                <a:srgbClr val="0462C1"/>
              </a:solidFill>
              <a:uFill>
                <a:solidFill>
                  <a:srgbClr val="0462C1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212A35"/>
                </a:solidFill>
                <a:latin typeface="Times New Roman"/>
                <a:cs typeface="Times New Roman"/>
              </a:rPr>
              <a:t>URL</a:t>
            </a:r>
            <a:r>
              <a:rPr lang="en-US" sz="1400" b="1" spc="-5" dirty="0" smtClean="0">
                <a:solidFill>
                  <a:srgbClr val="212A35"/>
                </a:solidFill>
                <a:latin typeface="Times New Roman"/>
                <a:cs typeface="Times New Roman"/>
              </a:rPr>
              <a:t>: </a:t>
            </a:r>
            <a:r>
              <a:rPr lang="en-IN" sz="1400" b="1" dirty="0" smtClean="0">
                <a:solidFill>
                  <a:srgbClr val="4471C4"/>
                </a:solidFill>
                <a:latin typeface="Times New Roman"/>
                <a:cs typeface="Times New Roman"/>
              </a:rPr>
              <a:t>https://dentalsurgeons.conferenceseries.com/</a:t>
            </a:r>
          </a:p>
        </p:txBody>
      </p: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77200" y="4111894"/>
            <a:ext cx="3429000" cy="603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7359" y="1369318"/>
            <a:ext cx="7820964" cy="5396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2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sz="1200" b="1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2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ndees</a:t>
            </a: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8425" marR="661035" indent="40640" algn="just">
              <a:lnSpc>
                <a:spcPct val="150000"/>
              </a:lnSpc>
              <a:spcBef>
                <a:spcPts val="5"/>
              </a:spcBef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Series 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LLC </a:t>
            </a:r>
            <a:r>
              <a:rPr sz="1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LTD </a:t>
            </a:r>
            <a:r>
              <a:rPr lang="en-US" sz="12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welcomes 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41th International Conference on Dental Surgery and Medicine,</a:t>
            </a:r>
            <a:r>
              <a:rPr sz="1200" b="1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</a:t>
            </a:r>
            <a:r>
              <a:rPr sz="1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be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</a:t>
            </a:r>
            <a:r>
              <a:rPr sz="1200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March 24-25, 2025 London, UK</a:t>
            </a:r>
            <a:r>
              <a:rPr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cordially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invite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  <a:r>
              <a:rPr sz="1200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sharing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sz="12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sz="1200" spc="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arena</a:t>
            </a:r>
            <a:r>
              <a:rPr sz="12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IN" sz="12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DENTAL </a:t>
            </a:r>
            <a:r>
              <a:rPr lang="en-IN" sz="12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SURGERY 2025</a:t>
            </a:r>
            <a:r>
              <a:rPr sz="1200" b="1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anticipates</a:t>
            </a:r>
            <a:r>
              <a:rPr sz="1200" spc="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  <a:r>
              <a:rPr sz="1200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around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thought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provoking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keynote</a:t>
            </a:r>
            <a:r>
              <a:rPr sz="1200" spc="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lectures,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oral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poster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presentations.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attending</a:t>
            </a:r>
            <a:r>
              <a:rPr sz="1200" spc="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delegates</a:t>
            </a:r>
            <a:r>
              <a:rPr sz="1200" spc="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editorial</a:t>
            </a:r>
            <a:r>
              <a:rPr sz="1200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board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members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related</a:t>
            </a:r>
            <a:r>
              <a:rPr sz="1200" spc="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sz="1200" spc="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journals.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excellent</a:t>
            </a:r>
            <a:r>
              <a:rPr sz="1200" spc="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opportunity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delegates</a:t>
            </a:r>
            <a:r>
              <a:rPr sz="1200" spc="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universities,</a:t>
            </a:r>
            <a:r>
              <a:rPr sz="12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institutes,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industries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interact</a:t>
            </a:r>
            <a:r>
              <a:rPr sz="1200" spc="4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scientists.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intending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  <a:r>
              <a:rPr sz="1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confirm</a:t>
            </a:r>
            <a:r>
              <a:rPr sz="1200" spc="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sz="12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</a:t>
            </a:r>
            <a:r>
              <a:rPr sz="1200" spc="5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registering</a:t>
            </a:r>
            <a:r>
              <a:rPr sz="1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along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sz="12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colleagues.</a:t>
            </a:r>
            <a:r>
              <a:rPr sz="12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delegate</a:t>
            </a:r>
            <a:r>
              <a:rPr sz="1200" spc="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sz="1200" spc="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bird </a:t>
            </a:r>
            <a:r>
              <a:rPr sz="12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offer.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main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theme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1200" spc="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Smiles: Innovations in Dental Surgery and Medicine</a:t>
            </a:r>
            <a:r>
              <a:rPr sz="1200" b="1" i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sz="1200" b="1" i="1" spc="-5" dirty="0" smtClean="0">
                <a:solidFill>
                  <a:srgbClr val="33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200" b="1" i="1" spc="-10" dirty="0" smtClean="0">
                <a:solidFill>
                  <a:srgbClr val="333E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premier</a:t>
            </a:r>
            <a:r>
              <a:rPr lang="en-US" sz="1200" spc="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event,</a:t>
            </a:r>
            <a:r>
              <a:rPr sz="1200" spc="3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have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sz="1200" spc="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2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sz="1200" spc="4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1200" spc="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sz="1200" spc="-28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interests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mind.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sz="1200" spc="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not</a:t>
            </a:r>
            <a:r>
              <a:rPr sz="1200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the number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for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network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colleagues from</a:t>
            </a:r>
            <a:r>
              <a:rPr sz="1200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across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introduced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focused sessions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cutting edge presentations, special panel discussions,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livelier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 with industry leaders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experts. Life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of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 and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take.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life. Attend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12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DENTAL SURGERY 2025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with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peers, exchange expertise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experiences,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arm</a:t>
            </a:r>
            <a:r>
              <a:rPr sz="1200" spc="2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yourself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latest information to take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to the next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level. </a:t>
            </a:r>
            <a:r>
              <a:rPr sz="1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forward to personally welcoming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Conference 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spc="-1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just">
              <a:lnSpc>
                <a:spcPct val="100000"/>
              </a:lnSpc>
            </a:pPr>
            <a:endParaRPr lang="en-US" sz="1200" spc="-1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just">
              <a:lnSpc>
                <a:spcPct val="100000"/>
              </a:lnSpc>
            </a:pPr>
            <a:r>
              <a:rPr sz="1200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Sincerely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500" algn="just">
              <a:lnSpc>
                <a:spcPts val="1435"/>
              </a:lnSpc>
            </a:pP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Organizing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Committee</a:t>
            </a:r>
          </a:p>
          <a:p>
            <a:pPr marL="63500" algn="just">
              <a:lnSpc>
                <a:spcPts val="1675"/>
              </a:lnSpc>
            </a:pPr>
            <a:r>
              <a:rPr lang="en-IN" sz="12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DENTAL SURGERY 2025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91599" y="6477000"/>
            <a:ext cx="342696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spc="-10" dirty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https://dentalsurgeons.conferenceseries.com/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01796" y="432015"/>
            <a:ext cx="4788408" cy="83671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35728" y="637158"/>
            <a:ext cx="22447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412709"/>
            <a:ext cx="263347" cy="43205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323" y="1966595"/>
            <a:ext cx="3456431" cy="23000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4228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869683"/>
              <a:ext cx="10713720" cy="5248910"/>
            </a:xfrm>
            <a:custGeom>
              <a:avLst/>
              <a:gdLst/>
              <a:ahLst/>
              <a:cxnLst/>
              <a:rect l="l" t="t" r="r" b="b"/>
              <a:pathLst>
                <a:path w="10713720" h="5248910">
                  <a:moveTo>
                    <a:pt x="10713466" y="0"/>
                  </a:moveTo>
                  <a:lnTo>
                    <a:pt x="0" y="0"/>
                  </a:lnTo>
                  <a:lnTo>
                    <a:pt x="0" y="399046"/>
                  </a:lnTo>
                  <a:lnTo>
                    <a:pt x="0" y="5248402"/>
                  </a:lnTo>
                  <a:lnTo>
                    <a:pt x="10713466" y="5248402"/>
                  </a:lnTo>
                  <a:lnTo>
                    <a:pt x="10713466" y="39904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4460" y="1965579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896" y="1904745"/>
              <a:ext cx="124205" cy="1243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6" y="2128011"/>
              <a:ext cx="124205" cy="12433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45530" y="2190369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67332" y="1690370"/>
            <a:ext cx="6318885" cy="41655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r</a:t>
            </a:r>
            <a:r>
              <a:rPr sz="1200" b="1" spc="5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 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a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i 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1200" b="1" spc="5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p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e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spc="5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200" b="1" spc="3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J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r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L="46863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200" b="1" spc="5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2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u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2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81369" y="2239773"/>
            <a:ext cx="4279900" cy="29997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Submit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Guaranteed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Truly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impartial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recognition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best </a:t>
            </a:r>
            <a:r>
              <a:rPr sz="1000" dirty="0">
                <a:latin typeface="Times New Roman"/>
                <a:cs typeface="Times New Roman"/>
              </a:rPr>
              <a:t>papers</a:t>
            </a: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Audio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Sharing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Authors,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dirty="0">
                <a:latin typeface="Times New Roman"/>
                <a:cs typeface="Times New Roman"/>
              </a:rPr>
              <a:t> are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 dirty="0">
              <a:latin typeface="Times New Roman"/>
              <a:cs typeface="Times New Roman"/>
            </a:endParaRPr>
          </a:p>
          <a:p>
            <a:pPr marL="184785" marR="165100" indent="-172720">
              <a:lnSpc>
                <a:spcPts val="131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website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on-line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 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committee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marR="8509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" dirty="0">
                <a:latin typeface="Times New Roman"/>
                <a:cs typeface="Times New Roman"/>
              </a:rPr>
              <a:t> Identification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(DOI)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Cross Ref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Google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88808" y="3735578"/>
            <a:ext cx="4771390" cy="124460"/>
            <a:chOff x="1388808" y="3735578"/>
            <a:chExt cx="4771390" cy="124460"/>
          </a:xfrm>
        </p:grpSpPr>
        <p:sp>
          <p:nvSpPr>
            <p:cNvPr id="13" name="object 13"/>
            <p:cNvSpPr/>
            <p:nvPr/>
          </p:nvSpPr>
          <p:spPr>
            <a:xfrm>
              <a:off x="1390396" y="3796284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0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548" y="3735578"/>
              <a:ext cx="124205" cy="12420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464944" y="2079862"/>
            <a:ext cx="4342130" cy="327589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05740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21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Rapid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 </a:t>
            </a:r>
            <a:r>
              <a:rPr sz="1000" spc="-5" dirty="0">
                <a:latin typeface="Times New Roman"/>
                <a:cs typeface="Times New Roman"/>
              </a:rPr>
              <a:t>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 Visibility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spc="-20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Likes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immediately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acceptance</a:t>
            </a:r>
            <a:endParaRPr sz="1000" dirty="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850" dirty="0">
              <a:latin typeface="Times New Roman"/>
              <a:cs typeface="Times New Roman"/>
            </a:endParaRPr>
          </a:p>
          <a:p>
            <a:pPr marL="198755">
              <a:lnSpc>
                <a:spcPct val="100000"/>
              </a:lnSpc>
            </a:pP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r</a:t>
            </a:r>
            <a:r>
              <a:rPr sz="1200" b="1" spc="5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1200" b="1" spc="5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c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i f i c</a:t>
            </a:r>
            <a:r>
              <a:rPr sz="1200" b="1" spc="5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C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f</a:t>
            </a:r>
            <a:r>
              <a:rPr sz="1200" b="1" spc="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200" b="1" spc="-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c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 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 dirty="0">
              <a:latin typeface="Times New Roman"/>
              <a:cs typeface="Times New Roman"/>
            </a:endParaRPr>
          </a:p>
          <a:p>
            <a:pPr marL="184785" marR="13144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 dirty="0">
              <a:latin typeface="Times New Roman"/>
              <a:cs typeface="Times New Roman"/>
            </a:endParaRPr>
          </a:p>
          <a:p>
            <a:pPr marL="184785" marR="51117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Continuum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education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40 countries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 Discussions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lang="en-US" sz="1000" spc="-5" dirty="0" smtClean="0">
                <a:latin typeface="Times New Roman"/>
                <a:cs typeface="Times New Roman"/>
              </a:rPr>
              <a:t>Dental Surgery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16551" y="5538927"/>
            <a:ext cx="234569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52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</a:t>
            </a:r>
            <a:r>
              <a:rPr sz="700" b="1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spc="1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published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in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respective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UK: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Conference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Series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LLC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Ltd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Journals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Each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abstract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provided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digital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Identifier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701796" y="432015"/>
            <a:ext cx="4788535" cy="5487035"/>
            <a:chOff x="3701796" y="432015"/>
            <a:chExt cx="4788535" cy="548703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3191" y="5738876"/>
              <a:ext cx="359918" cy="1799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1796" y="432015"/>
              <a:ext cx="4788408" cy="83671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134985" y="5697754"/>
            <a:ext cx="26511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https://neurologists.conferenceseries.com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5134102" y="676782"/>
            <a:ext cx="18465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1290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2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63610" y="750595"/>
              <a:ext cx="9288145" cy="5378450"/>
            </a:xfrm>
            <a:custGeom>
              <a:avLst/>
              <a:gdLst/>
              <a:ahLst/>
              <a:cxnLst/>
              <a:rect l="l" t="t" r="r" b="b"/>
              <a:pathLst>
                <a:path w="9288145" h="5378450">
                  <a:moveTo>
                    <a:pt x="0" y="5378196"/>
                  </a:moveTo>
                  <a:lnTo>
                    <a:pt x="9288030" y="5378196"/>
                  </a:lnTo>
                  <a:lnTo>
                    <a:pt x="9288030" y="0"/>
                  </a:lnTo>
                  <a:lnTo>
                    <a:pt x="0" y="0"/>
                  </a:lnTo>
                  <a:lnTo>
                    <a:pt x="0" y="5378196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262632" y="824229"/>
            <a:ext cx="8829040" cy="14677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18440" algn="just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Series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LLC Ltd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overwhelmed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announce the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commencement of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41th International Conference on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is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going to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held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March 24-25, 2025 London, UK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conference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highlights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Smiles: Innovations in Dental Surgery 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Medicine”,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sz="1200" spc="19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</a:t>
            </a:r>
            <a:r>
              <a:rPr sz="12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2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</a:t>
            </a:r>
            <a:r>
              <a:rPr sz="12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forum</a:t>
            </a:r>
            <a:r>
              <a:rPr sz="12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12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Academics,</a:t>
            </a:r>
            <a:r>
              <a:rPr sz="12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Deans,</a:t>
            </a:r>
            <a:r>
              <a:rPr sz="12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</a:t>
            </a:r>
            <a:r>
              <a:rPr sz="12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Experts,</a:t>
            </a:r>
            <a:r>
              <a:rPr sz="12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Industrialists,</a:t>
            </a:r>
            <a:r>
              <a:rPr sz="1200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Nutritionists,</a:t>
            </a:r>
            <a:r>
              <a:rPr sz="12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Dietician,</a:t>
            </a:r>
            <a:r>
              <a:rPr sz="1200" spc="1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Doctors,</a:t>
            </a:r>
            <a:r>
              <a:rPr sz="1200" spc="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Young</a:t>
            </a:r>
            <a:r>
              <a:rPr sz="1200" spc="1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Scientists,</a:t>
            </a:r>
            <a:r>
              <a:rPr sz="1200" spc="2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Students,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Delegates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Nutritionists,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talented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understudy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universities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laboratories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1200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</a:t>
            </a:r>
            <a:r>
              <a:rPr sz="1200" spc="1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advancements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200" spc="1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fields</a:t>
            </a:r>
            <a:r>
              <a:rPr sz="1200" spc="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neuroscience</a:t>
            </a:r>
            <a:r>
              <a:rPr sz="1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1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neurology</a:t>
            </a:r>
            <a:r>
              <a:rPr sz="1200" spc="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participate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sz="1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neurology</a:t>
            </a:r>
            <a:r>
              <a:rPr sz="1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sz="1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2024.</a:t>
            </a:r>
          </a:p>
          <a:p>
            <a:pPr>
              <a:lnSpc>
                <a:spcPct val="100000"/>
              </a:lnSpc>
            </a:pP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50" dirty="0">
              <a:latin typeface="Calibri"/>
              <a:cs typeface="Calibri"/>
            </a:endParaRPr>
          </a:p>
          <a:p>
            <a:pPr marL="147955" algn="ctr">
              <a:lnSpc>
                <a:spcPct val="100000"/>
              </a:lnSpc>
            </a:pPr>
            <a:r>
              <a:rPr lang="en-IN" sz="110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DENTAL SURGERY-2025  </a:t>
            </a:r>
            <a:r>
              <a:rPr sz="110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1100" b="1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T  </a:t>
            </a:r>
            <a:r>
              <a:rPr sz="1100" b="1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38902" y="2398014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40254" y="2410739"/>
            <a:ext cx="347091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Expand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solutions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Knowledge,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benchmarking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04786" y="2494559"/>
            <a:ext cx="284797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4258" y="3234055"/>
            <a:ext cx="683323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H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W  </a:t>
            </a:r>
            <a:r>
              <a:rPr sz="1100" b="1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  </a:t>
            </a:r>
            <a:r>
              <a:rPr sz="1100" b="1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  </a:t>
            </a:r>
            <a:r>
              <a:rPr sz="1100" b="1" spc="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  </a:t>
            </a:r>
            <a:r>
              <a:rPr sz="1100" b="1" spc="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  </a:t>
            </a:r>
            <a:r>
              <a:rPr sz="1100" b="1" spc="9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M  </a:t>
            </a:r>
            <a:r>
              <a:rPr sz="1100" b="1" spc="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H</a:t>
            </a:r>
            <a:r>
              <a:rPr sz="1100" b="1" spc="3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?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17184" y="3470783"/>
            <a:ext cx="2697480" cy="1026160"/>
          </a:xfrm>
          <a:custGeom>
            <a:avLst/>
            <a:gdLst/>
            <a:ahLst/>
            <a:cxnLst/>
            <a:rect l="l" t="t" r="r" b="b"/>
            <a:pathLst>
              <a:path w="2697479" h="1026160">
                <a:moveTo>
                  <a:pt x="14731" y="0"/>
                </a:moveTo>
                <a:lnTo>
                  <a:pt x="2696971" y="0"/>
                </a:lnTo>
              </a:path>
              <a:path w="2697479" h="1026160">
                <a:moveTo>
                  <a:pt x="0" y="1026032"/>
                </a:moveTo>
                <a:lnTo>
                  <a:pt x="2682240" y="1026032"/>
                </a:lnTo>
              </a:path>
            </a:pathLst>
          </a:custGeom>
          <a:ln w="127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40254" y="3517544"/>
            <a:ext cx="399796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 </a:t>
            </a:r>
            <a:r>
              <a:rPr sz="1000" b="1" spc="-5" dirty="0">
                <a:latin typeface="Times New Roman"/>
                <a:cs typeface="Times New Roman"/>
              </a:rPr>
              <a:t>countries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million+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unique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Participation </a:t>
            </a:r>
            <a:r>
              <a:rPr sz="1000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Stalwarts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societies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9651" y="3530202"/>
            <a:ext cx="3112135" cy="52324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09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Interesting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deliberations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2633" y="4260341"/>
            <a:ext cx="8327390" cy="17424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G</a:t>
            </a:r>
            <a:r>
              <a:rPr sz="11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100" b="1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A L</a:t>
            </a:r>
            <a:r>
              <a:rPr sz="11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 marL="184785" marR="5080" indent="-172720" algn="just">
              <a:lnSpc>
                <a:spcPct val="109000"/>
              </a:lnSpc>
              <a:spcBef>
                <a:spcPts val="99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 conference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 emphasizes evidence-based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practice, educational innovation, practical application, and peer to peer networking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collaboration.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 dirty="0">
              <a:latin typeface="Times New Roman"/>
              <a:cs typeface="Times New Roman"/>
            </a:endParaRPr>
          </a:p>
          <a:p>
            <a:pPr marL="184785" marR="181610" indent="-172720" algn="just">
              <a:lnSpc>
                <a:spcPts val="1300"/>
              </a:lnSpc>
              <a:spcBef>
                <a:spcPts val="5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catalyze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neuroscience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neurology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measures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world.</a:t>
            </a:r>
            <a:endParaRPr sz="1000" dirty="0">
              <a:latin typeface="Times New Roman"/>
              <a:cs typeface="Times New Roman"/>
            </a:endParaRPr>
          </a:p>
          <a:p>
            <a:pPr marL="184785" marR="67310" indent="-172720" algn="just">
              <a:lnSpc>
                <a:spcPts val="13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community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policy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programmatic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effectively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address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regional,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limit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5278120">
              <a:lnSpc>
                <a:spcPct val="100000"/>
              </a:lnSpc>
            </a:pPr>
            <a:r>
              <a:rPr lang="en-IN" sz="1200" spc="-10" dirty="0" smtClean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IN" sz="1200" spc="-10" dirty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dentalsurgeons.conferenceseries.com/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2777" y="750595"/>
            <a:ext cx="1330833" cy="537819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351641" y="739927"/>
            <a:ext cx="101114" cy="53888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2663" y="260720"/>
            <a:ext cx="10604942" cy="5824868"/>
            <a:chOff x="732777" y="304177"/>
            <a:chExt cx="10604942" cy="5824868"/>
          </a:xfrm>
        </p:grpSpPr>
        <p:sp>
          <p:nvSpPr>
            <p:cNvPr id="3" name="object 3"/>
            <p:cNvSpPr/>
            <p:nvPr/>
          </p:nvSpPr>
          <p:spPr>
            <a:xfrm>
              <a:off x="2049574" y="750595"/>
              <a:ext cx="9288145" cy="5378450"/>
            </a:xfrm>
            <a:custGeom>
              <a:avLst/>
              <a:gdLst/>
              <a:ahLst/>
              <a:cxnLst/>
              <a:rect l="l" t="t" r="r" b="b"/>
              <a:pathLst>
                <a:path w="9288145" h="5378450">
                  <a:moveTo>
                    <a:pt x="0" y="5378196"/>
                  </a:moveTo>
                  <a:lnTo>
                    <a:pt x="9288030" y="5378196"/>
                  </a:lnTo>
                  <a:lnTo>
                    <a:pt x="9288030" y="0"/>
                  </a:lnTo>
                  <a:lnTo>
                    <a:pt x="0" y="0"/>
                  </a:lnTo>
                  <a:lnTo>
                    <a:pt x="0" y="5378196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777" y="750595"/>
              <a:ext cx="1330833" cy="537819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19364" y="5775452"/>
            <a:ext cx="321824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spc="-5" dirty="0">
                <a:solidFill>
                  <a:srgbClr val="4471C4"/>
                </a:solidFill>
                <a:latin typeface="Times New Roman"/>
                <a:cs typeface="Times New Roman"/>
              </a:rPr>
              <a:t>https://dentalsurgeons.conferenceseries.com/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10834" y="1178305"/>
            <a:ext cx="2743835" cy="2973705"/>
            <a:chOff x="5410834" y="1178305"/>
            <a:chExt cx="2743835" cy="2973705"/>
          </a:xfrm>
        </p:grpSpPr>
        <p:sp>
          <p:nvSpPr>
            <p:cNvPr id="10" name="object 10"/>
            <p:cNvSpPr/>
            <p:nvPr/>
          </p:nvSpPr>
          <p:spPr>
            <a:xfrm>
              <a:off x="5417184" y="1184655"/>
              <a:ext cx="2731135" cy="2018030"/>
            </a:xfrm>
            <a:custGeom>
              <a:avLst/>
              <a:gdLst/>
              <a:ahLst/>
              <a:cxnLst/>
              <a:rect l="l" t="t" r="r" b="b"/>
              <a:pathLst>
                <a:path w="2731134" h="2018030">
                  <a:moveTo>
                    <a:pt x="0" y="0"/>
                  </a:moveTo>
                  <a:lnTo>
                    <a:pt x="2682240" y="0"/>
                  </a:lnTo>
                </a:path>
                <a:path w="2731134" h="2018030">
                  <a:moveTo>
                    <a:pt x="48513" y="772033"/>
                  </a:moveTo>
                  <a:lnTo>
                    <a:pt x="2730754" y="772033"/>
                  </a:lnTo>
                </a:path>
                <a:path w="2731134" h="2018030">
                  <a:moveTo>
                    <a:pt x="3810" y="2017776"/>
                  </a:moveTo>
                  <a:lnTo>
                    <a:pt x="2686049" y="2017776"/>
                  </a:lnTo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469" y="3906520"/>
              <a:ext cx="490220" cy="24511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532633" y="947420"/>
            <a:ext cx="8558530" cy="3560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47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G</a:t>
            </a:r>
            <a:r>
              <a:rPr sz="12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930"/>
              </a:spcBef>
            </a:pPr>
            <a:r>
              <a:rPr lang="en-US" sz="1050" spc="-5" dirty="0" smtClean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After</a:t>
            </a:r>
            <a:r>
              <a:rPr sz="1050" spc="-15" dirty="0" smtClean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participating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this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meeting,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attendees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should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able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to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5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dirty="0">
                <a:latin typeface="Times New Roman"/>
                <a:cs typeface="Times New Roman"/>
              </a:rPr>
              <a:t>Discuss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emerging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issues 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field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lang="en-US" sz="1050" spc="-5" dirty="0" smtClean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Dental Surgery 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dirty="0">
                <a:latin typeface="Times New Roman"/>
                <a:cs typeface="Times New Roman"/>
              </a:rPr>
              <a:t>Discuss</a:t>
            </a:r>
            <a:r>
              <a:rPr sz="1050" spc="-5" dirty="0">
                <a:latin typeface="Times New Roman"/>
                <a:cs typeface="Times New Roman"/>
              </a:rPr>
              <a:t> and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apply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recent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research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findings related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Dental Surgery               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 algn="just">
              <a:spcBef>
                <a:spcPts val="3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dirty="0" smtClean="0">
                <a:latin typeface="Times New Roman"/>
                <a:cs typeface="Times New Roman"/>
              </a:rPr>
              <a:t>Reflect</a:t>
            </a:r>
            <a:r>
              <a:rPr sz="1050" spc="-30" dirty="0" smtClean="0">
                <a:latin typeface="Times New Roman"/>
                <a:cs typeface="Times New Roman"/>
              </a:rPr>
              <a:t> </a:t>
            </a:r>
            <a:r>
              <a:rPr sz="1050" dirty="0" smtClean="0">
                <a:latin typeface="Times New Roman"/>
                <a:cs typeface="Times New Roman"/>
              </a:rPr>
              <a:t>on</a:t>
            </a:r>
            <a:r>
              <a:rPr sz="1050" spc="-15" dirty="0" smtClean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the</a:t>
            </a:r>
            <a:r>
              <a:rPr sz="1050" spc="-15" dirty="0" smtClean="0">
                <a:latin typeface="Times New Roman"/>
                <a:cs typeface="Times New Roman"/>
              </a:rPr>
              <a:t> </a:t>
            </a:r>
            <a:r>
              <a:rPr sz="1050" dirty="0" smtClean="0">
                <a:latin typeface="Times New Roman"/>
                <a:cs typeface="Times New Roman"/>
              </a:rPr>
              <a:t>place</a:t>
            </a:r>
            <a:r>
              <a:rPr sz="1050" spc="-10" dirty="0" smtClean="0">
                <a:latin typeface="Times New Roman"/>
                <a:cs typeface="Times New Roman"/>
              </a:rPr>
              <a:t> </a:t>
            </a:r>
            <a:r>
              <a:rPr sz="1050" dirty="0" smtClean="0">
                <a:latin typeface="Times New Roman"/>
                <a:cs typeface="Times New Roman"/>
              </a:rPr>
              <a:t>of</a:t>
            </a:r>
            <a:r>
              <a:rPr sz="1050" spc="-15" dirty="0" smtClean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critical</a:t>
            </a:r>
            <a:r>
              <a:rPr sz="1050" spc="-20" dirty="0" smtClean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distance</a:t>
            </a:r>
            <a:r>
              <a:rPr sz="1050" spc="-25" dirty="0" smtClean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in</a:t>
            </a:r>
            <a:r>
              <a:rPr sz="1050" dirty="0" smtClean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Dental         </a:t>
            </a:r>
            <a:r>
              <a:rPr lang="pt-BR" sz="105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W H O   </a:t>
            </a:r>
            <a:r>
              <a:rPr lang="pt-BR" sz="105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lang="pt-BR" sz="1050" b="1" spc="5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lang="pt-BR" sz="105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H O </a:t>
            </a:r>
            <a:r>
              <a:rPr lang="pt-BR" sz="105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U </a:t>
            </a:r>
            <a:r>
              <a:rPr lang="pt-BR" sz="105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L </a:t>
            </a:r>
            <a:r>
              <a:rPr lang="pt-BR" sz="105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D</a:t>
            </a:r>
            <a:r>
              <a:rPr lang="pt-BR" sz="105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lang="pt-BR" sz="1050" b="1" spc="-75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lang="pt-BR" sz="105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lang="pt-BR" sz="1050" b="1" spc="-90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lang="pt-BR" sz="1050" b="1" dirty="0" smtClean="0">
                <a:solidFill>
                  <a:srgbClr val="00AF50"/>
                </a:solidFill>
                <a:latin typeface="Times New Roman"/>
                <a:cs typeface="Times New Roman"/>
              </a:rPr>
              <a:t>T T E </a:t>
            </a:r>
            <a:r>
              <a:rPr lang="pt-BR" sz="105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N D</a:t>
            </a:r>
          </a:p>
          <a:p>
            <a:pPr marL="12065">
              <a:lnSpc>
                <a:spcPct val="100000"/>
              </a:lnSpc>
              <a:spcBef>
                <a:spcPts val="35"/>
              </a:spcBef>
              <a:tabLst>
                <a:tab pos="185420" algn="l"/>
              </a:tabLst>
            </a:pPr>
            <a:endParaRPr lang="pt-BR" sz="1050" dirty="0">
              <a:latin typeface="Times New Roman"/>
              <a:cs typeface="Times New Roman"/>
            </a:endParaRPr>
          </a:p>
          <a:p>
            <a:pPr marL="12065">
              <a:lnSpc>
                <a:spcPct val="100000"/>
              </a:lnSpc>
              <a:spcBef>
                <a:spcPts val="35"/>
              </a:spcBef>
              <a:tabLst>
                <a:tab pos="185420" algn="l"/>
              </a:tabLst>
            </a:pPr>
            <a:endParaRPr sz="1050" dirty="0" smtClean="0">
              <a:latin typeface="Times New Roman"/>
              <a:cs typeface="Times New Roman"/>
            </a:endParaRPr>
          </a:p>
          <a:p>
            <a:pPr marL="26034" algn="just">
              <a:lnSpc>
                <a:spcPts val="1030"/>
              </a:lnSpc>
            </a:pPr>
            <a:r>
              <a:rPr lang="en-US" sz="1000" b="1" spc="-5" dirty="0" smtClean="0">
                <a:latin typeface="Times New Roman"/>
                <a:cs typeface="Times New Roman"/>
              </a:rPr>
              <a:t>Dental Conference </a:t>
            </a:r>
            <a:r>
              <a:rPr sz="1000" dirty="0" smtClean="0">
                <a:latin typeface="Times New Roman"/>
                <a:cs typeface="Times New Roman"/>
              </a:rPr>
              <a:t>are</a:t>
            </a:r>
            <a:r>
              <a:rPr sz="1000" spc="45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exclusively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designed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exclusively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designed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lang="en-US" sz="1000" spc="-5" dirty="0">
                <a:latin typeface="Times New Roman"/>
                <a:cs typeface="Times New Roman"/>
              </a:rPr>
              <a:t>o</a:t>
            </a:r>
            <a:r>
              <a:rPr sz="1000" spc="-5" dirty="0" smtClean="0">
                <a:latin typeface="Times New Roman"/>
                <a:cs typeface="Times New Roman"/>
              </a:rPr>
              <a:t>ur</a:t>
            </a:r>
            <a:r>
              <a:rPr sz="1000" spc="40" dirty="0" smtClean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point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corporate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network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make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stage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trading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data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10" dirty="0">
                <a:latin typeface="Times New Roman"/>
                <a:cs typeface="Times New Roman"/>
              </a:rPr>
              <a:t>on</a:t>
            </a:r>
            <a:endParaRPr sz="1000" dirty="0">
              <a:latin typeface="Times New Roman"/>
              <a:cs typeface="Times New Roman"/>
            </a:endParaRPr>
          </a:p>
          <a:p>
            <a:pPr marL="26034" marR="5080" algn="just">
              <a:lnSpc>
                <a:spcPct val="108000"/>
              </a:lnSpc>
              <a:spcBef>
                <a:spcPts val="15"/>
              </a:spcBef>
            </a:pPr>
            <a:r>
              <a:rPr sz="1000" spc="-5" dirty="0">
                <a:latin typeface="Times New Roman"/>
                <a:cs typeface="Times New Roman"/>
              </a:rPr>
              <a:t>innovative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advancements,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new logical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modernization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viability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dirty="0">
                <a:latin typeface="Times New Roman"/>
                <a:cs typeface="Times New Roman"/>
              </a:rPr>
              <a:t>different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administrative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projects </a:t>
            </a:r>
            <a:r>
              <a:rPr sz="1000" spc="-5" dirty="0">
                <a:latin typeface="Times New Roman"/>
                <a:cs typeface="Times New Roman"/>
              </a:rPr>
              <a:t>towards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lang="en-IN" sz="1000" b="1" spc="-5" dirty="0" smtClean="0">
                <a:latin typeface="Times New Roman"/>
                <a:cs typeface="Times New Roman"/>
              </a:rPr>
              <a:t>DENTAL SURGERY 2025</a:t>
            </a:r>
            <a:r>
              <a:rPr sz="1000" b="1" spc="-5" dirty="0" smtClean="0">
                <a:latin typeface="Times New Roman"/>
                <a:cs typeface="Times New Roman"/>
              </a:rPr>
              <a:t>.</a:t>
            </a:r>
            <a:r>
              <a:rPr lang="en-US" sz="1000" b="1" spc="240" dirty="0">
                <a:latin typeface="Times New Roman"/>
                <a:cs typeface="Times New Roman"/>
              </a:rPr>
              <a:t> </a:t>
            </a:r>
            <a:r>
              <a:rPr sz="1000" spc="-5" dirty="0" smtClean="0">
                <a:latin typeface="Times New Roman"/>
                <a:cs typeface="Times New Roman"/>
              </a:rPr>
              <a:t>This </a:t>
            </a:r>
            <a:r>
              <a:rPr sz="1000" spc="-5" dirty="0">
                <a:latin typeface="Times New Roman"/>
                <a:cs typeface="Times New Roman"/>
              </a:rPr>
              <a:t>meeting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likewise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centers around a </a:t>
            </a:r>
            <a:r>
              <a:rPr sz="1000" spc="-10" dirty="0">
                <a:latin typeface="Times New Roman"/>
                <a:cs typeface="Times New Roman"/>
              </a:rPr>
              <a:t>wide </a:t>
            </a:r>
            <a:r>
              <a:rPr sz="1000" spc="-5" dirty="0">
                <a:latin typeface="Times New Roman"/>
                <a:cs typeface="Times New Roman"/>
              </a:rPr>
              <a:t>assortment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momentum look into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sanitation and wellbeing that </a:t>
            </a:r>
            <a:r>
              <a:rPr sz="1000" dirty="0">
                <a:latin typeface="Times New Roman"/>
                <a:cs typeface="Times New Roman"/>
              </a:rPr>
              <a:t>have both </a:t>
            </a:r>
            <a:r>
              <a:rPr sz="1000" spc="-5" dirty="0">
                <a:latin typeface="Times New Roman"/>
                <a:cs typeface="Times New Roman"/>
              </a:rPr>
              <a:t>useful and pernicious impacts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dirty="0">
                <a:latin typeface="Times New Roman"/>
                <a:cs typeface="Times New Roman"/>
              </a:rPr>
              <a:t>security </a:t>
            </a:r>
            <a:r>
              <a:rPr sz="1000" spc="-5" dirty="0">
                <a:latin typeface="Times New Roman"/>
                <a:cs typeface="Times New Roman"/>
              </a:rPr>
              <a:t>and nature </a:t>
            </a:r>
            <a:r>
              <a:rPr sz="1000" spc="10" dirty="0">
                <a:latin typeface="Times New Roman"/>
                <a:cs typeface="Times New Roman"/>
              </a:rPr>
              <a:t>of 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nourishments,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neurology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along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these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lines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worry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R="140335" algn="ctr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B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U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 </a:t>
            </a:r>
            <a:r>
              <a:rPr sz="12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H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G  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G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N 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Z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16510" marR="15875" algn="just">
              <a:lnSpc>
                <a:spcPct val="108500"/>
              </a:lnSpc>
              <a:spcBef>
                <a:spcPts val="880"/>
              </a:spcBef>
            </a:pPr>
            <a:r>
              <a:rPr sz="1000" spc="-5" dirty="0">
                <a:latin typeface="Times New Roman"/>
                <a:cs typeface="Times New Roman"/>
              </a:rPr>
              <a:t>Conference </a:t>
            </a:r>
            <a:r>
              <a:rPr sz="1000" dirty="0">
                <a:latin typeface="Times New Roman"/>
                <a:cs typeface="Times New Roman"/>
              </a:rPr>
              <a:t>Series </a:t>
            </a:r>
            <a:r>
              <a:rPr sz="1000" spc="-5" dirty="0">
                <a:latin typeface="Times New Roman"/>
                <a:cs typeface="Times New Roman"/>
              </a:rPr>
              <a:t>is the world’s </a:t>
            </a:r>
            <a:r>
              <a:rPr sz="1000" dirty="0">
                <a:latin typeface="Times New Roman"/>
                <a:cs typeface="Times New Roman"/>
              </a:rPr>
              <a:t>leading </a:t>
            </a:r>
            <a:r>
              <a:rPr sz="1000" spc="-5" dirty="0">
                <a:latin typeface="Times New Roman"/>
                <a:cs typeface="Times New Roman"/>
              </a:rPr>
              <a:t>specialist in organizing Academic, Scientific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dirty="0">
                <a:latin typeface="Times New Roman"/>
                <a:cs typeface="Times New Roman"/>
              </a:rPr>
              <a:t>conferences, </a:t>
            </a:r>
            <a:r>
              <a:rPr sz="1000" spc="-5" dirty="0">
                <a:latin typeface="Times New Roman"/>
                <a:cs typeface="Times New Roman"/>
              </a:rPr>
              <a:t>meetings, symposiums and exhibitions in different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verticals and horizontals like Medical, Pharma, Engineering, </a:t>
            </a:r>
            <a:r>
              <a:rPr sz="1000" dirty="0">
                <a:latin typeface="Times New Roman"/>
                <a:cs typeface="Times New Roman"/>
              </a:rPr>
              <a:t>Science, Technology </a:t>
            </a:r>
            <a:r>
              <a:rPr sz="1000" spc="-5" dirty="0">
                <a:latin typeface="Times New Roman"/>
                <a:cs typeface="Times New Roman"/>
              </a:rPr>
              <a:t>and Business to promote 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5" dirty="0">
                <a:latin typeface="Times New Roman"/>
                <a:cs typeface="Times New Roman"/>
              </a:rPr>
              <a:t>year </a:t>
            </a:r>
            <a:r>
              <a:rPr sz="1000" spc="-10" dirty="0">
                <a:latin typeface="Times New Roman"/>
                <a:cs typeface="Times New Roman"/>
              </a:rPr>
              <a:t>we </a:t>
            </a:r>
            <a:r>
              <a:rPr sz="1000" spc="-5" dirty="0">
                <a:latin typeface="Times New Roman"/>
                <a:cs typeface="Times New Roman"/>
              </a:rPr>
              <a:t>host more </a:t>
            </a:r>
            <a:r>
              <a:rPr sz="1000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5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in USA, Europe, Middle 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support and </a:t>
            </a:r>
            <a:r>
              <a:rPr sz="1000" dirty="0">
                <a:latin typeface="Times New Roman"/>
                <a:cs typeface="Times New Roman"/>
              </a:rPr>
              <a:t> cooperation </a:t>
            </a:r>
            <a:r>
              <a:rPr sz="1000" spc="-5" dirty="0">
                <a:latin typeface="Times New Roman"/>
                <a:cs typeface="Times New Roman"/>
              </a:rPr>
              <a:t>from our </a:t>
            </a:r>
            <a:r>
              <a:rPr sz="1000" b="1" dirty="0">
                <a:latin typeface="Times New Roman"/>
                <a:cs typeface="Times New Roman"/>
              </a:rPr>
              <a:t>30000 </a:t>
            </a:r>
            <a:r>
              <a:rPr sz="1000" b="1" spc="-5" dirty="0">
                <a:latin typeface="Times New Roman"/>
                <a:cs typeface="Times New Roman"/>
              </a:rPr>
              <a:t>+ Editorial Board Members,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All the </a:t>
            </a:r>
            <a:r>
              <a:rPr sz="1000" dirty="0">
                <a:latin typeface="Times New Roman"/>
                <a:cs typeface="Times New Roman"/>
              </a:rPr>
              <a:t>conference proceedings 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the special </a:t>
            </a:r>
            <a:r>
              <a:rPr sz="1000" dirty="0">
                <a:latin typeface="Times New Roman"/>
                <a:cs typeface="Times New Roman"/>
              </a:rPr>
              <a:t>issues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</a:p>
          <a:p>
            <a:pPr marR="153035" algn="ctr">
              <a:lnSpc>
                <a:spcPct val="100000"/>
              </a:lnSpc>
              <a:spcBef>
                <a:spcPts val="850"/>
              </a:spcBef>
            </a:pP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R</a:t>
            </a:r>
            <a:r>
              <a:rPr sz="12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C 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P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10327" y="739927"/>
            <a:ext cx="6042660" cy="5389245"/>
            <a:chOff x="5410327" y="739927"/>
            <a:chExt cx="6042660" cy="5389245"/>
          </a:xfrm>
        </p:grpSpPr>
        <p:sp>
          <p:nvSpPr>
            <p:cNvPr id="14" name="object 14"/>
            <p:cNvSpPr/>
            <p:nvPr/>
          </p:nvSpPr>
          <p:spPr>
            <a:xfrm>
              <a:off x="5410327" y="443204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51641" y="739927"/>
              <a:ext cx="101114" cy="5388864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526029" y="4489221"/>
            <a:ext cx="4167504" cy="11830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(symposium):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 algn="just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 registration):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-5" dirty="0">
                <a:latin typeface="Times New Roman"/>
                <a:cs typeface="Times New Roman"/>
              </a:rPr>
              <a:t> have</a:t>
            </a:r>
            <a:r>
              <a:rPr sz="1000" dirty="0">
                <a:latin typeface="Times New Roman"/>
                <a:cs typeface="Times New Roman"/>
              </a:rPr>
              <a:t> access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all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delegate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4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45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</a:t>
            </a:r>
            <a:endParaRPr sz="1000" dirty="0">
              <a:latin typeface="Times New Roman"/>
              <a:cs typeface="Times New Roman"/>
            </a:endParaRPr>
          </a:p>
          <a:p>
            <a:pPr marL="184785" algn="just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9320" y="4482321"/>
            <a:ext cx="4203700" cy="84702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3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company’s</a:t>
            </a:r>
            <a:r>
              <a:rPr sz="1000" spc="3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by 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</a:t>
            </a:r>
            <a:endParaRPr sz="1000" dirty="0">
              <a:latin typeface="Times New Roman"/>
              <a:cs typeface="Times New Roman"/>
            </a:endParaRPr>
          </a:p>
          <a:p>
            <a:pPr marL="184785" algn="just">
              <a:lnSpc>
                <a:spcPct val="100000"/>
              </a:lnSpc>
              <a:spcBef>
                <a:spcPts val="110"/>
              </a:spcBef>
            </a:pPr>
            <a:r>
              <a:rPr sz="1000" spc="-5" dirty="0">
                <a:latin typeface="Times New Roman"/>
                <a:cs typeface="Times New Roman"/>
              </a:rPr>
              <a:t>booths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 smtClean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705"/>
            <a:ext cx="12192000" cy="6847840"/>
            <a:chOff x="0" y="10705"/>
            <a:chExt cx="12192000" cy="6847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705"/>
              <a:ext cx="12192000" cy="68472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59483" y="750595"/>
              <a:ext cx="9893300" cy="5378450"/>
            </a:xfrm>
            <a:custGeom>
              <a:avLst/>
              <a:gdLst/>
              <a:ahLst/>
              <a:cxnLst/>
              <a:rect l="l" t="t" r="r" b="b"/>
              <a:pathLst>
                <a:path w="9893300" h="5378450">
                  <a:moveTo>
                    <a:pt x="453651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4536516" y="5378196"/>
                  </a:lnTo>
                  <a:lnTo>
                    <a:pt x="4536516" y="0"/>
                  </a:lnTo>
                  <a:close/>
                </a:path>
                <a:path w="9893300" h="5378450">
                  <a:moveTo>
                    <a:pt x="9893224" y="0"/>
                  </a:moveTo>
                  <a:lnTo>
                    <a:pt x="5361508" y="0"/>
                  </a:lnTo>
                  <a:lnTo>
                    <a:pt x="5361508" y="5378196"/>
                  </a:lnTo>
                  <a:lnTo>
                    <a:pt x="9893224" y="5378196"/>
                  </a:lnTo>
                  <a:lnTo>
                    <a:pt x="9893224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28113" y="118465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42769" y="947420"/>
            <a:ext cx="3109595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R</a:t>
            </a:r>
            <a:r>
              <a:rPr sz="1200" b="1" spc="-4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C 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B E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 F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1563370">
              <a:lnSpc>
                <a:spcPct val="100000"/>
              </a:lnSpc>
            </a:pPr>
            <a:r>
              <a:rPr sz="1000" spc="5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world’s</a:t>
            </a:r>
            <a:r>
              <a:rPr sz="1000" spc="6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53514" y="1309498"/>
            <a:ext cx="3500120" cy="20091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 algn="just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Attend</a:t>
            </a:r>
            <a:r>
              <a:rPr sz="1000" spc="7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 dirty="0">
              <a:latin typeface="Times New Roman"/>
              <a:cs typeface="Times New Roman"/>
            </a:endParaRPr>
          </a:p>
          <a:p>
            <a:pPr marL="184785" algn="just">
              <a:lnSpc>
                <a:spcPct val="100000"/>
              </a:lnSpc>
              <a:spcBef>
                <a:spcPts val="105"/>
              </a:spcBef>
            </a:pP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all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OCM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certificate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acknowledgment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 dirty="0">
              <a:latin typeface="Times New Roman"/>
              <a:cs typeface="Times New Roman"/>
            </a:endParaRPr>
          </a:p>
          <a:p>
            <a:pPr marL="184785" marR="6350" indent="-172720" algn="just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 algn="just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 algn="just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Handbooks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kits</a:t>
            </a:r>
            <a:endParaRPr sz="1000" dirty="0">
              <a:latin typeface="Times New Roman"/>
              <a:cs typeface="Times New Roman"/>
            </a:endParaRPr>
          </a:p>
          <a:p>
            <a:pPr marL="184785" marR="5080" indent="-172720" algn="just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0721" y="1351279"/>
            <a:ext cx="3976879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lang="en-IN" sz="1200" b="1" dirty="0"/>
              <a:t>Track 1   :</a:t>
            </a:r>
            <a:r>
              <a:rPr lang="en-IN" sz="1200" dirty="0"/>
              <a:t> </a:t>
            </a:r>
            <a:r>
              <a:rPr lang="en-IN" sz="1200" dirty="0">
                <a:hlinkClick r:id="rId4"/>
              </a:rPr>
              <a:t>3-D imaging in dentistry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2   :</a:t>
            </a:r>
            <a:r>
              <a:rPr lang="en-IN" sz="1200" dirty="0"/>
              <a:t> </a:t>
            </a:r>
            <a:r>
              <a:rPr lang="en-IN" sz="1200" dirty="0">
                <a:hlinkClick r:id="rId5"/>
              </a:rPr>
              <a:t>Conservative Dentistry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3   :</a:t>
            </a:r>
            <a:r>
              <a:rPr lang="en-IN" sz="1200" dirty="0"/>
              <a:t> </a:t>
            </a:r>
            <a:r>
              <a:rPr lang="en-IN" sz="1200" dirty="0">
                <a:hlinkClick r:id="rId6"/>
              </a:rPr>
              <a:t>Craniofacial Surgery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4   :</a:t>
            </a:r>
            <a:r>
              <a:rPr lang="en-IN" sz="1200" dirty="0"/>
              <a:t> </a:t>
            </a:r>
            <a:r>
              <a:rPr lang="en-IN" sz="1200" dirty="0">
                <a:hlinkClick r:id="rId7"/>
              </a:rPr>
              <a:t>Dental Biomaterials &amp; Bioengineering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5   :</a:t>
            </a:r>
            <a:r>
              <a:rPr lang="en-IN" sz="1200" dirty="0"/>
              <a:t> </a:t>
            </a:r>
            <a:r>
              <a:rPr lang="en-IN" sz="1200" dirty="0">
                <a:hlinkClick r:id="rId8"/>
              </a:rPr>
              <a:t>Dental Caries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6   :</a:t>
            </a:r>
            <a:r>
              <a:rPr lang="en-IN" sz="1200" dirty="0"/>
              <a:t> </a:t>
            </a:r>
            <a:r>
              <a:rPr lang="en-IN" sz="1200" dirty="0">
                <a:hlinkClick r:id="rId9"/>
              </a:rPr>
              <a:t>Dental Education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7   :</a:t>
            </a:r>
            <a:r>
              <a:rPr lang="en-IN" sz="1200" dirty="0"/>
              <a:t> </a:t>
            </a:r>
            <a:r>
              <a:rPr lang="en-IN" sz="1200" dirty="0">
                <a:hlinkClick r:id="rId10"/>
              </a:rPr>
              <a:t>Dental Implants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8   :</a:t>
            </a:r>
            <a:r>
              <a:rPr lang="en-IN" sz="1200" dirty="0"/>
              <a:t> </a:t>
            </a:r>
            <a:r>
              <a:rPr lang="en-IN" sz="1200" dirty="0">
                <a:hlinkClick r:id="rId11"/>
              </a:rPr>
              <a:t>Dental Marketing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9   :</a:t>
            </a:r>
            <a:r>
              <a:rPr lang="en-IN" sz="1200" dirty="0">
                <a:hlinkClick r:id="rId12"/>
              </a:rPr>
              <a:t> Dental Material Sciences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10 :</a:t>
            </a:r>
            <a:r>
              <a:rPr lang="en-IN" sz="1200" dirty="0"/>
              <a:t> </a:t>
            </a:r>
            <a:r>
              <a:rPr lang="en-IN" sz="1200" dirty="0">
                <a:hlinkClick r:id="rId13"/>
              </a:rPr>
              <a:t>Dental Nursing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11 :</a:t>
            </a:r>
            <a:r>
              <a:rPr lang="en-IN" sz="1200" dirty="0"/>
              <a:t> </a:t>
            </a:r>
            <a:r>
              <a:rPr lang="en-IN" sz="1200" dirty="0">
                <a:hlinkClick r:id="rId14"/>
              </a:rPr>
              <a:t>Dental Nursing and Public </a:t>
            </a:r>
            <a:r>
              <a:rPr lang="en-IN" sz="1200" dirty="0" smtClean="0">
                <a:hlinkClick r:id="rId14"/>
              </a:rPr>
              <a:t>Health Dentistry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12 :</a:t>
            </a:r>
            <a:r>
              <a:rPr lang="en-IN" sz="1200" dirty="0"/>
              <a:t> </a:t>
            </a:r>
            <a:r>
              <a:rPr lang="en-IN" sz="1200" dirty="0">
                <a:hlinkClick r:id="rId15"/>
              </a:rPr>
              <a:t>Endodontics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13 :</a:t>
            </a:r>
            <a:r>
              <a:rPr lang="en-IN" sz="1200" dirty="0"/>
              <a:t> </a:t>
            </a:r>
            <a:r>
              <a:rPr lang="en-IN" sz="1200" dirty="0">
                <a:hlinkClick r:id="rId16"/>
              </a:rPr>
              <a:t>Forensic odontology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14 :</a:t>
            </a:r>
            <a:r>
              <a:rPr lang="en-IN" sz="1200" dirty="0"/>
              <a:t> </a:t>
            </a:r>
            <a:r>
              <a:rPr lang="en-IN" sz="1200" dirty="0">
                <a:hlinkClick r:id="rId17"/>
              </a:rPr>
              <a:t>Holistic Dentistry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15 :</a:t>
            </a:r>
            <a:r>
              <a:rPr lang="en-IN" sz="1200" dirty="0"/>
              <a:t> </a:t>
            </a:r>
            <a:r>
              <a:rPr lang="en-IN" sz="1200" dirty="0">
                <a:hlinkClick r:id="rId18"/>
              </a:rPr>
              <a:t>Maxillofacial Pathology, Microbiology &amp; Surgery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16 :</a:t>
            </a:r>
            <a:r>
              <a:rPr lang="en-IN" sz="1200" dirty="0"/>
              <a:t> </a:t>
            </a:r>
            <a:r>
              <a:rPr lang="en-IN" sz="1200" dirty="0">
                <a:hlinkClick r:id="rId19"/>
              </a:rPr>
              <a:t>Mouth Cancer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17 :</a:t>
            </a:r>
            <a:r>
              <a:rPr lang="en-IN" sz="1200" dirty="0"/>
              <a:t> </a:t>
            </a:r>
            <a:r>
              <a:rPr lang="en-IN" sz="1200" dirty="0">
                <a:hlinkClick r:id="rId20"/>
              </a:rPr>
              <a:t>Oral Cancer Research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18 :</a:t>
            </a:r>
            <a:r>
              <a:rPr lang="en-IN" sz="1200" dirty="0"/>
              <a:t> </a:t>
            </a:r>
            <a:r>
              <a:rPr lang="en-IN" sz="1200" dirty="0">
                <a:hlinkClick r:id="rId21"/>
              </a:rPr>
              <a:t>Orthodontics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19 :</a:t>
            </a:r>
            <a:r>
              <a:rPr lang="en-IN" sz="1200" dirty="0"/>
              <a:t> </a:t>
            </a:r>
            <a:r>
              <a:rPr lang="en-IN" sz="1200" dirty="0">
                <a:hlinkClick r:id="rId22"/>
              </a:rPr>
              <a:t>Paediatric Dentistry</a:t>
            </a:r>
            <a:r>
              <a:rPr lang="en-IN" sz="1200" dirty="0" smtClean="0"/>
              <a:t/>
            </a:r>
            <a:br>
              <a:rPr lang="en-IN" sz="1200" dirty="0" smtClean="0"/>
            </a:br>
            <a:r>
              <a:rPr lang="en-IN" sz="1200" b="1" dirty="0"/>
              <a:t>Track 20 :</a:t>
            </a:r>
            <a:r>
              <a:rPr lang="en-IN" sz="1200" dirty="0">
                <a:hlinkClick r:id="rId23"/>
              </a:rPr>
              <a:t> Periodontology and Implant Dentistry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60117" y="3458082"/>
            <a:ext cx="2530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B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C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200" b="1" spc="54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B M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 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 N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07792" y="369493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02282" y="3884575"/>
            <a:ext cx="3941318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050" i="1" spc="-5" dirty="0">
                <a:solidFill>
                  <a:srgbClr val="4471C4"/>
                </a:solidFill>
                <a:latin typeface="Times New Roman"/>
                <a:cs typeface="Times New Roman"/>
              </a:rPr>
              <a:t>https://dentalsurgeons.conferenceseries.com/abstract-submission.php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34514" y="4199890"/>
            <a:ext cx="2741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 </a:t>
            </a:r>
            <a:r>
              <a:rPr sz="1200" b="1" spc="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  </a:t>
            </a:r>
            <a:r>
              <a:rPr sz="1200" b="1" spc="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4504" y="750595"/>
            <a:ext cx="6186805" cy="5378450"/>
            <a:chOff x="734504" y="750595"/>
            <a:chExt cx="6186805" cy="5378450"/>
          </a:xfrm>
        </p:grpSpPr>
        <p:sp>
          <p:nvSpPr>
            <p:cNvPr id="15" name="object 15"/>
            <p:cNvSpPr/>
            <p:nvPr/>
          </p:nvSpPr>
          <p:spPr>
            <a:xfrm>
              <a:off x="2387472" y="4436618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34504" y="750595"/>
              <a:ext cx="824991" cy="53781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096000" y="750595"/>
              <a:ext cx="824992" cy="537819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460533" y="4588425"/>
            <a:ext cx="2703449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IN" sz="1050" spc="-5" dirty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https://dentalsurgeons.conferenceseries.com/</a:t>
            </a:r>
            <a:endParaRPr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78166" y="3785302"/>
            <a:ext cx="250190" cy="10731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78166" y="3257494"/>
            <a:ext cx="250190" cy="349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78166" y="2879675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78166" y="2080477"/>
            <a:ext cx="250190" cy="7486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12772" y="497467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12772" y="4763473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12772" y="4307838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12772" y="409663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2772" y="375063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2772" y="3295409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2772" y="2884773"/>
            <a:ext cx="250190" cy="360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2772" y="266201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2772" y="245081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2772" y="2228051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12772" y="200569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12772" y="179449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77528" y="0"/>
            <a:ext cx="3021330" cy="6124575"/>
            <a:chOff x="9177528" y="0"/>
            <a:chExt cx="3021330" cy="6124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6540" y="739889"/>
              <a:ext cx="1775459" cy="53781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16540" y="739889"/>
              <a:ext cx="1775460" cy="5378450"/>
            </a:xfrm>
            <a:custGeom>
              <a:avLst/>
              <a:gdLst/>
              <a:ahLst/>
              <a:cxnLst/>
              <a:rect l="l" t="t" r="r" b="b"/>
              <a:pathLst>
                <a:path w="1775459" h="5378450">
                  <a:moveTo>
                    <a:pt x="0" y="5378196"/>
                  </a:moveTo>
                  <a:lnTo>
                    <a:pt x="1775459" y="5378196"/>
                  </a:lnTo>
                  <a:lnTo>
                    <a:pt x="1775459" y="0"/>
                  </a:lnTo>
                  <a:lnTo>
                    <a:pt x="0" y="0"/>
                  </a:lnTo>
                  <a:lnTo>
                    <a:pt x="0" y="5378196"/>
                  </a:lnTo>
                  <a:close/>
                </a:path>
              </a:pathLst>
            </a:custGeom>
            <a:ln w="12700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7528" y="0"/>
              <a:ext cx="2334768" cy="49834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4396" y="0"/>
              <a:ext cx="2160270" cy="486918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742166" y="0"/>
            <a:ext cx="2307590" cy="4966970"/>
            <a:chOff x="6742166" y="0"/>
            <a:chExt cx="2307590" cy="49669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2166" y="0"/>
              <a:ext cx="2307353" cy="49667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089" y="0"/>
              <a:ext cx="2160270" cy="4865878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-4901" y="733539"/>
            <a:ext cx="274955" cy="5391150"/>
            <a:chOff x="-4901" y="733539"/>
            <a:chExt cx="274955" cy="539115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8" y="739889"/>
              <a:ext cx="261899" cy="53781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48" y="739889"/>
              <a:ext cx="262255" cy="5378450"/>
            </a:xfrm>
            <a:custGeom>
              <a:avLst/>
              <a:gdLst/>
              <a:ahLst/>
              <a:cxnLst/>
              <a:rect l="l" t="t" r="r" b="b"/>
              <a:pathLst>
                <a:path w="262255" h="5378450">
                  <a:moveTo>
                    <a:pt x="0" y="5378196"/>
                  </a:moveTo>
                  <a:lnTo>
                    <a:pt x="261899" y="5378196"/>
                  </a:lnTo>
                  <a:lnTo>
                    <a:pt x="261899" y="0"/>
                  </a:lnTo>
                  <a:lnTo>
                    <a:pt x="0" y="0"/>
                  </a:lnTo>
                  <a:lnTo>
                    <a:pt x="0" y="5378196"/>
                  </a:lnTo>
                  <a:close/>
                </a:path>
              </a:pathLst>
            </a:custGeom>
            <a:ln w="12699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7410" y="770089"/>
            <a:ext cx="5616575" cy="836714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767410" y="770089"/>
            <a:ext cx="5616575" cy="836930"/>
          </a:xfrm>
          <a:prstGeom prst="rect">
            <a:avLst/>
          </a:prstGeom>
          <a:ln w="12700">
            <a:solidFill>
              <a:srgbClr val="00AF5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481965">
              <a:lnSpc>
                <a:spcPct val="100000"/>
              </a:lnSpc>
              <a:tabLst>
                <a:tab pos="3039110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000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G	J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692" y="1840204"/>
            <a:ext cx="4199255" cy="98488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dirty="0">
                <a:solidFill>
                  <a:srgbClr val="3A3838"/>
                </a:solidFill>
                <a:latin typeface="Times New Roman"/>
                <a:cs typeface="Times New Roman"/>
              </a:rPr>
              <a:t>Journal</a:t>
            </a:r>
            <a:r>
              <a:rPr sz="1400" b="1" spc="-4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A3838"/>
                </a:solidFill>
                <a:latin typeface="Times New Roman"/>
                <a:cs typeface="Times New Roman"/>
              </a:rPr>
              <a:t>1:-</a:t>
            </a:r>
            <a:r>
              <a:rPr sz="1400" b="1" spc="-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US" sz="1400" b="1" dirty="0">
                <a:solidFill>
                  <a:srgbClr val="3A3838"/>
                </a:solidFill>
                <a:latin typeface="Times New Roman"/>
                <a:cs typeface="Times New Roman"/>
              </a:rPr>
              <a:t>Journal of Oral Hygiene &amp; </a:t>
            </a:r>
            <a:r>
              <a:rPr lang="en-US" sz="1400" b="1" dirty="0">
                <a:solidFill>
                  <a:srgbClr val="3A3838"/>
                </a:solidFill>
                <a:latin typeface="Times New Roman"/>
                <a:cs typeface="Times New Roman"/>
              </a:rPr>
              <a:t>Health</a:t>
            </a:r>
            <a:endParaRPr lang="en-US" sz="1400" b="1" dirty="0">
              <a:solidFill>
                <a:srgbClr val="3A3838"/>
              </a:solidFill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94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400" b="1" dirty="0" smtClean="0">
                <a:solidFill>
                  <a:srgbClr val="3A3838"/>
                </a:solidFill>
                <a:latin typeface="Times New Roman"/>
                <a:cs typeface="Times New Roman"/>
              </a:rPr>
              <a:t>Journal</a:t>
            </a:r>
            <a:r>
              <a:rPr sz="1400" b="1" spc="-35" dirty="0" smtClean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A3838"/>
                </a:solidFill>
                <a:latin typeface="Times New Roman"/>
                <a:cs typeface="Times New Roman"/>
              </a:rPr>
              <a:t>2:-</a:t>
            </a:r>
            <a:r>
              <a:rPr sz="1400" b="1" spc="-2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IN" sz="1400" b="1" dirty="0" smtClean="0">
                <a:solidFill>
                  <a:srgbClr val="3A3838"/>
                </a:solidFill>
                <a:latin typeface="Times New Roman"/>
                <a:cs typeface="Times New Roman"/>
              </a:rPr>
              <a:t>Dental Health: Current Research</a:t>
            </a:r>
          </a:p>
          <a:p>
            <a:pPr marL="297815" indent="-285750">
              <a:lnSpc>
                <a:spcPct val="100000"/>
              </a:lnSpc>
              <a:spcBef>
                <a:spcPts val="840"/>
              </a:spcBef>
              <a:buFont typeface="Arial" panose="020B0604020202020204" pitchFamily="34" charset="0"/>
              <a:buChar char="•"/>
              <a:tabLst>
                <a:tab pos="299085" algn="l"/>
                <a:tab pos="299720" algn="l"/>
              </a:tabLst>
            </a:pPr>
            <a:r>
              <a:rPr sz="1400" b="1" dirty="0" smtClean="0">
                <a:solidFill>
                  <a:srgbClr val="3A3838"/>
                </a:solidFill>
                <a:latin typeface="Times New Roman"/>
                <a:cs typeface="Times New Roman"/>
              </a:rPr>
              <a:t>Journal</a:t>
            </a:r>
            <a:r>
              <a:rPr sz="1400" b="1" spc="-45" dirty="0" smtClean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3A3838"/>
                </a:solidFill>
                <a:latin typeface="Times New Roman"/>
                <a:cs typeface="Times New Roman"/>
              </a:rPr>
              <a:t>3:-</a:t>
            </a:r>
            <a:r>
              <a:rPr sz="1400" b="1" spc="-4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IN"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Paediatric Dental Care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15" y="3475494"/>
            <a:ext cx="1752600" cy="17526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47" y="3101337"/>
            <a:ext cx="1709293" cy="2393010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319" y="3428987"/>
            <a:ext cx="1710182" cy="17101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5401" y="1628736"/>
            <a:ext cx="5040503" cy="43205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5639" y="432015"/>
            <a:ext cx="5760593" cy="83671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618357" y="676782"/>
            <a:ext cx="48742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3670" algn="l"/>
                <a:tab pos="1836420" algn="l"/>
              </a:tabLst>
            </a:pP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2000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2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E	&amp;	A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spc="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33843" y="212318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74966" y="1873758"/>
            <a:ext cx="2964180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V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U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E  </a:t>
            </a:r>
            <a:r>
              <a:rPr sz="12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&amp;  </a:t>
            </a:r>
            <a:r>
              <a:rPr sz="1200" b="1" spc="-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C C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M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D A</a:t>
            </a:r>
            <a:r>
              <a:rPr sz="1200" b="1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941705">
              <a:lnSpc>
                <a:spcPct val="100000"/>
              </a:lnSpc>
              <a:spcBef>
                <a:spcPts val="950"/>
              </a:spcBef>
            </a:pPr>
            <a:r>
              <a:rPr lang="en-IN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London</a:t>
            </a:r>
            <a:r>
              <a:rPr lang="en-IN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UK</a:t>
            </a:r>
            <a:endParaRPr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33843" y="3740658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303" y="0"/>
                </a:lnTo>
              </a:path>
            </a:pathLst>
          </a:custGeom>
          <a:ln w="127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474966" y="3485436"/>
            <a:ext cx="3726434" cy="16773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             </a:t>
            </a:r>
            <a:r>
              <a:rPr sz="120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C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1200" b="1" spc="-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 C </a:t>
            </a:r>
            <a:r>
              <a:rPr sz="1200" b="1" dirty="0">
                <a:solidFill>
                  <a:srgbClr val="00AF50"/>
                </a:solidFill>
                <a:latin typeface="Times New Roman"/>
                <a:cs typeface="Times New Roman"/>
              </a:rPr>
              <a:t>T  </a:t>
            </a:r>
            <a:r>
              <a:rPr sz="1200" b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U </a:t>
            </a:r>
            <a:r>
              <a:rPr sz="1200" b="1" spc="-5" dirty="0" smtClean="0">
                <a:solidFill>
                  <a:srgbClr val="00AF50"/>
                </a:solidFill>
                <a:latin typeface="Times New Roman"/>
                <a:cs typeface="Times New Roman"/>
              </a:rPr>
              <a:t>S</a:t>
            </a:r>
            <a:endParaRPr lang="en-US" sz="1200" dirty="0">
              <a:latin typeface="Times New Roman"/>
              <a:cs typeface="Times New Roman"/>
            </a:endParaRPr>
          </a:p>
          <a:p>
            <a:pPr marL="375285">
              <a:lnSpc>
                <a:spcPct val="100000"/>
              </a:lnSpc>
              <a:spcBef>
                <a:spcPts val="100"/>
              </a:spcBef>
            </a:pPr>
            <a:endParaRPr sz="2000" dirty="0" smtClean="0">
              <a:latin typeface="Times New Roman"/>
              <a:cs typeface="Times New Roman"/>
            </a:endParaRPr>
          </a:p>
          <a:p>
            <a:pPr marL="12700" marR="357505" indent="1905" algn="ctr">
              <a:lnSpc>
                <a:spcPct val="150000"/>
              </a:lnSpc>
              <a:spcBef>
                <a:spcPts val="200"/>
              </a:spcBef>
            </a:pP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Manager</a:t>
            </a:r>
            <a:r>
              <a:rPr sz="1200" spc="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sz="1200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Dental Surgery 2025</a:t>
            </a:r>
          </a:p>
          <a:p>
            <a:pPr marL="12700" marR="357505" indent="1905" algn="ctr">
              <a:lnSpc>
                <a:spcPct val="150000"/>
              </a:lnSpc>
              <a:spcBef>
                <a:spcPts val="200"/>
              </a:spcBef>
            </a:pPr>
            <a:r>
              <a:rPr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1" spc="-2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20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dentalsurgeons@euroconferences.net</a:t>
            </a:r>
            <a:endParaRPr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8440" marR="5080" indent="-178435">
              <a:lnSpc>
                <a:spcPct val="150000"/>
              </a:lnSpc>
              <a:tabLst>
                <a:tab pos="1297305" algn="l"/>
              </a:tabLst>
            </a:pPr>
            <a:r>
              <a:rPr lang="en-US" sz="1200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sz="1200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200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ebsite </a:t>
            </a:r>
            <a:r>
              <a:rPr sz="1200" b="1" spc="-3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1200" b="1" spc="-5" dirty="0" smtClean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IN" sz="1200" b="1" spc="-5" dirty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IN" sz="1200" b="1" spc="-5" dirty="0" smtClean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dentalsurgeons.conferenceseries.com/</a:t>
            </a:r>
            <a:r>
              <a:rPr lang="en-US" sz="12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sz="12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sz="1200" b="1" spc="-2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sz="12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  <a:r>
              <a:rPr lang="en-IN" sz="1200" u="sng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447915641825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60604" y="1628736"/>
            <a:ext cx="611505" cy="4320540"/>
            <a:chOff x="260604" y="1628736"/>
            <a:chExt cx="611505" cy="432054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604" y="1680971"/>
              <a:ext cx="611124" cy="42153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356" y="1628736"/>
              <a:ext cx="360045" cy="432054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661659" y="1628736"/>
            <a:ext cx="611505" cy="4320540"/>
            <a:chOff x="5661659" y="1628736"/>
            <a:chExt cx="611505" cy="432054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61659" y="1680971"/>
              <a:ext cx="611124" cy="42153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954" y="1628736"/>
              <a:ext cx="360045" cy="43205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739241" y="750595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647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647" y="5378196"/>
                  </a:lnTo>
                  <a:lnTo>
                    <a:pt x="647" y="0"/>
                  </a:lnTo>
                  <a:close/>
                </a:path>
                <a:path w="10713720" h="5378450">
                  <a:moveTo>
                    <a:pt x="10713466" y="0"/>
                  </a:moveTo>
                  <a:lnTo>
                    <a:pt x="1351165" y="0"/>
                  </a:lnTo>
                  <a:lnTo>
                    <a:pt x="1351165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8026" y="1115352"/>
            <a:ext cx="2678430" cy="558165"/>
          </a:xfrm>
          <a:prstGeom prst="rect">
            <a:avLst/>
          </a:prstGeom>
          <a:solidFill>
            <a:srgbClr val="FFFFFF">
              <a:alpha val="92156"/>
            </a:srgbClr>
          </a:solidFill>
          <a:ln w="19050">
            <a:solidFill>
              <a:srgbClr val="00AF5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607060">
              <a:lnSpc>
                <a:spcPct val="100000"/>
              </a:lnSpc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8373" y="2081822"/>
            <a:ext cx="2678430" cy="558165"/>
          </a:xfrm>
          <a:prstGeom prst="rect">
            <a:avLst/>
          </a:prstGeom>
          <a:solidFill>
            <a:srgbClr val="FFFFFF">
              <a:alpha val="92156"/>
            </a:srgbClr>
          </a:solidFill>
          <a:ln w="19050">
            <a:solidFill>
              <a:srgbClr val="00AF5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665480">
              <a:lnSpc>
                <a:spcPct val="100000"/>
              </a:lnSpc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8214" y="3036862"/>
            <a:ext cx="2678430" cy="558165"/>
          </a:xfrm>
          <a:prstGeom prst="rect">
            <a:avLst/>
          </a:prstGeom>
          <a:solidFill>
            <a:srgbClr val="FFFFFF">
              <a:alpha val="92156"/>
            </a:srgbClr>
          </a:solidFill>
          <a:ln w="19050">
            <a:solidFill>
              <a:srgbClr val="00AF5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712470">
              <a:lnSpc>
                <a:spcPct val="100000"/>
              </a:lnSpc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85844" y="3987876"/>
            <a:ext cx="4051173" cy="59618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662041" y="4154170"/>
            <a:ext cx="6110097" cy="19543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182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 dirty="0" smtClean="0">
              <a:latin typeface="Times New Roman"/>
              <a:cs typeface="Times New Roman"/>
            </a:endParaRPr>
          </a:p>
          <a:p>
            <a:pPr marR="3124835" algn="ctr">
              <a:lnSpc>
                <a:spcPct val="100000"/>
              </a:lnSpc>
              <a:spcBef>
                <a:spcPts val="1165"/>
              </a:spcBef>
            </a:pPr>
            <a:r>
              <a:rPr lang="en-US" sz="1100" dirty="0" smtClean="0">
                <a:latin typeface="Times New Roman"/>
                <a:cs typeface="Times New Roman"/>
              </a:rPr>
              <a:t>     </a:t>
            </a:r>
            <a:r>
              <a:rPr sz="1100" dirty="0" smtClean="0">
                <a:latin typeface="Times New Roman"/>
                <a:cs typeface="Times New Roman"/>
              </a:rPr>
              <a:t>Abstract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spc="-5" dirty="0" smtClean="0">
                <a:latin typeface="Times New Roman"/>
                <a:cs typeface="Times New Roman"/>
              </a:rPr>
              <a:t>submission</a:t>
            </a:r>
            <a:r>
              <a:rPr sz="1100" spc="-40" dirty="0" smtClean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opens:</a:t>
            </a:r>
            <a:r>
              <a:rPr sz="1100" spc="250" dirty="0" smtClean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Sept 28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254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2024</a:t>
            </a:r>
            <a:endParaRPr lang="en-US" sz="1100" dirty="0" smtClean="0">
              <a:latin typeface="Times New Roman"/>
              <a:cs typeface="Times New Roman"/>
            </a:endParaRPr>
          </a:p>
          <a:p>
            <a:pPr marR="3124835" algn="ctr">
              <a:lnSpc>
                <a:spcPct val="100000"/>
              </a:lnSpc>
              <a:spcBef>
                <a:spcPts val="1165"/>
              </a:spcBef>
            </a:pPr>
            <a:r>
              <a:rPr sz="1100" dirty="0" smtClean="0">
                <a:latin typeface="Times New Roman"/>
                <a:cs typeface="Times New Roman"/>
              </a:rPr>
              <a:t>Early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Bird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Registration</a:t>
            </a:r>
            <a:r>
              <a:rPr sz="1100" b="1" spc="-5" dirty="0">
                <a:latin typeface="Times New Roman"/>
                <a:cs typeface="Times New Roman"/>
              </a:rPr>
              <a:t>:</a:t>
            </a:r>
            <a:r>
              <a:rPr sz="1100" b="1" spc="229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Sept</a:t>
            </a:r>
            <a:r>
              <a:rPr sz="1100" b="1" spc="-1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28,</a:t>
            </a:r>
            <a:r>
              <a:rPr sz="1100" b="1" spc="265" dirty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2024</a:t>
            </a:r>
            <a:endParaRPr sz="1100" dirty="0" smtClean="0">
              <a:latin typeface="Times New Roman"/>
              <a:cs typeface="Times New Roman"/>
            </a:endParaRPr>
          </a:p>
          <a:p>
            <a:pPr marR="3124835" algn="ctr">
              <a:lnSpc>
                <a:spcPct val="100000"/>
              </a:lnSpc>
              <a:spcBef>
                <a:spcPts val="660"/>
              </a:spcBef>
              <a:tabLst>
                <a:tab pos="1256665" algn="l"/>
              </a:tabLst>
            </a:pPr>
            <a:r>
              <a:rPr sz="1100" spc="-5" dirty="0" smtClean="0">
                <a:latin typeface="Times New Roman"/>
                <a:cs typeface="Times New Roman"/>
              </a:rPr>
              <a:t>Registration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Opens</a:t>
            </a:r>
            <a:r>
              <a:rPr sz="1100" b="1" dirty="0" smtClean="0">
                <a:latin typeface="Times New Roman"/>
                <a:cs typeface="Times New Roman"/>
              </a:rPr>
              <a:t>:	</a:t>
            </a:r>
            <a:r>
              <a:rPr lang="en-US" sz="1100" b="1" dirty="0" smtClean="0">
                <a:latin typeface="Times New Roman"/>
                <a:cs typeface="Times New Roman"/>
              </a:rPr>
              <a:t>Sept</a:t>
            </a:r>
            <a:r>
              <a:rPr sz="1100" b="1" spc="229" dirty="0" smtClean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28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220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2024</a:t>
            </a:r>
            <a:endParaRPr sz="1100" dirty="0" smtClean="0">
              <a:latin typeface="Times New Roman"/>
              <a:cs typeface="Times New Roman"/>
            </a:endParaRPr>
          </a:p>
          <a:p>
            <a:pPr marL="137160">
              <a:lnSpc>
                <a:spcPts val="1265"/>
              </a:lnSpc>
              <a:spcBef>
                <a:spcPts val="665"/>
              </a:spcBef>
              <a:tabLst>
                <a:tab pos="1569720" algn="l"/>
              </a:tabLst>
            </a:pPr>
            <a:r>
              <a:rPr sz="1100" spc="-5" dirty="0" smtClean="0">
                <a:latin typeface="Times New Roman"/>
                <a:cs typeface="Times New Roman"/>
              </a:rPr>
              <a:t>On</a:t>
            </a:r>
            <a:r>
              <a:rPr sz="1100" spc="2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Spot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Registration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:</a:t>
            </a:r>
            <a:r>
              <a:rPr lang="en-US" sz="1100" b="1" dirty="0">
                <a:latin typeface="Times New Roman"/>
                <a:cs typeface="Times New Roman"/>
              </a:rPr>
              <a:t> </a:t>
            </a:r>
            <a:r>
              <a:rPr lang="en-US" sz="1100" b="1" dirty="0" smtClean="0">
                <a:latin typeface="Times New Roman"/>
                <a:cs typeface="Times New Roman"/>
              </a:rPr>
              <a:t>24May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-30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US" sz="1100" b="1" dirty="0" smtClean="0">
                <a:latin typeface="Times New Roman"/>
                <a:cs typeface="Times New Roman"/>
              </a:rPr>
              <a:t>5</a:t>
            </a:r>
            <a:r>
              <a:rPr sz="1100" b="1" spc="250" dirty="0" smtClean="0">
                <a:latin typeface="Times New Roman"/>
                <a:cs typeface="Times New Roman"/>
              </a:rPr>
              <a:t> </a:t>
            </a:r>
            <a:r>
              <a:rPr lang="en-IN" sz="1100" b="1" spc="-5" dirty="0" smtClean="0">
                <a:latin typeface="Times New Roman"/>
                <a:cs typeface="Times New Roman"/>
              </a:rPr>
              <a:t>London, UK          </a:t>
            </a:r>
            <a:br>
              <a:rPr lang="en-IN" sz="1100" b="1" spc="-5" dirty="0" smtClean="0">
                <a:latin typeface="Times New Roman"/>
                <a:cs typeface="Times New Roman"/>
              </a:rPr>
            </a:br>
            <a:r>
              <a:rPr lang="en-IN" sz="1100" b="1" spc="-5" dirty="0" smtClean="0">
                <a:latin typeface="Times New Roman"/>
                <a:cs typeface="Times New Roman"/>
              </a:rPr>
              <a:t>                                                                                  </a:t>
            </a:r>
            <a:br>
              <a:rPr lang="en-IN" sz="1100" b="1" spc="-5" dirty="0" smtClean="0">
                <a:latin typeface="Times New Roman"/>
                <a:cs typeface="Times New Roman"/>
              </a:rPr>
            </a:br>
            <a:r>
              <a:rPr lang="en-IN" sz="1100" b="1" spc="-5" dirty="0" smtClean="0">
                <a:latin typeface="Times New Roman"/>
                <a:cs typeface="Times New Roman"/>
              </a:rPr>
              <a:t>                                                                                         </a:t>
            </a:r>
            <a:r>
              <a:rPr lang="en-IN" sz="1200" spc="-10" dirty="0">
                <a:solidFill>
                  <a:srgbClr val="4471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https://dentalsurgeons.conferenceseries.com/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9889" y="752373"/>
            <a:ext cx="1350517" cy="537641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87117" y="2163970"/>
            <a:ext cx="250190" cy="2612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375909" y="941260"/>
            <a:ext cx="5396230" cy="2828290"/>
            <a:chOff x="5375909" y="941260"/>
            <a:chExt cx="5396230" cy="282829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5721" y="941260"/>
              <a:ext cx="5376418" cy="90633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6069" y="1910270"/>
              <a:ext cx="5376418" cy="90633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5909" y="2862770"/>
              <a:ext cx="5376418" cy="90633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605398" y="1004976"/>
            <a:ext cx="3150235" cy="7359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899</a:t>
            </a:r>
            <a:endParaRPr sz="10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1400"/>
              </a:lnSpc>
              <a:spcBef>
                <a:spcPts val="7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 A (Registration + 2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1499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 B (Registration + 3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1699 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C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Manuscript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Publication):</a:t>
            </a:r>
            <a:r>
              <a:rPr sz="1000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1199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20003" y="2069363"/>
            <a:ext cx="315912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850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1499</a:t>
            </a:r>
            <a:endParaRPr sz="1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1599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09590" y="2941726"/>
            <a:ext cx="1449705" cy="5575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6500"/>
              </a:lnSpc>
              <a:spcBef>
                <a:spcPts val="95"/>
              </a:spcBef>
              <a:tabLst>
                <a:tab pos="1154430" algn="l"/>
              </a:tabLst>
            </a:pP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Only Registration: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499 </a:t>
            </a:r>
            <a:r>
              <a:rPr sz="1000" b="1" spc="-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 Delegate: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399 </a:t>
            </a:r>
            <a:r>
              <a:rPr sz="1000" b="1" spc="-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	$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09590" y="3500120"/>
            <a:ext cx="14833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Virtual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450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7097</TotalTime>
  <Words>1619</Words>
  <Application>Microsoft Office PowerPoint</Application>
  <PresentationFormat>Custom</PresentationFormat>
  <Paragraphs>174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Dental Surgery and Medicine  March 24-25, 2025 London, UK   </vt:lpstr>
      <vt:lpstr>I N V I T A T I O N</vt:lpstr>
      <vt:lpstr>A B O U T U S</vt:lpstr>
      <vt:lpstr>PowerPoint Presentation</vt:lpstr>
      <vt:lpstr>PowerPoint Presentation</vt:lpstr>
      <vt:lpstr>PowerPoint Presentation</vt:lpstr>
      <vt:lpstr> S U P P O R T I N G J O U R N A L S</vt:lpstr>
      <vt:lpstr>V E N U E &amp; A C C O M O D A T I O 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 | Short Name</dc:title>
  <dc:creator>jatin Raman</dc:creator>
  <cp:lastModifiedBy>Radhika Sharma</cp:lastModifiedBy>
  <cp:revision>37</cp:revision>
  <dcterms:created xsi:type="dcterms:W3CDTF">2024-10-02T09:47:33Z</dcterms:created>
  <dcterms:modified xsi:type="dcterms:W3CDTF">2025-02-03T08:21:29Z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2024-10-02T00:00:00Z</vt:filetime>
  </property>
</Properties>
</file>