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4995" autoAdjust="0"/>
    <p:restoredTop sz="94660"/>
  </p:normalViewPr>
  <p:slideViewPr>
    <p:cSldViewPr>
      <p:cViewPr varScale="1">
        <p:scale>
          <a:sx n="86" d="100"/>
          <a:sy n="86" d="100"/>
        </p:scale>
        <p:origin x="1032" y="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0800A-37CA-43E6-90ED-8AF2577F65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4AB516-5CE2-4622-8FBC-6215FCA92D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A7102-E348-4DA4-93F1-91203A6D35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690AB8-BCCD-41D4-84C2-C0430B4234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0F0CBC-46D9-4C9D-BA6C-CA148CE07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39373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79CD8-817D-493A-8B74-AD98A8E7C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4BC1D0-DA17-4F2F-9BB2-EBAC52143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9552E5-E8E9-4E97-8BA0-39CF02A61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75047-B4FD-4B13-9FE0-7734077CB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CEE10-2F29-42EB-899B-70DA9B52DA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753885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FE73A-F41F-4F36-8265-054175B064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C9514-F4D3-44EB-BF57-309A19BF6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842763-18BE-4E23-B80A-83A0883EC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217771-D837-4A22-9EC1-05A3E8A314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E0D4DF-FB77-4914-8908-FB4CA039F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603026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4BA42-C7BE-46FC-A57A-888A57EE3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8B202-94D9-4E7C-A801-A9D6CA00F7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FE1C01-596F-4909-B586-DD82BA4757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6F385D-DCC3-4CDD-A8B7-4EE5FCD5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201487-C773-44C3-88CF-88EE5FBB8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D49442-C194-481D-941D-D682813F0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7526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C732C2-FF35-4728-9F32-11F778381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BF9F8-D7F9-4C50-8E5B-CF0CE4B220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11E12B-8FDA-43FE-A67B-B9EF1C74E0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985523-672C-49CD-97C9-B3C5923F9B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70601C-DCBA-44A5-96C2-EAE2B60494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29F3E3-5287-42DD-9E0B-58D8D1075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4CB29E-B06A-4B6F-B904-481FEB40A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8C2068-8F2D-4730-AF22-B122A96FE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4423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7FB7A-2301-435B-8209-7B94D2454D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6FC22D-5E8A-4EB5-9F1E-8D00BC4AC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A32CB21-E9C8-4E3E-8426-FB4B97E2E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5383EB-7BC9-4444-9698-E1EC66F57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645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4538A1-5843-408A-962E-03BF6130D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7FC3E8-2158-4572-85E3-10302B269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4A9C497-C7E4-4B3B-BBC8-F0176657C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21145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612A0-E55C-430E-B964-04D379A88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6DEB37-2E38-48DE-901E-3F80A5A5B9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124B55-7E60-4039-AFD2-13867019E7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8CC3CD-C2AD-4C45-BF9B-01C285730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627D9A-8877-4AF6-A144-2ABA5E7116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304C37-4180-4A66-B140-48B410AE2F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1157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0681D0-6B31-4319-BDA2-13BE0E3FE0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4DD556-54A0-48D3-AA6D-FAF93938A4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AFF7F7-984D-45F4-B099-22EF5FDFF2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26B8F4-BAA1-41F5-B9B0-6DE05AB69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C96341-0684-4F33-99F1-162E84EE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F3F2C1-20B3-48A5-9211-F83CD4441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484696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264F4-948A-40F0-82CB-0269531C3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E0F4D7-80BE-418E-B692-32933E6AC5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0FD16B-612F-451F-8E96-6393DBBAB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723E2-B82C-4564-9BCD-5F9227384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0C2D8D-8AE4-4A2E-A026-CD9ECB551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924109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28798BD-68F7-4572-BD84-5C6BF554A6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24128A-D246-4181-B688-157EA11F096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5A1C2B-2C26-4689-8B5D-73958CFE3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ECCA9-FEF2-4795-AEFE-30EE8EEE08AF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A45A1E-7B6C-4A84-A6A1-04D9BA838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75F172-FC16-499C-BB0B-886AB45CE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54350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8994DA2-8787-4D5D-A495-7C0E7A38C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1F481C-C336-4F24-840D-0AAE0BA9FD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C8ABE-21AF-46B7-950C-0070801794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EECCA9-FEF2-4795-AEFE-30EE8EEE08AF}" type="datetimeFigureOut">
              <a:rPr lang="en-IN" smtClean="0"/>
              <a:t>18-08-2021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6C2EBE-1B01-4288-A6FF-C97B439659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8F978A-50D7-4733-B4B8-6DCC8E2030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711C20-55F7-4866-B448-CB22BF4C21F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66147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13" Type="http://schemas.openxmlformats.org/officeDocument/2006/relationships/image" Target="../media/image14.jp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12" Type="http://schemas.openxmlformats.org/officeDocument/2006/relationships/image" Target="../media/image13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image" Target="../media/image12.jpg"/><Relationship Id="rId5" Type="http://schemas.openxmlformats.org/officeDocument/2006/relationships/image" Target="../media/image6.jpg"/><Relationship Id="rId15" Type="http://schemas.openxmlformats.org/officeDocument/2006/relationships/image" Target="../media/image16.jpg"/><Relationship Id="rId10" Type="http://schemas.openxmlformats.org/officeDocument/2006/relationships/image" Target="../media/image11.jpg"/><Relationship Id="rId4" Type="http://schemas.openxmlformats.org/officeDocument/2006/relationships/image" Target="../media/image5.jpg"/><Relationship Id="rId9" Type="http://schemas.openxmlformats.org/officeDocument/2006/relationships/image" Target="../media/image10.jpg"/><Relationship Id="rId14" Type="http://schemas.openxmlformats.org/officeDocument/2006/relationships/image" Target="../media/image1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4.png"/><Relationship Id="rId7" Type="http://schemas.openxmlformats.org/officeDocument/2006/relationships/image" Target="../media/image20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g"/><Relationship Id="rId5" Type="http://schemas.openxmlformats.org/officeDocument/2006/relationships/image" Target="../media/image18.jpg"/><Relationship Id="rId4" Type="http://schemas.openxmlformats.org/officeDocument/2006/relationships/image" Target="../media/image17.jpg"/><Relationship Id="rId9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C9996E-036E-4C43-8D72-415E732B95D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B49DC3-13A0-4C66-B053-4C7AF2A0C26E}"/>
              </a:ext>
            </a:extLst>
          </p:cNvPr>
          <p:cNvSpPr/>
          <p:nvPr/>
        </p:nvSpPr>
        <p:spPr>
          <a:xfrm>
            <a:off x="10113564" y="0"/>
            <a:ext cx="2078436" cy="6858000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2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835F3F-A53C-4D66-A1EA-845FF3161C15}"/>
              </a:ext>
            </a:extLst>
          </p:cNvPr>
          <p:cNvSpPr/>
          <p:nvPr/>
        </p:nvSpPr>
        <p:spPr>
          <a:xfrm>
            <a:off x="-165312" y="16"/>
            <a:ext cx="4756812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E9AC8D-EF4F-40EE-B1D7-BF0DE66AD0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920" y="200128"/>
            <a:ext cx="2262711" cy="24851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830AFCC-753E-436B-865D-AE357331D9E1}"/>
              </a:ext>
            </a:extLst>
          </p:cNvPr>
          <p:cNvSpPr txBox="1"/>
          <p:nvPr/>
        </p:nvSpPr>
        <p:spPr>
          <a:xfrm>
            <a:off x="-19083" y="5884178"/>
            <a:ext cx="4749075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IN" sz="1400" b="1" u="none" strike="noStrike" baseline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MAIL: </a:t>
            </a:r>
            <a:r>
              <a:rPr lang="en-IN" sz="1400" i="1" u="none" strike="noStrike" baseline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analyticalchemistry@globalannualsummit.com</a:t>
            </a:r>
            <a:endParaRPr lang="en-IN" sz="1400" b="1" u="none" strike="noStrike" baseline="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IN" sz="1400" b="1" u="none" strike="noStrike" baseline="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URL: </a:t>
            </a:r>
            <a:r>
              <a:rPr lang="en-IN" sz="1400" i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https://analytika.pharmaceuticalconferences.com/</a:t>
            </a:r>
            <a:endParaRPr lang="en-IN" sz="1400" i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35A8FE-E479-4378-8D19-D85AA420740C}"/>
              </a:ext>
            </a:extLst>
          </p:cNvPr>
          <p:cNvSpPr txBox="1"/>
          <p:nvPr/>
        </p:nvSpPr>
        <p:spPr>
          <a:xfrm rot="16200000">
            <a:off x="8512648" y="3013501"/>
            <a:ext cx="53567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kern="2000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ANLYTICAL CHEMISTRY 2022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2FFD3B-FDF9-4054-B42D-8FDB8BA2010E}"/>
              </a:ext>
            </a:extLst>
          </p:cNvPr>
          <p:cNvSpPr txBox="1"/>
          <p:nvPr/>
        </p:nvSpPr>
        <p:spPr>
          <a:xfrm>
            <a:off x="267501" y="2384794"/>
            <a:ext cx="4323651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600" b="0" i="0" u="none" strike="noStrike" spc="300" baseline="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24th World Congress on</a:t>
            </a:r>
          </a:p>
          <a:p>
            <a:pPr algn="ctr"/>
            <a:r>
              <a:rPr lang="en-US" sz="3600" b="1" i="0" u="none" strike="noStrike" spc="600" baseline="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Analytical and Bioanalytical Chemistry</a:t>
            </a:r>
          </a:p>
          <a:p>
            <a:pPr algn="ctr"/>
            <a:endParaRPr lang="en-IN" sz="1100" b="0" i="0" u="none" strike="noStrike" baseline="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March 07-08, 2022 | London, UK</a:t>
            </a:r>
            <a:endParaRPr lang="en-US" sz="1600" b="1" i="0" u="none" strike="noStrike" baseline="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i="0" u="none" strike="noStrike" baseline="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Theme: </a:t>
            </a:r>
          </a:p>
          <a:p>
            <a:pPr algn="ctr"/>
            <a:r>
              <a:rPr lang="en-US" sz="1600" i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Shopping The Future with Emerging Research in Analytical Chemistry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936510-9D27-4F4A-81AD-51A3649FFA75}"/>
              </a:ext>
            </a:extLst>
          </p:cNvPr>
          <p:cNvSpPr/>
          <p:nvPr/>
        </p:nvSpPr>
        <p:spPr>
          <a:xfrm>
            <a:off x="944881" y="1183366"/>
            <a:ext cx="3206904" cy="812240"/>
          </a:xfrm>
          <a:prstGeom prst="rect">
            <a:avLst/>
          </a:prstGeom>
          <a:noFill/>
          <a:ln w="28575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055272-1657-4CA2-8F8A-9C7BCF7F0FC2}"/>
              </a:ext>
            </a:extLst>
          </p:cNvPr>
          <p:cNvSpPr/>
          <p:nvPr/>
        </p:nvSpPr>
        <p:spPr>
          <a:xfrm>
            <a:off x="3805316" y="1017059"/>
            <a:ext cx="3437147" cy="812240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bg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71623A0-E770-445B-A211-6EBDA504AC7B}"/>
              </a:ext>
            </a:extLst>
          </p:cNvPr>
          <p:cNvSpPr/>
          <p:nvPr/>
        </p:nvSpPr>
        <p:spPr>
          <a:xfrm>
            <a:off x="1168400" y="1091321"/>
            <a:ext cx="5760719" cy="812240"/>
          </a:xfrm>
          <a:prstGeom prst="rect">
            <a:avLst/>
          </a:prstGeom>
          <a:solidFill>
            <a:schemeClr val="tx2">
              <a:lumMod val="75000"/>
            </a:schemeClr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FC4FD2-2ECC-4712-AF0F-96A5DDAAEF84}"/>
              </a:ext>
            </a:extLst>
          </p:cNvPr>
          <p:cNvSpPr txBox="1"/>
          <p:nvPr/>
        </p:nvSpPr>
        <p:spPr>
          <a:xfrm>
            <a:off x="1168400" y="1192921"/>
            <a:ext cx="57607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200" b="0" i="0" u="none" strike="noStrike" baseline="0" dirty="0">
                <a:solidFill>
                  <a:schemeClr val="bg1"/>
                </a:solidFill>
                <a:latin typeface="Arial Black" panose="020B0A04020102020204" pitchFamily="34" charset="0"/>
              </a:rPr>
              <a:t>TENTATIVE PROGRAM</a:t>
            </a:r>
            <a:endParaRPr lang="en-IN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404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C11E95-01DB-4515-8FB9-5D0AD16AB51E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1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87561-10D4-44D1-953A-232C41475070}"/>
              </a:ext>
            </a:extLst>
          </p:cNvPr>
          <p:cNvSpPr txBox="1"/>
          <p:nvPr/>
        </p:nvSpPr>
        <p:spPr>
          <a:xfrm>
            <a:off x="3954927" y="965763"/>
            <a:ext cx="716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MONDAY, 7</a:t>
            </a:r>
            <a:r>
              <a:rPr lang="en-US" sz="1400" b="1" spc="600" baseline="30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400" b="1" spc="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March</a:t>
            </a:r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F7F6E7-365B-413C-939A-0994EF05B66D}"/>
              </a:ext>
            </a:extLst>
          </p:cNvPr>
          <p:cNvCxnSpPr/>
          <p:nvPr/>
        </p:nvCxnSpPr>
        <p:spPr>
          <a:xfrm>
            <a:off x="1074045" y="1304671"/>
            <a:ext cx="10043909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270783601"/>
              </p:ext>
            </p:extLst>
          </p:nvPr>
        </p:nvGraphicFramePr>
        <p:xfrm>
          <a:off x="1074044" y="1328151"/>
          <a:ext cx="10043909" cy="46880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587">
                  <a:extLst>
                    <a:ext uri="{9D8B030D-6E8A-4147-A177-3AD203B41FA5}">
                      <a16:colId xmlns:a16="http://schemas.microsoft.com/office/drawing/2014/main" val="345336078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val="2859743751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val="2389496667"/>
                    </a:ext>
                  </a:extLst>
                </a:gridCol>
              </a:tblGrid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22460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55304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219430"/>
                  </a:ext>
                </a:extLst>
              </a:tr>
              <a:tr h="450832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635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6891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900782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544254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Analytical Chemistry and Methodology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Bioanalytical Methodology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Polymer Science and Material Science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Biopolymers and Biomaterials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Chromatography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Electrophoresis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82441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411038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412555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980752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Spectroscopy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Mass Spectrometry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Nuclear Magnetic Resonance Spectroscopy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US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Environmental Analytical Chemistry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071269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84197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D72801D-5D07-4412-BE43-EFEDCAAAE5D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C11E95-01DB-4515-8FB9-5D0AD16AB51E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AA9459-6A83-4A94-A3B3-6121326807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459652E-E2BC-4099-A61F-848554C78BF5}"/>
              </a:ext>
            </a:extLst>
          </p:cNvPr>
          <p:cNvSpPr/>
          <p:nvPr/>
        </p:nvSpPr>
        <p:spPr>
          <a:xfrm>
            <a:off x="1074045" y="896564"/>
            <a:ext cx="2141635" cy="408107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961A0F3-DFDC-4ACB-B3E0-AFEEFFCA63E5}"/>
              </a:ext>
            </a:extLst>
          </p:cNvPr>
          <p:cNvSpPr txBox="1"/>
          <p:nvPr/>
        </p:nvSpPr>
        <p:spPr>
          <a:xfrm>
            <a:off x="1074045" y="953557"/>
            <a:ext cx="2141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 2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3287561-10D4-44D1-953A-232C41475070}"/>
              </a:ext>
            </a:extLst>
          </p:cNvPr>
          <p:cNvSpPr txBox="1"/>
          <p:nvPr/>
        </p:nvSpPr>
        <p:spPr>
          <a:xfrm>
            <a:off x="3954927" y="965763"/>
            <a:ext cx="71630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spc="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TUESDAY, 8</a:t>
            </a:r>
            <a:r>
              <a:rPr lang="en-US" sz="1400" b="1" spc="600" baseline="300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1400" b="1" spc="600" dirty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March</a:t>
            </a:r>
            <a:endParaRPr lang="en-IN" sz="1400" b="1" spc="600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F7F6E7-365B-413C-939A-0994EF05B66D}"/>
              </a:ext>
            </a:extLst>
          </p:cNvPr>
          <p:cNvCxnSpPr/>
          <p:nvPr/>
        </p:nvCxnSpPr>
        <p:spPr>
          <a:xfrm>
            <a:off x="1074045" y="1304671"/>
            <a:ext cx="10043909" cy="0"/>
          </a:xfrm>
          <a:prstGeom prst="line">
            <a:avLst/>
          </a:prstGeom>
          <a:ln w="158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A151B89E-F141-497B-A951-9AA9362A1211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971444937"/>
              </p:ext>
            </p:extLst>
          </p:nvPr>
        </p:nvGraphicFramePr>
        <p:xfrm>
          <a:off x="1074045" y="1430799"/>
          <a:ext cx="10043909" cy="4473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9587">
                  <a:extLst>
                    <a:ext uri="{9D8B030D-6E8A-4147-A177-3AD203B41FA5}">
                      <a16:colId xmlns:a16="http://schemas.microsoft.com/office/drawing/2014/main" val="345336078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val="2859743751"/>
                    </a:ext>
                  </a:extLst>
                </a:gridCol>
                <a:gridCol w="4167161">
                  <a:extLst>
                    <a:ext uri="{9D8B030D-6E8A-4147-A177-3AD203B41FA5}">
                      <a16:colId xmlns:a16="http://schemas.microsoft.com/office/drawing/2014/main" val="2389496667"/>
                    </a:ext>
                  </a:extLst>
                </a:gridCol>
              </a:tblGrid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08:30-09:00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lt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Registrations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922460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553047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219430"/>
                  </a:ext>
                </a:extLst>
              </a:tr>
              <a:tr h="450832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09:50-11:50</a:t>
                      </a:r>
                    </a:p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KEYNOTE LECTURES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635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Introduction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68913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09:00-09:30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900782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544254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Thermal Analysis and Glycemic</a:t>
                      </a:r>
                    </a:p>
                    <a:p>
                      <a:pPr algn="ctr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Advances in Separation Techniques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Pharmaceutical Analytics</a:t>
                      </a:r>
                    </a:p>
                    <a:p>
                      <a:pPr algn="ctr"/>
                      <a:r>
                        <a:rPr lang="en-US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Applications of Analytical and Bioanalytical Methods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824414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IN" sz="1100" b="0" i="0" u="none" strike="noStrike" kern="1200" baseline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3:10-13:15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GROUP PHOTO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411038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13:15-14:00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LUNCH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412555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11:50-13:10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01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IN" sz="1100" b="1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MEETING Hall 02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980752"/>
                  </a:ext>
                </a:extLst>
              </a:tr>
              <a:tr h="624229">
                <a:tc>
                  <a:txBody>
                    <a:bodyPr/>
                    <a:lstStyle/>
                    <a:p>
                      <a:endParaRPr lang="en-IN" sz="11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New Instrumentation and Equipment</a:t>
                      </a:r>
                    </a:p>
                    <a:p>
                      <a:pPr algn="ctr"/>
                      <a:r>
                        <a:rPr lang="en-US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Regulatory Issues and Biosafety Challenges in Bio analysis</a:t>
                      </a:r>
                    </a:p>
                    <a:p>
                      <a:pPr algn="ctr"/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Scope for Analytical Chemist</a:t>
                      </a:r>
                    </a:p>
                    <a:p>
                      <a:pPr algn="ctr"/>
                      <a:r>
                        <a:rPr lang="en-US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Biopolymers and Biomaterials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4071269"/>
                  </a:ext>
                </a:extLst>
              </a:tr>
              <a:tr h="277436">
                <a:tc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16:00-16:20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IN" sz="1100" b="0" i="0" u="none" strike="noStrike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COFFEE BREAK</a:t>
                      </a:r>
                      <a:endParaRPr lang="en-IN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9831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86199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6900B5-8B20-4415-BD27-7EEC0903E7C9}"/>
              </a:ext>
            </a:extLst>
          </p:cNvPr>
          <p:cNvSpPr/>
          <p:nvPr/>
        </p:nvSpPr>
        <p:spPr>
          <a:xfrm>
            <a:off x="0" y="-427773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73AF27-2E22-4F3E-8C78-6901249FD160}"/>
              </a:ext>
            </a:extLst>
          </p:cNvPr>
          <p:cNvSpPr/>
          <p:nvPr/>
        </p:nvSpPr>
        <p:spPr>
          <a:xfrm>
            <a:off x="760833" y="792928"/>
            <a:ext cx="10713504" cy="5627362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03AC694-DBB9-4C54-B734-54041C4D9A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4C68F38-43A9-4D71-A47D-D805F3978F82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BBCEC4-72C4-4721-B56B-58466717B418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EDITORIAL BOARD MEMBERS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E65106-4528-4C1D-A089-319D5BC847E2}"/>
              </a:ext>
            </a:extLst>
          </p:cNvPr>
          <p:cNvSpPr txBox="1"/>
          <p:nvPr/>
        </p:nvSpPr>
        <p:spPr>
          <a:xfrm>
            <a:off x="1775520" y="2990517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Vivek </a:t>
            </a:r>
            <a:r>
              <a:rPr lang="en-US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Agrahari</a:t>
            </a:r>
            <a:endParaRPr lang="en-US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Missouri-Kansas city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</a:t>
            </a:r>
            <a:endParaRPr lang="en-IN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987F8F0-6AE2-425F-8B61-77393F924963}"/>
              </a:ext>
            </a:extLst>
          </p:cNvPr>
          <p:cNvSpPr txBox="1"/>
          <p:nvPr/>
        </p:nvSpPr>
        <p:spPr>
          <a:xfrm>
            <a:off x="8993088" y="3001959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H. Thomas Karnes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School of Pharmacy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</a:t>
            </a:r>
            <a:endParaRPr lang="en-IN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DE82FBC-1FB8-4D5D-880A-A3725A94DCA3}"/>
              </a:ext>
            </a:extLst>
          </p:cNvPr>
          <p:cNvSpPr txBox="1"/>
          <p:nvPr/>
        </p:nvSpPr>
        <p:spPr>
          <a:xfrm>
            <a:off x="7536160" y="3001227"/>
            <a:ext cx="14569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George Perry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Biology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Texas at San Antonio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</a:t>
            </a:r>
            <a:endParaRPr lang="en-IN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664298-B715-402E-9CA3-716EE10EF3BE}"/>
              </a:ext>
            </a:extLst>
          </p:cNvPr>
          <p:cNvSpPr txBox="1"/>
          <p:nvPr/>
        </p:nvSpPr>
        <p:spPr>
          <a:xfrm>
            <a:off x="4639072" y="3011937"/>
            <a:ext cx="14569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Devrishi</a:t>
            </a:r>
            <a:r>
              <a:rPr lang="en-US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Goswami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Associate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SCRIPPS Research Institute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</a:t>
            </a:r>
            <a:endParaRPr lang="en-IN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5534CA4-CB88-4786-B52E-3AF2D30F210A}"/>
              </a:ext>
            </a:extLst>
          </p:cNvPr>
          <p:cNvSpPr txBox="1"/>
          <p:nvPr/>
        </p:nvSpPr>
        <p:spPr>
          <a:xfrm>
            <a:off x="6078267" y="3063578"/>
            <a:ext cx="14569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Nagireddy</a:t>
            </a:r>
            <a:r>
              <a:rPr lang="en-US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Putluri</a:t>
            </a:r>
            <a:endParaRPr lang="en-US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Associate Professor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Baylor College of Medicine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</a:t>
            </a:r>
            <a:endParaRPr lang="en-IN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4F8F582-B1B4-4DB1-89D4-85BEBC33A655}"/>
              </a:ext>
            </a:extLst>
          </p:cNvPr>
          <p:cNvSpPr txBox="1"/>
          <p:nvPr/>
        </p:nvSpPr>
        <p:spPr>
          <a:xfrm>
            <a:off x="3215680" y="3001227"/>
            <a:ext cx="14401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Offie</a:t>
            </a:r>
            <a:r>
              <a:rPr lang="en-US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 </a:t>
            </a:r>
            <a:r>
              <a:rPr lang="en-US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Soldin</a:t>
            </a:r>
            <a:endParaRPr lang="en-US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Oncology and Physiology 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Georgetown University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</a:t>
            </a:r>
            <a:endParaRPr lang="en-IN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9EB551A-9BD7-491A-99EC-49028DE55A55}"/>
              </a:ext>
            </a:extLst>
          </p:cNvPr>
          <p:cNvSpPr txBox="1"/>
          <p:nvPr/>
        </p:nvSpPr>
        <p:spPr>
          <a:xfrm>
            <a:off x="1704652" y="5422375"/>
            <a:ext cx="144016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Zaleski JM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Indiana university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</a:t>
            </a:r>
            <a:endParaRPr lang="en-IN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AF58041-0719-40D8-8BC0-22CBFD58E30C}"/>
              </a:ext>
            </a:extLst>
          </p:cNvPr>
          <p:cNvSpPr txBox="1"/>
          <p:nvPr/>
        </p:nvSpPr>
        <p:spPr>
          <a:xfrm>
            <a:off x="9063719" y="5413419"/>
            <a:ext cx="144016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Sabine Hildebrandt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Scientific Officer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U.S Food and Drug </a:t>
            </a:r>
            <a:r>
              <a:rPr lang="en-US" sz="1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Administartion</a:t>
            </a:r>
            <a:endParaRPr lang="en-US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</a:t>
            </a:r>
            <a:endParaRPr lang="en-IN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A3BBE52-FF03-4F56-AF16-28D3986B851C}"/>
              </a:ext>
            </a:extLst>
          </p:cNvPr>
          <p:cNvSpPr txBox="1"/>
          <p:nvPr/>
        </p:nvSpPr>
        <p:spPr>
          <a:xfrm>
            <a:off x="7513591" y="5390501"/>
            <a:ext cx="145692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Eugenia </a:t>
            </a:r>
            <a:r>
              <a:rPr lang="en-US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Kharlampieva</a:t>
            </a:r>
            <a:endParaRPr lang="en-US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Chemistry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Alabama at Birmingham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</a:t>
            </a:r>
          </a:p>
          <a:p>
            <a:pPr algn="ctr"/>
            <a:r>
              <a:rPr lang="en-US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IN" sz="1000" b="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336BA33-A7EC-4D5F-86D1-5A25F8B74658}"/>
              </a:ext>
            </a:extLst>
          </p:cNvPr>
          <p:cNvSpPr txBox="1"/>
          <p:nvPr/>
        </p:nvSpPr>
        <p:spPr>
          <a:xfrm>
            <a:off x="4660657" y="5434255"/>
            <a:ext cx="14569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Ji-Xin Cheng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Weldon School of Biomedical Engineering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Purdue University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</a:t>
            </a:r>
            <a:endParaRPr lang="en-IN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0D9D6B8-F114-4DF0-9DD4-F1DDE9DAE015}"/>
              </a:ext>
            </a:extLst>
          </p:cNvPr>
          <p:cNvSpPr txBox="1"/>
          <p:nvPr/>
        </p:nvSpPr>
        <p:spPr>
          <a:xfrm>
            <a:off x="6068751" y="5442747"/>
            <a:ext cx="14569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Ivan </a:t>
            </a:r>
            <a:r>
              <a:rPr lang="en-US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Gitsov</a:t>
            </a:r>
            <a:endParaRPr lang="en-US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Forestry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State University of New York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</a:t>
            </a:r>
            <a:endParaRPr lang="en-IN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F00E953-4C6C-47B9-8DD5-6BAE212B2DF0}"/>
              </a:ext>
            </a:extLst>
          </p:cNvPr>
          <p:cNvSpPr txBox="1"/>
          <p:nvPr/>
        </p:nvSpPr>
        <p:spPr>
          <a:xfrm>
            <a:off x="3272758" y="5372553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Naser L. </a:t>
            </a:r>
            <a:r>
              <a:rPr lang="en-US" sz="10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Rezk</a:t>
            </a:r>
            <a:endParaRPr lang="en-US" sz="10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North Carolina</a:t>
            </a:r>
          </a:p>
          <a:p>
            <a:pPr algn="ctr"/>
            <a:r>
              <a:rPr lang="en-US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USA</a:t>
            </a:r>
            <a:endParaRPr lang="en-IN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EC527F76-5A9D-474B-B49F-C744EB6055FE}"/>
              </a:ext>
            </a:extLst>
          </p:cNvPr>
          <p:cNvSpPr/>
          <p:nvPr/>
        </p:nvSpPr>
        <p:spPr>
          <a:xfrm>
            <a:off x="1862919" y="1705343"/>
            <a:ext cx="1265362" cy="1265362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348A5B8E-F6CB-4A62-A053-4FB68C139E17}"/>
              </a:ext>
            </a:extLst>
          </p:cNvPr>
          <p:cNvSpPr/>
          <p:nvPr/>
        </p:nvSpPr>
        <p:spPr>
          <a:xfrm>
            <a:off x="3303079" y="1721367"/>
            <a:ext cx="1265362" cy="1265362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772FCFAB-0C64-460B-BBC5-8F200C8DA1F3}"/>
              </a:ext>
            </a:extLst>
          </p:cNvPr>
          <p:cNvSpPr/>
          <p:nvPr/>
        </p:nvSpPr>
        <p:spPr>
          <a:xfrm>
            <a:off x="4743239" y="1705343"/>
            <a:ext cx="1265362" cy="1265362"/>
          </a:xfrm>
          <a:prstGeom prst="ellipse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0D72220-CE83-4229-8687-C2424C30D4E4}"/>
              </a:ext>
            </a:extLst>
          </p:cNvPr>
          <p:cNvSpPr/>
          <p:nvPr/>
        </p:nvSpPr>
        <p:spPr>
          <a:xfrm>
            <a:off x="6183399" y="1721367"/>
            <a:ext cx="1265362" cy="1265362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6E19D6D5-87E2-4D27-80DC-83999019865B}"/>
              </a:ext>
            </a:extLst>
          </p:cNvPr>
          <p:cNvSpPr/>
          <p:nvPr/>
        </p:nvSpPr>
        <p:spPr>
          <a:xfrm>
            <a:off x="7623559" y="1700808"/>
            <a:ext cx="1265362" cy="1265362"/>
          </a:xfrm>
          <a:prstGeom prst="ellipse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BBAA371-A2B9-4E6D-A085-4FC968C0FC63}"/>
              </a:ext>
            </a:extLst>
          </p:cNvPr>
          <p:cNvSpPr/>
          <p:nvPr/>
        </p:nvSpPr>
        <p:spPr>
          <a:xfrm>
            <a:off x="9063719" y="1716832"/>
            <a:ext cx="1265362" cy="1265362"/>
          </a:xfrm>
          <a:prstGeom prst="ellipse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934F027-0A16-4871-BB8D-84F735820720}"/>
              </a:ext>
            </a:extLst>
          </p:cNvPr>
          <p:cNvSpPr/>
          <p:nvPr/>
        </p:nvSpPr>
        <p:spPr>
          <a:xfrm>
            <a:off x="1838939" y="4054501"/>
            <a:ext cx="1265361" cy="1221513"/>
          </a:xfrm>
          <a:prstGeom prst="ellipse">
            <a:avLst/>
          </a:prstGeom>
          <a:blipFill dpi="0"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F78FFDFA-54D1-4AAD-B6E1-7D2B78D417DB}"/>
              </a:ext>
            </a:extLst>
          </p:cNvPr>
          <p:cNvSpPr/>
          <p:nvPr/>
        </p:nvSpPr>
        <p:spPr>
          <a:xfrm>
            <a:off x="3422893" y="4022248"/>
            <a:ext cx="1265362" cy="1265362"/>
          </a:xfrm>
          <a:prstGeom prst="ellipse">
            <a:avLst/>
          </a:prstGeom>
          <a:blipFill dpi="0"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975D58C2-D1ED-4BC9-8DE0-E9713CCDF136}"/>
              </a:ext>
            </a:extLst>
          </p:cNvPr>
          <p:cNvSpPr/>
          <p:nvPr/>
        </p:nvSpPr>
        <p:spPr>
          <a:xfrm>
            <a:off x="4852223" y="4058588"/>
            <a:ext cx="1265362" cy="1265362"/>
          </a:xfrm>
          <a:prstGeom prst="ellipse">
            <a:avLst/>
          </a:prstGeom>
          <a:blipFill dpi="0"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D4D2DA85-6CFE-4BC4-808D-E3BDFA9D09CB}"/>
              </a:ext>
            </a:extLst>
          </p:cNvPr>
          <p:cNvSpPr/>
          <p:nvPr/>
        </p:nvSpPr>
        <p:spPr>
          <a:xfrm>
            <a:off x="6260317" y="4047189"/>
            <a:ext cx="1265362" cy="1265362"/>
          </a:xfrm>
          <a:prstGeom prst="ellipse">
            <a:avLst/>
          </a:prstGeom>
          <a:blipFill dpi="0"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EAA4713C-0991-4C47-9B13-75C54C520956}"/>
              </a:ext>
            </a:extLst>
          </p:cNvPr>
          <p:cNvSpPr/>
          <p:nvPr/>
        </p:nvSpPr>
        <p:spPr>
          <a:xfrm>
            <a:off x="7704252" y="4042037"/>
            <a:ext cx="1265362" cy="1265362"/>
          </a:xfrm>
          <a:prstGeom prst="ellipse">
            <a:avLst/>
          </a:prstGeom>
          <a:blipFill dpi="0"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16436002-2904-4893-A874-52AFC41AE4A5}"/>
              </a:ext>
            </a:extLst>
          </p:cNvPr>
          <p:cNvSpPr/>
          <p:nvPr/>
        </p:nvSpPr>
        <p:spPr>
          <a:xfrm>
            <a:off x="9072387" y="4047228"/>
            <a:ext cx="1265362" cy="1265362"/>
          </a:xfrm>
          <a:prstGeom prst="ellipse">
            <a:avLst/>
          </a:prstGeom>
          <a:blipFill dpi="0"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3212695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53D9226-1952-4540-92D3-3EC5F5B21ACE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21C2F2-AE20-4F8E-9403-6D1BCFD49251}"/>
              </a:ext>
            </a:extLst>
          </p:cNvPr>
          <p:cNvSpPr/>
          <p:nvPr/>
        </p:nvSpPr>
        <p:spPr>
          <a:xfrm>
            <a:off x="739248" y="729205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6F660D-7D90-45EE-9661-29895385D9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005F344-D891-4312-9168-61765140C763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B1D3A6-2B05-4503-965D-67AAC32FA40F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AFFILIATIONS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Table 24">
            <a:extLst>
              <a:ext uri="{FF2B5EF4-FFF2-40B4-BE49-F238E27FC236}">
                <a16:creationId xmlns:a16="http://schemas.microsoft.com/office/drawing/2014/main" id="{F0609AD1-6CE7-4430-A404-731F5A42A0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9762890"/>
              </p:ext>
            </p:extLst>
          </p:nvPr>
        </p:nvGraphicFramePr>
        <p:xfrm>
          <a:off x="1127448" y="1589683"/>
          <a:ext cx="10153130" cy="4287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1978135049"/>
                    </a:ext>
                  </a:extLst>
                </a:gridCol>
                <a:gridCol w="2045028">
                  <a:extLst>
                    <a:ext uri="{9D8B030D-6E8A-4147-A177-3AD203B41FA5}">
                      <a16:colId xmlns:a16="http://schemas.microsoft.com/office/drawing/2014/main" val="2590108815"/>
                    </a:ext>
                  </a:extLst>
                </a:gridCol>
                <a:gridCol w="2030626">
                  <a:extLst>
                    <a:ext uri="{9D8B030D-6E8A-4147-A177-3AD203B41FA5}">
                      <a16:colId xmlns:a16="http://schemas.microsoft.com/office/drawing/2014/main" val="2785681918"/>
                    </a:ext>
                  </a:extLst>
                </a:gridCol>
                <a:gridCol w="2030626">
                  <a:extLst>
                    <a:ext uri="{9D8B030D-6E8A-4147-A177-3AD203B41FA5}">
                      <a16:colId xmlns:a16="http://schemas.microsoft.com/office/drawing/2014/main" val="2095863505"/>
                    </a:ext>
                  </a:extLst>
                </a:gridCol>
                <a:gridCol w="2030626">
                  <a:extLst>
                    <a:ext uri="{9D8B030D-6E8A-4147-A177-3AD203B41FA5}">
                      <a16:colId xmlns:a16="http://schemas.microsoft.com/office/drawing/2014/main" val="621410204"/>
                    </a:ext>
                  </a:extLst>
                </a:gridCol>
              </a:tblGrid>
              <a:tr h="1415575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Gagik Torosyan</a:t>
                      </a:r>
                    </a:p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Professor, Department of Environmental Engineering, National polytechnic University of Armenia, Armenia.</a:t>
                      </a:r>
                      <a:endParaRPr lang="en-IN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Praveen Kumar</a:t>
                      </a:r>
                    </a:p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Research Fellow, Department of Pharmacokinetics Core, University of Michigan, USA</a:t>
                      </a:r>
                    </a:p>
                    <a:p>
                      <a:pPr algn="ctr"/>
                      <a:endParaRPr lang="en-IN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Theodoros </a:t>
                      </a:r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Chatzimitakos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Professor, Department of chemistry, Student dormitories of University of Ioannina, Ioannina, Greece.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Ricardo </a:t>
                      </a:r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Gobato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Professor, Department of Biophysics and Molecular Modeling Genesis, NRE Londrina, PR,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Brasil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Sub Reddy</a:t>
                      </a:r>
                    </a:p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Professor, Department of Biomedical and Molecular Sciences, University of Surrey, UK.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7499331"/>
                  </a:ext>
                </a:extLst>
              </a:tr>
              <a:tr h="1445589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Tomonori </a:t>
                      </a:r>
                      <a:r>
                        <a:rPr lang="en-US" sz="10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Ohba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Associate Professor, Chiba University, Chiba, Japan</a:t>
                      </a:r>
                      <a:endParaRPr lang="en-IN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Alexandre Cestari</a:t>
                      </a:r>
                    </a:p>
                    <a:p>
                      <a:pPr algn="ctr"/>
                      <a:r>
                        <a:rPr lang="pt-BR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Instituto Federal de Educação, Ciência e Tecnologia de São Paulo - IFSP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MICHAEL ANJELLO JOTHI RAJAN</a:t>
                      </a:r>
                    </a:p>
                    <a:p>
                      <a:pPr algn="ctr"/>
                      <a:r>
                        <a:rPr lang="en-US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PROJECTS CO-ORDINATOR, FIST, DST, GOI, NEW DELHI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Alireza </a:t>
                      </a:r>
                      <a:r>
                        <a:rPr lang="en-US" sz="1000" b="1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Heidari</a:t>
                      </a:r>
                      <a:endParaRPr lang="en-US" sz="10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Faculty of Chemistry, California South University (CSU), Irvine, California, USA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de-DE" sz="10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Andreas Hirsch</a:t>
                      </a:r>
                    </a:p>
                    <a:p>
                      <a:pPr algn="ctr"/>
                      <a:r>
                        <a:rPr lang="de-DE" sz="10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Institut fur Organische Chemie Universitat Erlangen-Nurnberg Henkestrasse, 42 91054 Erlangen GERMANY</a:t>
                      </a:r>
                      <a:endParaRPr lang="en-US" sz="10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5017607"/>
                  </a:ext>
                </a:extLst>
              </a:tr>
              <a:tr h="1426425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Bernd Giese</a:t>
                      </a:r>
                    </a:p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Department of Chemistry, University of Basel, St.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Johanns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Ring 19, CH-4056 Basel, SWITZERLAND</a:t>
                      </a:r>
                      <a:endParaRPr lang="en-IN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Bernd </a:t>
                      </a:r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Strehmel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Kodak Polychrome Graphics GmbH, Research and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Developement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An der Bahn 80, D-37520 Osterode, GERMANY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Dieter </a:t>
                      </a:r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Vollhardt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Max-Planck Institute of Colloids and Interfaces, D-14424 Potsdam, GERMANY</a:t>
                      </a:r>
                      <a:endParaRPr lang="en-IN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Luisa Schenetti</a:t>
                      </a:r>
                    </a:p>
                    <a:p>
                      <a:pPr algn="ctr"/>
                      <a:r>
                        <a:rPr lang="it-IT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Dipartimento di Chimica, via Campi 183, 41100 Modena, ITALY</a:t>
                      </a:r>
                      <a:endParaRPr lang="en-IN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Rangaswamy</a:t>
                      </a:r>
                      <a:endParaRPr lang="en-US" sz="1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Dept. of Studies in Chemistry, </a:t>
                      </a:r>
                      <a:r>
                        <a:rPr lang="en-US" sz="1000" b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Mansagangotri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Mysore - 570 006, Karnataka, INDIA</a:t>
                      </a:r>
                      <a:endParaRPr lang="en-IN" sz="10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8674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44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02A8F5-D932-4A29-BDD8-E78A168BA74D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3623E13-5BC6-40FD-8E25-18D1956153AD}"/>
              </a:ext>
            </a:extLst>
          </p:cNvPr>
          <p:cNvSpPr/>
          <p:nvPr/>
        </p:nvSpPr>
        <p:spPr>
          <a:xfrm>
            <a:off x="739248" y="739914"/>
            <a:ext cx="10713504" cy="537817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AB3706-44D6-4225-9158-3BE897A3724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48" y="304228"/>
            <a:ext cx="2301634" cy="25551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2862EB2-467B-4BA9-B21A-1DF9CFCACE4C}"/>
              </a:ext>
            </a:extLst>
          </p:cNvPr>
          <p:cNvSpPr/>
          <p:nvPr/>
        </p:nvSpPr>
        <p:spPr>
          <a:xfrm>
            <a:off x="3215680" y="862223"/>
            <a:ext cx="5760640" cy="557995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mpd="sng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F4658F-C8A7-44B5-BC35-31390336DFEF}"/>
              </a:ext>
            </a:extLst>
          </p:cNvPr>
          <p:cNvSpPr txBox="1"/>
          <p:nvPr/>
        </p:nvSpPr>
        <p:spPr>
          <a:xfrm>
            <a:off x="3215680" y="980728"/>
            <a:ext cx="57606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spc="6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CITY ATTRACTIONS</a:t>
            </a:r>
            <a:endParaRPr lang="en-IN" sz="1400" b="1" spc="6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9F9A7CC-FF22-4447-B332-EB1614506811}"/>
              </a:ext>
            </a:extLst>
          </p:cNvPr>
          <p:cNvSpPr/>
          <p:nvPr/>
        </p:nvSpPr>
        <p:spPr>
          <a:xfrm>
            <a:off x="2063552" y="1797415"/>
            <a:ext cx="2304256" cy="158417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dirty="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C851D97B-E0CE-4B04-BFE0-E227288D1B13}"/>
              </a:ext>
            </a:extLst>
          </p:cNvPr>
          <p:cNvSpPr/>
          <p:nvPr/>
        </p:nvSpPr>
        <p:spPr>
          <a:xfrm>
            <a:off x="4959780" y="1797415"/>
            <a:ext cx="2304256" cy="1584176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CCE85E9-874C-45A4-BB43-67F94B521022}"/>
              </a:ext>
            </a:extLst>
          </p:cNvPr>
          <p:cNvSpPr/>
          <p:nvPr/>
        </p:nvSpPr>
        <p:spPr>
          <a:xfrm>
            <a:off x="7838731" y="1797415"/>
            <a:ext cx="2304256" cy="1584176"/>
          </a:xfrm>
          <a:prstGeom prst="rect">
            <a:avLst/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1E071DA-DD03-49F0-94EB-1D5572ECBB2A}"/>
              </a:ext>
            </a:extLst>
          </p:cNvPr>
          <p:cNvSpPr/>
          <p:nvPr/>
        </p:nvSpPr>
        <p:spPr>
          <a:xfrm>
            <a:off x="2063552" y="3842509"/>
            <a:ext cx="2304256" cy="1584176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D58478F8-B113-483E-AC89-7FE6DAE93FED}"/>
              </a:ext>
            </a:extLst>
          </p:cNvPr>
          <p:cNvSpPr/>
          <p:nvPr/>
        </p:nvSpPr>
        <p:spPr>
          <a:xfrm>
            <a:off x="4959780" y="3831799"/>
            <a:ext cx="2304256" cy="1584176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6EDC3E-0435-4285-9621-EA0809837043}"/>
              </a:ext>
            </a:extLst>
          </p:cNvPr>
          <p:cNvSpPr/>
          <p:nvPr/>
        </p:nvSpPr>
        <p:spPr>
          <a:xfrm>
            <a:off x="7838731" y="3825788"/>
            <a:ext cx="2304256" cy="1584176"/>
          </a:xfrm>
          <a:prstGeom prst="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760773A-A4CC-493B-ADE7-C2A49DA74F93}"/>
              </a:ext>
            </a:extLst>
          </p:cNvPr>
          <p:cNvSpPr txBox="1"/>
          <p:nvPr/>
        </p:nvSpPr>
        <p:spPr>
          <a:xfrm>
            <a:off x="2135560" y="3429000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Kew Gardens.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AC34F3FD-FBDF-4C5B-A416-ED8397160BD7}"/>
              </a:ext>
            </a:extLst>
          </p:cNvPr>
          <p:cNvSpPr txBox="1"/>
          <p:nvPr/>
        </p:nvSpPr>
        <p:spPr>
          <a:xfrm>
            <a:off x="5015879" y="3418290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London Eye.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9520305F-E47B-4474-ACDB-5B47C3375080}"/>
              </a:ext>
            </a:extLst>
          </p:cNvPr>
          <p:cNvSpPr txBox="1"/>
          <p:nvPr/>
        </p:nvSpPr>
        <p:spPr>
          <a:xfrm>
            <a:off x="7910739" y="3420216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Tower of London.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F49EC65-3534-4E6F-9D9C-E9F1639DFAE1}"/>
              </a:ext>
            </a:extLst>
          </p:cNvPr>
          <p:cNvSpPr txBox="1"/>
          <p:nvPr/>
        </p:nvSpPr>
        <p:spPr>
          <a:xfrm>
            <a:off x="2135560" y="5453952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SEA LIFE London Aquarium.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7396A5B-B205-4670-B087-58A26F057609}"/>
              </a:ext>
            </a:extLst>
          </p:cNvPr>
          <p:cNvSpPr txBox="1"/>
          <p:nvPr/>
        </p:nvSpPr>
        <p:spPr>
          <a:xfrm>
            <a:off x="5015879" y="5443242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View From The Shard.</a:t>
            </a:r>
            <a:endParaRPr lang="en-IN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96347C3-9026-4EBC-A6C8-D207E0D3860E}"/>
              </a:ext>
            </a:extLst>
          </p:cNvPr>
          <p:cNvSpPr txBox="1"/>
          <p:nvPr/>
        </p:nvSpPr>
        <p:spPr>
          <a:xfrm>
            <a:off x="7910739" y="5445168"/>
            <a:ext cx="21602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Emirates Air Line cable car.</a:t>
            </a:r>
          </a:p>
        </p:txBody>
      </p:sp>
    </p:spTree>
    <p:extLst>
      <p:ext uri="{BB962C8B-B14F-4D97-AF65-F5344CB8AC3E}">
        <p14:creationId xmlns:p14="http://schemas.microsoft.com/office/powerpoint/2010/main" val="543057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599</Words>
  <Application>Microsoft Office PowerPoint</Application>
  <PresentationFormat>Widescreen</PresentationFormat>
  <Paragraphs>166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jatin Raman</dc:creator>
  <cp:lastModifiedBy>Astha Singh</cp:lastModifiedBy>
  <cp:revision>34</cp:revision>
  <dcterms:created xsi:type="dcterms:W3CDTF">2021-03-26T09:55:40Z</dcterms:created>
  <dcterms:modified xsi:type="dcterms:W3CDTF">2021-08-18T05:18:58Z</dcterms:modified>
</cp:coreProperties>
</file>