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23813" autoAdjust="0"/>
    <p:restoredTop sz="94660"/>
  </p:normalViewPr>
  <p:slideViewPr>
    <p:cSldViewPr>
      <p:cViewPr varScale="1">
        <p:scale>
          <a:sx n="86" d="100"/>
          <a:sy n="86" d="100"/>
        </p:scale>
        <p:origin x="1032"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8/18/2021</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8364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2147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29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294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8700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2298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4102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468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125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8109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8/18/2021</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8444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8/18/2021</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65316738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14" r:id="rId4"/>
    <p:sldLayoutId id="2147483715" r:id="rId5"/>
    <p:sldLayoutId id="2147483720" r:id="rId6"/>
    <p:sldLayoutId id="2147483716" r:id="rId7"/>
    <p:sldLayoutId id="2147483717" r:id="rId8"/>
    <p:sldLayoutId id="2147483718" r:id="rId9"/>
    <p:sldLayoutId id="2147483719" r:id="rId10"/>
    <p:sldLayoutId id="214748372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FEF93B-DF95-4A59-9D71-745C812BF376}"/>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id="{8729BB31-D1EF-409E-BC15-24A30A70A677}"/>
              </a:ext>
            </a:extLst>
          </p:cNvPr>
          <p:cNvSpPr/>
          <p:nvPr/>
        </p:nvSpPr>
        <p:spPr>
          <a:xfrm>
            <a:off x="739248" y="750624"/>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7" name="Picture 16">
            <a:extLst>
              <a:ext uri="{FF2B5EF4-FFF2-40B4-BE49-F238E27FC236}">
                <a16:creationId xmlns:a16="http://schemas.microsoft.com/office/drawing/2014/main" id="{34C6723F-6F9D-444F-8F7D-ED0D33A7E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9" name="Rectangle 18">
            <a:extLst>
              <a:ext uri="{FF2B5EF4-FFF2-40B4-BE49-F238E27FC236}">
                <a16:creationId xmlns:a16="http://schemas.microsoft.com/office/drawing/2014/main" id="{7F56159D-A29B-4F02-93C6-1DECB2877C38}"/>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a:extLst>
              <a:ext uri="{FF2B5EF4-FFF2-40B4-BE49-F238E27FC236}">
                <a16:creationId xmlns:a16="http://schemas.microsoft.com/office/drawing/2014/main" id="{A86FC61E-C2A4-43AC-B7A0-689E7CC4DC32}"/>
              </a:ext>
            </a:extLst>
          </p:cNvPr>
          <p:cNvSpPr txBox="1"/>
          <p:nvPr/>
        </p:nvSpPr>
        <p:spPr>
          <a:xfrm rot="16200000">
            <a:off x="-603373" y="3182780"/>
            <a:ext cx="4021394" cy="492443"/>
          </a:xfrm>
          <a:prstGeom prst="rect">
            <a:avLst/>
          </a:prstGeom>
          <a:noFill/>
        </p:spPr>
        <p:txBody>
          <a:bodyPr wrap="square" rtlCol="0">
            <a:spAutoFit/>
          </a:bodyPr>
          <a:lstStyle/>
          <a:p>
            <a:pPr algn="ctr"/>
            <a:r>
              <a:rPr lang="en-US" sz="1300" b="1"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25" name="Rectangle 24">
            <a:extLst>
              <a:ext uri="{FF2B5EF4-FFF2-40B4-BE49-F238E27FC236}">
                <a16:creationId xmlns:a16="http://schemas.microsoft.com/office/drawing/2014/main" id="{20BD6D31-16A4-4585-8FBE-34E149505556}"/>
              </a:ext>
            </a:extLst>
          </p:cNvPr>
          <p:cNvSpPr/>
          <p:nvPr/>
        </p:nvSpPr>
        <p:spPr>
          <a:xfrm>
            <a:off x="6722242" y="1418303"/>
            <a:ext cx="4716000" cy="4021395"/>
          </a:xfrm>
          <a:prstGeom prst="rect">
            <a:avLst/>
          </a:prstGeom>
          <a:blipFill dpi="0" rotWithShape="1">
            <a:blip r:embed="rId4">
              <a:extLst>
                <a:ext uri="{28A0092B-C50C-407E-A947-70E740481C1C}">
                  <a14:useLocalDpi xmlns:a14="http://schemas.microsoft.com/office/drawing/2010/main" val="0"/>
                </a:ext>
              </a:extLst>
            </a:blip>
            <a:srcRect/>
            <a:stretch>
              <a:fillRect l="-6738" r="-6239"/>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a16="http://schemas.microsoft.com/office/drawing/2014/main" id="{A51402F5-8A39-424A-9D13-36A3ACD785A6}"/>
              </a:ext>
            </a:extLst>
          </p:cNvPr>
          <p:cNvSpPr txBox="1"/>
          <p:nvPr/>
        </p:nvSpPr>
        <p:spPr>
          <a:xfrm>
            <a:off x="2223455" y="1367234"/>
            <a:ext cx="4129163" cy="2970044"/>
          </a:xfrm>
          <a:prstGeom prst="rect">
            <a:avLst/>
          </a:prstGeom>
          <a:noFill/>
        </p:spPr>
        <p:txBody>
          <a:bodyPr wrap="square" rtlCol="0">
            <a:spAutoFit/>
          </a:bodyPr>
          <a:lstStyle/>
          <a:p>
            <a:pPr algn="ctr"/>
            <a:r>
              <a:rPr lang="en-IN" sz="1600" b="0" i="0" u="none" strike="noStrike" spc="300" baseline="0" dirty="0">
                <a:solidFill>
                  <a:schemeClr val="bg2">
                    <a:lumMod val="25000"/>
                  </a:schemeClr>
                </a:solidFill>
                <a:latin typeface="Times New Roman" panose="02020603050405020304" pitchFamily="18" charset="0"/>
                <a:cs typeface="Times New Roman" panose="02020603050405020304" pitchFamily="18" charset="0"/>
              </a:rPr>
              <a:t>24th World Congress on</a:t>
            </a:r>
          </a:p>
          <a:p>
            <a:pPr algn="ctr"/>
            <a:r>
              <a:rPr lang="en-US" sz="3200" b="1" i="0" u="none" strike="noStrike" spc="600" baseline="0" dirty="0">
                <a:solidFill>
                  <a:schemeClr val="bg2">
                    <a:lumMod val="25000"/>
                  </a:schemeClr>
                </a:solidFill>
                <a:latin typeface="Times New Roman" panose="02020603050405020304" pitchFamily="18" charset="0"/>
                <a:cs typeface="Times New Roman" panose="02020603050405020304" pitchFamily="18" charset="0"/>
              </a:rPr>
              <a:t>Analytical and Bioanalytical Chemistry</a:t>
            </a:r>
          </a:p>
          <a:p>
            <a:pPr algn="ctr"/>
            <a:endParaRPr lang="en-IN" sz="1100" b="0" i="0" u="none" strike="noStrike" baseline="0" dirty="0">
              <a:solidFill>
                <a:schemeClr val="bg2">
                  <a:lumMod val="25000"/>
                </a:schemeClr>
              </a:solidFill>
              <a:latin typeface="Times New Roman" panose="02020603050405020304" pitchFamily="18" charset="0"/>
              <a:cs typeface="Times New Roman" panose="02020603050405020304" pitchFamily="18" charset="0"/>
            </a:endParaRPr>
          </a:p>
          <a:p>
            <a:pPr algn="ctr"/>
            <a:r>
              <a:rPr lang="en-US" sz="1600" dirty="0">
                <a:solidFill>
                  <a:schemeClr val="bg2">
                    <a:lumMod val="25000"/>
                  </a:schemeClr>
                </a:solidFill>
                <a:latin typeface="Times New Roman" panose="02020603050405020304" pitchFamily="18" charset="0"/>
                <a:cs typeface="Times New Roman" panose="02020603050405020304" pitchFamily="18" charset="0"/>
              </a:rPr>
              <a:t>March 07-08, 2022 | London, UK</a:t>
            </a:r>
            <a:endParaRPr lang="en-US" sz="1600" b="1" i="0" u="none" strike="noStrike" baseline="0" dirty="0">
              <a:solidFill>
                <a:schemeClr val="bg2">
                  <a:lumMod val="25000"/>
                </a:schemeClr>
              </a:solidFill>
              <a:latin typeface="Times New Roman" panose="02020603050405020304" pitchFamily="18" charset="0"/>
              <a:cs typeface="Times New Roman" panose="02020603050405020304" pitchFamily="18" charset="0"/>
            </a:endParaRPr>
          </a:p>
          <a:p>
            <a:pPr algn="ctr"/>
            <a:r>
              <a:rPr lang="en-US" sz="1600" b="1" i="0" u="none" strike="noStrike" baseline="0" dirty="0">
                <a:solidFill>
                  <a:schemeClr val="bg2">
                    <a:lumMod val="25000"/>
                  </a:schemeClr>
                </a:solidFill>
                <a:latin typeface="Times New Roman" panose="02020603050405020304" pitchFamily="18" charset="0"/>
                <a:cs typeface="Times New Roman" panose="02020603050405020304" pitchFamily="18" charset="0"/>
              </a:rPr>
              <a:t>Theme: </a:t>
            </a:r>
          </a:p>
          <a:p>
            <a:pPr algn="ctr"/>
            <a:r>
              <a:rPr lang="en-US" sz="1600" i="1" dirty="0">
                <a:solidFill>
                  <a:schemeClr val="bg2">
                    <a:lumMod val="25000"/>
                  </a:schemeClr>
                </a:solidFill>
                <a:latin typeface="Times New Roman" panose="02020603050405020304" pitchFamily="18" charset="0"/>
                <a:cs typeface="Times New Roman" panose="02020603050405020304" pitchFamily="18" charset="0"/>
              </a:rPr>
              <a:t>Shopping The Future with Emerging Research in Analytical Chemistry </a:t>
            </a:r>
          </a:p>
        </p:txBody>
      </p:sp>
      <p:sp>
        <p:nvSpPr>
          <p:cNvPr id="31" name="TextBox 30">
            <a:extLst>
              <a:ext uri="{FF2B5EF4-FFF2-40B4-BE49-F238E27FC236}">
                <a16:creationId xmlns:a16="http://schemas.microsoft.com/office/drawing/2014/main" id="{FD762A6D-09DB-42A8-82F2-99C8F72AC4ED}"/>
              </a:ext>
            </a:extLst>
          </p:cNvPr>
          <p:cNvSpPr txBox="1"/>
          <p:nvPr/>
        </p:nvSpPr>
        <p:spPr>
          <a:xfrm>
            <a:off x="2237721" y="4850012"/>
            <a:ext cx="4319154" cy="523220"/>
          </a:xfrm>
          <a:prstGeom prst="rect">
            <a:avLst/>
          </a:prstGeom>
          <a:noFill/>
        </p:spPr>
        <p:txBody>
          <a:bodyPr wrap="square" rtlCol="0">
            <a:spAutoFit/>
          </a:bodyPr>
          <a:lstStyle/>
          <a:p>
            <a:pPr algn="ct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IN" sz="1400" i="1" u="none" strike="noStrike" baseline="0" dirty="0">
                <a:solidFill>
                  <a:schemeClr val="bg2">
                    <a:lumMod val="25000"/>
                  </a:schemeClr>
                </a:solidFill>
                <a:latin typeface="Times New Roman" panose="02020603050405020304" pitchFamily="18" charset="0"/>
                <a:cs typeface="Times New Roman" panose="02020603050405020304" pitchFamily="18" charset="0"/>
              </a:rPr>
              <a:t>analyticalchemistry@globalannualsummit.com</a:t>
            </a:r>
            <a:endPar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endParaRPr>
          </a:p>
          <a:p>
            <a:pPr algn="ct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URL: </a:t>
            </a:r>
            <a:r>
              <a:rPr lang="en-IN" sz="1200" i="1" dirty="0">
                <a:solidFill>
                  <a:schemeClr val="bg2">
                    <a:lumMod val="2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75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C9AE55-8EF9-4E00-8361-B889AAAD00D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id="{D5815471-353D-454F-AE9D-D5FE019E19C9}"/>
              </a:ext>
            </a:extLst>
          </p:cNvPr>
          <p:cNvSpPr/>
          <p:nvPr/>
        </p:nvSpPr>
        <p:spPr>
          <a:xfrm>
            <a:off x="739247" y="750624"/>
            <a:ext cx="10721231"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a16="http://schemas.microsoft.com/office/drawing/2014/main" id="{A52DDB0F-8762-4C31-9A65-89A26AB93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a16="http://schemas.microsoft.com/office/drawing/2014/main" id="{9B14F8DF-DCFB-49F8-8DE4-84B3856967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62B482FC-86A3-40CF-8BD7-E8A48D6D13AB}"/>
              </a:ext>
            </a:extLst>
          </p:cNvPr>
          <p:cNvSpPr txBox="1"/>
          <p:nvPr/>
        </p:nvSpPr>
        <p:spPr>
          <a:xfrm rot="16200000">
            <a:off x="-603373" y="3075059"/>
            <a:ext cx="4021394" cy="707886"/>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7" name="Rectangle 6">
            <a:extLst>
              <a:ext uri="{FF2B5EF4-FFF2-40B4-BE49-F238E27FC236}">
                <a16:creationId xmlns:a16="http://schemas.microsoft.com/office/drawing/2014/main" id="{AD555992-9C50-4EFB-AC75-4E8BFD2DCE4D}"/>
              </a:ext>
            </a:extLst>
          </p:cNvPr>
          <p:cNvSpPr/>
          <p:nvPr/>
        </p:nvSpPr>
        <p:spPr>
          <a:xfrm>
            <a:off x="3935760" y="90286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id="{A50015C0-3AD4-4790-96F9-F9DC52EACA91}"/>
              </a:ext>
            </a:extLst>
          </p:cNvPr>
          <p:cNvSpPr txBox="1"/>
          <p:nvPr/>
        </p:nvSpPr>
        <p:spPr>
          <a:xfrm>
            <a:off x="3935760" y="96098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REGISTRATION &amp; TIMINGS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E094D47-7626-4D7D-B0AE-83DE8783D0DB}"/>
              </a:ext>
            </a:extLst>
          </p:cNvPr>
          <p:cNvSpPr txBox="1"/>
          <p:nvPr/>
        </p:nvSpPr>
        <p:spPr>
          <a:xfrm>
            <a:off x="3171239" y="1568799"/>
            <a:ext cx="7200800" cy="613117"/>
          </a:xfrm>
          <a:prstGeom prst="rect">
            <a:avLst/>
          </a:prstGeom>
          <a:noFill/>
        </p:spPr>
        <p:txBody>
          <a:bodyPr wrap="square" rtlCol="0">
            <a:spAutoFit/>
          </a:bodyPr>
          <a:lstStyle/>
          <a:p>
            <a:pPr algn="ctr">
              <a:lnSpc>
                <a:spcPct val="150000"/>
              </a:lnSpc>
            </a:pPr>
            <a:r>
              <a:rPr lang="en-US" sz="1200" b="1" spc="300" dirty="0">
                <a:latin typeface="Times New Roman" panose="02020603050405020304" pitchFamily="18" charset="0"/>
                <a:cs typeface="Times New Roman" panose="02020603050405020304" pitchFamily="18" charset="0"/>
              </a:rPr>
              <a:t>March 07, 2022</a:t>
            </a:r>
            <a:r>
              <a:rPr lang="en-US" sz="1200" spc="300" dirty="0">
                <a:latin typeface="Times New Roman" panose="02020603050405020304" pitchFamily="18" charset="0"/>
                <a:cs typeface="Times New Roman" panose="02020603050405020304" pitchFamily="18" charset="0"/>
              </a:rPr>
              <a:t>(8:00AM to 6:00PM)</a:t>
            </a:r>
          </a:p>
          <a:p>
            <a:pPr algn="ctr">
              <a:lnSpc>
                <a:spcPct val="150000"/>
              </a:lnSpc>
            </a:pPr>
            <a:r>
              <a:rPr lang="en-US" sz="1200" b="1" spc="300" dirty="0">
                <a:latin typeface="Times New Roman" panose="02020603050405020304" pitchFamily="18" charset="0"/>
                <a:cs typeface="Times New Roman" panose="02020603050405020304" pitchFamily="18" charset="0"/>
              </a:rPr>
              <a:t>March 08, 2022</a:t>
            </a:r>
            <a:r>
              <a:rPr lang="en-US" sz="1200" spc="300" dirty="0">
                <a:latin typeface="Times New Roman" panose="02020603050405020304" pitchFamily="18" charset="0"/>
                <a:cs typeface="Times New Roman" panose="02020603050405020304" pitchFamily="18" charset="0"/>
              </a:rPr>
              <a:t>(8:00AM to 6:00PM)</a:t>
            </a:r>
            <a:endParaRPr lang="en-IN" sz="1200" spc="3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170EF889-4FC7-4CF5-8591-E135898FCB81}"/>
              </a:ext>
            </a:extLst>
          </p:cNvPr>
          <p:cNvSpPr/>
          <p:nvPr/>
        </p:nvSpPr>
        <p:spPr>
          <a:xfrm>
            <a:off x="3930346" y="244114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a16="http://schemas.microsoft.com/office/drawing/2014/main" id="{95FB07CD-520B-4EB6-8F4C-F06C871527A2}"/>
              </a:ext>
            </a:extLst>
          </p:cNvPr>
          <p:cNvSpPr txBox="1"/>
          <p:nvPr/>
        </p:nvSpPr>
        <p:spPr>
          <a:xfrm>
            <a:off x="3930346" y="249926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GROUP PHOTO TIME</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5C31403-5B29-483A-B24D-857656578592}"/>
              </a:ext>
            </a:extLst>
          </p:cNvPr>
          <p:cNvSpPr txBox="1"/>
          <p:nvPr/>
        </p:nvSpPr>
        <p:spPr>
          <a:xfrm>
            <a:off x="3210266" y="3095072"/>
            <a:ext cx="7200800" cy="376834"/>
          </a:xfrm>
          <a:prstGeom prst="rect">
            <a:avLst/>
          </a:prstGeom>
          <a:noFill/>
        </p:spPr>
        <p:txBody>
          <a:bodyPr wrap="square" rtlCol="0">
            <a:spAutoFit/>
          </a:bodyPr>
          <a:lstStyle/>
          <a:p>
            <a:pPr algn="ctr">
              <a:lnSpc>
                <a:spcPct val="150000"/>
              </a:lnSpc>
            </a:pPr>
            <a:r>
              <a:rPr lang="de-DE" sz="1400" b="1" i="0" u="none" strike="noStrike" spc="300" baseline="0" dirty="0">
                <a:latin typeface="Times New Roman" panose="02020603050405020304" pitchFamily="18" charset="0"/>
                <a:cs typeface="Times New Roman" panose="02020603050405020304" pitchFamily="18" charset="0"/>
              </a:rPr>
              <a:t>10:45 AM - 10:50 AM; </a:t>
            </a:r>
            <a:r>
              <a:rPr lang="de-DE" sz="1400" i="0" u="none" strike="noStrike" spc="300" baseline="0" dirty="0">
                <a:latin typeface="Times New Roman" panose="02020603050405020304" pitchFamily="18" charset="0"/>
                <a:cs typeface="Times New Roman" panose="02020603050405020304" pitchFamily="18" charset="0"/>
              </a:rPr>
              <a:t>March 08, 2022</a:t>
            </a:r>
            <a:endParaRPr lang="en-IN" sz="1050" spc="3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21506390-986E-43E9-8D38-5F2C088EDEAC}"/>
              </a:ext>
            </a:extLst>
          </p:cNvPr>
          <p:cNvSpPr/>
          <p:nvPr/>
        </p:nvSpPr>
        <p:spPr>
          <a:xfrm>
            <a:off x="3966111" y="3861048"/>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a16="http://schemas.microsoft.com/office/drawing/2014/main" id="{5A4B5967-801C-431B-BC61-2A52078CF4B9}"/>
              </a:ext>
            </a:extLst>
          </p:cNvPr>
          <p:cNvSpPr txBox="1"/>
          <p:nvPr/>
        </p:nvSpPr>
        <p:spPr>
          <a:xfrm>
            <a:off x="3966111" y="3919168"/>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BARCELONA, SPAIN</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D62A72A1-C157-49B3-98F8-5F208764617C}"/>
              </a:ext>
            </a:extLst>
          </p:cNvPr>
          <p:cNvSpPr txBox="1"/>
          <p:nvPr/>
        </p:nvSpPr>
        <p:spPr>
          <a:xfrm>
            <a:off x="3930345" y="4514977"/>
            <a:ext cx="5796405" cy="523220"/>
          </a:xfrm>
          <a:prstGeom prst="rect">
            <a:avLst/>
          </a:prstGeom>
          <a:noFill/>
        </p:spPr>
        <p:txBody>
          <a:bodyPr wrap="square" rtlCol="0">
            <a:spAutoFit/>
          </a:bodyPr>
          <a:lstStyle/>
          <a:p>
            <a:pPr algn="ctr"/>
            <a:r>
              <a:rPr lang="en-US" sz="1400" b="0" i="0" u="none" strike="noStrike" baseline="0" dirty="0">
                <a:latin typeface="Times New Roman" panose="02020603050405020304" pitchFamily="18" charset="0"/>
                <a:cs typeface="Times New Roman" panose="02020603050405020304" pitchFamily="18" charset="0"/>
              </a:rPr>
              <a:t>Please try your best to attend the Conference. If you could not attend, please let us know </a:t>
            </a:r>
            <a:r>
              <a:rPr lang="en-US" sz="1400" b="0" i="1" u="none" strike="noStrike" baseline="0" dirty="0">
                <a:latin typeface="Times New Roman" panose="02020603050405020304" pitchFamily="18" charset="0"/>
                <a:cs typeface="Times New Roman" panose="02020603050405020304" pitchFamily="18" charset="0"/>
              </a:rPr>
              <a:t>analyticalchemistry@globalannualsummit.com</a:t>
            </a:r>
            <a:endParaRPr lang="en-IN" sz="1050" i="1" spc="3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D85E7582-8DE4-46D5-86BF-E0A6FFB85B82}"/>
              </a:ext>
            </a:extLst>
          </p:cNvPr>
          <p:cNvSpPr txBox="1"/>
          <p:nvPr/>
        </p:nvSpPr>
        <p:spPr>
          <a:xfrm>
            <a:off x="7608168" y="5652247"/>
            <a:ext cx="3743467" cy="336118"/>
          </a:xfrm>
          <a:prstGeom prst="rect">
            <a:avLst/>
          </a:prstGeom>
          <a:noFill/>
        </p:spPr>
        <p:txBody>
          <a:bodyPr wrap="square" rtlCol="0">
            <a:spAutoFit/>
          </a:bodyPr>
          <a:lstStyle/>
          <a:p>
            <a:pPr algn="r">
              <a:lnSpc>
                <a:spcPct val="150000"/>
              </a:lnSpc>
            </a:pPr>
            <a:r>
              <a:rPr lang="en-IN" sz="1200" i="1" dirty="0">
                <a:solidFill>
                  <a:schemeClr val="tx2">
                    <a:lumMod val="75000"/>
                  </a:schemeClr>
                </a:solidFill>
                <a:latin typeface="Times New Roman" panose="02020603050405020304" pitchFamily="18" charset="0"/>
                <a:cs typeface="Times New Roman" panose="02020603050405020304" pitchFamily="18" charset="0"/>
              </a:rPr>
              <a:t>https://analytika.pharmaceuticalconferences.com/</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AEAF0F-87D7-4532-B56B-DBEBE633271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id="{6733A43E-EB63-4FEB-88FE-64965DE98342}"/>
              </a:ext>
            </a:extLst>
          </p:cNvPr>
          <p:cNvSpPr/>
          <p:nvPr/>
        </p:nvSpPr>
        <p:spPr>
          <a:xfrm>
            <a:off x="739248" y="725226"/>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a16="http://schemas.microsoft.com/office/drawing/2014/main" id="{5392022F-04D2-48CE-A712-502AC18A4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a16="http://schemas.microsoft.com/office/drawing/2014/main" id="{213266CD-ECCF-467B-9D56-8BE3A41D36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6E8134A0-CE44-4EBD-B915-BA8C488D1403}"/>
              </a:ext>
            </a:extLst>
          </p:cNvPr>
          <p:cNvSpPr txBox="1"/>
          <p:nvPr/>
        </p:nvSpPr>
        <p:spPr>
          <a:xfrm rot="16200000">
            <a:off x="-603373" y="3075059"/>
            <a:ext cx="4021394" cy="707886"/>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ANLYTICAL CHEMISTRY 2022</a:t>
            </a:r>
          </a:p>
        </p:txBody>
      </p:sp>
      <p:sp>
        <p:nvSpPr>
          <p:cNvPr id="7" name="TextBox 6">
            <a:extLst>
              <a:ext uri="{FF2B5EF4-FFF2-40B4-BE49-F238E27FC236}">
                <a16:creationId xmlns:a16="http://schemas.microsoft.com/office/drawing/2014/main" id="{3F9664F7-6B4C-4834-995B-29BD33AFA5C7}"/>
              </a:ext>
            </a:extLst>
          </p:cNvPr>
          <p:cNvSpPr txBox="1"/>
          <p:nvPr/>
        </p:nvSpPr>
        <p:spPr>
          <a:xfrm>
            <a:off x="2458720" y="1628800"/>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719C80EA-33BB-4453-BA27-618106C559CD}"/>
              </a:ext>
            </a:extLst>
          </p:cNvPr>
          <p:cNvCxnSpPr/>
          <p:nvPr/>
        </p:nvCxnSpPr>
        <p:spPr>
          <a:xfrm>
            <a:off x="2711624" y="1905799"/>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A34FB57-EDF2-4EBB-9F51-821886E963F8}"/>
              </a:ext>
            </a:extLst>
          </p:cNvPr>
          <p:cNvSpPr txBox="1"/>
          <p:nvPr/>
        </p:nvSpPr>
        <p:spPr>
          <a:xfrm>
            <a:off x="2787519" y="2130331"/>
            <a:ext cx="2678376" cy="458074"/>
          </a:xfrm>
          <a:prstGeom prst="rect">
            <a:avLst/>
          </a:prstGeom>
          <a:noFill/>
        </p:spPr>
        <p:txBody>
          <a:bodyPr wrap="square" rtlCol="0">
            <a:spAutoFit/>
          </a:bodyPr>
          <a:lstStyle/>
          <a:p>
            <a:pPr algn="ctr">
              <a:lnSpc>
                <a:spcPct val="150000"/>
              </a:lnSpc>
            </a:pPr>
            <a:r>
              <a:rPr lang="en-IN" b="1" i="0" u="none" strike="noStrike" spc="300" baseline="0" dirty="0">
                <a:latin typeface="Times New Roman" panose="02020603050405020304" pitchFamily="18" charset="0"/>
                <a:cs typeface="Times New Roman" panose="02020603050405020304" pitchFamily="18" charset="0"/>
              </a:rPr>
              <a:t>London, UK</a:t>
            </a:r>
            <a:endParaRPr lang="en-US" b="1" i="0" u="none" strike="noStrike" spc="300" baseline="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5B364F36-7E89-4D0F-9196-31BF3EC35422}"/>
              </a:ext>
            </a:extLst>
          </p:cNvPr>
          <p:cNvSpPr txBox="1"/>
          <p:nvPr/>
        </p:nvSpPr>
        <p:spPr>
          <a:xfrm>
            <a:off x="2495600" y="3246321"/>
            <a:ext cx="3121383"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SPEAKERS’ PPT</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7ECBE0FD-BEE8-4516-BF4A-001DC794A153}"/>
              </a:ext>
            </a:extLst>
          </p:cNvPr>
          <p:cNvCxnSpPr>
            <a:cxnSpLocks/>
          </p:cNvCxnSpPr>
          <p:nvPr/>
        </p:nvCxnSpPr>
        <p:spPr>
          <a:xfrm>
            <a:off x="2711624" y="3524654"/>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2625BF5-8D1E-49F0-95E4-38A31866D6DD}"/>
              </a:ext>
            </a:extLst>
          </p:cNvPr>
          <p:cNvSpPr txBox="1"/>
          <p:nvPr/>
        </p:nvSpPr>
        <p:spPr>
          <a:xfrm>
            <a:off x="2339335" y="3747852"/>
            <a:ext cx="3396625" cy="830997"/>
          </a:xfrm>
          <a:prstGeom prst="rect">
            <a:avLst/>
          </a:prstGeom>
          <a:noFill/>
        </p:spPr>
        <p:txBody>
          <a:bodyPr wrap="square" rtlCol="0">
            <a:spAutoFit/>
          </a:bodyPr>
          <a:lstStyle/>
          <a:p>
            <a:pPr algn="just"/>
            <a:r>
              <a:rPr lang="en-US" sz="1200" b="0" i="0" u="none" strike="noStrike" baseline="0" dirty="0">
                <a:latin typeface="Times New Roman" panose="02020603050405020304" pitchFamily="18" charset="0"/>
                <a:cs typeface="Times New Roman" panose="02020603050405020304" pitchFamily="18" charset="0"/>
              </a:rPr>
              <a:t>You may submit your presentation to any of our onsite organizers on the day of your talk. If your presentation is not compatible with our laptops, then you may use your own laptop.</a:t>
            </a:r>
            <a:endParaRPr lang="en-US" sz="400" i="0" u="none" strike="noStrike" baseline="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B074CF34-47BF-4AF3-85A5-54AC8192CCC9}"/>
              </a:ext>
            </a:extLst>
          </p:cNvPr>
          <p:cNvSpPr txBox="1"/>
          <p:nvPr/>
        </p:nvSpPr>
        <p:spPr>
          <a:xfrm>
            <a:off x="2241355" y="5325241"/>
            <a:ext cx="8394091" cy="520784"/>
          </a:xfrm>
          <a:prstGeom prst="rect">
            <a:avLst/>
          </a:prstGeom>
          <a:noFill/>
        </p:spPr>
        <p:txBody>
          <a:bodyPr wrap="square" rtlCol="0">
            <a:spAutoFit/>
          </a:bodyPr>
          <a:lstStyle/>
          <a:p>
            <a:pPr algn="l"/>
            <a:r>
              <a:rPr lang="en-US" sz="1200" b="1" i="0" u="none" strike="noStrike" baseline="0" dirty="0">
                <a:solidFill>
                  <a:srgbClr val="000000"/>
                </a:solidFill>
                <a:latin typeface="Times New Roman" panose="02020603050405020304" pitchFamily="18" charset="0"/>
                <a:cs typeface="Times New Roman" panose="02020603050405020304" pitchFamily="18" charset="0"/>
              </a:rPr>
              <a:t>To Register Online, Please visit</a:t>
            </a:r>
          </a:p>
          <a:p>
            <a:pPr>
              <a:lnSpc>
                <a:spcPct val="150000"/>
              </a:lnSpc>
            </a:pPr>
            <a:r>
              <a:rPr lang="en-IN" sz="1200" i="1" dirty="0">
                <a:solidFill>
                  <a:srgbClr val="25418F"/>
                </a:solidFill>
                <a:latin typeface="Times New Roman" panose="02020603050405020304" pitchFamily="18" charset="0"/>
                <a:cs typeface="Times New Roman" panose="02020603050405020304" pitchFamily="18" charset="0"/>
              </a:rPr>
              <a:t>https://analytika.pharmaceuticalconferences.com/</a:t>
            </a:r>
            <a:endParaRPr lang="en-IN" sz="1050" dirty="0">
              <a:solidFill>
                <a:schemeClr val="bg2">
                  <a:lumMod val="25000"/>
                </a:schemeClr>
              </a:solidFill>
              <a:latin typeface="Times New Roman" panose="02020603050405020304" pitchFamily="18" charset="0"/>
              <a:cs typeface="Times New Roman" panose="02020603050405020304" pitchFamily="18" charset="0"/>
            </a:endParaRPr>
          </a:p>
        </p:txBody>
      </p:sp>
      <p:pic>
        <p:nvPicPr>
          <p:cNvPr id="16" name="Picture 15" descr="Map&#10;&#10;Description automatically generated">
            <a:extLst>
              <a:ext uri="{FF2B5EF4-FFF2-40B4-BE49-F238E27FC236}">
                <a16:creationId xmlns:a16="http://schemas.microsoft.com/office/drawing/2014/main" id="{C14CF199-8066-4036-A4BE-2A519A6017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6078" y="1312767"/>
            <a:ext cx="5310496" cy="4232465"/>
          </a:xfrm>
          <a:prstGeom prst="rect">
            <a:avLst/>
          </a:prstGeom>
        </p:spPr>
      </p:pic>
    </p:spTree>
    <p:extLst>
      <p:ext uri="{BB962C8B-B14F-4D97-AF65-F5344CB8AC3E}">
        <p14:creationId xmlns:p14="http://schemas.microsoft.com/office/powerpoint/2010/main" val="1235536296"/>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243941"/>
      </a:dk2>
      <a:lt2>
        <a:srgbClr val="E8E5E2"/>
      </a:lt2>
      <a:accent1>
        <a:srgbClr val="88A4BF"/>
      </a:accent1>
      <a:accent2>
        <a:srgbClr val="77ABAF"/>
      </a:accent2>
      <a:accent3>
        <a:srgbClr val="81AA9C"/>
      </a:accent3>
      <a:accent4>
        <a:srgbClr val="78AF85"/>
      </a:accent4>
      <a:accent5>
        <a:srgbClr val="88AA81"/>
      </a:accent5>
      <a:accent6>
        <a:srgbClr val="93A973"/>
      </a:accent6>
      <a:hlink>
        <a:srgbClr val="9D7D5E"/>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78</TotalTime>
  <Words>175</Words>
  <Application>Microsoft Office PowerPoint</Application>
  <PresentationFormat>Widescreen</PresentationFormat>
  <Paragraphs>25</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Modern Love</vt:lpstr>
      <vt:lpstr>The Hand</vt:lpstr>
      <vt:lpstr>Times New Roman</vt:lpstr>
      <vt:lpstr>SketchyVTI</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Astha Singh</cp:lastModifiedBy>
  <cp:revision>12</cp:revision>
  <dcterms:created xsi:type="dcterms:W3CDTF">2021-03-26T06:35:03Z</dcterms:created>
  <dcterms:modified xsi:type="dcterms:W3CDTF">2021-08-18T05:27:40Z</dcterms:modified>
</cp:coreProperties>
</file>