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78C8F"/>
    <a:srgbClr val="D4E4DD"/>
    <a:srgbClr val="A6C6B8"/>
    <a:srgbClr val="7DA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p:cViewPr>
        <p:scale>
          <a:sx n="100" d="100"/>
          <a:sy n="100" d="100"/>
        </p:scale>
        <p:origin x="485" y="-557"/>
      </p:cViewPr>
      <p:guideLst>
        <p:guide orient="horz" pos="2160"/>
        <p:guide pos="3840"/>
      </p:guideLst>
    </p:cSldViewPr>
  </p:slideViewPr>
  <p:notesTextViewPr>
    <p:cViewPr>
      <p:scale>
        <a:sx n="1" d="1"/>
        <a:sy n="1" d="1"/>
      </p:scale>
      <p:origin x="0" y="0"/>
    </p:cViewPr>
  </p:notesTextViewPr>
  <p:gridSpacing cx="111599" cy="1115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746BA-35D6-4C09-8D18-1F1443BC94F8}" type="datetimeFigureOut">
              <a:rPr lang="en-IN" smtClean="0"/>
              <a:t>18-08-2021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8D717-F638-41A4-8B91-E3FE0D9AF8C4}" type="slidenum">
              <a:rPr lang="en-IN" smtClean="0"/>
              <a:t>‹#›</a:t>
            </a:fld>
            <a:endParaRPr lang="en-IN"/>
          </a:p>
        </p:txBody>
      </p:sp>
    </p:spTree>
    <p:extLst>
      <p:ext uri="{BB962C8B-B14F-4D97-AF65-F5344CB8AC3E}">
        <p14:creationId xmlns:p14="http://schemas.microsoft.com/office/powerpoint/2010/main" val="39140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89EB5-375B-45B4-AAA0-6425050DE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7B55BC4-FEFE-4253-9982-BF7318D30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E599D4A-1EAA-4604-8350-5FBC500861A5}"/>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51A29056-A4F7-4A0E-BC4B-0BE766822A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6CF44E-412E-4311-999B-FFEE781664E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32189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6143-3540-47A3-AE72-2FE9B0E814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959FE4-10FA-412F-9283-5F40E713E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DF18A9-B6DE-4362-A19D-37A74B8E742A}"/>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8A917D73-9C0C-4198-AEC4-0F81FE3051E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B7A6AE-0BC0-4DE2-A645-35BDBDC1EEA5}"/>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2878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6B59-D7E9-4666-94BA-6E1D1E06C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8773390-EEAE-4C29-AB67-E5029BA6A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5A3BBB-6770-4240-8D23-2F173700F7BD}"/>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A21BEC61-27E5-4C50-93AC-3754713A9D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FD39D9-0633-43F6-BE83-41B8DFEEE27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4879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5245-7C03-4A08-AED9-AAA476A910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B2FFF5-C08D-4610-ACEC-5342C391E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E1D7514-9A92-4F76-AE6E-742284B3D9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94FA9A1-555F-4D46-9E9C-D5B38FEDCC66}"/>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6" name="Footer Placeholder 5">
            <a:extLst>
              <a:ext uri="{FF2B5EF4-FFF2-40B4-BE49-F238E27FC236}">
                <a16:creationId xmlns:a16="http://schemas.microsoft.com/office/drawing/2014/main" id="{DBFE416C-69C0-4011-ACA9-EFE11B3565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BAB878D-3E03-44AB-AF7E-BC29EA4A6067}"/>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910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1D04-6B4C-4D98-958F-27C38C07213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38E9C36-74EF-4136-94A3-C9BADAC48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6B94B2-05A9-4D70-965A-057255CAF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BDB8D3E-9E6C-4F4E-85A7-1920DA8E0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1FEB98-E2A7-4DEF-AB7D-DC1E32305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4290C52-4EF9-48EB-B185-1B8A86E85013}"/>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8" name="Footer Placeholder 7">
            <a:extLst>
              <a:ext uri="{FF2B5EF4-FFF2-40B4-BE49-F238E27FC236}">
                <a16:creationId xmlns:a16="http://schemas.microsoft.com/office/drawing/2014/main" id="{3B308B43-5D7B-4F07-9620-59736AB07E0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B724E9A-A485-4586-BFFA-20A73742FD3C}"/>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4499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C5E0-EA79-4737-A39C-A23937DABE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91FE31A-F134-490B-BEBB-72207D119FD9}"/>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4" name="Footer Placeholder 3">
            <a:extLst>
              <a:ext uri="{FF2B5EF4-FFF2-40B4-BE49-F238E27FC236}">
                <a16:creationId xmlns:a16="http://schemas.microsoft.com/office/drawing/2014/main" id="{EB46C18D-F881-41CD-9C07-26FB17F7DE5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2A0EE03-F2CF-42D9-9BE6-3E961C1C1D6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9831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D2DD32-56B8-4666-A832-CFCBE91F37B6}"/>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3" name="Footer Placeholder 2">
            <a:extLst>
              <a:ext uri="{FF2B5EF4-FFF2-40B4-BE49-F238E27FC236}">
                <a16:creationId xmlns:a16="http://schemas.microsoft.com/office/drawing/2014/main" id="{2DB8511C-811E-4954-8138-B0B9D143394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9618B0E-15B4-4778-B9D2-EF4E75F7BABA}"/>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07071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0B59C-1A7E-423B-A20B-3E67424D6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F967B2-DD96-4D4B-A7FA-F6B550E08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B52EE5A-B667-4576-BBDD-E1D1CB2AB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29944A-3027-449A-B4DB-FE04ECF5BA61}"/>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6" name="Footer Placeholder 5">
            <a:extLst>
              <a:ext uri="{FF2B5EF4-FFF2-40B4-BE49-F238E27FC236}">
                <a16:creationId xmlns:a16="http://schemas.microsoft.com/office/drawing/2014/main" id="{C9B58DD1-6F85-4326-A33A-CDECABD5191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202F456-2455-4A85-AF4D-A9DFB78552E8}"/>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1856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454A-4280-40AE-AE58-7B031872D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EFD9D71-92FF-4B67-AA91-559DCD92D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AAAFB94-8EB7-476B-8CD9-811C9C817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48F27A-05DB-4B53-A44F-378DDC7AE2C2}"/>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6" name="Footer Placeholder 5">
            <a:extLst>
              <a:ext uri="{FF2B5EF4-FFF2-40B4-BE49-F238E27FC236}">
                <a16:creationId xmlns:a16="http://schemas.microsoft.com/office/drawing/2014/main" id="{1643B35B-A642-4810-B2D0-4F9FF9141E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62B167-FF9A-41D3-80EB-C0EDD16065AF}"/>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384637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B831-C9D5-4D50-BD52-A09D636B33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1D477A-C840-40A7-93C0-02AD5C6CE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24FF77-092B-4A9D-B04C-E5FC622617EF}"/>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AC296580-6088-4D87-B852-B634E45ECC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7DE04B-EB4F-493E-8008-88D9DDC1C75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82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C94054-DBDE-4B7B-887F-957377DF91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AB41612-E9D1-45B8-9181-2C0737A7D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CCEFC9-305C-4A61-8D8B-80734628EE2B}"/>
              </a:ext>
            </a:extLst>
          </p:cNvPr>
          <p:cNvSpPr>
            <a:spLocks noGrp="1"/>
          </p:cNvSpPr>
          <p:nvPr>
            <p:ph type="dt" sz="half" idx="10"/>
          </p:nvPr>
        </p:nvSpPr>
        <p:spPr/>
        <p:txBody>
          <a:body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016BCF71-43C4-4A1E-A389-773EF12A7A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5DFCA55-3AB2-4F59-835D-B67CAED890D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76953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A738D7-6948-42ED-96F4-C7C0964F3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6C37FF-AD4A-4A21-A790-05731276D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1FF2CA-2C19-4425-93DC-F433D857E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3379F-9E67-4A30-954F-EEA30DD5667B}" type="datetimeFigureOut">
              <a:rPr lang="en-IN" smtClean="0"/>
              <a:t>18-08-2021</a:t>
            </a:fld>
            <a:endParaRPr lang="en-IN"/>
          </a:p>
        </p:txBody>
      </p:sp>
      <p:sp>
        <p:nvSpPr>
          <p:cNvPr id="5" name="Footer Placeholder 4">
            <a:extLst>
              <a:ext uri="{FF2B5EF4-FFF2-40B4-BE49-F238E27FC236}">
                <a16:creationId xmlns:a16="http://schemas.microsoft.com/office/drawing/2014/main" id="{1BBCD4DC-DCF1-408B-9594-6D0EB9C16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326D20F-1B46-4522-8331-05D488B938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39A5A-6CEC-4206-824D-015DF6D0E2C1}" type="slidenum">
              <a:rPr lang="en-IN" smtClean="0"/>
              <a:t>‹#›</a:t>
            </a:fld>
            <a:endParaRPr lang="en-IN"/>
          </a:p>
        </p:txBody>
      </p:sp>
    </p:spTree>
    <p:extLst>
      <p:ext uri="{BB962C8B-B14F-4D97-AF65-F5344CB8AC3E}">
        <p14:creationId xmlns:p14="http://schemas.microsoft.com/office/powerpoint/2010/main" val="904983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EDB9D-E56F-4D83-A561-DA41998A4964}"/>
              </a:ext>
            </a:extLst>
          </p:cNvPr>
          <p:cNvSpPr/>
          <p:nvPr/>
        </p:nvSpPr>
        <p:spPr>
          <a:xfrm>
            <a:off x="0" y="-3810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id="{2FEE1D79-99DB-45E5-816A-27D98C91CCCD}"/>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8" name="Rectangle 7">
            <a:extLst>
              <a:ext uri="{FF2B5EF4-FFF2-40B4-BE49-F238E27FC236}">
                <a16:creationId xmlns:a16="http://schemas.microsoft.com/office/drawing/2014/main" id="{E8EC1BFB-B182-43EC-AB60-891225EE92DB}"/>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16FAD093-798A-41AE-BF6F-33092771634A}"/>
              </a:ext>
            </a:extLst>
          </p:cNvPr>
          <p:cNvSpPr/>
          <p:nvPr/>
        </p:nvSpPr>
        <p:spPr>
          <a:xfrm>
            <a:off x="1408842" y="1420218"/>
            <a:ext cx="4687158" cy="4017564"/>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a:extLst>
              <a:ext uri="{FF2B5EF4-FFF2-40B4-BE49-F238E27FC236}">
                <a16:creationId xmlns:a16="http://schemas.microsoft.com/office/drawing/2014/main" id="{A95F3306-4B09-483C-A8A9-AD2DD133D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29" y="324388"/>
            <a:ext cx="2262711" cy="248519"/>
          </a:xfrm>
          <a:prstGeom prst="rect">
            <a:avLst/>
          </a:prstGeom>
        </p:spPr>
      </p:pic>
      <p:sp>
        <p:nvSpPr>
          <p:cNvPr id="12" name="TextBox 11">
            <a:extLst>
              <a:ext uri="{FF2B5EF4-FFF2-40B4-BE49-F238E27FC236}">
                <a16:creationId xmlns:a16="http://schemas.microsoft.com/office/drawing/2014/main" id="{1073964B-B42A-41DD-B878-AC366F6BB7C5}"/>
              </a:ext>
            </a:extLst>
          </p:cNvPr>
          <p:cNvSpPr txBox="1"/>
          <p:nvPr/>
        </p:nvSpPr>
        <p:spPr>
          <a:xfrm>
            <a:off x="74721" y="5914908"/>
            <a:ext cx="4852386" cy="746166"/>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US" sz="1600" i="1" dirty="0">
                <a:solidFill>
                  <a:srgbClr val="000000"/>
                </a:solidFill>
                <a:effectLst/>
                <a:latin typeface="Times New Roman" panose="02020603050405020304" pitchFamily="18" charset="0"/>
                <a:ea typeface="Calibri" panose="020F0502020204030204" pitchFamily="34" charset="0"/>
              </a:rPr>
              <a:t>analyticalchemistry@globalannualsummit.com</a:t>
            </a:r>
            <a:endParaRPr lang="en-IN" sz="1600" b="1" strike="noStrike" baseline="0"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URL:</a:t>
            </a:r>
            <a:r>
              <a:rPr lang="en-IN" sz="1400" b="1" u="none" strike="noStrike" dirty="0">
                <a:solidFill>
                  <a:schemeClr val="bg2">
                    <a:lumMod val="25000"/>
                  </a:schemeClr>
                </a:solidFill>
                <a:latin typeface="Times New Roman" panose="02020603050405020304" pitchFamily="18" charset="0"/>
                <a:cs typeface="Times New Roman" panose="02020603050405020304" pitchFamily="18" charset="0"/>
              </a:rPr>
              <a:t> </a:t>
            </a:r>
            <a:r>
              <a:rPr lang="en-IN" sz="138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endParaRPr lang="en-IN" sz="138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31AFD0BE-2BAF-4C56-A072-348AE0BCF582}"/>
              </a:ext>
            </a:extLst>
          </p:cNvPr>
          <p:cNvSpPr txBox="1"/>
          <p:nvPr/>
        </p:nvSpPr>
        <p:spPr>
          <a:xfrm rot="16200000">
            <a:off x="8512648" y="3228944"/>
            <a:ext cx="5356752" cy="400110"/>
          </a:xfrm>
          <a:prstGeom prst="rect">
            <a:avLst/>
          </a:prstGeom>
          <a:noFill/>
        </p:spPr>
        <p:txBody>
          <a:bodyPr wrap="square" rtlCol="0">
            <a:spAutoFit/>
          </a:bodyPr>
          <a:lstStyle/>
          <a:p>
            <a:pPr algn="ctr"/>
            <a:r>
              <a:rPr lang="en-US" sz="2000" b="0" i="0" cap="all" dirty="0">
                <a:solidFill>
                  <a:srgbClr val="FFFFFF"/>
                </a:solidFill>
                <a:effectLst/>
                <a:latin typeface="Roboto Slab"/>
              </a:rPr>
              <a:t>ANLYTICAL CHEMISTRY 2022</a:t>
            </a:r>
          </a:p>
        </p:txBody>
      </p:sp>
      <p:sp>
        <p:nvSpPr>
          <p:cNvPr id="2" name="Rectangle 1">
            <a:extLst>
              <a:ext uri="{FF2B5EF4-FFF2-40B4-BE49-F238E27FC236}">
                <a16:creationId xmlns:a16="http://schemas.microsoft.com/office/drawing/2014/main" id="{04A16476-98BC-43D6-92D1-26FF0194AFBF}"/>
              </a:ext>
            </a:extLst>
          </p:cNvPr>
          <p:cNvSpPr/>
          <p:nvPr/>
        </p:nvSpPr>
        <p:spPr>
          <a:xfrm>
            <a:off x="1188720" y="1178560"/>
            <a:ext cx="3568092" cy="4431796"/>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391E7C18-ABA5-42EC-B3BB-00197DC8942C}"/>
              </a:ext>
            </a:extLst>
          </p:cNvPr>
          <p:cNvSpPr txBox="1"/>
          <p:nvPr/>
        </p:nvSpPr>
        <p:spPr>
          <a:xfrm>
            <a:off x="1339189" y="1643932"/>
            <a:ext cx="4756812" cy="4047262"/>
          </a:xfrm>
          <a:prstGeom prst="rect">
            <a:avLst/>
          </a:prstGeom>
          <a:noFill/>
        </p:spPr>
        <p:txBody>
          <a:bodyPr wrap="square" rtlCol="0">
            <a:spAutoFit/>
          </a:bodyPr>
          <a:lstStyle/>
          <a:p>
            <a:pPr algn="ctr"/>
            <a:r>
              <a:rPr lang="en-US" b="0" i="0" dirty="0">
                <a:solidFill>
                  <a:schemeClr val="bg1">
                    <a:lumMod val="95000"/>
                  </a:schemeClr>
                </a:solidFill>
                <a:effectLst/>
                <a:latin typeface="Times New Roman" panose="02020603050405020304" pitchFamily="18" charset="0"/>
                <a:cs typeface="Times New Roman" panose="02020603050405020304" pitchFamily="18" charset="0"/>
              </a:rPr>
              <a:t>24th World Congress on</a:t>
            </a:r>
          </a:p>
          <a:p>
            <a:pPr algn="ctr"/>
            <a:r>
              <a:rPr lang="en-US" sz="4000" b="0" i="0" dirty="0">
                <a:solidFill>
                  <a:schemeClr val="bg1"/>
                </a:solidFill>
                <a:effectLst/>
                <a:latin typeface="Times New Roman" panose="02020603050405020304" pitchFamily="18" charset="0"/>
                <a:cs typeface="Times New Roman" panose="02020603050405020304" pitchFamily="18" charset="0"/>
              </a:rPr>
              <a:t>Analytical and Bioanalytical Chemistry</a:t>
            </a:r>
            <a:endParaRPr lang="en-US" sz="1200" dirty="0">
              <a:solidFill>
                <a:schemeClr val="bg1">
                  <a:lumMod val="95000"/>
                </a:schemeClr>
              </a:solidFill>
              <a:effectLst/>
              <a:latin typeface="Times New Roman" panose="02020603050405020304" pitchFamily="18" charset="0"/>
              <a:ea typeface="Calibri" panose="020F0502020204030204" pitchFamily="34" charset="0"/>
            </a:endParaRPr>
          </a:p>
          <a:p>
            <a:pPr algn="ctr"/>
            <a:r>
              <a:rPr lang="en-US" sz="1600" dirty="0">
                <a:solidFill>
                  <a:schemeClr val="bg1">
                    <a:lumMod val="95000"/>
                  </a:schemeClr>
                </a:solidFill>
                <a:effectLst/>
                <a:latin typeface="Times New Roman" panose="02020603050405020304" pitchFamily="18" charset="0"/>
                <a:ea typeface="Calibri" panose="020F0502020204030204" pitchFamily="34" charset="0"/>
              </a:rPr>
              <a:t>March 07-08, 2022 </a:t>
            </a:r>
            <a:r>
              <a:rPr lang="en-IN" sz="1600" b="0" i="0" u="none" strike="noStrike" baseline="0" dirty="0">
                <a:solidFill>
                  <a:schemeClr val="bg1"/>
                </a:solidFill>
                <a:latin typeface="Times New Roman" panose="02020603050405020304" pitchFamily="18" charset="0"/>
                <a:cs typeface="Times New Roman" panose="02020603050405020304" pitchFamily="18" charset="0"/>
              </a:rPr>
              <a:t>| </a:t>
            </a:r>
            <a:r>
              <a:rPr lang="en-US" sz="1600" dirty="0">
                <a:solidFill>
                  <a:schemeClr val="bg1">
                    <a:lumMod val="95000"/>
                  </a:schemeClr>
                </a:solidFill>
                <a:effectLst/>
                <a:latin typeface="Times New Roman" panose="02020603050405020304" pitchFamily="18" charset="0"/>
                <a:ea typeface="Calibri" panose="020F0502020204030204" pitchFamily="34" charset="0"/>
              </a:rPr>
              <a:t>London, UK</a:t>
            </a:r>
            <a:endParaRPr lang="en-IN" sz="1600" b="0" i="0" u="none" strike="noStrike" baseline="0" dirty="0">
              <a:solidFill>
                <a:schemeClr val="bg1">
                  <a:lumMod val="95000"/>
                </a:schemeClr>
              </a:solidFill>
              <a:latin typeface="Times New Roman" panose="02020603050405020304" pitchFamily="18" charset="0"/>
              <a:cs typeface="Times New Roman" panose="02020603050405020304" pitchFamily="18" charset="0"/>
            </a:endParaRPr>
          </a:p>
          <a:p>
            <a:pPr algn="ctr"/>
            <a:endParaRPr lang="en-US" sz="1200" b="1" i="0" u="none" strike="noStrike" baseline="0" dirty="0">
              <a:solidFill>
                <a:schemeClr val="bg1"/>
              </a:solidFill>
              <a:latin typeface="Times New Roman" panose="02020603050405020304" pitchFamily="18" charset="0"/>
              <a:cs typeface="Times New Roman" panose="02020603050405020304" pitchFamily="18" charset="0"/>
            </a:endParaRPr>
          </a:p>
          <a:p>
            <a:pPr algn="ctr"/>
            <a:r>
              <a:rPr lang="en-US" sz="1600" b="1" i="0" u="none" strike="noStrike" baseline="0" dirty="0">
                <a:solidFill>
                  <a:schemeClr val="bg1"/>
                </a:solidFill>
                <a:latin typeface="Times New Roman" panose="02020603050405020304" pitchFamily="18" charset="0"/>
                <a:cs typeface="Times New Roman" panose="02020603050405020304" pitchFamily="18" charset="0"/>
              </a:rPr>
              <a:t>Theme: </a:t>
            </a:r>
          </a:p>
          <a:p>
            <a:pPr algn="ctr"/>
            <a:r>
              <a:rPr lang="en-US" sz="1400" b="0" i="1" dirty="0">
                <a:solidFill>
                  <a:schemeClr val="bg1">
                    <a:lumMod val="95000"/>
                  </a:schemeClr>
                </a:solidFill>
                <a:effectLst/>
                <a:latin typeface="arial" panose="020B0604020202020204" pitchFamily="34" charset="0"/>
              </a:rPr>
              <a:t>Shopping The Future with Emerging Research in Analytical Chemistry </a:t>
            </a:r>
            <a:endParaRPr lang="en-IN" sz="1200" i="1" dirty="0">
              <a:solidFill>
                <a:schemeClr val="bg1"/>
              </a:solidFill>
              <a:latin typeface="Times New Roman" panose="02020603050405020304" pitchFamily="18" charset="0"/>
              <a:cs typeface="Times New Roman" panose="02020603050405020304" pitchFamily="18" charset="0"/>
            </a:endParaRPr>
          </a:p>
          <a:p>
            <a:pPr algn="ctr"/>
            <a:endParaRPr lang="en-US" sz="1200" b="0" i="0" dirty="0">
              <a:solidFill>
                <a:schemeClr val="bg1"/>
              </a:solidFill>
              <a:effectLst/>
              <a:latin typeface="Times New Roman" panose="02020603050405020304" pitchFamily="18" charset="0"/>
              <a:cs typeface="Times New Roman" panose="02020603050405020304" pitchFamily="18" charset="0"/>
            </a:endParaRPr>
          </a:p>
          <a:p>
            <a:br>
              <a:rPr lang="en-US" sz="1200" dirty="0"/>
            </a:br>
            <a:endParaRPr lang="en-IN" sz="1200" b="1" i="0" u="none" strike="noStrike" spc="600" baseline="0" dirty="0">
              <a:solidFill>
                <a:schemeClr val="bg1"/>
              </a:solidFill>
              <a:latin typeface="Times New Roman" panose="02020603050405020304" pitchFamily="18" charset="0"/>
              <a:cs typeface="Times New Roman" panose="02020603050405020304" pitchFamily="18" charset="0"/>
            </a:endParaRPr>
          </a:p>
          <a:p>
            <a:pPr algn="ctr"/>
            <a:endParaRPr lang="en-IN" sz="1100" b="0" i="0" u="none" strike="noStrike" baseline="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145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EC640F-4B8F-4B57-B2B4-82F353E19172}"/>
              </a:ext>
            </a:extLst>
          </p:cNvPr>
          <p:cNvSpPr/>
          <p:nvPr/>
        </p:nvSpPr>
        <p:spPr>
          <a:xfrm>
            <a:off x="0" y="13648"/>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FAC754E5-2527-4E67-AF45-57D98DD1A2A3}"/>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91DD332D-6C53-418B-9818-34F74D01B2F4}"/>
              </a:ext>
            </a:extLst>
          </p:cNvPr>
          <p:cNvSpPr txBox="1"/>
          <p:nvPr/>
        </p:nvSpPr>
        <p:spPr>
          <a:xfrm>
            <a:off x="1074045" y="1636861"/>
            <a:ext cx="10043910" cy="3447098"/>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a:latin typeface="Times New Roman" panose="02020603050405020304" pitchFamily="18" charset="0"/>
                <a:cs typeface="Times New Roman" panose="02020603050405020304" pitchFamily="18" charset="0"/>
              </a:rPr>
              <a:t> Conference Series LLC LTD welcomes you to attend the </a:t>
            </a:r>
            <a:r>
              <a:rPr lang="en-US" sz="1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24th World Congress on Analytical and Bioanalytical Chemistry </a:t>
            </a:r>
            <a:r>
              <a:rPr lang="en-US" sz="1200" b="0" i="0" u="none" strike="noStrike" baseline="0" dirty="0">
                <a:latin typeface="Times New Roman" panose="02020603050405020304" pitchFamily="18" charset="0"/>
                <a:cs typeface="Times New Roman" panose="02020603050405020304" pitchFamily="18" charset="0"/>
              </a:rPr>
              <a:t>which is going to be held on </a:t>
            </a:r>
            <a:r>
              <a:rPr lang="en-US" sz="1200" b="1" dirty="0">
                <a:latin typeface="Times New Roman" panose="02020603050405020304" pitchFamily="18" charset="0"/>
                <a:cs typeface="Times New Roman" panose="02020603050405020304" pitchFamily="18" charset="0"/>
              </a:rPr>
              <a:t>March 07-08, 2022, </a:t>
            </a:r>
            <a:r>
              <a:rPr lang="en-US" sz="1200" b="0" i="0" u="none" strike="noStrike" baseline="0" dirty="0">
                <a:latin typeface="Times New Roman" panose="02020603050405020304" pitchFamily="18" charset="0"/>
                <a:cs typeface="Times New Roman" panose="02020603050405020304" pitchFamily="18" charset="0"/>
              </a:rPr>
              <a:t>in </a:t>
            </a:r>
            <a:r>
              <a:rPr lang="en-US" sz="1200" b="1" dirty="0">
                <a:latin typeface="Times New Roman" panose="02020603050405020304" pitchFamily="18" charset="0"/>
                <a:cs typeface="Times New Roman" panose="02020603050405020304" pitchFamily="18" charset="0"/>
              </a:rPr>
              <a:t>London, UK</a:t>
            </a:r>
            <a:r>
              <a:rPr lang="en-US" sz="1200" b="1" i="0" u="none" strike="noStrike" baseline="0" dirty="0">
                <a:latin typeface="Times New Roman" panose="02020603050405020304" pitchFamily="18" charset="0"/>
                <a:cs typeface="Times New Roman" panose="02020603050405020304" pitchFamily="18" charset="0"/>
              </a:rPr>
              <a:t>. </a:t>
            </a:r>
            <a:r>
              <a:rPr lang="en-US" sz="1200" b="0" i="0" u="none" strike="noStrike" baseline="0" dirty="0">
                <a:latin typeface="Times New Roman" panose="02020603050405020304" pitchFamily="18" charset="0"/>
                <a:cs typeface="Times New Roman" panose="02020603050405020304" pitchFamily="18" charset="0"/>
              </a:rPr>
              <a:t>We cordially invite all the participants who are interested in sharing their knowledge and research in the arena of </a:t>
            </a:r>
            <a:r>
              <a:rPr lang="en-US" sz="1200" b="1" i="0" u="none" strike="noStrike" baseline="0" dirty="0">
                <a:latin typeface="Times New Roman" panose="02020603050405020304" pitchFamily="18" charset="0"/>
                <a:cs typeface="Times New Roman" panose="02020603050405020304" pitchFamily="18" charset="0"/>
              </a:rPr>
              <a:t>Herbalism </a:t>
            </a:r>
            <a:r>
              <a:rPr lang="en-US" sz="1200" b="0" i="0" u="none" strike="noStrike" baseline="0" dirty="0">
                <a:latin typeface="Times New Roman" panose="02020603050405020304" pitchFamily="18" charset="0"/>
                <a:cs typeface="Times New Roman" panose="02020603050405020304" pitchFamily="18" charset="0"/>
              </a:rPr>
              <a:t>anticipates 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a:latin typeface="Times New Roman" panose="02020603050405020304" pitchFamily="18" charset="0"/>
                <a:cs typeface="Times New Roman" panose="02020603050405020304" pitchFamily="18" charset="0"/>
              </a:rPr>
              <a:t>“Shopping The Future with Emerging Research in Analytical Chemistry”. </a:t>
            </a:r>
            <a:r>
              <a:rPr lang="en-US" sz="1200" b="0" i="0" u="none" strike="noStrike" baseline="0" dirty="0">
                <a:latin typeface="Times New Roman" panose="02020603050405020304" pitchFamily="18" charset="0"/>
                <a:cs typeface="Times New Roman" panose="02020603050405020304" pitchFamily="18" charset="0"/>
              </a:rPr>
              <a:t>As the premier event, we have developed a program with your </a:t>
            </a:r>
            <a:r>
              <a:rPr lang="en-IN" sz="1200" b="0" i="0" u="none" strike="noStrike" baseline="0" dirty="0">
                <a:latin typeface="Times New Roman" panose="02020603050405020304" pitchFamily="18" charset="0"/>
                <a:cs typeface="Times New Roman" panose="02020603050405020304" pitchFamily="18" charset="0"/>
              </a:rPr>
              <a:t>interests in mind.</a:t>
            </a:r>
          </a:p>
          <a:p>
            <a:pPr algn="just"/>
            <a:r>
              <a:rPr lang="en-US" sz="1200" b="0" i="0" u="none" strike="noStrike" baseline="0" dirty="0">
                <a:latin typeface="Times New Roman" panose="02020603050405020304" pitchFamily="18" charset="0"/>
                <a:cs typeface="Times New Roman" panose="02020603050405020304" pitchFamily="18" charset="0"/>
              </a:rPr>
              <a:t> </a:t>
            </a:r>
          </a:p>
          <a:p>
            <a:pPr algn="just"/>
            <a:r>
              <a:rPr lang="en-US" sz="1200" b="0" i="0" u="none" strike="noStrike" baseline="0" dirty="0">
                <a:latin typeface="Times New Roman" panose="02020603050405020304" pitchFamily="18" charset="0"/>
                <a:cs typeface="Times New Roman" panose="02020603050405020304" pitchFamily="18" charset="0"/>
              </a:rPr>
              <a:t> We 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 the </a:t>
            </a:r>
            <a:r>
              <a:rPr lang="en-US" sz="1200" b="1" dirty="0">
                <a:latin typeface="Times New Roman" panose="02020603050405020304" pitchFamily="18" charset="0"/>
                <a:cs typeface="Times New Roman" panose="02020603050405020304" pitchFamily="18" charset="0"/>
              </a:rPr>
              <a:t>ANLYTICAL CHEMISTRY 2022 </a:t>
            </a:r>
            <a:r>
              <a:rPr lang="en-US" sz="1200" b="0" i="0" u="none" strike="noStrike" baseline="0" dirty="0">
                <a:latin typeface="Times New Roman" panose="02020603050405020304" pitchFamily="18" charset="0"/>
                <a:cs typeface="Times New Roman" panose="02020603050405020304" pitchFamily="18" charset="0"/>
              </a:rPr>
              <a:t>to network with your peers, exchange expertise and experiences, and arm yourself with the latest information to take your department to the next level. We look forward to personally welcoming you to Conference </a:t>
            </a:r>
            <a:r>
              <a:rPr lang="en-IN" sz="1200" b="0" i="0" u="none" strike="noStrike" baseline="0" dirty="0">
                <a:latin typeface="Times New Roman" panose="02020603050405020304" pitchFamily="18" charset="0"/>
                <a:cs typeface="Times New Roman" panose="02020603050405020304" pitchFamily="18" charset="0"/>
              </a:rPr>
              <a:t>this </a:t>
            </a:r>
            <a:r>
              <a:rPr lang="en-IN" sz="1200" b="1" dirty="0">
                <a:latin typeface="Times New Roman" panose="02020603050405020304" pitchFamily="18" charset="0"/>
                <a:cs typeface="Times New Roman" panose="02020603050405020304" pitchFamily="18" charset="0"/>
              </a:rPr>
              <a:t>March</a:t>
            </a:r>
            <a:endParaRPr lang="en-IN" sz="1200" b="0" i="0" u="none" strike="noStrike" baseline="0" dirty="0">
              <a:latin typeface="Times New Roman" panose="02020603050405020304" pitchFamily="18" charset="0"/>
              <a:cs typeface="Times New Roman" panose="02020603050405020304" pitchFamily="18" charset="0"/>
            </a:endParaRPr>
          </a:p>
          <a:p>
            <a:pPr algn="just"/>
            <a:endParaRPr lang="en-IN" sz="1200" b="0"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Committee</a:t>
            </a:r>
          </a:p>
          <a:p>
            <a:pPr algn="just"/>
            <a:r>
              <a:rPr lang="en-IN" sz="1400" b="1" dirty="0">
                <a:latin typeface="Times New Roman" panose="02020603050405020304" pitchFamily="18" charset="0"/>
                <a:cs typeface="Times New Roman" panose="02020603050405020304" pitchFamily="18" charset="0"/>
              </a:rPr>
              <a:t>ANLYTICAL CHEMISTRY 2022</a:t>
            </a:r>
            <a:endParaRPr lang="en-IN" sz="14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A55D5466-2361-4841-AD2B-17B46C485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2" name="Rectangle 11">
            <a:extLst>
              <a:ext uri="{FF2B5EF4-FFF2-40B4-BE49-F238E27FC236}">
                <a16:creationId xmlns:a16="http://schemas.microsoft.com/office/drawing/2014/main" id="{96A43CEB-DA29-442C-B116-FD9075EA5901}"/>
              </a:ext>
            </a:extLst>
          </p:cNvPr>
          <p:cNvSpPr/>
          <p:nvPr/>
        </p:nvSpPr>
        <p:spPr>
          <a:xfrm>
            <a:off x="4756812" y="862223"/>
            <a:ext cx="2678376"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C916CB24-13D4-4528-BC62-FC1F725F9195}"/>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8313F5C-A197-4CDB-B00F-D1AB38FEE400}"/>
              </a:ext>
            </a:extLst>
          </p:cNvPr>
          <p:cNvSpPr txBox="1"/>
          <p:nvPr/>
        </p:nvSpPr>
        <p:spPr>
          <a:xfrm>
            <a:off x="4756812" y="1000842"/>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INVITATION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78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9EF34B-BAC1-4435-9955-81BD1BEC80EC}"/>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0A3C116E-4E70-47AD-AFFB-AF06D0757511}"/>
              </a:ext>
            </a:extLst>
          </p:cNvPr>
          <p:cNvSpPr/>
          <p:nvPr/>
        </p:nvSpPr>
        <p:spPr>
          <a:xfrm>
            <a:off x="739248" y="73991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id="{C635A89C-32E2-4454-A3F5-A72CBA298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93370F2E-5183-49A2-81B1-6AF7B783F67C}"/>
              </a:ext>
            </a:extLst>
          </p:cNvPr>
          <p:cNvSpPr/>
          <p:nvPr/>
        </p:nvSpPr>
        <p:spPr>
          <a:xfrm>
            <a:off x="4756812" y="902863"/>
            <a:ext cx="2678376" cy="557995"/>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a16="http://schemas.microsoft.com/office/drawing/2014/main" id="{10D3F208-0E0D-4E37-9222-5750FE77C35C}"/>
              </a:ext>
            </a:extLst>
          </p:cNvPr>
          <p:cNvSpPr txBox="1"/>
          <p:nvPr/>
        </p:nvSpPr>
        <p:spPr>
          <a:xfrm>
            <a:off x="4756812" y="1035567"/>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ABOUT US</a:t>
            </a:r>
            <a:endParaRPr lang="en-IN" sz="1400" b="1" spc="600"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A2F2CB8E-AFE2-4214-A52D-1C76834EF67C}"/>
              </a:ext>
            </a:extLst>
          </p:cNvPr>
          <p:cNvCxnSpPr>
            <a:cxnSpLocks/>
          </p:cNvCxnSpPr>
          <p:nvPr/>
        </p:nvCxnSpPr>
        <p:spPr>
          <a:xfrm flipH="1">
            <a:off x="1394460" y="1965606"/>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BC8BBFE-59C8-43D5-A97C-075E2FD8AF98}"/>
              </a:ext>
            </a:extLst>
          </p:cNvPr>
          <p:cNvSpPr/>
          <p:nvPr/>
        </p:nvSpPr>
        <p:spPr>
          <a:xfrm>
            <a:off x="6040200" y="1911157"/>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a:extLst>
              <a:ext uri="{FF2B5EF4-FFF2-40B4-BE49-F238E27FC236}">
                <a16:creationId xmlns:a16="http://schemas.microsoft.com/office/drawing/2014/main" id="{9890E761-A1E7-4E03-801E-64ADDF0AB731}"/>
              </a:ext>
            </a:extLst>
          </p:cNvPr>
          <p:cNvSpPr/>
          <p:nvPr/>
        </p:nvSpPr>
        <p:spPr>
          <a:xfrm>
            <a:off x="6040200" y="2134355"/>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a16="http://schemas.microsoft.com/office/drawing/2014/main" id="{95B05DEC-1921-47E7-A9D1-7C5FC84A7C09}"/>
              </a:ext>
            </a:extLst>
          </p:cNvPr>
          <p:cNvCxnSpPr>
            <a:cxnSpLocks/>
          </p:cNvCxnSpPr>
          <p:nvPr/>
        </p:nvCxnSpPr>
        <p:spPr>
          <a:xfrm flipH="1">
            <a:off x="6145531" y="2190396"/>
            <a:ext cx="4640579"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F1D466F-F18E-4F19-856D-FD57CFB456D2}"/>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Our International Open Access Journals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C95510D-2F87-4300-9445-ED8A9E9149A0}"/>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latin typeface="Times New Roman" panose="02020603050405020304" pitchFamily="18" charset="0"/>
                <a:cs typeface="Times New Roman" panose="02020603050405020304" pitchFamily="18" charset="0"/>
              </a:rPr>
              <a:t>Salient Features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7AC0BCDB-9FF0-4EB1-A15D-3C0CEB38C6B3}"/>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F499A49F-9750-4415-89A6-03F2F36F5311}"/>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92172F8B-7DFB-4801-BF5E-39C65F113F99}"/>
              </a:ext>
            </a:extLst>
          </p:cNvPr>
          <p:cNvCxnSpPr>
            <a:cxnSpLocks/>
          </p:cNvCxnSpPr>
          <p:nvPr/>
        </p:nvCxnSpPr>
        <p:spPr>
          <a:xfrm flipH="1">
            <a:off x="1390384" y="3796335"/>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92A8A485-E41F-45B2-AD85-14EF9832583F}"/>
              </a:ext>
            </a:extLst>
          </p:cNvPr>
          <p:cNvSpPr/>
          <p:nvPr/>
        </p:nvSpPr>
        <p:spPr>
          <a:xfrm>
            <a:off x="6041839" y="3741886"/>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id="{07E737B2-F9CC-41DC-889E-A24EF47669DF}"/>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latin typeface="Times New Roman" panose="02020603050405020304" pitchFamily="18" charset="0"/>
                <a:cs typeface="Times New Roman" panose="02020603050405020304" pitchFamily="18" charset="0"/>
              </a:rPr>
              <a:t>Our International Scientific Conferences</a:t>
            </a:r>
            <a:endParaRPr lang="en-IN" sz="10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6776E78F-271D-48A6-B614-F2814DAC5627}"/>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8D6A5547-E222-4547-B1E3-A2440D60AE98}"/>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a16="http://schemas.microsoft.com/office/drawing/2014/main" id="{E3E30234-1E05-4EA8-86A7-C2E4DCCD4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a16="http://schemas.microsoft.com/office/drawing/2014/main" id="{A95795E7-AC91-419A-92EE-EBCB65FF552D}"/>
              </a:ext>
            </a:extLst>
          </p:cNvPr>
          <p:cNvSpPr txBox="1"/>
          <p:nvPr/>
        </p:nvSpPr>
        <p:spPr>
          <a:xfrm>
            <a:off x="7603109" y="5652247"/>
            <a:ext cx="3748526"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4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746A6A-3997-45F1-9660-B42C2B328E9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F8742D31-FB60-478F-869D-54F4328E53C8}"/>
              </a:ext>
            </a:extLst>
          </p:cNvPr>
          <p:cNvSpPr/>
          <p:nvPr/>
        </p:nvSpPr>
        <p:spPr>
          <a:xfrm>
            <a:off x="739248" y="75062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C6DC619C-5509-410C-B4DC-D35C613CB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5" name="TextBox 14">
            <a:extLst>
              <a:ext uri="{FF2B5EF4-FFF2-40B4-BE49-F238E27FC236}">
                <a16:creationId xmlns:a16="http://schemas.microsoft.com/office/drawing/2014/main" id="{387D9DD0-83B0-4EB4-AABE-817121C4843F}"/>
              </a:ext>
            </a:extLst>
          </p:cNvPr>
          <p:cNvSpPr txBox="1"/>
          <p:nvPr/>
        </p:nvSpPr>
        <p:spPr>
          <a:xfrm>
            <a:off x="2231922" y="919315"/>
            <a:ext cx="8986683" cy="1414426"/>
          </a:xfrm>
          <a:prstGeom prst="rect">
            <a:avLst/>
          </a:prstGeom>
          <a:noFill/>
        </p:spPr>
        <p:txBody>
          <a:bodyPr wrap="square" rtlCol="0">
            <a:spAutoFit/>
          </a:bodyPr>
          <a:lstStyle/>
          <a:p>
            <a:pPr algn="just">
              <a:lnSpc>
                <a:spcPts val="1300"/>
              </a:lnSpc>
            </a:pPr>
            <a:r>
              <a:rPr lang="en-US" sz="1000" b="1" dirty="0">
                <a:latin typeface="Times New Roman" panose="02020603050405020304" pitchFamily="18" charset="0"/>
                <a:cs typeface="Times New Roman" panose="02020603050405020304" pitchFamily="18" charset="0"/>
              </a:rPr>
              <a:t>ANLYTICAL CHEMISTRY 2022</a:t>
            </a:r>
            <a:r>
              <a:rPr lang="en-US" sz="1000" b="1" i="0" u="none" baseline="0" dirty="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main objective is to bring all the leading academic scientists, researchers and research scholars together to exchange and share their experiences and research results about all the aspects of </a:t>
            </a:r>
            <a:r>
              <a:rPr lang="en-US" sz="1000" dirty="0">
                <a:latin typeface="Times New Roman" panose="02020603050405020304" pitchFamily="18" charset="0"/>
                <a:cs typeface="Times New Roman" panose="02020603050405020304" pitchFamily="18" charset="0"/>
              </a:rPr>
              <a:t>Analytical Chemistry</a:t>
            </a:r>
            <a:r>
              <a:rPr lang="en-US" sz="1000" b="0" i="0" u="none" baseline="0" dirty="0">
                <a:latin typeface="Times New Roman" panose="02020603050405020304" pitchFamily="18" charset="0"/>
                <a:cs typeface="Times New Roman" panose="02020603050405020304" pitchFamily="18" charset="0"/>
              </a:rPr>
              <a:t>. It also provides the premier interdisciplinary forum for researchers, practitioners and educators to present and discuss the most recent innovations, trends, and concerns, practical challenges encountered and the solutions adopted in the field of </a:t>
            </a:r>
            <a:r>
              <a:rPr lang="en-US" sz="1000" dirty="0">
                <a:latin typeface="Times New Roman" panose="02020603050405020304" pitchFamily="18" charset="0"/>
                <a:cs typeface="Times New Roman" panose="02020603050405020304" pitchFamily="18" charset="0"/>
              </a:rPr>
              <a:t>ANLYTICAL CHEMISTRY</a:t>
            </a:r>
            <a:r>
              <a:rPr lang="en-US" sz="1000" b="0" i="0" u="none" baseline="0" dirty="0">
                <a:latin typeface="Times New Roman" panose="02020603050405020304" pitchFamily="18" charset="0"/>
                <a:cs typeface="Times New Roman" panose="02020603050405020304" pitchFamily="18" charset="0"/>
              </a:rPr>
              <a:t>. The conference program will cover a wide variety of topics relevant to the Analytical Chemistry and Methodology, Bioanalytical Methodology, Polymer Science and Material Science, Biopolymers and Biomaterials, Chromatography, Electrophoresis, Spectroscopy, Mass Spectrometry,</a:t>
            </a:r>
            <a:r>
              <a:rPr lang="en-US" sz="1000" dirty="0">
                <a:latin typeface="Times New Roman" panose="02020603050405020304" pitchFamily="18" charset="0"/>
                <a:cs typeface="Times New Roman" panose="02020603050405020304" pitchFamily="18" charset="0"/>
              </a:rPr>
              <a:t> and </a:t>
            </a:r>
            <a:r>
              <a:rPr lang="en-US" sz="1000" b="0" i="0" u="none" baseline="0" dirty="0">
                <a:latin typeface="Times New Roman" panose="02020603050405020304" pitchFamily="18" charset="0"/>
                <a:cs typeface="Times New Roman" panose="02020603050405020304" pitchFamily="18" charset="0"/>
              </a:rPr>
              <a:t>so on. This 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endParaRPr lang="en-IN" sz="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DBC11399-C4BC-4347-A070-98174E166DE8}"/>
              </a:ext>
            </a:extLst>
          </p:cNvPr>
          <p:cNvSpPr txBox="1"/>
          <p:nvPr/>
        </p:nvSpPr>
        <p:spPr>
          <a:xfrm>
            <a:off x="4101528" y="2132990"/>
            <a:ext cx="5338915"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FOOD SAFETY 2021 SALIENT FEATURES</a:t>
            </a:r>
            <a:endParaRPr lang="en-IN" sz="600" spc="3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80DF9296-19B9-4028-B05F-EEDEC1B751D7}"/>
              </a:ext>
            </a:extLst>
          </p:cNvPr>
          <p:cNvSpPr/>
          <p:nvPr/>
        </p:nvSpPr>
        <p:spPr>
          <a:xfrm>
            <a:off x="731521" y="750624"/>
            <a:ext cx="1351280"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8" name="Straight Connector 27">
            <a:extLst>
              <a:ext uri="{FF2B5EF4-FFF2-40B4-BE49-F238E27FC236}">
                <a16:creationId xmlns:a16="http://schemas.microsoft.com/office/drawing/2014/main" id="{58A3DF64-823D-4720-8505-921268D7D416}"/>
              </a:ext>
            </a:extLst>
          </p:cNvPr>
          <p:cNvCxnSpPr>
            <a:cxnSpLocks/>
          </p:cNvCxnSpPr>
          <p:nvPr/>
        </p:nvCxnSpPr>
        <p:spPr>
          <a:xfrm>
            <a:off x="5428686" y="241416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2BFC9AE-EE80-4D45-B7ED-B17BFCE2049A}"/>
              </a:ext>
            </a:extLst>
          </p:cNvPr>
          <p:cNvSpPr txBox="1"/>
          <p:nvPr/>
        </p:nvSpPr>
        <p:spPr>
          <a:xfrm>
            <a:off x="2446019" y="2454709"/>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30" name="TextBox 29">
            <a:extLst>
              <a:ext uri="{FF2B5EF4-FFF2-40B4-BE49-F238E27FC236}">
                <a16:creationId xmlns:a16="http://schemas.microsoft.com/office/drawing/2014/main" id="{6B49CE07-AEF3-44A6-BCB4-508C7D9C53D4}"/>
              </a:ext>
            </a:extLst>
          </p:cNvPr>
          <p:cNvSpPr txBox="1"/>
          <p:nvPr/>
        </p:nvSpPr>
        <p:spPr>
          <a:xfrm>
            <a:off x="6766559" y="2452169"/>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5383CE4D-7303-4C6F-80E2-508128973F51}"/>
              </a:ext>
            </a:extLst>
          </p:cNvPr>
          <p:cNvSpPr txBox="1"/>
          <p:nvPr/>
        </p:nvSpPr>
        <p:spPr>
          <a:xfrm>
            <a:off x="2723290" y="3204789"/>
            <a:ext cx="8091948"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chemeClr val="tx2">
                    <a:lumMod val="50000"/>
                  </a:schemeClr>
                </a:solidFill>
                <a:latin typeface="Times New Roman" panose="02020603050405020304" pitchFamily="18" charset="0"/>
                <a:cs typeface="Times New Roman" panose="02020603050405020304" pitchFamily="18" charset="0"/>
              </a:rPr>
              <a:t>FROM</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 OTHERS?</a:t>
            </a:r>
            <a:endParaRPr lang="en-IN" sz="1100"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9F482E87-705B-4A59-8EF6-1264EF84C4A8}"/>
              </a:ext>
            </a:extLst>
          </p:cNvPr>
          <p:cNvCxnSpPr/>
          <p:nvPr/>
        </p:nvCxnSpPr>
        <p:spPr>
          <a:xfrm>
            <a:off x="5431880" y="3470723"/>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F2D4C31-0C8C-4327-8F69-94FA4FE5C38F}"/>
              </a:ext>
            </a:extLst>
          </p:cNvPr>
          <p:cNvSpPr txBox="1"/>
          <p:nvPr/>
        </p:nvSpPr>
        <p:spPr>
          <a:xfrm>
            <a:off x="2461260" y="3501106"/>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F667BA4-4731-4C6F-85B4-E55BC7730C43}"/>
              </a:ext>
            </a:extLst>
          </p:cNvPr>
          <p:cNvSpPr txBox="1"/>
          <p:nvPr/>
        </p:nvSpPr>
        <p:spPr>
          <a:xfrm>
            <a:off x="6779996" y="3514052"/>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E617A8C-64EB-4740-8802-ED86B1B05C90}"/>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A9829951-C4A3-42F3-94C4-E464E12BA2C4}"/>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0DA2F81C-32C8-42C8-9FBD-A594E4373C65}"/>
              </a:ext>
            </a:extLst>
          </p:cNvPr>
          <p:cNvSpPr txBox="1"/>
          <p:nvPr/>
        </p:nvSpPr>
        <p:spPr>
          <a:xfrm>
            <a:off x="2708541" y="4230847"/>
            <a:ext cx="8091948" cy="261610"/>
          </a:xfrm>
          <a:prstGeom prst="rect">
            <a:avLst/>
          </a:prstGeom>
          <a:noFill/>
        </p:spPr>
        <p:txBody>
          <a:bodyPr wrap="square" rtlCol="0">
            <a:spAutoFit/>
          </a:bodyPr>
          <a:lstStyle/>
          <a:p>
            <a:pPr algn="ctr"/>
            <a:r>
              <a:rPr lang="en-IN"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2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id="{0C935B8B-DA1E-4A37-8C38-9B4EC4CF5755}"/>
              </a:ext>
            </a:extLst>
          </p:cNvPr>
          <p:cNvCxnSpPr/>
          <p:nvPr/>
        </p:nvCxnSpPr>
        <p:spPr>
          <a:xfrm>
            <a:off x="5417131" y="449678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11B4424-B469-446D-9EB4-D8C782272D25}"/>
              </a:ext>
            </a:extLst>
          </p:cNvPr>
          <p:cNvSpPr txBox="1"/>
          <p:nvPr/>
        </p:nvSpPr>
        <p:spPr>
          <a:xfrm>
            <a:off x="2453640" y="4537324"/>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25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829ACC-58C6-48D9-B128-F613B14B804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59FB7F0B-565A-47C1-A0FE-62398D398FEF}"/>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DA12A1F4-A3A8-4859-BF40-B22237601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a16="http://schemas.microsoft.com/office/drawing/2014/main" id="{BC1543AA-08F9-467C-97AD-0EBED102AF83}"/>
              </a:ext>
            </a:extLst>
          </p:cNvPr>
          <p:cNvSpPr/>
          <p:nvPr/>
        </p:nvSpPr>
        <p:spPr>
          <a:xfrm>
            <a:off x="731521" y="750624"/>
            <a:ext cx="1351280" cy="538093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E3F52082-6C97-4908-BAB0-738D69A74F5C}"/>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239CB404-287F-44A0-B6A3-9AC22C0BA349}"/>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0832E2BD-2D23-43B4-B93B-50D2F3841B34}"/>
              </a:ext>
            </a:extLst>
          </p:cNvPr>
          <p:cNvSpPr txBox="1"/>
          <p:nvPr/>
        </p:nvSpPr>
        <p:spPr>
          <a:xfrm>
            <a:off x="2708541" y="918687"/>
            <a:ext cx="8091948"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1433510B-CAF2-4AC5-8571-C71A0B9D4051}"/>
              </a:ext>
            </a:extLst>
          </p:cNvPr>
          <p:cNvCxnSpPr/>
          <p:nvPr/>
        </p:nvCxnSpPr>
        <p:spPr>
          <a:xfrm>
            <a:off x="5417131"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95C4EB0-B464-42B4-BDE5-8A8DA5871B87}"/>
              </a:ext>
            </a:extLst>
          </p:cNvPr>
          <p:cNvSpPr txBox="1"/>
          <p:nvPr/>
        </p:nvSpPr>
        <p:spPr>
          <a:xfrm>
            <a:off x="2453640" y="1225164"/>
            <a:ext cx="4310954" cy="580865"/>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the use of Analytical and Bioanalytical Chemistry.</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to Analytical Chemistry</a:t>
            </a:r>
          </a:p>
        </p:txBody>
      </p:sp>
      <p:sp>
        <p:nvSpPr>
          <p:cNvPr id="22" name="TextBox 21">
            <a:extLst>
              <a:ext uri="{FF2B5EF4-FFF2-40B4-BE49-F238E27FC236}">
                <a16:creationId xmlns:a16="http://schemas.microsoft.com/office/drawing/2014/main" id="{07C95FB8-4AC8-40FB-BD83-9B70085D5286}"/>
              </a:ext>
            </a:extLst>
          </p:cNvPr>
          <p:cNvSpPr txBox="1"/>
          <p:nvPr/>
        </p:nvSpPr>
        <p:spPr>
          <a:xfrm>
            <a:off x="6715924" y="1220248"/>
            <a:ext cx="4310954" cy="414152"/>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Reflect on the place of critical distance in </a:t>
            </a:r>
            <a:r>
              <a:rPr lang="en-US" sz="1000" dirty="0">
                <a:latin typeface="Times New Roman" panose="02020603050405020304" pitchFamily="18" charset="0"/>
                <a:cs typeface="Times New Roman" panose="02020603050405020304" pitchFamily="18" charset="0"/>
              </a:rPr>
              <a:t>Bioanalytical Chemistry</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675E1ED4-3E1C-4BAE-9596-546BB6ABC04E}"/>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WHO SHOULD ATTEND</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F0BEC3B1-0947-43AD-A214-3DFB07AED70C}"/>
              </a:ext>
            </a:extLst>
          </p:cNvPr>
          <p:cNvCxnSpPr/>
          <p:nvPr/>
        </p:nvCxnSpPr>
        <p:spPr>
          <a:xfrm>
            <a:off x="5430635" y="20546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0D48BB7-45B3-47F1-BAD4-06F2CC1AF56F}"/>
              </a:ext>
            </a:extLst>
          </p:cNvPr>
          <p:cNvSpPr txBox="1"/>
          <p:nvPr/>
        </p:nvSpPr>
        <p:spPr>
          <a:xfrm>
            <a:off x="2422407" y="2071963"/>
            <a:ext cx="8698696" cy="914289"/>
          </a:xfrm>
          <a:prstGeom prst="rect">
            <a:avLst/>
          </a:prstGeom>
          <a:noFill/>
        </p:spPr>
        <p:txBody>
          <a:bodyPr wrap="square" rtlCol="0">
            <a:spAutoFit/>
          </a:bodyPr>
          <a:lstStyle/>
          <a:p>
            <a:pPr algn="just">
              <a:lnSpc>
                <a:spcPts val="1300"/>
              </a:lnSpc>
            </a:pPr>
            <a:r>
              <a:rPr lang="en-US" sz="1000" b="1" i="0" u="none" strike="noStrike" baseline="0" dirty="0">
                <a:latin typeface="Times New Roman" panose="02020603050405020304" pitchFamily="18" charset="0"/>
                <a:cs typeface="Times New Roman" panose="02020603050405020304" pitchFamily="18" charset="0"/>
              </a:rPr>
              <a:t>24th World Congress on Analytical and Bioanalytical Chemistry, </a:t>
            </a:r>
            <a:r>
              <a:rPr lang="en-US" sz="1000" b="0" i="0" u="none" strike="noStrike" baseline="0" dirty="0">
                <a:latin typeface="Times New Roman" panose="02020603050405020304" pitchFamily="18" charset="0"/>
                <a:cs typeface="Times New Roman" panose="02020603050405020304" pitchFamily="18" charset="0"/>
              </a:rPr>
              <a:t>Conferences are exclusively designed for is exclusively designed for Our point is to the corporate network and to make a stage for the trading of data on innovative advancements, new logical modernization and the viability of different administrative projects towards </a:t>
            </a:r>
            <a:r>
              <a:rPr lang="en-US" sz="1000" b="1" i="0" u="none" strike="noStrike" baseline="0" dirty="0">
                <a:latin typeface="Times New Roman" panose="02020603050405020304" pitchFamily="18" charset="0"/>
                <a:cs typeface="Times New Roman" panose="02020603050405020304" pitchFamily="18" charset="0"/>
              </a:rPr>
              <a:t>ANLYTICAL CHEMISTRY 2022. </a:t>
            </a:r>
            <a:r>
              <a:rPr lang="en-US" sz="1000" b="0" i="0" u="none" strike="noStrike" baseline="0" dirty="0">
                <a:latin typeface="Times New Roman" panose="02020603050405020304" pitchFamily="18" charset="0"/>
                <a:cs typeface="Times New Roman" panose="02020603050405020304" pitchFamily="18" charset="0"/>
              </a:rPr>
              <a:t>The use of </a:t>
            </a:r>
            <a:r>
              <a:rPr lang="en-US" sz="1000" i="0" u="none" strike="noStrike" baseline="0" dirty="0">
                <a:latin typeface="Times New Roman" panose="02020603050405020304" pitchFamily="18" charset="0"/>
                <a:cs typeface="Times New Roman" panose="02020603050405020304" pitchFamily="18" charset="0"/>
              </a:rPr>
              <a:t>Analytical</a:t>
            </a:r>
            <a:r>
              <a:rPr lang="en-US" sz="1000" b="1" i="0" u="none" strike="noStrike" baseline="0" dirty="0">
                <a:latin typeface="Times New Roman" panose="02020603050405020304" pitchFamily="18" charset="0"/>
                <a:cs typeface="Times New Roman" panose="02020603050405020304" pitchFamily="18" charset="0"/>
              </a:rPr>
              <a:t> </a:t>
            </a:r>
            <a:r>
              <a:rPr lang="en-US" sz="1000" i="0" u="none" strike="noStrike" baseline="0" dirty="0">
                <a:latin typeface="Times New Roman" panose="02020603050405020304" pitchFamily="18" charset="0"/>
                <a:cs typeface="Times New Roman" panose="02020603050405020304" pitchFamily="18" charset="0"/>
              </a:rPr>
              <a:t>Chemistry</a:t>
            </a:r>
            <a:r>
              <a:rPr lang="en-US" sz="1000" b="1" i="0" u="none" strike="noStrike" baseline="0" dirty="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in all parts of the cutting edge</a:t>
            </a:r>
            <a:r>
              <a:rPr lang="en-US" sz="1000" b="0" i="0" u="none" strike="noStrike" dirty="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and prevention field. This meeting likewise centers around a wide assortment of momentum look into on sanitation and wellbeing that have both useful and pernicious impacts on the security and nature of nourishments, and are along these lines a worry of general wellbeing.</a:t>
            </a:r>
          </a:p>
        </p:txBody>
      </p:sp>
      <p:sp>
        <p:nvSpPr>
          <p:cNvPr id="30" name="TextBox 29">
            <a:extLst>
              <a:ext uri="{FF2B5EF4-FFF2-40B4-BE49-F238E27FC236}">
                <a16:creationId xmlns:a16="http://schemas.microsoft.com/office/drawing/2014/main" id="{32E2761D-5494-4480-84F1-DDA472B45C0B}"/>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ABOUT HOSTING ORGANIZATION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a16="http://schemas.microsoft.com/office/drawing/2014/main" id="{2559349B-E764-4E5B-B03B-C9BDBD5440F9}"/>
              </a:ext>
            </a:extLst>
          </p:cNvPr>
          <p:cNvCxnSpPr/>
          <p:nvPr/>
        </p:nvCxnSpPr>
        <p:spPr>
          <a:xfrm>
            <a:off x="5420989" y="320247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066DB7C-4491-4859-83CC-ADD59C989AB5}"/>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a16="http://schemas.microsoft.com/office/drawing/2014/main" id="{6A4E9D21-8103-4A3A-AC81-7EB2D56F0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a16="http://schemas.microsoft.com/office/drawing/2014/main" id="{F8EF78AC-06D4-4F69-B4B0-C27702792B88}"/>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PARTICIPATION OPTIONS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id="{30AA4DDF-8E27-4CB5-8EE6-481924F06C43}"/>
              </a:ext>
            </a:extLst>
          </p:cNvPr>
          <p:cNvCxnSpPr/>
          <p:nvPr/>
        </p:nvCxnSpPr>
        <p:spPr>
          <a:xfrm>
            <a:off x="5410315" y="443209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734F5374-30E8-4B74-A4C9-900091EC1145}"/>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a16="http://schemas.microsoft.com/office/drawing/2014/main" id="{E60A3D2A-87A5-4A99-A5BA-CAC6366781DD}"/>
              </a:ext>
            </a:extLst>
          </p:cNvPr>
          <p:cNvSpPr txBox="1"/>
          <p:nvPr/>
        </p:nvSpPr>
        <p:spPr>
          <a:xfrm>
            <a:off x="6679612" y="4465751"/>
            <a:ext cx="4362014"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For more details about each mode, kindly contact: </a:t>
            </a:r>
            <a:r>
              <a:rPr lang="en-US" sz="1000" i="1" u="none" strike="noStrike" baseline="0" dirty="0">
                <a:solidFill>
                  <a:schemeClr val="accent1">
                    <a:lumMod val="75000"/>
                  </a:schemeClr>
                </a:solidFill>
                <a:latin typeface="Times New Roman" panose="02020603050405020304" pitchFamily="18" charset="0"/>
                <a:cs typeface="Times New Roman" panose="02020603050405020304" pitchFamily="18" charset="0"/>
              </a:rPr>
              <a:t>analyticalchemistry@globalannualsummit.com</a:t>
            </a:r>
          </a:p>
        </p:txBody>
      </p:sp>
    </p:spTree>
    <p:extLst>
      <p:ext uri="{BB962C8B-B14F-4D97-AF65-F5344CB8AC3E}">
        <p14:creationId xmlns:p14="http://schemas.microsoft.com/office/powerpoint/2010/main" val="1856215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7CD81C-B91A-4B1D-9B2B-6612D1D08FA4}"/>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CE8552A-4309-4F85-9106-3550339E3517}"/>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a:extLst>
              <a:ext uri="{FF2B5EF4-FFF2-40B4-BE49-F238E27FC236}">
                <a16:creationId xmlns:a16="http://schemas.microsoft.com/office/drawing/2014/main" id="{8A4132D1-91B7-497D-9391-CADA10288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1" name="Rectangle 10">
            <a:extLst>
              <a:ext uri="{FF2B5EF4-FFF2-40B4-BE49-F238E27FC236}">
                <a16:creationId xmlns:a16="http://schemas.microsoft.com/office/drawing/2014/main" id="{EF3E1064-54A8-4C3B-8512-A216BFE99FCC}"/>
              </a:ext>
            </a:extLst>
          </p:cNvPr>
          <p:cNvSpPr/>
          <p:nvPr/>
        </p:nvSpPr>
        <p:spPr>
          <a:xfrm>
            <a:off x="731521"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01116EBD-3444-4019-AF32-A283D5D2378B}"/>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16AD768-3B66-46AE-A0E1-7C1CD41AB0BB}"/>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PARTICIPATION BENEFITS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73B9FD0B-D2CF-4A44-8B86-F780C8E50842}"/>
              </a:ext>
            </a:extLst>
          </p:cNvPr>
          <p:cNvCxnSpPr/>
          <p:nvPr/>
        </p:nvCxnSpPr>
        <p:spPr>
          <a:xfrm>
            <a:off x="2428124"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01A2E89-9853-4A25-8E10-B933A62368A3}"/>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29" name="Rectangle 28">
            <a:extLst>
              <a:ext uri="{FF2B5EF4-FFF2-40B4-BE49-F238E27FC236}">
                <a16:creationId xmlns:a16="http://schemas.microsoft.com/office/drawing/2014/main" id="{3F7D58AB-112F-4112-9D63-579F10552743}"/>
              </a:ext>
            </a:extLst>
          </p:cNvPr>
          <p:cNvSpPr/>
          <p:nvPr/>
        </p:nvSpPr>
        <p:spPr>
          <a:xfrm>
            <a:off x="6096000"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2D86FF3B-C763-440B-B5E2-B69CC69D697C}"/>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65546C87-DC61-429D-9C6E-97EE2ED7897A}"/>
              </a:ext>
            </a:extLst>
          </p:cNvPr>
          <p:cNvSpPr txBox="1"/>
          <p:nvPr/>
        </p:nvSpPr>
        <p:spPr>
          <a:xfrm>
            <a:off x="7235055" y="1379550"/>
            <a:ext cx="3657600" cy="3516347"/>
          </a:xfrm>
          <a:prstGeom prst="rect">
            <a:avLst/>
          </a:prstGeom>
          <a:noFill/>
        </p:spPr>
        <p:txBody>
          <a:bodyPr wrap="square" rtlCol="0">
            <a:spAutoFit/>
          </a:bodyPr>
          <a:lstStyle/>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Analytical Chemistry and Methodology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Bioanalytical Methodology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Polymer Science and Material Science</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Biopolymers and Biomaterials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Chromatography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Electrophoresis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Spectroscopy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Mass Spectrometry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Nuclear Magnetic Resonance Spectroscopy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Environmental Analytical Chemistry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Thermal Analysis and Glycemic</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Advances in Separation Techniques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Pharmaceutical Analytics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Applications of Analytical and Bioanalytical Methods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New Instrumentation and Equipment</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Regulatory Issues and Biosafety Challenges in Bio analysis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Scope for Analytical Chemist</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Biopolymers and Biomaterials</a:t>
            </a:r>
          </a:p>
        </p:txBody>
      </p:sp>
      <p:sp>
        <p:nvSpPr>
          <p:cNvPr id="36" name="TextBox 35">
            <a:extLst>
              <a:ext uri="{FF2B5EF4-FFF2-40B4-BE49-F238E27FC236}">
                <a16:creationId xmlns:a16="http://schemas.microsoft.com/office/drawing/2014/main" id="{B06E2E4A-4920-46D0-97D1-59873FCB2899}"/>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ABSTRACT SUBMISSION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id="{9D01D386-FDFD-4DB6-B595-C456DB1B95DF}"/>
              </a:ext>
            </a:extLst>
          </p:cNvPr>
          <p:cNvCxnSpPr/>
          <p:nvPr/>
        </p:nvCxnSpPr>
        <p:spPr>
          <a:xfrm>
            <a:off x="2407804" y="369493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EC42609-0099-483A-A4A9-FD2873CB97DE}"/>
              </a:ext>
            </a:extLst>
          </p:cNvPr>
          <p:cNvSpPr txBox="1"/>
          <p:nvPr/>
        </p:nvSpPr>
        <p:spPr>
          <a:xfrm>
            <a:off x="1400175" y="3794225"/>
            <a:ext cx="4528677" cy="247440"/>
          </a:xfrm>
          <a:prstGeom prst="rect">
            <a:avLst/>
          </a:prstGeom>
          <a:noFill/>
        </p:spPr>
        <p:txBody>
          <a:bodyPr wrap="square" rtlCol="0">
            <a:spAutoFit/>
          </a:bodyPr>
          <a:lstStyle/>
          <a:p>
            <a:pPr algn="ctr">
              <a:lnSpc>
                <a:spcPts val="1300"/>
              </a:lnSpc>
            </a:pPr>
            <a:r>
              <a:rPr lang="en-US" sz="1000" i="1" dirty="0">
                <a:latin typeface="Times New Roman" panose="02020603050405020304" pitchFamily="18" charset="0"/>
                <a:cs typeface="Times New Roman" panose="02020603050405020304" pitchFamily="18" charset="0"/>
              </a:rPr>
              <a:t>https://analytika.pharmaceuticalconferences.com/abstract-submission.php</a:t>
            </a:r>
            <a:endParaRPr lang="en-US" sz="1000" b="0" i="1" u="none" strike="noStrike" baseline="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79C55009-A81F-496F-92F5-EB7A81616F37}"/>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FOR MORE INFORMATION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40" name="Straight Connector 39">
            <a:extLst>
              <a:ext uri="{FF2B5EF4-FFF2-40B4-BE49-F238E27FC236}">
                <a16:creationId xmlns:a16="http://schemas.microsoft.com/office/drawing/2014/main" id="{BB88094D-B959-4A86-8139-1D7862AC93AD}"/>
              </a:ext>
            </a:extLst>
          </p:cNvPr>
          <p:cNvCxnSpPr/>
          <p:nvPr/>
        </p:nvCxnSpPr>
        <p:spPr>
          <a:xfrm>
            <a:off x="2387484" y="443661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BACED77-1BD4-4575-9CBD-87E4B6721E2C}"/>
              </a:ext>
            </a:extLst>
          </p:cNvPr>
          <p:cNvSpPr txBox="1"/>
          <p:nvPr/>
        </p:nvSpPr>
        <p:spPr>
          <a:xfrm>
            <a:off x="1651164" y="4535905"/>
            <a:ext cx="4257368" cy="247440"/>
          </a:xfrm>
          <a:prstGeom prst="rect">
            <a:avLst/>
          </a:prstGeom>
          <a:noFill/>
        </p:spPr>
        <p:txBody>
          <a:bodyPr wrap="square" rtlCol="0">
            <a:spAutoFit/>
          </a:bodyPr>
          <a:lstStyle/>
          <a:p>
            <a:pPr algn="ctr">
              <a:lnSpc>
                <a:spcPts val="1300"/>
              </a:lnSpc>
            </a:pPr>
            <a:r>
              <a:rPr lang="en-US" sz="1000" i="1" dirty="0">
                <a:latin typeface="Times New Roman" panose="02020603050405020304" pitchFamily="18" charset="0"/>
                <a:cs typeface="Times New Roman" panose="02020603050405020304" pitchFamily="18" charset="0"/>
              </a:rPr>
              <a:t>https://analytika.pharmaceuticalconferences.com/</a:t>
            </a:r>
            <a:endParaRPr lang="en-US" sz="1000" b="0" i="1" u="none" strike="noStrike" baseline="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26091167-1C2E-4D3A-8108-2EFD39A9EEE7}"/>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859C7682-7713-4C8C-81AC-745DA0EAD343}"/>
              </a:ext>
            </a:extLst>
          </p:cNvPr>
          <p:cNvSpPr>
            <a:spLocks noChangeArrowheads="1"/>
          </p:cNvSpPr>
          <p:nvPr/>
        </p:nvSpPr>
        <p:spPr bwMode="auto">
          <a:xfrm>
            <a:off x="0" y="-138499"/>
            <a:ext cx="65" cy="276999"/>
          </a:xfrm>
          <a:prstGeom prst="rect">
            <a:avLst/>
          </a:prstGeom>
          <a:solidFill>
            <a:srgbClr val="00819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0247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470A57-4997-41B8-BD70-F24F066D655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68597D8D-959A-46C5-8C38-D60B57F93CB8}"/>
              </a:ext>
            </a:extLst>
          </p:cNvPr>
          <p:cNvSpPr/>
          <p:nvPr/>
        </p:nvSpPr>
        <p:spPr>
          <a:xfrm>
            <a:off x="749079" y="850581"/>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5311C276-4A09-4E67-A648-3B11363C3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466EAA1A-FD7E-4C2E-8D83-8E0EFC5EE5A1}"/>
              </a:ext>
            </a:extLst>
          </p:cNvPr>
          <p:cNvSpPr/>
          <p:nvPr/>
        </p:nvSpPr>
        <p:spPr>
          <a:xfrm>
            <a:off x="4090219" y="862223"/>
            <a:ext cx="4001729"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50ABC8B0-F6A2-44E7-B60B-AEC8A7953855}"/>
              </a:ext>
            </a:extLst>
          </p:cNvPr>
          <p:cNvSpPr txBox="1"/>
          <p:nvPr/>
        </p:nvSpPr>
        <p:spPr>
          <a:xfrm>
            <a:off x="4109883" y="1000842"/>
            <a:ext cx="3991897"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SUPPORTING JOURNALS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0951A5B5-E927-4919-B773-85F377718B5F}"/>
              </a:ext>
            </a:extLst>
          </p:cNvPr>
          <p:cNvSpPr/>
          <p:nvPr/>
        </p:nvSpPr>
        <p:spPr>
          <a:xfrm>
            <a:off x="1733808" y="2300006"/>
            <a:ext cx="2008782" cy="2678376"/>
          </a:xfrm>
          <a:prstGeom prst="rect">
            <a:avLst/>
          </a:prstGeom>
          <a:solidFill>
            <a:schemeClr val="bg1"/>
          </a:solidFill>
          <a:ln w="31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Rectangle 13">
            <a:extLst>
              <a:ext uri="{FF2B5EF4-FFF2-40B4-BE49-F238E27FC236}">
                <a16:creationId xmlns:a16="http://schemas.microsoft.com/office/drawing/2014/main" id="{C3D6AF83-5FF8-4DA1-9984-DED37BA122FF}"/>
              </a:ext>
            </a:extLst>
          </p:cNvPr>
          <p:cNvSpPr/>
          <p:nvPr/>
        </p:nvSpPr>
        <p:spPr>
          <a:xfrm>
            <a:off x="5091609" y="2982604"/>
            <a:ext cx="2008782" cy="2678376"/>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9A55F403-0C00-473E-A514-16FAF61064C6}"/>
              </a:ext>
            </a:extLst>
          </p:cNvPr>
          <p:cNvSpPr/>
          <p:nvPr/>
        </p:nvSpPr>
        <p:spPr>
          <a:xfrm>
            <a:off x="8104782" y="2380141"/>
            <a:ext cx="2008782" cy="2678376"/>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a:extLst>
              <a:ext uri="{FF2B5EF4-FFF2-40B4-BE49-F238E27FC236}">
                <a16:creationId xmlns:a16="http://schemas.microsoft.com/office/drawing/2014/main" id="{A9AF4B9B-1000-474D-A3DD-09A1D06E1ABD}"/>
              </a:ext>
            </a:extLst>
          </p:cNvPr>
          <p:cNvSpPr txBox="1"/>
          <p:nvPr/>
        </p:nvSpPr>
        <p:spPr>
          <a:xfrm>
            <a:off x="1094683" y="1501799"/>
            <a:ext cx="4060208" cy="656590"/>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Analytical Chemistry: An Indian Journal</a:t>
            </a:r>
          </a:p>
          <a:p>
            <a:pPr algn="ctr">
              <a:spcBef>
                <a:spcPts val="200"/>
              </a:spcBef>
            </a:pPr>
            <a:r>
              <a:rPr lang="en-US" sz="1050" b="1" dirty="0">
                <a:latin typeface="Times New Roman" panose="02020603050405020304" pitchFamily="18" charset="0"/>
                <a:cs typeface="Times New Roman" panose="02020603050405020304" pitchFamily="18" charset="0"/>
              </a:rPr>
              <a:t>URL: </a:t>
            </a:r>
            <a:r>
              <a:rPr lang="en-US" sz="1050" i="1" dirty="0">
                <a:latin typeface="Times New Roman" panose="02020603050405020304" pitchFamily="18" charset="0"/>
                <a:cs typeface="Times New Roman" panose="02020603050405020304" pitchFamily="18" charset="0"/>
              </a:rPr>
              <a:t>https://www.tsijournals.com/journals/analytical-chemistry-an-indian-journal.html</a:t>
            </a:r>
          </a:p>
        </p:txBody>
      </p:sp>
      <p:sp>
        <p:nvSpPr>
          <p:cNvPr id="24" name="TextBox 23">
            <a:extLst>
              <a:ext uri="{FF2B5EF4-FFF2-40B4-BE49-F238E27FC236}">
                <a16:creationId xmlns:a16="http://schemas.microsoft.com/office/drawing/2014/main" id="{17514A78-BC75-4348-8D0C-A97CA7AB6E36}"/>
              </a:ext>
            </a:extLst>
          </p:cNvPr>
          <p:cNvSpPr txBox="1"/>
          <p:nvPr/>
        </p:nvSpPr>
        <p:spPr>
          <a:xfrm>
            <a:off x="4087218" y="2215667"/>
            <a:ext cx="4129163" cy="682238"/>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Journal of Analytical &amp; Bioanalytical Techniques</a:t>
            </a:r>
          </a:p>
          <a:p>
            <a:pPr algn="ctr">
              <a:spcBef>
                <a:spcPts val="200"/>
              </a:spcBef>
            </a:pPr>
            <a:r>
              <a:rPr lang="en-US" sz="1050" b="1" dirty="0">
                <a:latin typeface="Times New Roman" panose="02020603050405020304" pitchFamily="18" charset="0"/>
                <a:cs typeface="Times New Roman" panose="02020603050405020304" pitchFamily="18" charset="0"/>
              </a:rPr>
              <a:t>URL: </a:t>
            </a:r>
            <a:r>
              <a:rPr lang="en-US" sz="1050" i="1" dirty="0">
                <a:latin typeface="Times New Roman" panose="02020603050405020304" pitchFamily="18" charset="0"/>
                <a:cs typeface="Times New Roman" panose="02020603050405020304" pitchFamily="18" charset="0"/>
              </a:rPr>
              <a:t>https://www.omicsonline.org/archive-analytical-bioanalytical-techniques-open-access.php</a:t>
            </a:r>
          </a:p>
        </p:txBody>
      </p:sp>
      <p:sp>
        <p:nvSpPr>
          <p:cNvPr id="25" name="TextBox 24">
            <a:extLst>
              <a:ext uri="{FF2B5EF4-FFF2-40B4-BE49-F238E27FC236}">
                <a16:creationId xmlns:a16="http://schemas.microsoft.com/office/drawing/2014/main" id="{C8500AC2-E11E-4FD3-B527-C2235D45DCBB}"/>
              </a:ext>
            </a:extLst>
          </p:cNvPr>
          <p:cNvSpPr txBox="1"/>
          <p:nvPr/>
        </p:nvSpPr>
        <p:spPr>
          <a:xfrm>
            <a:off x="7323587" y="1643416"/>
            <a:ext cx="4028047" cy="656590"/>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Physical Chemistry: An Indian Journal</a:t>
            </a:r>
          </a:p>
          <a:p>
            <a:pPr algn="ctr">
              <a:spcBef>
                <a:spcPts val="200"/>
              </a:spcBef>
            </a:pPr>
            <a:r>
              <a:rPr lang="en-US" sz="1050" b="1" dirty="0">
                <a:latin typeface="Times New Roman" panose="02020603050405020304" pitchFamily="18" charset="0"/>
                <a:cs typeface="Times New Roman" panose="02020603050405020304" pitchFamily="18" charset="0"/>
              </a:rPr>
              <a:t>URL: </a:t>
            </a:r>
            <a:r>
              <a:rPr lang="en-US" sz="1050" i="1" dirty="0">
                <a:latin typeface="Times New Roman" panose="02020603050405020304" pitchFamily="18" charset="0"/>
                <a:cs typeface="Times New Roman" panose="02020603050405020304" pitchFamily="18" charset="0"/>
              </a:rPr>
              <a:t>https://www.tsijournals.com/journals/physical-chemistry-an-indian-journal-archive.html</a:t>
            </a:r>
          </a:p>
        </p:txBody>
      </p:sp>
      <p:sp>
        <p:nvSpPr>
          <p:cNvPr id="26" name="TextBox 25">
            <a:extLst>
              <a:ext uri="{FF2B5EF4-FFF2-40B4-BE49-F238E27FC236}">
                <a16:creationId xmlns:a16="http://schemas.microsoft.com/office/drawing/2014/main" id="{0CDE7C73-7463-4C0C-BFED-2B5D4EE49A0A}"/>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a:solidFill>
                  <a:schemeClr val="tx2">
                    <a:lumMod val="75000"/>
                  </a:schemeClr>
                </a:solidFill>
                <a:latin typeface="Times New Roman" panose="02020603050405020304" pitchFamily="18" charset="0"/>
                <a:cs typeface="Times New Roman" panose="02020603050405020304" pitchFamily="18" charset="0"/>
              </a:rPr>
              <a:t>https://traditionalplantmedicine.conferenceseries.com/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9" name="Picture 8" descr="A picture containing text, drinking water, beverage&#10;&#10;Description automatically generated">
            <a:extLst>
              <a:ext uri="{FF2B5EF4-FFF2-40B4-BE49-F238E27FC236}">
                <a16:creationId xmlns:a16="http://schemas.microsoft.com/office/drawing/2014/main" id="{B89A2A42-58A0-45EB-AFB6-0DD72007BC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9562" y="2300006"/>
            <a:ext cx="1957274" cy="2678376"/>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5CBFB348-572A-4905-893A-D17D54116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2268" y="2897905"/>
            <a:ext cx="2058123" cy="2816379"/>
          </a:xfrm>
          <a:prstGeom prst="rect">
            <a:avLst/>
          </a:prstGeom>
        </p:spPr>
      </p:pic>
      <p:pic>
        <p:nvPicPr>
          <p:cNvPr id="18" name="Picture 17" descr="A picture containing text, electronics, display, screenshot&#10;&#10;Description automatically generated">
            <a:extLst>
              <a:ext uri="{FF2B5EF4-FFF2-40B4-BE49-F238E27FC236}">
                <a16:creationId xmlns:a16="http://schemas.microsoft.com/office/drawing/2014/main" id="{BA5A8FDD-2594-4A3A-AEBB-B33F6C7511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5629" y="2393331"/>
            <a:ext cx="1947088" cy="2664437"/>
          </a:xfrm>
          <a:prstGeom prst="rect">
            <a:avLst/>
          </a:prstGeom>
        </p:spPr>
      </p:pic>
    </p:spTree>
    <p:extLst>
      <p:ext uri="{BB962C8B-B14F-4D97-AF65-F5344CB8AC3E}">
        <p14:creationId xmlns:p14="http://schemas.microsoft.com/office/powerpoint/2010/main" val="412359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F7F32B-CF01-4456-88E8-2212F806645B}"/>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200D4E44-1515-476B-BED8-5D9807650EE8}"/>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33F183F2-1B12-43C5-89FC-F74D4F20D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8AA43197-66D0-4B32-AF3E-FABF76210BE7}"/>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284DCDF7-E300-4CB9-B94E-8AB41AA6DAE7}"/>
              </a:ext>
            </a:extLst>
          </p:cNvPr>
          <p:cNvSpPr txBox="1"/>
          <p:nvPr/>
        </p:nvSpPr>
        <p:spPr>
          <a:xfrm rot="16200000">
            <a:off x="-603373" y="3136614"/>
            <a:ext cx="4021394" cy="584775"/>
          </a:xfrm>
          <a:prstGeom prst="rect">
            <a:avLst/>
          </a:prstGeom>
          <a:noFill/>
        </p:spPr>
        <p:txBody>
          <a:bodyPr wrap="square" rtlCol="0">
            <a:spAutoFit/>
          </a:bodyPr>
          <a:lstStyle/>
          <a:p>
            <a:pPr algn="ctr"/>
            <a:r>
              <a:rPr lang="en-US" sz="1600" b="1" spc="600" dirty="0">
                <a:solidFill>
                  <a:schemeClr val="bg1"/>
                </a:solidFill>
                <a:latin typeface="Times New Roman" panose="02020603050405020304" pitchFamily="18" charset="0"/>
                <a:cs typeface="Times New Roman" panose="02020603050405020304" pitchFamily="18" charset="0"/>
              </a:rPr>
              <a:t>V</a:t>
            </a:r>
            <a:r>
              <a:rPr lang="en-IN" sz="1600" b="1" spc="600" dirty="0">
                <a:solidFill>
                  <a:schemeClr val="bg1"/>
                </a:solidFill>
                <a:latin typeface="Times New Roman" panose="02020603050405020304" pitchFamily="18" charset="0"/>
                <a:cs typeface="Times New Roman" panose="02020603050405020304" pitchFamily="18" charset="0"/>
              </a:rPr>
              <a:t>ENUE AND ACCOMODATION</a:t>
            </a:r>
          </a:p>
        </p:txBody>
      </p:sp>
      <p:sp>
        <p:nvSpPr>
          <p:cNvPr id="10" name="TextBox 9">
            <a:extLst>
              <a:ext uri="{FF2B5EF4-FFF2-40B4-BE49-F238E27FC236}">
                <a16:creationId xmlns:a16="http://schemas.microsoft.com/office/drawing/2014/main" id="{BADEA575-5D3B-41AF-8F22-F7F390ED0E22}"/>
              </a:ext>
            </a:extLst>
          </p:cNvPr>
          <p:cNvSpPr txBox="1"/>
          <p:nvPr/>
        </p:nvSpPr>
        <p:spPr>
          <a:xfrm>
            <a:off x="2458720" y="1420218"/>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 &amp; ACCOMMODATION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DABD2C80-F81E-4BE5-A57E-817BA4F98033}"/>
              </a:ext>
            </a:extLst>
          </p:cNvPr>
          <p:cNvCxnSpPr/>
          <p:nvPr/>
        </p:nvCxnSpPr>
        <p:spPr>
          <a:xfrm>
            <a:off x="2787519" y="16985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E1C7BDC-1A03-4183-955E-73A3EF21C4D8}"/>
              </a:ext>
            </a:extLst>
          </p:cNvPr>
          <p:cNvSpPr txBox="1"/>
          <p:nvPr/>
        </p:nvSpPr>
        <p:spPr>
          <a:xfrm>
            <a:off x="2787519" y="1921749"/>
            <a:ext cx="2678376" cy="417422"/>
          </a:xfrm>
          <a:prstGeom prst="rect">
            <a:avLst/>
          </a:prstGeom>
          <a:noFill/>
        </p:spPr>
        <p:txBody>
          <a:bodyPr wrap="square" rtlCol="0">
            <a:spAutoFit/>
          </a:bodyPr>
          <a:lstStyle/>
          <a:p>
            <a:pPr algn="ctr">
              <a:lnSpc>
                <a:spcPct val="150000"/>
              </a:lnSpc>
            </a:pPr>
            <a:r>
              <a:rPr lang="en-IN" sz="1600" b="1" spc="300" dirty="0">
                <a:latin typeface="Times New Roman" panose="02020603050405020304" pitchFamily="18" charset="0"/>
                <a:cs typeface="Times New Roman" panose="02020603050405020304" pitchFamily="18" charset="0"/>
              </a:rPr>
              <a:t>London, UK</a:t>
            </a:r>
            <a:endParaRPr lang="en-US" sz="1600" b="1" i="0" u="none" strike="noStrike" spc="300" baseline="0"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B2ED4CCA-4A94-44AE-AC82-735C50E7ACB4}"/>
              </a:ext>
            </a:extLst>
          </p:cNvPr>
          <p:cNvSpPr/>
          <p:nvPr/>
        </p:nvSpPr>
        <p:spPr>
          <a:xfrm>
            <a:off x="6057894" y="1643416"/>
            <a:ext cx="5356752" cy="3571168"/>
          </a:xfrm>
          <a:prstGeom prst="rect">
            <a:avLst/>
          </a:prstGeom>
          <a:blipFill>
            <a:blip r:embed="rId4">
              <a:extLst>
                <a:ext uri="{28A0092B-C50C-407E-A947-70E740481C1C}">
                  <a14:useLocalDpi xmlns:a14="http://schemas.microsoft.com/office/drawing/2010/main" val="0"/>
                </a:ext>
              </a:extLst>
            </a:blip>
            <a:stretch>
              <a:fillRect/>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a:extLst>
              <a:ext uri="{FF2B5EF4-FFF2-40B4-BE49-F238E27FC236}">
                <a16:creationId xmlns:a16="http://schemas.microsoft.com/office/drawing/2014/main" id="{BBEEC7C5-FD68-45FB-9166-6549B73FCEF5}"/>
              </a:ext>
            </a:extLst>
          </p:cNvPr>
          <p:cNvSpPr txBox="1"/>
          <p:nvPr/>
        </p:nvSpPr>
        <p:spPr>
          <a:xfrm>
            <a:off x="542640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B454FC11-575A-49A9-B9E3-CCD277D20A6C}"/>
              </a:ext>
            </a:extLst>
          </p:cNvPr>
          <p:cNvSpPr txBox="1"/>
          <p:nvPr/>
        </p:nvSpPr>
        <p:spPr>
          <a:xfrm>
            <a:off x="2787519" y="3037739"/>
            <a:ext cx="2829464"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CONTACT US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a16="http://schemas.microsoft.com/office/drawing/2014/main" id="{678D1018-0452-4C8C-B074-27F6CF693954}"/>
              </a:ext>
            </a:extLst>
          </p:cNvPr>
          <p:cNvCxnSpPr>
            <a:cxnSpLocks/>
          </p:cNvCxnSpPr>
          <p:nvPr/>
        </p:nvCxnSpPr>
        <p:spPr>
          <a:xfrm>
            <a:off x="2787519" y="3316072"/>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5B495D4-3224-4031-ABF7-F78533727768}"/>
              </a:ext>
            </a:extLst>
          </p:cNvPr>
          <p:cNvSpPr txBox="1"/>
          <p:nvPr/>
        </p:nvSpPr>
        <p:spPr>
          <a:xfrm>
            <a:off x="2452722" y="3539270"/>
            <a:ext cx="3347970" cy="2090444"/>
          </a:xfrm>
          <a:prstGeom prst="rect">
            <a:avLst/>
          </a:prstGeom>
          <a:noFill/>
        </p:spPr>
        <p:txBody>
          <a:bodyPr wrap="square" rtlCol="0">
            <a:spAutoFit/>
          </a:bodyPr>
          <a:lstStyle/>
          <a:p>
            <a:pPr algn="ctr">
              <a:lnSpc>
                <a:spcPct val="150000"/>
              </a:lnSpc>
            </a:pPr>
            <a:r>
              <a:rPr lang="en-US" sz="1600" b="1" spc="300" dirty="0">
                <a:latin typeface="Times New Roman" panose="02020603050405020304" pitchFamily="18" charset="0"/>
                <a:cs typeface="Times New Roman" panose="02020603050405020304" pitchFamily="18" charset="0"/>
              </a:rPr>
              <a:t>Sage Gilbert</a:t>
            </a:r>
            <a:endParaRPr lang="en-US" sz="1600" b="1" i="0" u="none" strike="noStrike" spc="300" baseline="0" dirty="0">
              <a:latin typeface="Times New Roman" panose="02020603050405020304" pitchFamily="18" charset="0"/>
              <a:cs typeface="Times New Roman" panose="02020603050405020304" pitchFamily="18" charset="0"/>
            </a:endParaRPr>
          </a:p>
          <a:p>
            <a:pPr algn="ctr">
              <a:lnSpc>
                <a:spcPct val="150000"/>
              </a:lnSpc>
            </a:pPr>
            <a:r>
              <a:rPr lang="en-US" sz="1200" i="0" u="none" strike="noStrike" baseline="0" dirty="0">
                <a:latin typeface="Times New Roman" panose="02020603050405020304" pitchFamily="18" charset="0"/>
                <a:cs typeface="Times New Roman" panose="02020603050405020304" pitchFamily="18" charset="0"/>
              </a:rPr>
              <a:t>Program Manager | </a:t>
            </a:r>
            <a:r>
              <a:rPr lang="en-US" sz="1200" b="1" dirty="0">
                <a:latin typeface="Times New Roman" panose="02020603050405020304" pitchFamily="18" charset="0"/>
                <a:cs typeface="Times New Roman" panose="02020603050405020304" pitchFamily="18" charset="0"/>
              </a:rPr>
              <a:t>ANLYTICAL CHEMISTRY</a:t>
            </a:r>
          </a:p>
          <a:p>
            <a:pPr algn="ctr">
              <a:lnSpc>
                <a:spcPct val="150000"/>
              </a:lnSpc>
            </a:pPr>
            <a:r>
              <a:rPr lang="en-US" sz="1200" b="1" dirty="0">
                <a:latin typeface="Times New Roman" panose="02020603050405020304" pitchFamily="18" charset="0"/>
                <a:cs typeface="Times New Roman" panose="02020603050405020304" pitchFamily="18" charset="0"/>
              </a:rPr>
              <a:t>2022</a:t>
            </a:r>
            <a:endParaRPr lang="en-US" sz="1200" b="1" i="0" u="none" strike="noStrike" baseline="0" dirty="0">
              <a:latin typeface="Times New Roman" panose="02020603050405020304" pitchFamily="18" charset="0"/>
              <a:cs typeface="Times New Roman" panose="02020603050405020304" pitchFamily="18" charset="0"/>
            </a:endParaRPr>
          </a:p>
          <a:p>
            <a:pPr algn="ctr">
              <a:lnSpc>
                <a:spcPct val="150000"/>
              </a:lnSpc>
            </a:pPr>
            <a:r>
              <a:rPr lang="en-US" sz="1200" b="1" i="0" u="none" strike="noStrike" baseline="0" dirty="0">
                <a:latin typeface="Times New Roman" panose="02020603050405020304" pitchFamily="18" charset="0"/>
                <a:cs typeface="Times New Roman" panose="02020603050405020304" pitchFamily="18" charset="0"/>
              </a:rPr>
              <a:t>UK: </a:t>
            </a:r>
            <a:r>
              <a:rPr lang="en-US" sz="1200" i="0" u="none" strike="noStrike" baseline="0" dirty="0">
                <a:latin typeface="Times New Roman" panose="02020603050405020304" pitchFamily="18" charset="0"/>
                <a:cs typeface="Times New Roman" panose="02020603050405020304" pitchFamily="18" charset="0"/>
              </a:rPr>
              <a:t>Conference</a:t>
            </a:r>
            <a:r>
              <a:rPr lang="en-US" sz="1200" i="0" u="none" strike="noStrike"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Series LLC Ltd</a:t>
            </a:r>
          </a:p>
          <a:p>
            <a:pPr algn="ctr">
              <a:lnSpc>
                <a:spcPct val="150000"/>
              </a:lnSpc>
            </a:pPr>
            <a:r>
              <a:rPr lang="en-US" sz="1200" b="1" i="0" u="none" strike="noStrike" baseline="0" dirty="0">
                <a:latin typeface="Times New Roman" panose="02020603050405020304" pitchFamily="18" charset="0"/>
                <a:cs typeface="Times New Roman" panose="02020603050405020304" pitchFamily="18" charset="0"/>
              </a:rPr>
              <a:t>E: </a:t>
            </a:r>
            <a:r>
              <a:rPr lang="en-US" sz="1200" i="0" u="none" strike="noStrike" baseline="0" dirty="0">
                <a:latin typeface="Times New Roman" panose="02020603050405020304" pitchFamily="18" charset="0"/>
                <a:cs typeface="Times New Roman" panose="02020603050405020304" pitchFamily="18" charset="0"/>
              </a:rPr>
              <a:t>analyticalchemistry@globalannualsummit.com</a:t>
            </a:r>
          </a:p>
          <a:p>
            <a:pPr algn="ctr">
              <a:lnSpc>
                <a:spcPct val="150000"/>
              </a:lnSpc>
            </a:pPr>
            <a:r>
              <a:rPr lang="en-US" sz="1200" b="1" i="0" u="none" strike="noStrike" baseline="0" dirty="0">
                <a:latin typeface="Times New Roman" panose="02020603050405020304" pitchFamily="18" charset="0"/>
                <a:cs typeface="Times New Roman" panose="02020603050405020304" pitchFamily="18" charset="0"/>
              </a:rPr>
              <a:t>W:</a:t>
            </a:r>
            <a:r>
              <a:rPr lang="en-US" sz="1200" b="1" i="0" u="none" strike="noStrike" dirty="0">
                <a:latin typeface="Times New Roman" panose="02020603050405020304" pitchFamily="18" charset="0"/>
                <a:cs typeface="Times New Roman" panose="02020603050405020304" pitchFamily="18" charset="0"/>
              </a:rPr>
              <a:t> </a:t>
            </a:r>
            <a:r>
              <a:rPr lang="en-US" sz="1050" dirty="0">
                <a:latin typeface="Times New Roman" panose="02020603050405020304" pitchFamily="18" charset="0"/>
                <a:cs typeface="Times New Roman" panose="02020603050405020304" pitchFamily="18" charset="0"/>
              </a:rPr>
              <a:t>https://analytika.pharmaceuticalconferences.com/</a:t>
            </a:r>
          </a:p>
          <a:p>
            <a:pPr algn="ctr">
              <a:lnSpc>
                <a:spcPct val="150000"/>
              </a:lnSpc>
            </a:pPr>
            <a:r>
              <a:rPr lang="en-US" sz="1200" b="1" dirty="0" err="1">
                <a:latin typeface="Times New Roman" panose="02020603050405020304" pitchFamily="18" charset="0"/>
                <a:cs typeface="Times New Roman" panose="02020603050405020304" pitchFamily="18" charset="0"/>
              </a:rPr>
              <a:t>W</a:t>
            </a:r>
            <a:r>
              <a:rPr lang="en-US" sz="1200" b="1" i="0" u="none" strike="noStrike" baseline="0" dirty="0" err="1">
                <a:latin typeface="Times New Roman" panose="02020603050405020304" pitchFamily="18" charset="0"/>
                <a:cs typeface="Times New Roman" panose="02020603050405020304" pitchFamily="18" charset="0"/>
              </a:rPr>
              <a:t>hatsapp</a:t>
            </a:r>
            <a:r>
              <a:rPr lang="en-US" sz="1200" b="1" i="0" u="none" strike="noStrike" baseline="0" dirty="0">
                <a:latin typeface="Times New Roman" panose="02020603050405020304" pitchFamily="18" charset="0"/>
                <a:cs typeface="Times New Roman" panose="02020603050405020304" pitchFamily="18" charset="0"/>
              </a:rPr>
              <a:t> no. </a:t>
            </a:r>
            <a:r>
              <a:rPr lang="en-US" sz="1200" i="0" u="none" strike="noStrike" baseline="0" dirty="0">
                <a:latin typeface="Times New Roman" panose="02020603050405020304" pitchFamily="18" charset="0"/>
                <a:cs typeface="Times New Roman" panose="02020603050405020304" pitchFamily="18" charset="0"/>
              </a:rPr>
              <a:t>+44 7480 022435</a:t>
            </a:r>
            <a:endParaRPr lang="en-US" sz="70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7955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A1603D-C03E-49CF-9CB0-4FF41E4AF7D1}"/>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ADA990B4-B6D5-401E-9E0A-47795C89CE4A}"/>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6D122FB2-FDA0-46A1-8AE8-161055B2B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5D5C9F63-E597-430F-9A96-BF96CBA1919D}"/>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02F5C744-3A4D-4787-8735-1B9870ACFCEA}"/>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C8022018-D274-4C9A-9B1E-34921750D4E0}"/>
              </a:ext>
            </a:extLst>
          </p:cNvPr>
          <p:cNvSpPr/>
          <p:nvPr/>
        </p:nvSpPr>
        <p:spPr>
          <a:xfrm>
            <a:off x="2748030" y="1115418"/>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B5C2AB59-ED70-41E5-80BA-84C3F740EDD2}"/>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C2180BBA-EB56-47D6-9E2F-FB6AF0C7B5AB}"/>
              </a:ext>
            </a:extLst>
          </p:cNvPr>
          <p:cNvSpPr/>
          <p:nvPr/>
        </p:nvSpPr>
        <p:spPr>
          <a:xfrm>
            <a:off x="2738384" y="208186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a16="http://schemas.microsoft.com/office/drawing/2014/main" id="{089B17B9-F2B3-42DC-A8FA-D66CEA72026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4B19F277-807B-40E2-8AF3-5DA64A5D5077}"/>
              </a:ext>
            </a:extLst>
          </p:cNvPr>
          <p:cNvSpPr/>
          <p:nvPr/>
        </p:nvSpPr>
        <p:spPr>
          <a:xfrm flipH="1">
            <a:off x="5423866" y="960120"/>
            <a:ext cx="4677714" cy="86868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id="{2947201B-FAC6-41F9-BEF5-A13313A52AFF}"/>
              </a:ext>
            </a:extLst>
          </p:cNvPr>
          <p:cNvSpPr txBox="1"/>
          <p:nvPr/>
        </p:nvSpPr>
        <p:spPr>
          <a:xfrm>
            <a:off x="5583936" y="1088168"/>
            <a:ext cx="3880104" cy="630942"/>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dirty="0">
                <a:solidFill>
                  <a:schemeClr val="bg1"/>
                </a:solidFill>
                <a:latin typeface="Times New Roman" panose="02020603050405020304" pitchFamily="18" charset="0"/>
                <a:cs typeface="Times New Roman" panose="02020603050405020304" pitchFamily="18" charset="0"/>
              </a:rPr>
              <a:t>699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1199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1349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id="{FB136082-67E0-4D08-BA5B-4C5EAE51A0E9}"/>
              </a:ext>
            </a:extLst>
          </p:cNvPr>
          <p:cNvSpPr/>
          <p:nvPr/>
        </p:nvSpPr>
        <p:spPr>
          <a:xfrm flipH="1">
            <a:off x="5411022" y="1924051"/>
            <a:ext cx="4677714" cy="84963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F1C80098-6A3B-46A9-95D9-D87551C71C1C}"/>
              </a:ext>
            </a:extLst>
          </p:cNvPr>
          <p:cNvSpPr txBox="1"/>
          <p:nvPr/>
        </p:nvSpPr>
        <p:spPr>
          <a:xfrm>
            <a:off x="557109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799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1299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dirty="0">
                <a:solidFill>
                  <a:schemeClr val="bg1"/>
                </a:solidFill>
                <a:latin typeface="Times New Roman" panose="02020603050405020304" pitchFamily="18" charset="0"/>
                <a:cs typeface="Times New Roman" panose="02020603050405020304" pitchFamily="18" charset="0"/>
              </a:rPr>
              <a:t>1349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a16="http://schemas.microsoft.com/office/drawing/2014/main" id="{B1944A6D-542A-4A88-8CEC-C6109DDCB3C8}"/>
              </a:ext>
            </a:extLst>
          </p:cNvPr>
          <p:cNvSpPr/>
          <p:nvPr/>
        </p:nvSpPr>
        <p:spPr>
          <a:xfrm>
            <a:off x="2728224" y="303690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a16="http://schemas.microsoft.com/office/drawing/2014/main" id="{2C787CFE-836C-4D8B-BC4B-AE89073A245F}"/>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id="{5DA5F3C3-89F1-40A0-95B7-EC18FCC36AF9}"/>
              </a:ext>
            </a:extLst>
          </p:cNvPr>
          <p:cNvSpPr/>
          <p:nvPr/>
        </p:nvSpPr>
        <p:spPr>
          <a:xfrm flipH="1">
            <a:off x="5400862" y="2903835"/>
            <a:ext cx="4677714" cy="863493"/>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TextBox 39">
            <a:extLst>
              <a:ext uri="{FF2B5EF4-FFF2-40B4-BE49-F238E27FC236}">
                <a16:creationId xmlns:a16="http://schemas.microsoft.com/office/drawing/2014/main" id="{763793C1-F4A9-4C21-8B41-4E082ED64C59}"/>
              </a:ext>
            </a:extLst>
          </p:cNvPr>
          <p:cNvSpPr txBox="1"/>
          <p:nvPr/>
        </p:nvSpPr>
        <p:spPr>
          <a:xfrm>
            <a:off x="5533500" y="2922295"/>
            <a:ext cx="3903108" cy="810478"/>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Oral</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$ 249</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Poster: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$ 349 ($249 + $100) for Poster</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Delegate: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$ 199</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a16="http://schemas.microsoft.com/office/drawing/2014/main" id="{A856A4A7-AF74-4959-815F-F129FB2031F5}"/>
              </a:ext>
            </a:extLst>
          </p:cNvPr>
          <p:cNvSpPr/>
          <p:nvPr/>
        </p:nvSpPr>
        <p:spPr>
          <a:xfrm>
            <a:off x="4085862" y="3987929"/>
            <a:ext cx="4051141" cy="596186"/>
          </a:xfrm>
          <a:prstGeom prst="rect">
            <a:avLst/>
          </a:prstGeom>
          <a:solidFill>
            <a:schemeClr val="tx2">
              <a:lumMod val="75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id="{4DAB3D9A-88E1-4675-846B-7D7EB6EB5D7B}"/>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id="{AF2FE988-8D74-4E46-A27C-CC8430F77A97}"/>
              </a:ext>
            </a:extLst>
          </p:cNvPr>
          <p:cNvSpPr txBox="1"/>
          <p:nvPr/>
        </p:nvSpPr>
        <p:spPr>
          <a:xfrm>
            <a:off x="3411794" y="4651543"/>
            <a:ext cx="5368412" cy="1107996"/>
          </a:xfrm>
          <a:prstGeom prst="rect">
            <a:avLst/>
          </a:prstGeom>
          <a:noFill/>
        </p:spPr>
        <p:txBody>
          <a:bodyPr wrap="square" rtlCol="0">
            <a:spAutoFit/>
          </a:bodyPr>
          <a:lstStyle/>
          <a:p>
            <a:pPr algn="ctr">
              <a:lnSpc>
                <a:spcPct val="150000"/>
              </a:lnSpc>
            </a:pPr>
            <a:r>
              <a:rPr lang="en-US" sz="1100" dirty="0">
                <a:latin typeface="Times New Roman" panose="02020603050405020304" pitchFamily="18" charset="0"/>
                <a:cs typeface="Times New Roman" panose="02020603050405020304" pitchFamily="18" charset="0"/>
              </a:rPr>
              <a:t>Abstract submission opens: </a:t>
            </a:r>
            <a:r>
              <a:rPr lang="en-US" sz="1100" b="1" dirty="0">
                <a:latin typeface="Times New Roman" panose="02020603050405020304" pitchFamily="18" charset="0"/>
                <a:cs typeface="Times New Roman" panose="02020603050405020304" pitchFamily="18" charset="0"/>
              </a:rPr>
              <a:t>20 August 2021</a:t>
            </a:r>
          </a:p>
          <a:p>
            <a:pPr algn="ctr">
              <a:lnSpc>
                <a:spcPct val="150000"/>
              </a:lnSpc>
            </a:pPr>
            <a:r>
              <a:rPr lang="en-US" sz="1100" dirty="0">
                <a:latin typeface="Times New Roman" panose="02020603050405020304" pitchFamily="18" charset="0"/>
                <a:cs typeface="Times New Roman" panose="02020603050405020304" pitchFamily="18" charset="0"/>
              </a:rPr>
              <a:t>Early Bird Registration</a:t>
            </a:r>
            <a:r>
              <a:rPr lang="en-US" sz="1100" b="1" dirty="0">
                <a:latin typeface="Times New Roman" panose="02020603050405020304" pitchFamily="18" charset="0"/>
                <a:cs typeface="Times New Roman" panose="02020603050405020304" pitchFamily="18" charset="0"/>
              </a:rPr>
              <a:t>: December 30 2021</a:t>
            </a:r>
          </a:p>
          <a:p>
            <a:pPr algn="ctr">
              <a:lnSpc>
                <a:spcPct val="150000"/>
              </a:lnSpc>
            </a:pPr>
            <a:r>
              <a:rPr lang="en-US" sz="1100" dirty="0">
                <a:latin typeface="Times New Roman" panose="02020603050405020304" pitchFamily="18" charset="0"/>
                <a:cs typeface="Times New Roman" panose="02020603050405020304" pitchFamily="18" charset="0"/>
              </a:rPr>
              <a:t>Registration Opens: </a:t>
            </a:r>
            <a:r>
              <a:rPr lang="en-US" sz="1100" b="1" dirty="0">
                <a:latin typeface="Times New Roman" panose="02020603050405020304" pitchFamily="18" charset="0"/>
                <a:cs typeface="Times New Roman" panose="02020603050405020304" pitchFamily="18" charset="0"/>
              </a:rPr>
              <a:t>20 August 2021</a:t>
            </a:r>
          </a:p>
          <a:p>
            <a:pPr algn="ctr">
              <a:lnSpc>
                <a:spcPct val="150000"/>
              </a:lnSpc>
            </a:pPr>
            <a:r>
              <a:rPr lang="en-US" sz="1100" dirty="0">
                <a:latin typeface="Times New Roman" panose="02020603050405020304" pitchFamily="18" charset="0"/>
                <a:cs typeface="Times New Roman" panose="02020603050405020304" pitchFamily="18" charset="0"/>
              </a:rPr>
              <a:t>On Spot Registration: </a:t>
            </a:r>
            <a:r>
              <a:rPr lang="en-US" sz="1100" b="1" dirty="0">
                <a:latin typeface="Times New Roman" panose="02020603050405020304" pitchFamily="18" charset="0"/>
                <a:cs typeface="Times New Roman" panose="02020603050405020304" pitchFamily="18" charset="0"/>
              </a:rPr>
              <a:t>March 07-08</a:t>
            </a:r>
            <a:endParaRPr lang="en-IN" sz="1100" b="1"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6DC8CB65-EB20-4A2D-AB4E-B554366AC9CC}"/>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a:solidFill>
                  <a:schemeClr val="tx2">
                    <a:lumMod val="75000"/>
                  </a:schemeClr>
                </a:solidFill>
                <a:latin typeface="Times New Roman" panose="02020603050405020304" pitchFamily="18" charset="0"/>
                <a:cs typeface="Times New Roman" panose="02020603050405020304" pitchFamily="18" charset="0"/>
              </a:rPr>
              <a:t>https://traditionalplantmedicine.conferenceseries.com/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532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954</TotalTime>
  <Words>1879</Words>
  <Application>Microsoft Office PowerPoint</Application>
  <PresentationFormat>Widescreen</PresentationFormat>
  <Paragraphs>181</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vt:lpstr>
      <vt:lpstr>Calibri</vt:lpstr>
      <vt:lpstr>Calibri Light</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Astha Singh</cp:lastModifiedBy>
  <cp:revision>72</cp:revision>
  <dcterms:created xsi:type="dcterms:W3CDTF">2021-03-23T11:39:33Z</dcterms:created>
  <dcterms:modified xsi:type="dcterms:W3CDTF">2021-08-18T04:17:32Z</dcterms:modified>
</cp:coreProperties>
</file>