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3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33" d="100"/>
          <a:sy n="33" d="100"/>
        </p:scale>
        <p:origin x="3854" y="1032"/>
      </p:cViewPr>
      <p:guideLst/>
    </p:cSldViewPr>
  </p:notesViewPr>
  <p:gridSpacing cx="144001" cy="144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7DE03E-77DF-4052-AF4C-8D130AFA1F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1D83E-D37F-4465-9BAF-451D996A9C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DE938-5B74-48A5-8929-000E9219A7BA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9C44E9-B1B1-46F5-953E-A61079D35A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195F2A-1E4E-4B46-A665-41F37B7BA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92189-C333-4F0D-9184-39D69BF82E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0149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C8665-C8AC-4221-BBA1-86BC2DBA7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B82AAB-B591-46F1-BE24-617A61FF8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0A0E8-1F54-445C-A0AE-FAD9905D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0EAD5-F858-4F14-B999-7859A0ABE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D2E9F-C130-4B1E-AF85-ECBF73E2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653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0DBC7-CA3C-4ACD-9CCE-A572C77F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BA5C1-452D-40D1-ACD3-770DC68C1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E1188-4D67-4655-85DE-E237F19D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2B107-8801-4180-886E-2F1AC99F7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F0081-CF98-4D9B-9C78-D7B065A76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40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0B26F-9182-48C1-9B93-B3D65D31D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A133A-25FE-49D6-8034-CC090AA4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D09BA-28FD-4E5F-B75F-86113BFA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C0FF6-BCEB-41EE-9DE8-B2586101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09021-0D50-4745-887A-9CCB9F08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76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F9D52-673B-4312-B17B-840B3C40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19451-0C33-40CD-B40F-B7A794871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7986C8-C5AA-40DE-885D-C02294E32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0821B-1B6E-40C0-B79B-D324D90D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B19AF-3C41-470F-B7A2-4958B53E6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62445-72F9-4A92-93CE-45D2FC219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462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EBB3-A553-429F-BFDC-34694A90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28765-5D14-4C8C-B406-381CE30BB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31813-3D70-4F55-9FF1-94B001147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D55C68-8DCE-4240-A3DF-46FB8991C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E5A247-6BEB-4216-9B8A-E3DFD67F91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6DF894-3600-494D-B298-9FADD2B2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E6391A-8809-4509-BD3D-753DA1B0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099D55-2672-4A85-A69B-C7F75E8B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98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E7A36-6028-4168-9A8C-48D58A19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4CC0E0-AEC8-4374-A60C-5F9F76BB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1B7E4D-5497-4A55-9CCF-B67752FA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E60E74-B907-469C-9E6B-00B7F0F1A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77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7CA73-4398-459E-921C-67CEBA77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D353D-4E35-4B1D-AB5C-E1C525DC9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16FB3-E1E1-433F-BB76-9F94AEAD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09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0B960-E266-42FE-A2EF-C5E7A8C74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B398D-55E9-4FF6-8F27-4ABACE4BB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F1074-CE2C-4E9E-82C7-F818B4A3B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ED41B-44B8-425F-8F48-F00BE3938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71D562-5DD7-491E-BC3E-B7BC04868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80FEF-5E61-42B1-B1CD-CCAEDD24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02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4EF9B-88F0-4330-8E5B-B6940784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E1061C-A696-401A-87F4-9A00B7D69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27253-FB9C-43D7-8021-F745C7DCB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CB669-E27A-4807-8630-AC4735F6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CDCF-060D-4015-8588-587F4C324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2D457-AA8A-4580-9971-24FD18357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30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282A6-62D7-44D1-87FB-C147D537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FD5A24-F355-4D24-95D1-60632B5DE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70CBA-DEF7-4288-BB39-9C70BE88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DDCD7-9A9C-4050-BFC3-2BC70E46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B9FBD-6047-4B1E-9BD8-4393E19A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2470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84EA51-AD7E-4CFF-BB9D-9FB4432483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AA3244-41EA-4AA8-AAE6-4F6170E75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3C126-80FD-4C56-9EA9-672C155A6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60F78-BD42-413B-AEAF-F5BA2FA39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69517-52E8-4A92-B5F9-83F741E9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92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2C5C99-A111-4461-8C88-4AF38D46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8919B-CDAF-4D26-AC87-A43B34D7C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3DC72-A67D-46EA-9C9A-626FBDF55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5E3B0-71E6-4414-AE9D-85E8E1749F7D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AA38F-4909-412F-9A9B-2B01500ED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0BD62-735A-4013-AFE2-7AB24831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69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97271C-04C2-43EA-A1E6-5BD47759EE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BFF7A6-3ECF-46A3-9615-A70B396EF41B}"/>
              </a:ext>
            </a:extLst>
          </p:cNvPr>
          <p:cNvSpPr/>
          <p:nvPr/>
        </p:nvSpPr>
        <p:spPr>
          <a:xfrm>
            <a:off x="1055965" y="836982"/>
            <a:ext cx="10080070" cy="518403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C7ADBA-7775-48F3-A2AB-0100D7C66A4C}"/>
              </a:ext>
            </a:extLst>
          </p:cNvPr>
          <p:cNvSpPr/>
          <p:nvPr/>
        </p:nvSpPr>
        <p:spPr>
          <a:xfrm>
            <a:off x="767963" y="548980"/>
            <a:ext cx="10656074" cy="5760040"/>
          </a:xfrm>
          <a:prstGeom prst="rect">
            <a:avLst/>
          </a:prstGeom>
          <a:noFill/>
          <a:ln w="38100">
            <a:solidFill>
              <a:schemeClr val="bg1">
                <a:alpha val="2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B771EB-9974-414A-AC9C-0899BB10AE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968" y="1124984"/>
            <a:ext cx="2262711" cy="2485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628D2E-A3A2-4AD6-B133-F1D6BAE80DCC}"/>
              </a:ext>
            </a:extLst>
          </p:cNvPr>
          <p:cNvSpPr txBox="1"/>
          <p:nvPr/>
        </p:nvSpPr>
        <p:spPr>
          <a:xfrm>
            <a:off x="1259492" y="1554357"/>
            <a:ext cx="864006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u="none" strike="noStrike" spc="300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24th World Congress on</a:t>
            </a:r>
          </a:p>
          <a:p>
            <a:pPr algn="ctr"/>
            <a:r>
              <a:rPr lang="en-US" sz="4000" b="0" i="0" u="none" strike="noStrike" spc="300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Analytical and Bioanalytical Chemistry</a:t>
            </a:r>
          </a:p>
          <a:p>
            <a:pPr algn="ctr"/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March 07-08, 2022 | London, UK</a:t>
            </a:r>
          </a:p>
          <a:p>
            <a:pPr algn="ctr"/>
            <a:endParaRPr lang="en-US" sz="1600" b="1" i="0" u="none" strike="noStrike" baseline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Theme: </a:t>
            </a:r>
          </a:p>
          <a:p>
            <a:pPr algn="ctr"/>
            <a:r>
              <a:rPr lang="en-US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Shopping The Future with Emerging Research in Analytical Chemistry </a:t>
            </a:r>
          </a:p>
          <a:p>
            <a:pPr algn="ctr"/>
            <a:endParaRPr lang="en-US" sz="1400" b="1" i="0" u="none" strike="noStrike" baseline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us:</a:t>
            </a:r>
            <a:r>
              <a:rPr lang="en-US" sz="14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IN" sz="16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US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analyticalchemistry@globalannualsummit.com</a:t>
            </a:r>
            <a:endParaRPr lang="en-IN" sz="1600" b="1" u="none" strike="noStrike" baseline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16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IN" sz="16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https://analytika.pharmaceuticalconferences.com/</a:t>
            </a:r>
            <a:endParaRPr lang="en-IN" sz="1600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644BB-FEE3-4D7C-A486-8938C5B25841}"/>
              </a:ext>
            </a:extLst>
          </p:cNvPr>
          <p:cNvSpPr/>
          <p:nvPr/>
        </p:nvSpPr>
        <p:spPr>
          <a:xfrm>
            <a:off x="9984027" y="836982"/>
            <a:ext cx="1152008" cy="518403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6FABAF-E0F2-43B0-92F2-786AF5FE1476}"/>
              </a:ext>
            </a:extLst>
          </p:cNvPr>
          <p:cNvSpPr txBox="1"/>
          <p:nvPr/>
        </p:nvSpPr>
        <p:spPr>
          <a:xfrm rot="16200000">
            <a:off x="7968340" y="3259723"/>
            <a:ext cx="51840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cap="all" dirty="0">
                <a:solidFill>
                  <a:srgbClr val="FFFFFF"/>
                </a:solidFill>
                <a:effectLst/>
                <a:latin typeface="Roboto Slab"/>
              </a:rPr>
              <a:t>ANLYTICAL CHEMISTRY 2022</a:t>
            </a:r>
          </a:p>
        </p:txBody>
      </p:sp>
    </p:spTree>
    <p:extLst>
      <p:ext uri="{BB962C8B-B14F-4D97-AF65-F5344CB8AC3E}">
        <p14:creationId xmlns:p14="http://schemas.microsoft.com/office/powerpoint/2010/main" val="3530528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7B4A45B-8092-4F11-9099-F27449F70E9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E5D7E8-0BFA-4080-8525-4B3A6A675370}"/>
              </a:ext>
            </a:extLst>
          </p:cNvPr>
          <p:cNvSpPr/>
          <p:nvPr/>
        </p:nvSpPr>
        <p:spPr>
          <a:xfrm>
            <a:off x="911964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ABE250-1A7C-44CF-A3EB-3F893D6B1B13}"/>
              </a:ext>
            </a:extLst>
          </p:cNvPr>
          <p:cNvSpPr txBox="1"/>
          <p:nvPr/>
        </p:nvSpPr>
        <p:spPr>
          <a:xfrm>
            <a:off x="3100694" y="1438266"/>
            <a:ext cx="8179342" cy="15696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n-US" sz="1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Colleagues,</a:t>
            </a:r>
          </a:p>
          <a:p>
            <a:pPr algn="just"/>
            <a:endParaRPr lang="en-US" sz="120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Series LLC LTD is delighted to welcome you for the Prestigious </a:t>
            </a:r>
            <a:r>
              <a:rPr lang="en-US" sz="1200" i="0" dirty="0">
                <a:solidFill>
                  <a:srgbClr val="333333"/>
                </a:solidFill>
                <a:effectLst/>
                <a:latin typeface="Roboto Slab"/>
              </a:rPr>
              <a:t>“8th International Conference on Herbal and Traditional Plant Medicines”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focusing on determination of various approaches in the field of</a:t>
            </a:r>
            <a:r>
              <a:rPr lang="en-US" sz="1200" i="0" u="none" strike="no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Herbalism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we are confident that you will enjoy the Scientific Program of this upcoming Conference. We look forward to see you.</a:t>
            </a:r>
          </a:p>
          <a:p>
            <a:pPr algn="r"/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Regards</a:t>
            </a:r>
          </a:p>
          <a:p>
            <a:pPr algn="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Cardiology</a:t>
            </a:r>
            <a:r>
              <a:rPr lang="en-US" sz="1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2021</a:t>
            </a:r>
          </a:p>
          <a:p>
            <a:pPr algn="r"/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Committee, Conference Series </a:t>
            </a:r>
            <a:r>
              <a:rPr lang="en-US" sz="120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llc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LTD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11B2DB-7D68-4164-8ED4-EB416D7325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0B510F1-101C-4D87-A408-059782B73CBD}"/>
              </a:ext>
            </a:extLst>
          </p:cNvPr>
          <p:cNvSpPr/>
          <p:nvPr/>
        </p:nvSpPr>
        <p:spPr>
          <a:xfrm>
            <a:off x="4756812" y="777131"/>
            <a:ext cx="2678376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3DAB80-147C-466B-A8F0-CD4A32C0E0FC}"/>
              </a:ext>
            </a:extLst>
          </p:cNvPr>
          <p:cNvSpPr txBox="1"/>
          <p:nvPr/>
        </p:nvSpPr>
        <p:spPr>
          <a:xfrm>
            <a:off x="6776076" y="5671301"/>
            <a:ext cx="4575559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2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https://analytika.pharmaceuticalconferences.com/</a:t>
            </a:r>
            <a:endParaRPr lang="en-IN" sz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8A0E95-1936-4527-8DF6-C9D6317AC636}"/>
              </a:ext>
            </a:extLst>
          </p:cNvPr>
          <p:cNvSpPr txBox="1"/>
          <p:nvPr/>
        </p:nvSpPr>
        <p:spPr>
          <a:xfrm>
            <a:off x="4756812" y="880271"/>
            <a:ext cx="267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INVITATION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594A84-5175-4EC9-9D4D-68FED1D4FEF7}"/>
              </a:ext>
            </a:extLst>
          </p:cNvPr>
          <p:cNvSpPr/>
          <p:nvPr/>
        </p:nvSpPr>
        <p:spPr>
          <a:xfrm>
            <a:off x="739248" y="729205"/>
            <a:ext cx="2188730" cy="537817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9C93A6-F22B-4CA7-9BD5-7400C0BDE016}"/>
              </a:ext>
            </a:extLst>
          </p:cNvPr>
          <p:cNvSpPr txBox="1"/>
          <p:nvPr/>
        </p:nvSpPr>
        <p:spPr>
          <a:xfrm>
            <a:off x="911964" y="895076"/>
            <a:ext cx="1852770" cy="4981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B2B</a:t>
            </a:r>
          </a:p>
          <a:p>
            <a:pPr algn="ctr">
              <a:lnSpc>
                <a:spcPts val="2400"/>
              </a:lnSpc>
            </a:pP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Meetings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 Of Scientific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 Sessions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Expert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 Members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Exhibitors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le 24">
            <a:extLst>
              <a:ext uri="{FF2B5EF4-FFF2-40B4-BE49-F238E27FC236}">
                <a16:creationId xmlns:a16="http://schemas.microsoft.com/office/drawing/2014/main" id="{6F0581F8-A45C-47AB-972C-7FB19EF3C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734893"/>
              </p:ext>
            </p:extLst>
          </p:nvPr>
        </p:nvGraphicFramePr>
        <p:xfrm>
          <a:off x="3382392" y="3111066"/>
          <a:ext cx="7211094" cy="2127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8918">
                  <a:extLst>
                    <a:ext uri="{9D8B030D-6E8A-4147-A177-3AD203B41FA5}">
                      <a16:colId xmlns:a16="http://schemas.microsoft.com/office/drawing/2014/main" val="1978135049"/>
                    </a:ext>
                  </a:extLst>
                </a:gridCol>
                <a:gridCol w="1440544">
                  <a:extLst>
                    <a:ext uri="{9D8B030D-6E8A-4147-A177-3AD203B41FA5}">
                      <a16:colId xmlns:a16="http://schemas.microsoft.com/office/drawing/2014/main" val="2590108815"/>
                    </a:ext>
                  </a:extLst>
                </a:gridCol>
                <a:gridCol w="1440544">
                  <a:extLst>
                    <a:ext uri="{9D8B030D-6E8A-4147-A177-3AD203B41FA5}">
                      <a16:colId xmlns:a16="http://schemas.microsoft.com/office/drawing/2014/main" val="2785681918"/>
                    </a:ext>
                  </a:extLst>
                </a:gridCol>
                <a:gridCol w="1440544">
                  <a:extLst>
                    <a:ext uri="{9D8B030D-6E8A-4147-A177-3AD203B41FA5}">
                      <a16:colId xmlns:a16="http://schemas.microsoft.com/office/drawing/2014/main" val="2095863505"/>
                    </a:ext>
                  </a:extLst>
                </a:gridCol>
                <a:gridCol w="1440544">
                  <a:extLst>
                    <a:ext uri="{9D8B030D-6E8A-4147-A177-3AD203B41FA5}">
                      <a16:colId xmlns:a16="http://schemas.microsoft.com/office/drawing/2014/main" val="621410204"/>
                    </a:ext>
                  </a:extLst>
                </a:gridCol>
              </a:tblGrid>
              <a:tr h="380884"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Editorial Board Members of Supporting Journals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30436"/>
                  </a:ext>
                </a:extLst>
              </a:tr>
              <a:tr h="81694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Neha Chawla</a:t>
                      </a:r>
                    </a:p>
                    <a:p>
                      <a:pPr algn="ctr"/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 specialist at Carnegie Mellon University, USA.</a:t>
                      </a:r>
                      <a:endParaRPr lang="en-IN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Muhammad </a:t>
                      </a:r>
                      <a:r>
                        <a:rPr lang="en-US" sz="1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Ovais</a:t>
                      </a: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Chinese Academy of Sciences, China.</a:t>
                      </a:r>
                      <a:endParaRPr lang="en-IN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Anju Goyal</a:t>
                      </a:r>
                    </a:p>
                    <a:p>
                      <a:pPr algn="ctr"/>
                      <a:r>
                        <a:rPr lang="en-US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Institute of Pharmaceutical Sciences, India</a:t>
                      </a:r>
                      <a:r>
                        <a:rPr lang="en-US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Suleyman Aydin</a:t>
                      </a:r>
                    </a:p>
                    <a:p>
                      <a:pPr algn="ctr"/>
                      <a:r>
                        <a:rPr lang="en-US" sz="11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Firat</a:t>
                      </a:r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University, Turkey.</a:t>
                      </a:r>
                      <a:endParaRPr lang="en-IN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Dayue</a:t>
                      </a: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Darrel </a:t>
                      </a:r>
                      <a:r>
                        <a:rPr lang="en-US" sz="1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Duan</a:t>
                      </a: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</a:t>
                      </a:r>
                    </a:p>
                    <a:p>
                      <a:pPr algn="ctr"/>
                      <a:r>
                        <a:rPr 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Nevada</a:t>
                      </a:r>
                    </a:p>
                    <a:p>
                      <a:pPr algn="ctr"/>
                      <a:r>
                        <a:rPr 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499331"/>
                  </a:ext>
                </a:extLst>
              </a:tr>
              <a:tr h="77744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Rahul A </a:t>
                      </a:r>
                      <a:r>
                        <a:rPr lang="en-US" sz="1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Hajare</a:t>
                      </a: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National AIDS Research Institute, India</a:t>
                      </a:r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Gagik Torosyan</a:t>
                      </a:r>
                    </a:p>
                    <a:p>
                      <a:pPr algn="ctr"/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National polytechnic University of Armenia, Armenia.</a:t>
                      </a:r>
                      <a:endParaRPr lang="en-IN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Praveen Kumar</a:t>
                      </a:r>
                    </a:p>
                    <a:p>
                      <a:pPr algn="ctr"/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Michigan, USA</a:t>
                      </a:r>
                    </a:p>
                    <a:p>
                      <a:pPr algn="ctr"/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Theodoros </a:t>
                      </a:r>
                      <a:r>
                        <a:rPr lang="en-US" sz="1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Chatzimitakos</a:t>
                      </a: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Ioannina, Ioannina, Greece.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Ricardo </a:t>
                      </a:r>
                      <a:r>
                        <a:rPr lang="en-US" sz="11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Gobato</a:t>
                      </a:r>
                      <a:endParaRPr lang="en-US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NRE Londrina, PR, </a:t>
                      </a:r>
                      <a:r>
                        <a:rPr lang="en-US" sz="11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Brasil</a:t>
                      </a:r>
                      <a:r>
                        <a:rPr lang="en-US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N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017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21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04DF45-158B-427F-B7EA-71F52B0A1EEF}"/>
              </a:ext>
            </a:extLst>
          </p:cNvPr>
          <p:cNvSpPr/>
          <p:nvPr/>
        </p:nvSpPr>
        <p:spPr>
          <a:xfrm>
            <a:off x="1" y="-15715"/>
            <a:ext cx="12191999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CBA269-4621-4130-A67E-FAC252B18458}"/>
              </a:ext>
            </a:extLst>
          </p:cNvPr>
          <p:cNvSpPr/>
          <p:nvPr/>
        </p:nvSpPr>
        <p:spPr>
          <a:xfrm>
            <a:off x="739248" y="739914"/>
            <a:ext cx="10713504" cy="537817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D38309-7F4F-4DB1-88C3-DACA58B69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D13927-375C-4E67-9E2F-C80E902F6E74}"/>
              </a:ext>
            </a:extLst>
          </p:cNvPr>
          <p:cNvSpPr/>
          <p:nvPr/>
        </p:nvSpPr>
        <p:spPr>
          <a:xfrm>
            <a:off x="3647983" y="902863"/>
            <a:ext cx="4896034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B6E538-0D42-407F-8CC2-319EB6B753A4}"/>
              </a:ext>
            </a:extLst>
          </p:cNvPr>
          <p:cNvSpPr txBox="1"/>
          <p:nvPr/>
        </p:nvSpPr>
        <p:spPr>
          <a:xfrm>
            <a:off x="3935985" y="1035567"/>
            <a:ext cx="4320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ANNOUNCEMENT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027F74-69EA-4645-BB69-B27CA89C4A22}"/>
              </a:ext>
            </a:extLst>
          </p:cNvPr>
          <p:cNvSpPr txBox="1"/>
          <p:nvPr/>
        </p:nvSpPr>
        <p:spPr>
          <a:xfrm>
            <a:off x="7680011" y="5671301"/>
            <a:ext cx="3671624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2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https://analytika.pharmaceuticalconferences.com/</a:t>
            </a:r>
            <a:endParaRPr lang="en-IN" sz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680A76-515F-4416-A0B5-CC950A68C245}"/>
              </a:ext>
            </a:extLst>
          </p:cNvPr>
          <p:cNvSpPr txBox="1"/>
          <p:nvPr/>
        </p:nvSpPr>
        <p:spPr>
          <a:xfrm>
            <a:off x="5375996" y="1900111"/>
            <a:ext cx="4896034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VENUE &amp; ACCOMMODATION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London, UK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 Submission Opens: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August 2021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Opens: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August 2021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Bird Registration: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December 2021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 Date Registration: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January 2021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Spot Registration: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 March, 2022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EXHIBITION AND SPONSORSHIP</a:t>
            </a:r>
          </a:p>
          <a:p>
            <a:r>
              <a:rPr lang="en-US" sz="11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Exhibition will be held concurrently with the Conference. Thanks to exhibitors from all over the world, attendees will have a complete overview of new findings in the field of food safety.</a:t>
            </a:r>
            <a:endParaRPr lang="en-I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Map&#10;&#10;Description automatically generated">
            <a:extLst>
              <a:ext uri="{FF2B5EF4-FFF2-40B4-BE49-F238E27FC236}">
                <a16:creationId xmlns:a16="http://schemas.microsoft.com/office/drawing/2014/main" id="{E6EEA277-E593-4883-A818-E7E5E6E36A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27" y="1753983"/>
            <a:ext cx="3881959" cy="331860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71555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339</Words>
  <Application>Microsoft Office PowerPoint</Application>
  <PresentationFormat>Widescreen</PresentationFormat>
  <Paragraphs>72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Roboto Slab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Astha Singh</cp:lastModifiedBy>
  <cp:revision>21</cp:revision>
  <dcterms:created xsi:type="dcterms:W3CDTF">2021-03-26T05:03:42Z</dcterms:created>
  <dcterms:modified xsi:type="dcterms:W3CDTF">2021-08-18T04:42:59Z</dcterms:modified>
</cp:coreProperties>
</file>