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1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1E80D-C552-4ADA-9C50-5B714E478883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65ACE-BC27-440C-AB56-79913745B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8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65ACE-BC27-440C-AB56-79913745B2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7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4608" y="838200"/>
            <a:ext cx="8930640" cy="5181600"/>
          </a:xfrm>
          <a:custGeom>
            <a:avLst/>
            <a:gdLst/>
            <a:ahLst/>
            <a:cxnLst/>
            <a:rect l="l" t="t" r="r" b="b"/>
            <a:pathLst>
              <a:path w="8930640" h="5181600">
                <a:moveTo>
                  <a:pt x="0" y="5181600"/>
                </a:moveTo>
                <a:lnTo>
                  <a:pt x="8930640" y="5181600"/>
                </a:lnTo>
                <a:lnTo>
                  <a:pt x="8930640" y="0"/>
                </a:lnTo>
                <a:lnTo>
                  <a:pt x="0" y="0"/>
                </a:lnTo>
                <a:lnTo>
                  <a:pt x="0" y="518160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9619" y="550163"/>
            <a:ext cx="10655935" cy="5760720"/>
          </a:xfrm>
          <a:custGeom>
            <a:avLst/>
            <a:gdLst/>
            <a:ahLst/>
            <a:cxnLst/>
            <a:rect l="l" t="t" r="r" b="b"/>
            <a:pathLst>
              <a:path w="10655935" h="5760720">
                <a:moveTo>
                  <a:pt x="0" y="5760720"/>
                </a:moveTo>
                <a:lnTo>
                  <a:pt x="10655808" y="5760720"/>
                </a:lnTo>
                <a:lnTo>
                  <a:pt x="10655808" y="0"/>
                </a:lnTo>
                <a:lnTo>
                  <a:pt x="0" y="0"/>
                </a:lnTo>
                <a:lnTo>
                  <a:pt x="0" y="5760720"/>
                </a:lnTo>
                <a:close/>
              </a:path>
            </a:pathLst>
          </a:custGeom>
          <a:ln w="396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424" y="1124711"/>
            <a:ext cx="2264664" cy="2499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0066" y="1569846"/>
            <a:ext cx="10011867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6889" y="1905000"/>
            <a:ext cx="9954303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960" marR="2203450" algn="ctr">
              <a:lnSpc>
                <a:spcPct val="100000"/>
              </a:lnSpc>
              <a:spcBef>
                <a:spcPts val="100"/>
              </a:spcBef>
              <a:tabLst>
                <a:tab pos="4040504" algn="l"/>
              </a:tabLst>
            </a:pPr>
            <a:r>
              <a:rPr lang="en-US" sz="3600" dirty="0"/>
              <a:t>40th Global Psychiatry and Mental Health Conference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352800" y="3276600"/>
            <a:ext cx="5121910" cy="24961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600" spc="-5" dirty="0">
                <a:latin typeface="Times New Roman"/>
                <a:cs typeface="Times New Roman"/>
              </a:rPr>
              <a:t>July 10-11, </a:t>
            </a:r>
            <a:r>
              <a:rPr lang="en-US" sz="1600" spc="-5" dirty="0" smtClean="0">
                <a:latin typeface="Times New Roman"/>
                <a:cs typeface="Times New Roman"/>
              </a:rPr>
              <a:t>2023 | </a:t>
            </a:r>
            <a:r>
              <a:rPr lang="en-US" sz="1600" spc="-5" dirty="0">
                <a:latin typeface="Times New Roman"/>
                <a:cs typeface="Times New Roman"/>
              </a:rPr>
              <a:t>Prague, Czech </a:t>
            </a:r>
            <a:r>
              <a:rPr lang="en-US" sz="1600" spc="-5" dirty="0" smtClean="0">
                <a:latin typeface="Times New Roman"/>
                <a:cs typeface="Times New Roman"/>
              </a:rPr>
              <a:t>Republic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endParaRPr lang="en-US"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en-US" sz="1600" b="1" spc="-5" dirty="0">
                <a:latin typeface="Times New Roman"/>
                <a:cs typeface="Times New Roman"/>
              </a:rPr>
              <a:t>Theme:</a:t>
            </a:r>
            <a:endParaRPr lang="en-US"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600" i="1" dirty="0"/>
              <a:t>Scientific Approach towards Psychiatry and Mental Health </a:t>
            </a:r>
            <a:r>
              <a:rPr lang="en-US" sz="1600" i="1" dirty="0" smtClean="0"/>
              <a:t>awareness.</a:t>
            </a:r>
          </a:p>
          <a:p>
            <a:pPr algn="ctr">
              <a:lnSpc>
                <a:spcPct val="100000"/>
              </a:lnSpc>
            </a:pPr>
            <a:endParaRPr lang="en-US" sz="1600" i="1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sz="1450" i="1" dirty="0">
              <a:latin typeface="Times New Roman"/>
              <a:cs typeface="Times New Roman"/>
            </a:endParaRPr>
          </a:p>
          <a:p>
            <a:pPr marL="6985" algn="ctr">
              <a:lnSpc>
                <a:spcPct val="100000"/>
              </a:lnSpc>
            </a:pPr>
            <a:r>
              <a:rPr sz="1800" b="1" spc="-10" dirty="0">
                <a:latin typeface="Times New Roman"/>
                <a:cs typeface="Times New Roman"/>
              </a:rPr>
              <a:t>Contact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10" dirty="0" smtClean="0">
                <a:latin typeface="Times New Roman"/>
                <a:cs typeface="Times New Roman"/>
              </a:rPr>
              <a:t>us:</a:t>
            </a:r>
            <a:endParaRPr sz="1800" dirty="0" smtClean="0">
              <a:latin typeface="Times New Roman"/>
              <a:cs typeface="Times New Roman"/>
            </a:endParaRPr>
          </a:p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MAIL:</a:t>
            </a:r>
            <a:r>
              <a:rPr lang="en-US" sz="1600" dirty="0" smtClean="0"/>
              <a:t> </a:t>
            </a:r>
            <a:r>
              <a:rPr lang="en-IN" sz="1600" dirty="0" smtClean="0"/>
              <a:t>psychiatriccongress@speakermeeting.com</a:t>
            </a:r>
          </a:p>
          <a:p>
            <a:pPr algn="ctr"/>
            <a:r>
              <a:rPr lang="en-US" sz="1600" b="1" spc="-5" dirty="0" smtClean="0">
                <a:latin typeface="Times New Roman"/>
                <a:cs typeface="Times New Roman"/>
              </a:rPr>
              <a:t>URL:</a:t>
            </a:r>
            <a:r>
              <a:rPr lang="en-US" sz="1600" spc="-5" dirty="0" smtClean="0">
                <a:latin typeface="Times New Roman"/>
                <a:cs typeface="Times New Roman"/>
              </a:rPr>
              <a:t>https//</a:t>
            </a:r>
            <a:r>
              <a:rPr lang="en-US" sz="1600" spc="-5" dirty="0">
                <a:latin typeface="Times New Roman"/>
                <a:cs typeface="Times New Roman"/>
              </a:rPr>
              <a:t>psychiatriccongress.insightconferences.com</a:t>
            </a:r>
            <a:r>
              <a:rPr lang="en-US" sz="1600" b="1" spc="-5" dirty="0">
                <a:latin typeface="Times New Roman"/>
                <a:cs typeface="Times New Roman"/>
              </a:rPr>
              <a:t>/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885748" y="792816"/>
            <a:ext cx="1164590" cy="5233292"/>
            <a:chOff x="9985248" y="838199"/>
            <a:chExt cx="1152525" cy="5181600"/>
          </a:xfrm>
        </p:grpSpPr>
        <p:sp>
          <p:nvSpPr>
            <p:cNvPr id="5" name="object 5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1152144" y="0"/>
                  </a:moveTo>
                  <a:lnTo>
                    <a:pt x="0" y="0"/>
                  </a:lnTo>
                  <a:lnTo>
                    <a:pt x="0" y="5181600"/>
                  </a:lnTo>
                  <a:lnTo>
                    <a:pt x="1152144" y="5181600"/>
                  </a:lnTo>
                  <a:lnTo>
                    <a:pt x="115214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85248" y="838199"/>
              <a:ext cx="1152525" cy="5181600"/>
            </a:xfrm>
            <a:custGeom>
              <a:avLst/>
              <a:gdLst/>
              <a:ahLst/>
              <a:cxnLst/>
              <a:rect l="l" t="t" r="r" b="b"/>
              <a:pathLst>
                <a:path w="1152525" h="5181600">
                  <a:moveTo>
                    <a:pt x="0" y="5181600"/>
                  </a:moveTo>
                  <a:lnTo>
                    <a:pt x="1152144" y="5181600"/>
                  </a:lnTo>
                  <a:lnTo>
                    <a:pt x="1152144" y="0"/>
                  </a:lnTo>
                  <a:lnTo>
                    <a:pt x="0" y="0"/>
                  </a:lnTo>
                  <a:lnTo>
                    <a:pt x="0" y="518160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328644" y="-127271"/>
            <a:ext cx="243656" cy="603815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1855"/>
              </a:lnSpc>
            </a:pPr>
            <a:r>
              <a:rPr lang="en-IN" sz="3200" dirty="0">
                <a:solidFill>
                  <a:schemeClr val="bg1"/>
                </a:solidFill>
                <a:latin typeface="Times New Roman"/>
                <a:cs typeface="Times New Roman"/>
              </a:rPr>
              <a:t>PSYCHIATRIC 2023</a:t>
            </a:r>
            <a:endParaRPr sz="32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9127" y="728472"/>
              <a:ext cx="8522335" cy="5379720"/>
            </a:xfrm>
            <a:custGeom>
              <a:avLst/>
              <a:gdLst/>
              <a:ahLst/>
              <a:cxnLst/>
              <a:rect l="l" t="t" r="r" b="b"/>
              <a:pathLst>
                <a:path w="8522335" h="5379720">
                  <a:moveTo>
                    <a:pt x="0" y="5379720"/>
                  </a:moveTo>
                  <a:lnTo>
                    <a:pt x="8522208" y="5379720"/>
                  </a:lnTo>
                  <a:lnTo>
                    <a:pt x="8522208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83685" y="1664589"/>
            <a:ext cx="1115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Dear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Colleagues,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8285" y="2030729"/>
            <a:ext cx="72377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7874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Conference Series LLC </a:t>
            </a:r>
            <a:r>
              <a:rPr sz="1200" spc="-45" dirty="0">
                <a:latin typeface="Times New Roman"/>
                <a:cs typeface="Times New Roman"/>
              </a:rPr>
              <a:t>LTD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delighted to </a:t>
            </a:r>
            <a:r>
              <a:rPr sz="1200" spc="-10" dirty="0">
                <a:latin typeface="Times New Roman"/>
                <a:cs typeface="Times New Roman"/>
              </a:rPr>
              <a:t>welcome you for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Prestigious </a:t>
            </a:r>
            <a:r>
              <a:rPr sz="1200" spc="-10" dirty="0" smtClean="0">
                <a:latin typeface="Times New Roman"/>
                <a:cs typeface="Times New Roman"/>
              </a:rPr>
              <a:t>“</a:t>
            </a:r>
            <a:r>
              <a:rPr lang="en-US" sz="1200" dirty="0"/>
              <a:t>40th Global Psychiatry and Mental Health Conference</a:t>
            </a:r>
            <a:r>
              <a:rPr sz="1200" spc="-5" dirty="0" smtClean="0">
                <a:latin typeface="Times New Roman"/>
                <a:cs typeface="Times New Roman"/>
              </a:rPr>
              <a:t>.” </a:t>
            </a:r>
            <a:r>
              <a:rPr sz="1200" spc="-5" dirty="0">
                <a:latin typeface="Times New Roman"/>
                <a:cs typeface="Times New Roman"/>
              </a:rPr>
              <a:t>focusing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sz="1200" dirty="0">
                <a:latin typeface="Times New Roman"/>
                <a:cs typeface="Times New Roman"/>
              </a:rPr>
              <a:t>determination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various </a:t>
            </a:r>
            <a:r>
              <a:rPr sz="1200" spc="-5" dirty="0">
                <a:latin typeface="Times New Roman"/>
                <a:cs typeface="Times New Roman"/>
              </a:rPr>
              <a:t>approaches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field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lang="en-US" sz="1200" spc="10" dirty="0" smtClean="0">
                <a:latin typeface="Times New Roman"/>
                <a:cs typeface="Times New Roman"/>
              </a:rPr>
              <a:t>Psychiatry &amp; Mental Health </a:t>
            </a:r>
            <a:r>
              <a:rPr sz="1200" spc="-5" dirty="0" smtClean="0">
                <a:latin typeface="Times New Roman"/>
                <a:cs typeface="Times New Roman"/>
              </a:rPr>
              <a:t>and </a:t>
            </a:r>
            <a:r>
              <a:rPr sz="1200" spc="-65" dirty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confident that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will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enjoy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Scientific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this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upcoming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Conference.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We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lang="en-IN"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look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01965" y="2597551"/>
            <a:ext cx="31940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Times New Roman"/>
                <a:cs typeface="Times New Roman"/>
              </a:rPr>
              <a:t>With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Regards</a:t>
            </a:r>
            <a:endParaRPr sz="1200" dirty="0">
              <a:latin typeface="Times New Roman"/>
              <a:cs typeface="Times New Roman"/>
            </a:endParaRPr>
          </a:p>
          <a:p>
            <a:pPr marR="7620" algn="r">
              <a:lnSpc>
                <a:spcPct val="100000"/>
              </a:lnSpc>
            </a:pPr>
            <a:r>
              <a:rPr lang="en-IN" sz="1200" b="1" spc="-10" dirty="0">
                <a:latin typeface="Times New Roman"/>
                <a:cs typeface="Times New Roman"/>
              </a:rPr>
              <a:t>PSYCHIATRIC </a:t>
            </a:r>
            <a:r>
              <a:rPr lang="en-IN" sz="1200" b="1" spc="-10" dirty="0" smtClean="0">
                <a:latin typeface="Times New Roman"/>
                <a:cs typeface="Times New Roman"/>
              </a:rPr>
              <a:t>202</a:t>
            </a:r>
            <a:r>
              <a:rPr lang="en-US" sz="1200" b="1" dirty="0" smtClean="0">
                <a:latin typeface="Times New Roman"/>
                <a:cs typeface="Times New Roman"/>
              </a:rPr>
              <a:t>3</a:t>
            </a:r>
            <a:endParaRPr sz="1200" dirty="0">
              <a:latin typeface="Times New Roman"/>
              <a:cs typeface="Times New Roman"/>
            </a:endParaRPr>
          </a:p>
          <a:p>
            <a:pPr marR="8890" algn="r">
              <a:lnSpc>
                <a:spcPct val="100000"/>
              </a:lnSpc>
            </a:pPr>
            <a:r>
              <a:rPr sz="1200" spc="-10" dirty="0">
                <a:latin typeface="Times New Roman"/>
                <a:cs typeface="Times New Roman"/>
              </a:rPr>
              <a:t>Operating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Series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LLC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LTD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0663" y="304800"/>
            <a:ext cx="2301240" cy="5803900"/>
            <a:chOff x="740663" y="304800"/>
            <a:chExt cx="2301240" cy="58039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0663" y="728472"/>
              <a:ext cx="2188845" cy="5379720"/>
            </a:xfrm>
            <a:custGeom>
              <a:avLst/>
              <a:gdLst/>
              <a:ahLst/>
              <a:cxnLst/>
              <a:rect l="l" t="t" r="r" b="b"/>
              <a:pathLst>
                <a:path w="2188845" h="5379720">
                  <a:moveTo>
                    <a:pt x="2188464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2188464" y="5379720"/>
                  </a:lnTo>
                  <a:lnTo>
                    <a:pt x="2188464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pPr algn="ctr"/>
              <a:endParaRPr strike="sngStrike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757928" y="862583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21005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7838" y="829501"/>
            <a:ext cx="676275" cy="69405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8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Meet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1447" y="1745406"/>
            <a:ext cx="1336040" cy="9975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Days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Exchange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9255" y="2965242"/>
            <a:ext cx="1355090" cy="6927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79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r>
              <a:rPr sz="14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3536" y="3880484"/>
            <a:ext cx="1445895" cy="191198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78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International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Expert</a:t>
            </a:r>
            <a:endParaRPr sz="14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725"/>
              </a:spcBef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Faculty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Members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5715" algn="ctr">
              <a:lnSpc>
                <a:spcPct val="100000"/>
              </a:lnSpc>
              <a:spcBef>
                <a:spcPts val="915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122388"/>
              </p:ext>
            </p:extLst>
          </p:nvPr>
        </p:nvGraphicFramePr>
        <p:xfrm>
          <a:off x="3647435" y="3124973"/>
          <a:ext cx="7204073" cy="29482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815"/>
                <a:gridCol w="1440815"/>
                <a:gridCol w="1440815"/>
                <a:gridCol w="1440814"/>
                <a:gridCol w="1440814"/>
              </a:tblGrid>
              <a:tr h="102236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Editorial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Board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Members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Supporting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Journals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12A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14046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Sam </a:t>
                      </a:r>
                      <a:r>
                        <a:rPr lang="en-US" sz="9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Vaknin</a:t>
                      </a:r>
                      <a:endParaRPr lang="en-IN" sz="9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Professor</a:t>
                      </a:r>
                      <a:b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Southern Federal University</a:t>
                      </a:r>
                      <a:b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Russia</a:t>
                      </a:r>
                      <a:endParaRPr lang="en-IN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841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Nikolaus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Blatter</a:t>
                      </a:r>
                      <a:endParaRPr lang="en-IN" sz="9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Professor</a:t>
                      </a:r>
                      <a:b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University of Innsbruck</a:t>
                      </a:r>
                      <a:b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Austria</a:t>
                      </a:r>
                      <a:endParaRPr lang="en-IN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IN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31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Atique</a:t>
                      </a:r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Ahmed</a:t>
                      </a:r>
                      <a:endParaRPr lang="en-IN" sz="900" b="1" i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90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Fienberg School of Medicine- </a:t>
                      </a:r>
                      <a:r>
                        <a:rPr lang="en-IN" sz="900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Northwestern</a:t>
                      </a:r>
                      <a:r>
                        <a:rPr lang="en-IN" sz="90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University USA </a:t>
                      </a:r>
                      <a:r>
                        <a:rPr lang="en-IN" sz="9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USA</a:t>
                      </a:r>
                      <a:endParaRPr lang="en-IN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IN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94310" marR="183515" indent="1244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60022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900" b="1" i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Frank van de </a:t>
                      </a:r>
                      <a:r>
                        <a:rPr lang="en-US" sz="9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Goot</a:t>
                      </a:r>
                      <a:endParaRPr lang="en-IN" sz="900" b="1" i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9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Symbiant</a:t>
                      </a:r>
                      <a:r>
                        <a:rPr lang="en-IN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Pathology Expert Centre Netherlands Nicaragua</a:t>
                      </a:r>
                    </a:p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en-US" sz="9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900" b="1" i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Verena Hein</a:t>
                      </a:r>
                      <a:endParaRPr lang="en-IN" sz="900" b="1" i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Coaching Practice academy Germany </a:t>
                      </a:r>
                      <a:r>
                        <a:rPr lang="en-IN" sz="9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Germany</a:t>
                      </a:r>
                      <a:endParaRPr lang="en-IN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9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R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</a:tr>
              <a:tr h="226659"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  <a:tr h="226659">
                <a:tc>
                  <a:txBody>
                    <a:bodyPr/>
                    <a:lstStyle/>
                    <a:p>
                      <a:pPr marL="635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  <a:tr h="113329">
                <a:tc>
                  <a:txBody>
                    <a:bodyPr/>
                    <a:lstStyle/>
                    <a:p>
                      <a:pPr marL="3175" algn="ctr">
                        <a:lnSpc>
                          <a:spcPts val="840"/>
                        </a:lnSpc>
                      </a:pP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840"/>
                        </a:lnSpc>
                      </a:pP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  <a:tr h="60960">
                <a:tc>
                  <a:txBody>
                    <a:bodyPr/>
                    <a:lstStyle/>
                    <a:p>
                      <a:pPr marR="13335" algn="ctr">
                        <a:lnSpc>
                          <a:spcPts val="840"/>
                        </a:lnSpc>
                      </a:pP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</a:pP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40"/>
                        </a:lnSpc>
                      </a:pP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3606305" y="3343441"/>
            <a:ext cx="7215390" cy="2374137"/>
          </a:xfrm>
          <a:custGeom>
            <a:avLst/>
            <a:gdLst/>
            <a:ahLst/>
            <a:cxnLst/>
            <a:rect l="l" t="t" r="r" b="b"/>
            <a:pathLst>
              <a:path w="7202805" h="1797685">
                <a:moveTo>
                  <a:pt x="1440561" y="852932"/>
                </a:moveTo>
                <a:lnTo>
                  <a:pt x="0" y="852932"/>
                </a:lnTo>
                <a:lnTo>
                  <a:pt x="0" y="1797392"/>
                </a:lnTo>
                <a:lnTo>
                  <a:pt x="1440561" y="1797392"/>
                </a:lnTo>
                <a:lnTo>
                  <a:pt x="1440561" y="852932"/>
                </a:lnTo>
                <a:close/>
              </a:path>
              <a:path w="7202805" h="1797685">
                <a:moveTo>
                  <a:pt x="2881122" y="0"/>
                </a:moveTo>
                <a:lnTo>
                  <a:pt x="1440561" y="0"/>
                </a:lnTo>
                <a:lnTo>
                  <a:pt x="1440561" y="852906"/>
                </a:lnTo>
                <a:lnTo>
                  <a:pt x="2881122" y="852906"/>
                </a:lnTo>
                <a:lnTo>
                  <a:pt x="2881122" y="0"/>
                </a:lnTo>
                <a:close/>
              </a:path>
              <a:path w="7202805" h="1797685">
                <a:moveTo>
                  <a:pt x="4321683" y="852932"/>
                </a:moveTo>
                <a:lnTo>
                  <a:pt x="2881122" y="852932"/>
                </a:lnTo>
                <a:lnTo>
                  <a:pt x="2881122" y="1797392"/>
                </a:lnTo>
                <a:lnTo>
                  <a:pt x="4321683" y="1797392"/>
                </a:lnTo>
                <a:lnTo>
                  <a:pt x="4321683" y="852932"/>
                </a:lnTo>
                <a:close/>
              </a:path>
              <a:path w="7202805" h="1797685">
                <a:moveTo>
                  <a:pt x="5762117" y="0"/>
                </a:moveTo>
                <a:lnTo>
                  <a:pt x="4321556" y="0"/>
                </a:lnTo>
                <a:lnTo>
                  <a:pt x="4321556" y="852906"/>
                </a:lnTo>
                <a:lnTo>
                  <a:pt x="5762117" y="852906"/>
                </a:lnTo>
                <a:lnTo>
                  <a:pt x="5762117" y="0"/>
                </a:lnTo>
                <a:close/>
              </a:path>
              <a:path w="7202805" h="1797685">
                <a:moveTo>
                  <a:pt x="7202678" y="852932"/>
                </a:moveTo>
                <a:lnTo>
                  <a:pt x="5762117" y="852932"/>
                </a:lnTo>
                <a:lnTo>
                  <a:pt x="5762117" y="1797392"/>
                </a:lnTo>
                <a:lnTo>
                  <a:pt x="7202678" y="1797392"/>
                </a:lnTo>
                <a:lnTo>
                  <a:pt x="7202678" y="852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094963" y="5868403"/>
            <a:ext cx="317819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https//psychiatriccongress.insightconferences.com</a:t>
            </a:r>
            <a:r>
              <a:rPr lang="en-US" sz="1200" b="1" spc="-5" dirty="0">
                <a:latin typeface="Times New Roman"/>
                <a:cs typeface="Times New Roman"/>
              </a:rPr>
              <a:t>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50211" y="3283257"/>
            <a:ext cx="1447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Elizabeth Ekman</a:t>
            </a:r>
            <a:endParaRPr lang="en-IN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CBT </a:t>
            </a:r>
            <a:r>
              <a:rPr lang="en-US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Psychotherapist and Supervisor</a:t>
            </a:r>
            <a:b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Karlstad University</a:t>
            </a:r>
            <a:b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Sweden</a:t>
            </a:r>
            <a:endParaRPr lang="en-IN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94963" y="3252579"/>
            <a:ext cx="121920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Paolo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Scapellato</a:t>
            </a:r>
            <a:endParaRPr lang="en-IN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Bologna</a:t>
            </a:r>
            <a:b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83685" y="4621901"/>
            <a:ext cx="14359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 smtClean="0"/>
              <a:t>Lyzwinski</a:t>
            </a:r>
            <a:r>
              <a:rPr lang="en-US" sz="900" b="1" dirty="0" smtClean="0"/>
              <a:t> </a:t>
            </a:r>
            <a:r>
              <a:rPr lang="en-US" sz="900" b="1" dirty="0"/>
              <a:t>Lynnette </a:t>
            </a:r>
            <a:r>
              <a:rPr lang="en-US" sz="900" dirty="0"/>
              <a:t>Nathalie</a:t>
            </a:r>
            <a:endParaRPr lang="en-IN" sz="900" b="1" i="1" dirty="0"/>
          </a:p>
          <a:p>
            <a:pPr algn="ctr"/>
            <a:r>
              <a:rPr lang="en-IN" sz="900" dirty="0"/>
              <a:t>University of Queensland Australia </a:t>
            </a:r>
            <a:r>
              <a:rPr lang="en-IN" sz="900" dirty="0" err="1"/>
              <a:t>Australia</a:t>
            </a:r>
            <a:endParaRPr lang="en-IN" sz="900" dirty="0"/>
          </a:p>
          <a:p>
            <a:pPr algn="ctr"/>
            <a:endParaRPr lang="en-IN" sz="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80693" y="4734847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900" b="1" dirty="0" err="1">
                <a:latin typeface="Times New Roman" pitchFamily="18" charset="0"/>
                <a:cs typeface="Times New Roman" pitchFamily="18" charset="0"/>
              </a:rPr>
              <a:t>Misbahul</a:t>
            </a:r>
            <a:r>
              <a:rPr lang="en-IN" sz="900" b="1" dirty="0">
                <a:latin typeface="Times New Roman" pitchFamily="18" charset="0"/>
                <a:cs typeface="Times New Roman" pitchFamily="18" charset="0"/>
              </a:rPr>
              <a:t> M. </a:t>
            </a:r>
            <a:r>
              <a:rPr lang="en-IN" sz="900" b="1" dirty="0" err="1">
                <a:latin typeface="Times New Roman" pitchFamily="18" charset="0"/>
                <a:cs typeface="Times New Roman" pitchFamily="18" charset="0"/>
              </a:rPr>
              <a:t>Amain</a:t>
            </a:r>
            <a:r>
              <a:rPr lang="en-IN" sz="9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900" dirty="0">
                <a:latin typeface="Times New Roman" pitchFamily="18" charset="0"/>
                <a:cs typeface="Times New Roman" pitchFamily="18" charset="0"/>
              </a:rPr>
            </a:br>
            <a:r>
              <a:rPr lang="en-IN" sz="900" dirty="0" smtClean="0">
                <a:latin typeface="Times New Roman" pitchFamily="18" charset="0"/>
                <a:cs typeface="Times New Roman" pitchFamily="18" charset="0"/>
              </a:rPr>
              <a:t>Malaysia</a:t>
            </a:r>
          </a:p>
          <a:p>
            <a:pPr algn="ctr"/>
            <a:r>
              <a:rPr lang="en-US" sz="900" dirty="0">
                <a:latin typeface="Times New Roman" pitchFamily="18" charset="0"/>
                <a:cs typeface="Times New Roman" pitchFamily="18" charset="0"/>
              </a:rPr>
              <a:t>International Journal of Chemical Sciences</a:t>
            </a:r>
          </a:p>
          <a:p>
            <a:pPr algn="ctr"/>
            <a:endParaRPr lang="en-IN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9432315" y="4592140"/>
            <a:ext cx="138938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Wilfried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Eecke</a:t>
            </a:r>
            <a:endParaRPr lang="en-IN" sz="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Georgetown University. Washington, DC 20057, USA </a:t>
            </a:r>
            <a:r>
              <a:rPr lang="en-I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900" dirty="0"/>
              <a:t> </a:t>
            </a:r>
          </a:p>
          <a:p>
            <a:endParaRPr lang="en-IN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04" y="0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663" y="740663"/>
              <a:ext cx="10711180" cy="5377180"/>
            </a:xfrm>
            <a:custGeom>
              <a:avLst/>
              <a:gdLst/>
              <a:ahLst/>
              <a:cxnLst/>
              <a:rect l="l" t="t" r="r" b="b"/>
              <a:pathLst>
                <a:path w="10711180" h="5377180">
                  <a:moveTo>
                    <a:pt x="10710672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10710672" y="5376672"/>
                  </a:lnTo>
                  <a:lnTo>
                    <a:pt x="1071067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521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419734">
              <a:lnSpc>
                <a:spcPct val="100000"/>
              </a:lnSpc>
              <a:tabLst>
                <a:tab pos="1999614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5400" y="1927987"/>
            <a:ext cx="3669791" cy="17863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0741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V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U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&amp;</a:t>
            </a:r>
            <a:r>
              <a:rPr sz="1400" b="1" dirty="0">
                <a:latin typeface="Times New Roman"/>
                <a:cs typeface="Times New Roman"/>
              </a:rPr>
              <a:t>  </a:t>
            </a:r>
            <a:r>
              <a:rPr sz="1400" b="1" spc="-1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C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1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N</a:t>
            </a:r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IN" sz="1400" dirty="0" smtClean="0">
                <a:latin typeface="Times New Roman"/>
                <a:cs typeface="Times New Roman"/>
              </a:rPr>
              <a:t>Vienna</a:t>
            </a:r>
            <a:r>
              <a:rPr lang="en-IN" sz="1400" dirty="0">
                <a:latin typeface="Times New Roman"/>
                <a:cs typeface="Times New Roman"/>
              </a:rPr>
              <a:t>,</a:t>
            </a:r>
            <a:r>
              <a:rPr lang="en-IN" sz="1400" spc="-20" dirty="0">
                <a:latin typeface="Times New Roman"/>
                <a:cs typeface="Times New Roman"/>
              </a:rPr>
              <a:t> </a:t>
            </a:r>
            <a:r>
              <a:rPr lang="en-IN" sz="1400" spc="-5" dirty="0">
                <a:latin typeface="Times New Roman"/>
                <a:cs typeface="Times New Roman"/>
              </a:rPr>
              <a:t>Austria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Abstract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Submission</a:t>
            </a:r>
            <a:r>
              <a:rPr sz="1400" b="1" spc="6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Opens: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lang="en-US" sz="1400" spc="60" dirty="0" smtClean="0">
                <a:latin typeface="Times New Roman"/>
                <a:cs typeface="Times New Roman"/>
              </a:rPr>
              <a:t>October </a:t>
            </a:r>
            <a:r>
              <a:rPr lang="en-US" sz="1400" spc="-20" dirty="0" smtClean="0">
                <a:latin typeface="Times New Roman"/>
                <a:cs typeface="Times New Roman"/>
              </a:rPr>
              <a:t>08</a:t>
            </a:r>
            <a:r>
              <a:rPr sz="1400" spc="-5" dirty="0" smtClean="0">
                <a:latin typeface="Times New Roman"/>
                <a:cs typeface="Times New Roman"/>
              </a:rPr>
              <a:t>, 202</a:t>
            </a:r>
            <a:r>
              <a:rPr lang="en-US" sz="1400" spc="-5" dirty="0">
                <a:latin typeface="Times New Roman"/>
                <a:cs typeface="Times New Roman"/>
              </a:rPr>
              <a:t>2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Registration</a:t>
            </a:r>
            <a:r>
              <a:rPr sz="1400" b="1" spc="50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Opens: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lang="en-US" sz="1400" spc="-10" dirty="0" smtClean="0">
                <a:latin typeface="Times New Roman"/>
                <a:cs typeface="Times New Roman"/>
              </a:rPr>
              <a:t>October </a:t>
            </a:r>
            <a:r>
              <a:rPr lang="en-US" sz="1400" spc="-20" dirty="0" smtClean="0">
                <a:latin typeface="Times New Roman"/>
                <a:cs typeface="Times New Roman"/>
              </a:rPr>
              <a:t>08</a:t>
            </a:r>
            <a:r>
              <a:rPr lang="en-US" sz="1400" spc="-5" dirty="0" smtClean="0">
                <a:latin typeface="Times New Roman"/>
                <a:cs typeface="Times New Roman"/>
              </a:rPr>
              <a:t>, </a:t>
            </a:r>
            <a:r>
              <a:rPr lang="en-US" sz="1400" spc="-5" dirty="0">
                <a:latin typeface="Times New Roman"/>
                <a:cs typeface="Times New Roman"/>
              </a:rPr>
              <a:t>2022</a:t>
            </a:r>
            <a:endParaRPr lang="en-US"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 smtClean="0">
                <a:latin typeface="Times New Roman"/>
                <a:cs typeface="Times New Roman"/>
              </a:rPr>
              <a:t>Early </a:t>
            </a:r>
            <a:r>
              <a:rPr sz="1400" b="1" spc="-5" dirty="0">
                <a:latin typeface="Times New Roman"/>
                <a:cs typeface="Times New Roman"/>
              </a:rPr>
              <a:t>Bird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lang="en-US" sz="1400" spc="105" dirty="0" smtClean="0">
                <a:latin typeface="Times New Roman"/>
                <a:cs typeface="Times New Roman"/>
              </a:rPr>
              <a:t>November </a:t>
            </a:r>
            <a:r>
              <a:rPr lang="en-US" sz="1400" spc="-20" dirty="0" smtClean="0">
                <a:latin typeface="Times New Roman"/>
                <a:cs typeface="Times New Roman"/>
              </a:rPr>
              <a:t>25</a:t>
            </a:r>
            <a:r>
              <a:rPr sz="1400" spc="-5" dirty="0" smtClean="0">
                <a:latin typeface="Times New Roman"/>
                <a:cs typeface="Times New Roman"/>
              </a:rPr>
              <a:t>,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202</a:t>
            </a:r>
            <a:r>
              <a:rPr lang="en-US" sz="1400" spc="-5" dirty="0" smtClean="0">
                <a:latin typeface="Times New Roman"/>
                <a:cs typeface="Times New Roman"/>
              </a:rPr>
              <a:t>2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Mid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Date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lang="en-US" sz="1400" spc="-15" dirty="0">
                <a:latin typeface="Times New Roman"/>
                <a:cs typeface="Times New Roman"/>
              </a:rPr>
              <a:t>Dec 30, </a:t>
            </a:r>
            <a:r>
              <a:rPr lang="en-US" sz="1400" spc="-15" dirty="0" smtClean="0">
                <a:latin typeface="Times New Roman"/>
                <a:cs typeface="Times New Roman"/>
              </a:rPr>
              <a:t>2022</a:t>
            </a:r>
          </a:p>
          <a:p>
            <a:pPr marL="12700">
              <a:lnSpc>
                <a:spcPct val="100000"/>
              </a:lnSpc>
            </a:pPr>
            <a:r>
              <a:rPr sz="1400" b="1" spc="-10" dirty="0" smtClean="0">
                <a:latin typeface="Times New Roman"/>
                <a:cs typeface="Times New Roman"/>
              </a:rPr>
              <a:t>On </a:t>
            </a:r>
            <a:r>
              <a:rPr sz="1400" b="1" spc="-20" dirty="0">
                <a:latin typeface="Times New Roman"/>
                <a:cs typeface="Times New Roman"/>
              </a:rPr>
              <a:t>Spot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Registration: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lang="en-IN" sz="1400" spc="-15" dirty="0">
                <a:latin typeface="Times New Roman"/>
                <a:cs typeface="Times New Roman"/>
              </a:rPr>
              <a:t>Jul 10, 2023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05400" y="4038600"/>
            <a:ext cx="4694555" cy="742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X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B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29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A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D</a:t>
            </a:r>
            <a:r>
              <a:rPr sz="1400" b="1" spc="62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N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H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P</a:t>
            </a: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100" spc="-15" dirty="0">
                <a:latin typeface="Times New Roman"/>
                <a:cs typeface="Times New Roman"/>
              </a:rPr>
              <a:t>An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Exhibition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held</a:t>
            </a:r>
            <a:r>
              <a:rPr sz="1100" spc="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concurrently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with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Conference.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Thanks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exhibitors </a:t>
            </a:r>
            <a:r>
              <a:rPr sz="1100" spc="-5" dirty="0">
                <a:latin typeface="Times New Roman"/>
                <a:cs typeface="Times New Roman"/>
              </a:rPr>
              <a:t> from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all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over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world,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attendees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will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have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 </a:t>
            </a:r>
            <a:r>
              <a:rPr sz="1100" spc="-15" dirty="0">
                <a:latin typeface="Times New Roman"/>
                <a:cs typeface="Times New Roman"/>
              </a:rPr>
              <a:t>complete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overview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new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findings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in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field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of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en-IN" sz="1100" spc="-10" dirty="0" smtClean="0">
                <a:latin typeface="Times New Roman"/>
                <a:cs typeface="Times New Roman"/>
              </a:rPr>
              <a:t>Chemistry.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37855" y="5787025"/>
            <a:ext cx="312420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US" sz="1200" spc="-5" dirty="0" smtClean="0">
                <a:latin typeface="Times New Roman"/>
                <a:cs typeface="Times New Roman"/>
              </a:rPr>
              <a:t>https//psychiatriccongress.insightconferences.com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5451798"/>
              </p:ext>
            </p:extLst>
          </p:nvPr>
        </p:nvGraphicFramePr>
        <p:xfrm>
          <a:off x="1066800" y="1981199"/>
          <a:ext cx="3505200" cy="2800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Bitmap Image" r:id="rId5" imgW="3086280" imgH="2057400" progId="Paint.Picture">
                  <p:embed/>
                </p:oleObj>
              </mc:Choice>
              <mc:Fallback>
                <p:oleObj name="Bitmap Image" r:id="rId5" imgW="3086280" imgH="20574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6800" y="1981199"/>
                        <a:ext cx="3505200" cy="28003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295</Words>
  <Application>Microsoft Office PowerPoint</Application>
  <PresentationFormat>Custom</PresentationFormat>
  <Paragraphs>73</Paragraphs>
  <Slides>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Bitmap Image</vt:lpstr>
      <vt:lpstr>40th Global Psychiatry and Mental Health Conference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3 rd Nur s i ng  and H e a l t h Sc i e nc e Conf e re nc e</dc:title>
  <dc:creator>Pulsus</dc:creator>
  <cp:lastModifiedBy>Manish Kumar Gupta</cp:lastModifiedBy>
  <cp:revision>43</cp:revision>
  <dcterms:created xsi:type="dcterms:W3CDTF">2021-09-14T04:47:31Z</dcterms:created>
  <dcterms:modified xsi:type="dcterms:W3CDTF">2022-10-26T04:42:58Z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