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61"/>
  </p:notesMasterIdLst>
  <p:handoutMasterIdLst>
    <p:handoutMasterId r:id="rId62"/>
  </p:handoutMasterIdLst>
  <p:sldIdLst>
    <p:sldId id="256" r:id="rId2"/>
    <p:sldId id="1268" r:id="rId3"/>
    <p:sldId id="1402" r:id="rId4"/>
    <p:sldId id="1403" r:id="rId5"/>
    <p:sldId id="1404" r:id="rId6"/>
    <p:sldId id="1269" r:id="rId7"/>
    <p:sldId id="1272" r:id="rId8"/>
    <p:sldId id="1273" r:id="rId9"/>
    <p:sldId id="1274" r:id="rId10"/>
    <p:sldId id="1275" r:id="rId11"/>
    <p:sldId id="1276" r:id="rId12"/>
    <p:sldId id="1277" r:id="rId13"/>
    <p:sldId id="1278" r:id="rId14"/>
    <p:sldId id="1279" r:id="rId15"/>
    <p:sldId id="1280" r:id="rId16"/>
    <p:sldId id="1281" r:id="rId17"/>
    <p:sldId id="1282" r:id="rId18"/>
    <p:sldId id="1283" r:id="rId19"/>
    <p:sldId id="1284" r:id="rId20"/>
    <p:sldId id="1285" r:id="rId21"/>
    <p:sldId id="1286" r:id="rId22"/>
    <p:sldId id="1287" r:id="rId23"/>
    <p:sldId id="1288" r:id="rId24"/>
    <p:sldId id="1289" r:id="rId25"/>
    <p:sldId id="1290" r:id="rId26"/>
    <p:sldId id="1291" r:id="rId27"/>
    <p:sldId id="1292" r:id="rId28"/>
    <p:sldId id="1293" r:id="rId29"/>
    <p:sldId id="1294" r:id="rId30"/>
    <p:sldId id="1295" r:id="rId31"/>
    <p:sldId id="1296" r:id="rId32"/>
    <p:sldId id="1297" r:id="rId33"/>
    <p:sldId id="1298" r:id="rId34"/>
    <p:sldId id="1299" r:id="rId35"/>
    <p:sldId id="1300" r:id="rId36"/>
    <p:sldId id="1301" r:id="rId37"/>
    <p:sldId id="1302" r:id="rId38"/>
    <p:sldId id="1303" r:id="rId39"/>
    <p:sldId id="1304" r:id="rId40"/>
    <p:sldId id="1305" r:id="rId41"/>
    <p:sldId id="1306" r:id="rId42"/>
    <p:sldId id="1307" r:id="rId43"/>
    <p:sldId id="1308" r:id="rId44"/>
    <p:sldId id="1309" r:id="rId45"/>
    <p:sldId id="1310" r:id="rId46"/>
    <p:sldId id="1312" r:id="rId47"/>
    <p:sldId id="1331" r:id="rId48"/>
    <p:sldId id="1332" r:id="rId49"/>
    <p:sldId id="1333" r:id="rId50"/>
    <p:sldId id="1334" r:id="rId51"/>
    <p:sldId id="1317" r:id="rId52"/>
    <p:sldId id="1318" r:id="rId53"/>
    <p:sldId id="1319" r:id="rId54"/>
    <p:sldId id="1320" r:id="rId55"/>
    <p:sldId id="1323" r:id="rId56"/>
    <p:sldId id="1324" r:id="rId57"/>
    <p:sldId id="1325" r:id="rId58"/>
    <p:sldId id="1326" r:id="rId59"/>
    <p:sldId id="1327" r:id="rId60"/>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3">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3333FF"/>
    <a:srgbClr val="00CC99"/>
    <a:srgbClr val="009900"/>
    <a:srgbClr val="000099"/>
    <a:srgbClr val="3366FF"/>
    <a:srgbClr val="CCECFF"/>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339" autoAdjust="0"/>
    <p:restoredTop sz="94686" autoAdjust="0"/>
  </p:normalViewPr>
  <p:slideViewPr>
    <p:cSldViewPr>
      <p:cViewPr>
        <p:scale>
          <a:sx n="102" d="100"/>
          <a:sy n="102" d="100"/>
        </p:scale>
        <p:origin x="773" y="1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74" d="100"/>
        <a:sy n="174" d="100"/>
      </p:scale>
      <p:origin x="0" y="-5933"/>
    </p:cViewPr>
  </p:sorterViewPr>
  <p:notesViewPr>
    <p:cSldViewPr>
      <p:cViewPr varScale="1">
        <p:scale>
          <a:sx n="55" d="100"/>
          <a:sy n="55" d="100"/>
        </p:scale>
        <p:origin x="-1740" y="-90"/>
      </p:cViewPr>
      <p:guideLst>
        <p:guide orient="horz" pos="3023"/>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image" Target="../media/image2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2.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3170238" cy="481013"/>
          </a:xfrm>
          <a:prstGeom prst="rect">
            <a:avLst/>
          </a:prstGeom>
          <a:noFill/>
          <a:ln w="9525">
            <a:noFill/>
            <a:miter lim="800000"/>
            <a:headEnd/>
            <a:tailEnd/>
          </a:ln>
          <a:effectLst/>
        </p:spPr>
        <p:txBody>
          <a:bodyPr vert="horz" wrap="square" lIns="96867" tIns="48434" rIns="96867" bIns="48434" numCol="1" anchor="t" anchorCtr="0" compatLnSpc="1">
            <a:prstTxWarp prst="textNoShape">
              <a:avLst/>
            </a:prstTxWarp>
          </a:bodyPr>
          <a:lstStyle>
            <a:lvl1pPr algn="l" defTabSz="969105">
              <a:defRPr sz="1300">
                <a:latin typeface="Times New Roman" pitchFamily="18" charset="0"/>
                <a:cs typeface="+mn-cs"/>
              </a:defRPr>
            </a:lvl1pPr>
          </a:lstStyle>
          <a:p>
            <a:pPr>
              <a:defRPr/>
            </a:pPr>
            <a:endParaRPr lang="en-US"/>
          </a:p>
        </p:txBody>
      </p:sp>
      <p:sp>
        <p:nvSpPr>
          <p:cNvPr id="20483" name="Rectangle 3"/>
          <p:cNvSpPr>
            <a:spLocks noGrp="1" noChangeArrowheads="1"/>
          </p:cNvSpPr>
          <p:nvPr>
            <p:ph type="dt" sz="quarter" idx="1"/>
          </p:nvPr>
        </p:nvSpPr>
        <p:spPr bwMode="auto">
          <a:xfrm>
            <a:off x="4144963" y="0"/>
            <a:ext cx="3170237" cy="481013"/>
          </a:xfrm>
          <a:prstGeom prst="rect">
            <a:avLst/>
          </a:prstGeom>
          <a:noFill/>
          <a:ln w="9525">
            <a:noFill/>
            <a:miter lim="800000"/>
            <a:headEnd/>
            <a:tailEnd/>
          </a:ln>
          <a:effectLst/>
        </p:spPr>
        <p:txBody>
          <a:bodyPr vert="horz" wrap="square" lIns="96867" tIns="48434" rIns="96867" bIns="48434" numCol="1" anchor="t" anchorCtr="0" compatLnSpc="1">
            <a:prstTxWarp prst="textNoShape">
              <a:avLst/>
            </a:prstTxWarp>
          </a:bodyPr>
          <a:lstStyle>
            <a:lvl1pPr algn="r" defTabSz="969105">
              <a:defRPr sz="1300">
                <a:latin typeface="Times New Roman" pitchFamily="18" charset="0"/>
                <a:cs typeface="+mn-cs"/>
              </a:defRPr>
            </a:lvl1pPr>
          </a:lstStyle>
          <a:p>
            <a:pPr>
              <a:defRPr/>
            </a:pPr>
            <a:endParaRPr lang="en-US"/>
          </a:p>
        </p:txBody>
      </p:sp>
      <p:sp>
        <p:nvSpPr>
          <p:cNvPr id="20484" name="Rectangle 4"/>
          <p:cNvSpPr>
            <a:spLocks noGrp="1" noChangeArrowheads="1"/>
          </p:cNvSpPr>
          <p:nvPr>
            <p:ph type="ftr" sz="quarter" idx="2"/>
          </p:nvPr>
        </p:nvSpPr>
        <p:spPr bwMode="auto">
          <a:xfrm>
            <a:off x="0" y="9120188"/>
            <a:ext cx="3170238" cy="481012"/>
          </a:xfrm>
          <a:prstGeom prst="rect">
            <a:avLst/>
          </a:prstGeom>
          <a:noFill/>
          <a:ln w="9525">
            <a:noFill/>
            <a:miter lim="800000"/>
            <a:headEnd/>
            <a:tailEnd/>
          </a:ln>
          <a:effectLst/>
        </p:spPr>
        <p:txBody>
          <a:bodyPr vert="horz" wrap="square" lIns="96867" tIns="48434" rIns="96867" bIns="48434" numCol="1" anchor="b" anchorCtr="0" compatLnSpc="1">
            <a:prstTxWarp prst="textNoShape">
              <a:avLst/>
            </a:prstTxWarp>
          </a:bodyPr>
          <a:lstStyle>
            <a:lvl1pPr algn="l" defTabSz="969105">
              <a:defRPr sz="1300">
                <a:latin typeface="Times New Roman" pitchFamily="18" charset="0"/>
                <a:cs typeface="+mn-cs"/>
              </a:defRPr>
            </a:lvl1pPr>
          </a:lstStyle>
          <a:p>
            <a:pPr>
              <a:defRPr/>
            </a:pPr>
            <a:endParaRPr lang="en-US"/>
          </a:p>
        </p:txBody>
      </p:sp>
      <p:sp>
        <p:nvSpPr>
          <p:cNvPr id="20485" name="Rectangle 5"/>
          <p:cNvSpPr>
            <a:spLocks noGrp="1" noChangeArrowheads="1"/>
          </p:cNvSpPr>
          <p:nvPr>
            <p:ph type="sldNum" sz="quarter" idx="3"/>
          </p:nvPr>
        </p:nvSpPr>
        <p:spPr bwMode="auto">
          <a:xfrm>
            <a:off x="4144963" y="9120188"/>
            <a:ext cx="3170237" cy="481012"/>
          </a:xfrm>
          <a:prstGeom prst="rect">
            <a:avLst/>
          </a:prstGeom>
          <a:noFill/>
          <a:ln w="9525">
            <a:noFill/>
            <a:miter lim="800000"/>
            <a:headEnd/>
            <a:tailEnd/>
          </a:ln>
          <a:effectLst/>
        </p:spPr>
        <p:txBody>
          <a:bodyPr vert="horz" wrap="square" lIns="96867" tIns="48434" rIns="96867" bIns="48434" numCol="1" anchor="b" anchorCtr="0" compatLnSpc="1">
            <a:prstTxWarp prst="textNoShape">
              <a:avLst/>
            </a:prstTxWarp>
          </a:bodyPr>
          <a:lstStyle>
            <a:lvl1pPr algn="r" defTabSz="968375">
              <a:defRPr sz="1300">
                <a:latin typeface="Times New Roman" panose="02020603050405020304" pitchFamily="18" charset="0"/>
              </a:defRPr>
            </a:lvl1pPr>
          </a:lstStyle>
          <a:p>
            <a:fld id="{ABA027F6-D0DC-41BE-B9CC-2CDEBC9EF960}" type="slidenum">
              <a:rPr lang="en-US" altLang="en-US"/>
              <a:pPr/>
              <a:t>‹#›</a:t>
            </a:fld>
            <a:endParaRPr lang="en-US" altLang="en-US"/>
          </a:p>
        </p:txBody>
      </p:sp>
    </p:spTree>
    <p:extLst>
      <p:ext uri="{BB962C8B-B14F-4D97-AF65-F5344CB8AC3E}">
        <p14:creationId xmlns:p14="http://schemas.microsoft.com/office/powerpoint/2010/main" val="11823059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hdr" sz="quarter"/>
          </p:nvPr>
        </p:nvSpPr>
        <p:spPr bwMode="auto">
          <a:xfrm>
            <a:off x="0" y="0"/>
            <a:ext cx="3170238" cy="481013"/>
          </a:xfrm>
          <a:prstGeom prst="rect">
            <a:avLst/>
          </a:prstGeom>
          <a:noFill/>
          <a:ln w="9525">
            <a:noFill/>
            <a:miter lim="800000"/>
            <a:headEnd/>
            <a:tailEnd/>
          </a:ln>
          <a:effectLst/>
        </p:spPr>
        <p:txBody>
          <a:bodyPr vert="horz" wrap="none" lIns="96867" tIns="48434" rIns="96867" bIns="48434" numCol="1" anchor="ctr" anchorCtr="0" compatLnSpc="1">
            <a:prstTxWarp prst="textNoShape">
              <a:avLst/>
            </a:prstTxWarp>
          </a:bodyPr>
          <a:lstStyle>
            <a:lvl1pPr algn="l" defTabSz="969105" eaLnBrk="0" hangingPunct="0">
              <a:defRPr sz="1300">
                <a:cs typeface="+mn-cs"/>
              </a:defRPr>
            </a:lvl1pPr>
          </a:lstStyle>
          <a:p>
            <a:pPr>
              <a:defRPr/>
            </a:pPr>
            <a:endParaRPr lang="en-GB"/>
          </a:p>
        </p:txBody>
      </p:sp>
      <p:sp>
        <p:nvSpPr>
          <p:cNvPr id="67587" name="Rectangle 3"/>
          <p:cNvSpPr>
            <a:spLocks noGrp="1" noChangeArrowheads="1"/>
          </p:cNvSpPr>
          <p:nvPr>
            <p:ph type="dt" idx="1"/>
          </p:nvPr>
        </p:nvSpPr>
        <p:spPr bwMode="auto">
          <a:xfrm>
            <a:off x="4144963" y="0"/>
            <a:ext cx="3170237" cy="481013"/>
          </a:xfrm>
          <a:prstGeom prst="rect">
            <a:avLst/>
          </a:prstGeom>
          <a:noFill/>
          <a:ln w="9525">
            <a:noFill/>
            <a:miter lim="800000"/>
            <a:headEnd/>
            <a:tailEnd/>
          </a:ln>
          <a:effectLst/>
        </p:spPr>
        <p:txBody>
          <a:bodyPr vert="horz" wrap="none" lIns="96867" tIns="48434" rIns="96867" bIns="48434" numCol="1" anchor="ctr" anchorCtr="0" compatLnSpc="1">
            <a:prstTxWarp prst="textNoShape">
              <a:avLst/>
            </a:prstTxWarp>
          </a:bodyPr>
          <a:lstStyle>
            <a:lvl1pPr algn="r" defTabSz="969105" eaLnBrk="0" hangingPunct="0">
              <a:defRPr sz="1300">
                <a:cs typeface="+mn-cs"/>
              </a:defRPr>
            </a:lvl1pPr>
          </a:lstStyle>
          <a:p>
            <a:pPr>
              <a:defRPr/>
            </a:pPr>
            <a:endParaRPr lang="en-GB"/>
          </a:p>
        </p:txBody>
      </p:sp>
      <p:sp>
        <p:nvSpPr>
          <p:cNvPr id="145412" name="Rectangle 4"/>
          <p:cNvSpPr>
            <a:spLocks noGrp="1" noRot="1" noChangeAspect="1" noChangeArrowheads="1" noTextEdit="1"/>
          </p:cNvSpPr>
          <p:nvPr>
            <p:ph type="sldImg" idx="2"/>
          </p:nvPr>
        </p:nvSpPr>
        <p:spPr bwMode="auto">
          <a:xfrm>
            <a:off x="1258888" y="720725"/>
            <a:ext cx="4799012" cy="35988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9"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none" lIns="96867" tIns="48434" rIns="96867" bIns="48434" numCol="1" anchor="ctr"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67590" name="Rectangle 6"/>
          <p:cNvSpPr>
            <a:spLocks noGrp="1" noChangeArrowheads="1"/>
          </p:cNvSpPr>
          <p:nvPr>
            <p:ph type="ftr" sz="quarter" idx="4"/>
          </p:nvPr>
        </p:nvSpPr>
        <p:spPr bwMode="auto">
          <a:xfrm>
            <a:off x="0" y="9120188"/>
            <a:ext cx="3170238" cy="481012"/>
          </a:xfrm>
          <a:prstGeom prst="rect">
            <a:avLst/>
          </a:prstGeom>
          <a:noFill/>
          <a:ln w="9525">
            <a:noFill/>
            <a:miter lim="800000"/>
            <a:headEnd/>
            <a:tailEnd/>
          </a:ln>
          <a:effectLst/>
        </p:spPr>
        <p:txBody>
          <a:bodyPr vert="horz" wrap="none" lIns="96867" tIns="48434" rIns="96867" bIns="48434" numCol="1" anchor="b" anchorCtr="0" compatLnSpc="1">
            <a:prstTxWarp prst="textNoShape">
              <a:avLst/>
            </a:prstTxWarp>
          </a:bodyPr>
          <a:lstStyle>
            <a:lvl1pPr algn="l" defTabSz="969105" eaLnBrk="0" hangingPunct="0">
              <a:defRPr sz="1300">
                <a:cs typeface="+mn-cs"/>
              </a:defRPr>
            </a:lvl1pPr>
          </a:lstStyle>
          <a:p>
            <a:pPr>
              <a:defRPr/>
            </a:pPr>
            <a:endParaRPr lang="en-GB"/>
          </a:p>
        </p:txBody>
      </p:sp>
      <p:sp>
        <p:nvSpPr>
          <p:cNvPr id="67591" name="Rectangle 7"/>
          <p:cNvSpPr>
            <a:spLocks noGrp="1" noChangeArrowheads="1"/>
          </p:cNvSpPr>
          <p:nvPr>
            <p:ph type="sldNum" sz="quarter" idx="5"/>
          </p:nvPr>
        </p:nvSpPr>
        <p:spPr bwMode="auto">
          <a:xfrm>
            <a:off x="4144963" y="9120188"/>
            <a:ext cx="3170237" cy="481012"/>
          </a:xfrm>
          <a:prstGeom prst="rect">
            <a:avLst/>
          </a:prstGeom>
          <a:noFill/>
          <a:ln w="9525">
            <a:noFill/>
            <a:miter lim="800000"/>
            <a:headEnd/>
            <a:tailEnd/>
          </a:ln>
          <a:effectLst/>
        </p:spPr>
        <p:txBody>
          <a:bodyPr vert="horz" wrap="none" lIns="96867" tIns="48434" rIns="96867" bIns="48434" numCol="1" anchor="b" anchorCtr="0" compatLnSpc="1">
            <a:prstTxWarp prst="textNoShape">
              <a:avLst/>
            </a:prstTxWarp>
          </a:bodyPr>
          <a:lstStyle>
            <a:lvl1pPr algn="r" defTabSz="968375" eaLnBrk="0" hangingPunct="0">
              <a:defRPr sz="1300"/>
            </a:lvl1pPr>
          </a:lstStyle>
          <a:p>
            <a:fld id="{45866E05-011C-49BA-A51A-ECD3AB02C7F7}" type="slidenum">
              <a:rPr lang="en-GB" altLang="en-US"/>
              <a:pPr/>
              <a:t>‹#›</a:t>
            </a:fld>
            <a:endParaRPr lang="en-GB" altLang="en-US"/>
          </a:p>
        </p:txBody>
      </p:sp>
    </p:spTree>
    <p:extLst>
      <p:ext uri="{BB962C8B-B14F-4D97-AF65-F5344CB8AC3E}">
        <p14:creationId xmlns:p14="http://schemas.microsoft.com/office/powerpoint/2010/main" val="16748725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68375" eaLnBrk="0" hangingPunct="0">
              <a:defRPr>
                <a:solidFill>
                  <a:schemeClr val="tx1"/>
                </a:solidFill>
                <a:latin typeface="Tahoma" panose="020B0604030504040204" pitchFamily="34" charset="0"/>
                <a:cs typeface="Arial" panose="020B0604020202020204" pitchFamily="34" charset="0"/>
              </a:defRPr>
            </a:lvl1pPr>
            <a:lvl2pPr marL="742950" indent="-285750" defTabSz="968375" eaLnBrk="0" hangingPunct="0">
              <a:defRPr>
                <a:solidFill>
                  <a:schemeClr val="tx1"/>
                </a:solidFill>
                <a:latin typeface="Tahoma" panose="020B0604030504040204" pitchFamily="34" charset="0"/>
                <a:cs typeface="Arial" panose="020B0604020202020204" pitchFamily="34" charset="0"/>
              </a:defRPr>
            </a:lvl2pPr>
            <a:lvl3pPr marL="1143000" indent="-228600" defTabSz="968375" eaLnBrk="0" hangingPunct="0">
              <a:defRPr>
                <a:solidFill>
                  <a:schemeClr val="tx1"/>
                </a:solidFill>
                <a:latin typeface="Tahoma" panose="020B0604030504040204" pitchFamily="34" charset="0"/>
                <a:cs typeface="Arial" panose="020B0604020202020204" pitchFamily="34" charset="0"/>
              </a:defRPr>
            </a:lvl3pPr>
            <a:lvl4pPr marL="1600200" indent="-228600" defTabSz="968375" eaLnBrk="0" hangingPunct="0">
              <a:defRPr>
                <a:solidFill>
                  <a:schemeClr val="tx1"/>
                </a:solidFill>
                <a:latin typeface="Tahoma" panose="020B0604030504040204" pitchFamily="34" charset="0"/>
                <a:cs typeface="Arial" panose="020B0604020202020204" pitchFamily="34" charset="0"/>
              </a:defRPr>
            </a:lvl4pPr>
            <a:lvl5pPr marL="2057400" indent="-228600" defTabSz="968375" eaLnBrk="0" hangingPunct="0">
              <a:defRPr>
                <a:solidFill>
                  <a:schemeClr val="tx1"/>
                </a:solidFill>
                <a:latin typeface="Tahoma" panose="020B0604030504040204" pitchFamily="34" charset="0"/>
                <a:cs typeface="Arial" panose="020B0604020202020204" pitchFamily="34" charset="0"/>
              </a:defRPr>
            </a:lvl5pPr>
            <a:lvl6pPr marL="2514600" indent="-228600" defTabSz="9683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683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683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683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C5A4BE9F-384D-4DC0-BA41-FF22871BB705}" type="slidenum">
              <a:rPr lang="en-GB" altLang="en-US"/>
              <a:pPr/>
              <a:t>43</a:t>
            </a:fld>
            <a:endParaRPr lang="en-GB" altLang="en-US"/>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mtClean="0"/>
          </a:p>
        </p:txBody>
      </p:sp>
    </p:spTree>
    <p:extLst>
      <p:ext uri="{BB962C8B-B14F-4D97-AF65-F5344CB8AC3E}">
        <p14:creationId xmlns:p14="http://schemas.microsoft.com/office/powerpoint/2010/main" val="3710579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68375" eaLnBrk="0" hangingPunct="0">
              <a:defRPr>
                <a:solidFill>
                  <a:schemeClr val="tx1"/>
                </a:solidFill>
                <a:latin typeface="Tahoma" panose="020B0604030504040204" pitchFamily="34" charset="0"/>
                <a:cs typeface="Arial" panose="020B0604020202020204" pitchFamily="34" charset="0"/>
              </a:defRPr>
            </a:lvl1pPr>
            <a:lvl2pPr marL="742950" indent="-285750" defTabSz="968375" eaLnBrk="0" hangingPunct="0">
              <a:defRPr>
                <a:solidFill>
                  <a:schemeClr val="tx1"/>
                </a:solidFill>
                <a:latin typeface="Tahoma" panose="020B0604030504040204" pitchFamily="34" charset="0"/>
                <a:cs typeface="Arial" panose="020B0604020202020204" pitchFamily="34" charset="0"/>
              </a:defRPr>
            </a:lvl2pPr>
            <a:lvl3pPr marL="1143000" indent="-228600" defTabSz="968375" eaLnBrk="0" hangingPunct="0">
              <a:defRPr>
                <a:solidFill>
                  <a:schemeClr val="tx1"/>
                </a:solidFill>
                <a:latin typeface="Tahoma" panose="020B0604030504040204" pitchFamily="34" charset="0"/>
                <a:cs typeface="Arial" panose="020B0604020202020204" pitchFamily="34" charset="0"/>
              </a:defRPr>
            </a:lvl3pPr>
            <a:lvl4pPr marL="1600200" indent="-228600" defTabSz="968375" eaLnBrk="0" hangingPunct="0">
              <a:defRPr>
                <a:solidFill>
                  <a:schemeClr val="tx1"/>
                </a:solidFill>
                <a:latin typeface="Tahoma" panose="020B0604030504040204" pitchFamily="34" charset="0"/>
                <a:cs typeface="Arial" panose="020B0604020202020204" pitchFamily="34" charset="0"/>
              </a:defRPr>
            </a:lvl4pPr>
            <a:lvl5pPr marL="2057400" indent="-228600" defTabSz="968375" eaLnBrk="0" hangingPunct="0">
              <a:defRPr>
                <a:solidFill>
                  <a:schemeClr val="tx1"/>
                </a:solidFill>
                <a:latin typeface="Tahoma" panose="020B0604030504040204" pitchFamily="34" charset="0"/>
                <a:cs typeface="Arial" panose="020B0604020202020204" pitchFamily="34" charset="0"/>
              </a:defRPr>
            </a:lvl5pPr>
            <a:lvl6pPr marL="2514600" indent="-228600" defTabSz="9683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683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683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683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C2B7557D-FF20-4581-ACE5-56F12574A746}" type="slidenum">
              <a:rPr lang="en-GB" altLang="en-US"/>
              <a:pPr/>
              <a:t>44</a:t>
            </a:fld>
            <a:endParaRPr lang="en-GB" altLang="en-US"/>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mtClean="0"/>
          </a:p>
        </p:txBody>
      </p:sp>
    </p:spTree>
    <p:extLst>
      <p:ext uri="{BB962C8B-B14F-4D97-AF65-F5344CB8AC3E}">
        <p14:creationId xmlns:p14="http://schemas.microsoft.com/office/powerpoint/2010/main" val="3391773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68375" eaLnBrk="0" hangingPunct="0">
              <a:defRPr>
                <a:solidFill>
                  <a:schemeClr val="tx1"/>
                </a:solidFill>
                <a:latin typeface="Tahoma" panose="020B0604030504040204" pitchFamily="34" charset="0"/>
                <a:cs typeface="Arial" panose="020B0604020202020204" pitchFamily="34" charset="0"/>
              </a:defRPr>
            </a:lvl1pPr>
            <a:lvl2pPr marL="742950" indent="-285750" defTabSz="968375" eaLnBrk="0" hangingPunct="0">
              <a:defRPr>
                <a:solidFill>
                  <a:schemeClr val="tx1"/>
                </a:solidFill>
                <a:latin typeface="Tahoma" panose="020B0604030504040204" pitchFamily="34" charset="0"/>
                <a:cs typeface="Arial" panose="020B0604020202020204" pitchFamily="34" charset="0"/>
              </a:defRPr>
            </a:lvl2pPr>
            <a:lvl3pPr marL="1143000" indent="-228600" defTabSz="968375" eaLnBrk="0" hangingPunct="0">
              <a:defRPr>
                <a:solidFill>
                  <a:schemeClr val="tx1"/>
                </a:solidFill>
                <a:latin typeface="Tahoma" panose="020B0604030504040204" pitchFamily="34" charset="0"/>
                <a:cs typeface="Arial" panose="020B0604020202020204" pitchFamily="34" charset="0"/>
              </a:defRPr>
            </a:lvl3pPr>
            <a:lvl4pPr marL="1600200" indent="-228600" defTabSz="968375" eaLnBrk="0" hangingPunct="0">
              <a:defRPr>
                <a:solidFill>
                  <a:schemeClr val="tx1"/>
                </a:solidFill>
                <a:latin typeface="Tahoma" panose="020B0604030504040204" pitchFamily="34" charset="0"/>
                <a:cs typeface="Arial" panose="020B0604020202020204" pitchFamily="34" charset="0"/>
              </a:defRPr>
            </a:lvl4pPr>
            <a:lvl5pPr marL="2057400" indent="-228600" defTabSz="968375" eaLnBrk="0" hangingPunct="0">
              <a:defRPr>
                <a:solidFill>
                  <a:schemeClr val="tx1"/>
                </a:solidFill>
                <a:latin typeface="Tahoma" panose="020B0604030504040204" pitchFamily="34" charset="0"/>
                <a:cs typeface="Arial" panose="020B0604020202020204" pitchFamily="34" charset="0"/>
              </a:defRPr>
            </a:lvl5pPr>
            <a:lvl6pPr marL="2514600" indent="-228600" defTabSz="9683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683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683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683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96A35C16-E5E4-4D20-9519-78EB9BC40CDF}" type="slidenum">
              <a:rPr lang="en-GB" altLang="en-US"/>
              <a:pPr/>
              <a:t>52</a:t>
            </a:fld>
            <a:endParaRPr lang="en-GB" altLang="en-US"/>
          </a:p>
        </p:txBody>
      </p:sp>
      <p:sp>
        <p:nvSpPr>
          <p:cNvPr id="153603" name="Rectangle 2"/>
          <p:cNvSpPr>
            <a:spLocks noGrp="1" noRot="1" noChangeAspect="1" noChangeArrowheads="1" noTextEdit="1"/>
          </p:cNvSpPr>
          <p:nvPr>
            <p:ph type="sldImg"/>
          </p:nvPr>
        </p:nvSpPr>
        <p:spPr>
          <a:xfrm>
            <a:off x="1325563" y="754063"/>
            <a:ext cx="4719637" cy="3538537"/>
          </a:xfrm>
          <a:ln/>
        </p:spPr>
      </p:sp>
      <p:sp>
        <p:nvSpPr>
          <p:cNvPr id="153604" name="Rectangle 3"/>
          <p:cNvSpPr>
            <a:spLocks noGrp="1" noChangeArrowheads="1"/>
          </p:cNvSpPr>
          <p:nvPr>
            <p:ph type="body" idx="1"/>
          </p:nvPr>
        </p:nvSpPr>
        <p:spPr>
          <a:xfrm>
            <a:off x="625475" y="4594225"/>
            <a:ext cx="6137275" cy="42941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mtClean="0">
                <a:solidFill>
                  <a:srgbClr val="0033CC"/>
                </a:solidFill>
              </a:rPr>
              <a:t>Solid sample at the end of transformation is filtered, air dried and checked by XRPD </a:t>
            </a:r>
          </a:p>
        </p:txBody>
      </p:sp>
    </p:spTree>
    <p:extLst>
      <p:ext uri="{BB962C8B-B14F-4D97-AF65-F5344CB8AC3E}">
        <p14:creationId xmlns:p14="http://schemas.microsoft.com/office/powerpoint/2010/main" val="1417547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68375" eaLnBrk="0" hangingPunct="0">
              <a:defRPr>
                <a:solidFill>
                  <a:schemeClr val="tx1"/>
                </a:solidFill>
                <a:latin typeface="Tahoma" panose="020B0604030504040204" pitchFamily="34" charset="0"/>
                <a:cs typeface="Arial" panose="020B0604020202020204" pitchFamily="34" charset="0"/>
              </a:defRPr>
            </a:lvl1pPr>
            <a:lvl2pPr marL="742950" indent="-285750" defTabSz="968375" eaLnBrk="0" hangingPunct="0">
              <a:defRPr>
                <a:solidFill>
                  <a:schemeClr val="tx1"/>
                </a:solidFill>
                <a:latin typeface="Tahoma" panose="020B0604030504040204" pitchFamily="34" charset="0"/>
                <a:cs typeface="Arial" panose="020B0604020202020204" pitchFamily="34" charset="0"/>
              </a:defRPr>
            </a:lvl2pPr>
            <a:lvl3pPr marL="1143000" indent="-228600" defTabSz="968375" eaLnBrk="0" hangingPunct="0">
              <a:defRPr>
                <a:solidFill>
                  <a:schemeClr val="tx1"/>
                </a:solidFill>
                <a:latin typeface="Tahoma" panose="020B0604030504040204" pitchFamily="34" charset="0"/>
                <a:cs typeface="Arial" panose="020B0604020202020204" pitchFamily="34" charset="0"/>
              </a:defRPr>
            </a:lvl3pPr>
            <a:lvl4pPr marL="1600200" indent="-228600" defTabSz="968375" eaLnBrk="0" hangingPunct="0">
              <a:defRPr>
                <a:solidFill>
                  <a:schemeClr val="tx1"/>
                </a:solidFill>
                <a:latin typeface="Tahoma" panose="020B0604030504040204" pitchFamily="34" charset="0"/>
                <a:cs typeface="Arial" panose="020B0604020202020204" pitchFamily="34" charset="0"/>
              </a:defRPr>
            </a:lvl4pPr>
            <a:lvl5pPr marL="2057400" indent="-228600" defTabSz="968375" eaLnBrk="0" hangingPunct="0">
              <a:defRPr>
                <a:solidFill>
                  <a:schemeClr val="tx1"/>
                </a:solidFill>
                <a:latin typeface="Tahoma" panose="020B0604030504040204" pitchFamily="34" charset="0"/>
                <a:cs typeface="Arial" panose="020B0604020202020204" pitchFamily="34" charset="0"/>
              </a:defRPr>
            </a:lvl5pPr>
            <a:lvl6pPr marL="2514600" indent="-228600" defTabSz="9683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683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683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683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F06C9561-5300-43F8-908F-3CF40F8383C0}" type="slidenum">
              <a:rPr lang="en-GB" altLang="en-US"/>
              <a:pPr/>
              <a:t>53</a:t>
            </a:fld>
            <a:endParaRPr lang="en-GB" altLang="en-US"/>
          </a:p>
        </p:txBody>
      </p:sp>
      <p:sp>
        <p:nvSpPr>
          <p:cNvPr id="154627" name="Rectangle 2"/>
          <p:cNvSpPr>
            <a:spLocks noGrp="1" noRot="1" noChangeAspect="1" noChangeArrowheads="1" noTextEdit="1"/>
          </p:cNvSpPr>
          <p:nvPr>
            <p:ph type="sldImg"/>
          </p:nvPr>
        </p:nvSpPr>
        <p:spPr>
          <a:xfrm>
            <a:off x="1325563" y="754063"/>
            <a:ext cx="4719637" cy="3538537"/>
          </a:xfrm>
          <a:ln/>
        </p:spPr>
      </p:sp>
      <p:sp>
        <p:nvSpPr>
          <p:cNvPr id="154628" name="Rectangle 3"/>
          <p:cNvSpPr>
            <a:spLocks noGrp="1" noChangeArrowheads="1"/>
          </p:cNvSpPr>
          <p:nvPr>
            <p:ph type="body" idx="1"/>
          </p:nvPr>
        </p:nvSpPr>
        <p:spPr>
          <a:xfrm>
            <a:off x="625475" y="4594225"/>
            <a:ext cx="6137275" cy="42941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r>
              <a:rPr lang="de-CH" altLang="en-US" smtClean="0"/>
              <a:t>Although failed to identify any solvate intermediate, Raman did reveal the transformation pathway in this case. </a:t>
            </a:r>
          </a:p>
          <a:p>
            <a:pPr>
              <a:buFontTx/>
              <a:buChar char="•"/>
            </a:pPr>
            <a:r>
              <a:rPr lang="de-CH" altLang="en-US" smtClean="0"/>
              <a:t>Due to the complication of the system, further investigation would be necessary to determine the mechanism of solvent directed transformation.  Although intermediate solvates, which dissociate easily at ambient environment are also suspected to be the cause, more proper analytical techniques as well as experiemental design could help to better explain this observation</a:t>
            </a:r>
          </a:p>
        </p:txBody>
      </p:sp>
    </p:spTree>
    <p:extLst>
      <p:ext uri="{BB962C8B-B14F-4D97-AF65-F5344CB8AC3E}">
        <p14:creationId xmlns:p14="http://schemas.microsoft.com/office/powerpoint/2010/main" val="662084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68375" eaLnBrk="0" hangingPunct="0">
              <a:defRPr>
                <a:solidFill>
                  <a:schemeClr val="tx1"/>
                </a:solidFill>
                <a:latin typeface="Tahoma" panose="020B0604030504040204" pitchFamily="34" charset="0"/>
                <a:cs typeface="Arial" panose="020B0604020202020204" pitchFamily="34" charset="0"/>
              </a:defRPr>
            </a:lvl1pPr>
            <a:lvl2pPr marL="742950" indent="-285750" defTabSz="968375" eaLnBrk="0" hangingPunct="0">
              <a:defRPr>
                <a:solidFill>
                  <a:schemeClr val="tx1"/>
                </a:solidFill>
                <a:latin typeface="Tahoma" panose="020B0604030504040204" pitchFamily="34" charset="0"/>
                <a:cs typeface="Arial" panose="020B0604020202020204" pitchFamily="34" charset="0"/>
              </a:defRPr>
            </a:lvl2pPr>
            <a:lvl3pPr marL="1143000" indent="-228600" defTabSz="968375" eaLnBrk="0" hangingPunct="0">
              <a:defRPr>
                <a:solidFill>
                  <a:schemeClr val="tx1"/>
                </a:solidFill>
                <a:latin typeface="Tahoma" panose="020B0604030504040204" pitchFamily="34" charset="0"/>
                <a:cs typeface="Arial" panose="020B0604020202020204" pitchFamily="34" charset="0"/>
              </a:defRPr>
            </a:lvl3pPr>
            <a:lvl4pPr marL="1600200" indent="-228600" defTabSz="968375" eaLnBrk="0" hangingPunct="0">
              <a:defRPr>
                <a:solidFill>
                  <a:schemeClr val="tx1"/>
                </a:solidFill>
                <a:latin typeface="Tahoma" panose="020B0604030504040204" pitchFamily="34" charset="0"/>
                <a:cs typeface="Arial" panose="020B0604020202020204" pitchFamily="34" charset="0"/>
              </a:defRPr>
            </a:lvl4pPr>
            <a:lvl5pPr marL="2057400" indent="-228600" defTabSz="968375" eaLnBrk="0" hangingPunct="0">
              <a:defRPr>
                <a:solidFill>
                  <a:schemeClr val="tx1"/>
                </a:solidFill>
                <a:latin typeface="Tahoma" panose="020B0604030504040204" pitchFamily="34" charset="0"/>
                <a:cs typeface="Arial" panose="020B0604020202020204" pitchFamily="34" charset="0"/>
              </a:defRPr>
            </a:lvl5pPr>
            <a:lvl6pPr marL="2514600" indent="-228600" defTabSz="9683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defTabSz="9683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defTabSz="9683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defTabSz="968375"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47E6495F-FEF4-48BB-A6E8-B70CCF0203C3}" type="slidenum">
              <a:rPr lang="en-GB" altLang="en-US"/>
              <a:pPr/>
              <a:t>54</a:t>
            </a:fld>
            <a:endParaRPr lang="en-GB" altLang="en-US"/>
          </a:p>
        </p:txBody>
      </p:sp>
      <p:sp>
        <p:nvSpPr>
          <p:cNvPr id="155651" name="Rectangle 2"/>
          <p:cNvSpPr>
            <a:spLocks noGrp="1" noRot="1" noChangeAspect="1" noChangeArrowheads="1" noTextEdit="1"/>
          </p:cNvSpPr>
          <p:nvPr>
            <p:ph type="sldImg"/>
          </p:nvPr>
        </p:nvSpPr>
        <p:spPr>
          <a:xfrm>
            <a:off x="1325563" y="754063"/>
            <a:ext cx="4719637" cy="3538537"/>
          </a:xfrm>
          <a:ln/>
        </p:spPr>
      </p:sp>
      <p:sp>
        <p:nvSpPr>
          <p:cNvPr id="155652" name="Rectangle 3"/>
          <p:cNvSpPr>
            <a:spLocks noGrp="1" noChangeArrowheads="1"/>
          </p:cNvSpPr>
          <p:nvPr>
            <p:ph type="body" idx="1"/>
          </p:nvPr>
        </p:nvSpPr>
        <p:spPr>
          <a:xfrm>
            <a:off x="625475" y="4594225"/>
            <a:ext cx="6137275" cy="42941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CH" altLang="en-US" smtClean="0"/>
          </a:p>
        </p:txBody>
      </p:sp>
    </p:spTree>
    <p:extLst>
      <p:ext uri="{BB962C8B-B14F-4D97-AF65-F5344CB8AC3E}">
        <p14:creationId xmlns:p14="http://schemas.microsoft.com/office/powerpoint/2010/main" val="4733665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25"/>
          <p:cNvSpPr>
            <a:spLocks noGrp="1" noChangeArrowheads="1"/>
          </p:cNvSpPr>
          <p:nvPr>
            <p:ph type="sldNum" sz="quarter" idx="10"/>
          </p:nvPr>
        </p:nvSpPr>
        <p:spPr>
          <a:ln/>
        </p:spPr>
        <p:txBody>
          <a:bodyPr/>
          <a:lstStyle>
            <a:lvl1pPr>
              <a:defRPr/>
            </a:lvl1pPr>
          </a:lstStyle>
          <a:p>
            <a:fld id="{8FCE4A3E-EA03-4074-9D64-B5A7868173CE}" type="slidenum">
              <a:rPr lang="en-US" altLang="en-US"/>
              <a:pPr/>
              <a:t>‹#›</a:t>
            </a:fld>
            <a:endParaRPr lang="en-US" altLang="en-US" dirty="0"/>
          </a:p>
        </p:txBody>
      </p:sp>
    </p:spTree>
    <p:extLst>
      <p:ext uri="{BB962C8B-B14F-4D97-AF65-F5344CB8AC3E}">
        <p14:creationId xmlns:p14="http://schemas.microsoft.com/office/powerpoint/2010/main" val="268323854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alphaModFix amt="68000"/>
            <a:lum/>
          </a:blip>
          <a:srcRect/>
          <a:stretch>
            <a:fillRect t="-36000" b="-3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5"/>
          <p:cNvSpPr>
            <a:spLocks noGrp="1" noChangeArrowheads="1"/>
          </p:cNvSpPr>
          <p:nvPr>
            <p:ph type="sldNum" sz="quarter" idx="10"/>
          </p:nvPr>
        </p:nvSpPr>
        <p:spPr>
          <a:ln/>
        </p:spPr>
        <p:txBody>
          <a:bodyPr/>
          <a:lstStyle>
            <a:lvl1pPr>
              <a:defRPr/>
            </a:lvl1pPr>
          </a:lstStyle>
          <a:p>
            <a:fld id="{F605C250-BF82-4875-A680-A6C75FC2822B}" type="slidenum">
              <a:rPr lang="en-US" altLang="en-US"/>
              <a:pPr/>
              <a:t>‹#›</a:t>
            </a:fld>
            <a:endParaRPr lang="en-US" altLang="en-US"/>
          </a:p>
        </p:txBody>
      </p:sp>
    </p:spTree>
    <p:extLst>
      <p:ext uri="{BB962C8B-B14F-4D97-AF65-F5344CB8AC3E}">
        <p14:creationId xmlns:p14="http://schemas.microsoft.com/office/powerpoint/2010/main" val="2645476636"/>
      </p:ext>
    </p:extLst>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5"/>
          <p:cNvSpPr>
            <a:spLocks noGrp="1" noChangeArrowheads="1"/>
          </p:cNvSpPr>
          <p:nvPr>
            <p:ph type="sldNum" sz="quarter" idx="10"/>
          </p:nvPr>
        </p:nvSpPr>
        <p:spPr>
          <a:ln/>
        </p:spPr>
        <p:txBody>
          <a:bodyPr/>
          <a:lstStyle>
            <a:lvl1pPr>
              <a:defRPr/>
            </a:lvl1pPr>
          </a:lstStyle>
          <a:p>
            <a:fld id="{98435FE2-EC62-44D3-9C19-FA1C5661220E}" type="slidenum">
              <a:rPr lang="en-US" altLang="en-US"/>
              <a:pPr/>
              <a:t>‹#›</a:t>
            </a:fld>
            <a:endParaRPr lang="en-US" altLang="en-US"/>
          </a:p>
        </p:txBody>
      </p:sp>
    </p:spTree>
    <p:extLst>
      <p:ext uri="{BB962C8B-B14F-4D97-AF65-F5344CB8AC3E}">
        <p14:creationId xmlns:p14="http://schemas.microsoft.com/office/powerpoint/2010/main" val="106971370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0">
          <a:blip r:embed="rId2">
            <a:alphaModFix amt="67000"/>
            <a:lum/>
          </a:blip>
          <a:srcRect/>
          <a:stretch>
            <a:fillRect t="-36000" b="-3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1054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5"/>
          <p:cNvSpPr>
            <a:spLocks noGrp="1" noChangeArrowheads="1"/>
          </p:cNvSpPr>
          <p:nvPr>
            <p:ph type="sldNum" sz="quarter" idx="10"/>
          </p:nvPr>
        </p:nvSpPr>
        <p:spPr>
          <a:ln/>
        </p:spPr>
        <p:txBody>
          <a:bodyPr/>
          <a:lstStyle>
            <a:lvl1pPr>
              <a:defRPr/>
            </a:lvl1pPr>
          </a:lstStyle>
          <a:p>
            <a:fld id="{CF0D85B9-4A5F-42AA-A6A7-00F536BBB243}" type="slidenum">
              <a:rPr lang="en-US" altLang="en-US"/>
              <a:pPr/>
              <a:t>‹#›</a:t>
            </a:fld>
            <a:endParaRPr lang="en-US" altLang="en-US"/>
          </a:p>
        </p:txBody>
      </p:sp>
    </p:spTree>
    <p:extLst>
      <p:ext uri="{BB962C8B-B14F-4D97-AF65-F5344CB8AC3E}">
        <p14:creationId xmlns:p14="http://schemas.microsoft.com/office/powerpoint/2010/main" val="2872383498"/>
      </p:ext>
    </p:extLst>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5"/>
          <p:cNvSpPr>
            <a:spLocks noGrp="1" noChangeArrowheads="1"/>
          </p:cNvSpPr>
          <p:nvPr>
            <p:ph type="sldNum" sz="quarter" idx="10"/>
          </p:nvPr>
        </p:nvSpPr>
        <p:spPr>
          <a:ln/>
        </p:spPr>
        <p:txBody>
          <a:bodyPr/>
          <a:lstStyle>
            <a:lvl1pPr>
              <a:defRPr/>
            </a:lvl1pPr>
          </a:lstStyle>
          <a:p>
            <a:fld id="{D0C78350-73F2-4ED3-B7AE-A48B1F73D35A}" type="slidenum">
              <a:rPr lang="en-US" altLang="en-US"/>
              <a:pPr/>
              <a:t>‹#›</a:t>
            </a:fld>
            <a:endParaRPr lang="en-US" altLang="en-US"/>
          </a:p>
        </p:txBody>
      </p:sp>
    </p:spTree>
    <p:extLst>
      <p:ext uri="{BB962C8B-B14F-4D97-AF65-F5344CB8AC3E}">
        <p14:creationId xmlns:p14="http://schemas.microsoft.com/office/powerpoint/2010/main" val="673429050"/>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0">
          <a:blip r:embed="rId2">
            <a:alphaModFix amt="68000"/>
            <a:lum/>
          </a:blip>
          <a:srcRect/>
          <a:stretch>
            <a:fillRect t="-36000" b="-3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Rectangle 25"/>
          <p:cNvSpPr>
            <a:spLocks noGrp="1" noChangeArrowheads="1"/>
          </p:cNvSpPr>
          <p:nvPr>
            <p:ph type="sldNum" sz="quarter" idx="10"/>
          </p:nvPr>
        </p:nvSpPr>
        <p:spPr>
          <a:ln/>
        </p:spPr>
        <p:txBody>
          <a:bodyPr/>
          <a:lstStyle>
            <a:lvl1pPr>
              <a:defRPr/>
            </a:lvl1pPr>
          </a:lstStyle>
          <a:p>
            <a:fld id="{0273CFDA-B45F-4D75-85E6-5D3CABFD9B41}" type="slidenum">
              <a:rPr lang="en-US" altLang="en-US"/>
              <a:pPr/>
              <a:t>‹#›</a:t>
            </a:fld>
            <a:endParaRPr lang="en-US" altLang="en-US"/>
          </a:p>
        </p:txBody>
      </p:sp>
    </p:spTree>
    <p:extLst>
      <p:ext uri="{BB962C8B-B14F-4D97-AF65-F5344CB8AC3E}">
        <p14:creationId xmlns:p14="http://schemas.microsoft.com/office/powerpoint/2010/main" val="3645044034"/>
      </p:ext>
    </p:extLst>
  </p:cSld>
  <p:clrMapOvr>
    <a:masterClrMapping/>
  </p:clrMapOv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5"/>
          <p:cNvSpPr>
            <a:spLocks noGrp="1" noChangeArrowheads="1"/>
          </p:cNvSpPr>
          <p:nvPr>
            <p:ph type="sldNum" sz="quarter" idx="10"/>
          </p:nvPr>
        </p:nvSpPr>
        <p:spPr>
          <a:ln/>
        </p:spPr>
        <p:txBody>
          <a:bodyPr/>
          <a:lstStyle>
            <a:lvl1pPr>
              <a:defRPr/>
            </a:lvl1pPr>
          </a:lstStyle>
          <a:p>
            <a:fld id="{285D575C-87ED-4D1E-A837-152425427BFD}" type="slidenum">
              <a:rPr lang="en-US" altLang="en-US"/>
              <a:pPr/>
              <a:t>‹#›</a:t>
            </a:fld>
            <a:endParaRPr lang="en-US" altLang="en-US"/>
          </a:p>
        </p:txBody>
      </p:sp>
    </p:spTree>
    <p:extLst>
      <p:ext uri="{BB962C8B-B14F-4D97-AF65-F5344CB8AC3E}">
        <p14:creationId xmlns:p14="http://schemas.microsoft.com/office/powerpoint/2010/main" val="1183127928"/>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Rectangle 25"/>
          <p:cNvSpPr>
            <a:spLocks noGrp="1" noChangeArrowheads="1"/>
          </p:cNvSpPr>
          <p:nvPr>
            <p:ph type="sldNum" sz="quarter" idx="10"/>
          </p:nvPr>
        </p:nvSpPr>
        <p:spPr>
          <a:ln/>
        </p:spPr>
        <p:txBody>
          <a:bodyPr/>
          <a:lstStyle>
            <a:lvl1pPr>
              <a:defRPr/>
            </a:lvl1pPr>
          </a:lstStyle>
          <a:p>
            <a:fld id="{1D716D24-3AF3-42B8-9D6B-FB5C5D87FD17}" type="slidenum">
              <a:rPr lang="en-US" altLang="en-US"/>
              <a:pPr/>
              <a:t>‹#›</a:t>
            </a:fld>
            <a:endParaRPr lang="en-US" altLang="en-US"/>
          </a:p>
        </p:txBody>
      </p:sp>
    </p:spTree>
    <p:extLst>
      <p:ext uri="{BB962C8B-B14F-4D97-AF65-F5344CB8AC3E}">
        <p14:creationId xmlns:p14="http://schemas.microsoft.com/office/powerpoint/2010/main" val="261506881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sldNum" sz="quarter" idx="10"/>
          </p:nvPr>
        </p:nvSpPr>
        <p:spPr>
          <a:ln/>
        </p:spPr>
        <p:txBody>
          <a:bodyPr/>
          <a:lstStyle>
            <a:lvl1pPr>
              <a:defRPr/>
            </a:lvl1pPr>
          </a:lstStyle>
          <a:p>
            <a:fld id="{ABF8A53D-49F7-4302-B032-671432DA9BAF}" type="slidenum">
              <a:rPr lang="en-US" altLang="en-US"/>
              <a:pPr/>
              <a:t>‹#›</a:t>
            </a:fld>
            <a:endParaRPr lang="en-US" altLang="en-US"/>
          </a:p>
        </p:txBody>
      </p:sp>
    </p:spTree>
    <p:extLst>
      <p:ext uri="{BB962C8B-B14F-4D97-AF65-F5344CB8AC3E}">
        <p14:creationId xmlns:p14="http://schemas.microsoft.com/office/powerpoint/2010/main" val="99052892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5"/>
          <p:cNvSpPr>
            <a:spLocks noGrp="1" noChangeArrowheads="1"/>
          </p:cNvSpPr>
          <p:nvPr>
            <p:ph type="sldNum" sz="quarter" idx="10"/>
          </p:nvPr>
        </p:nvSpPr>
        <p:spPr>
          <a:ln/>
        </p:spPr>
        <p:txBody>
          <a:bodyPr/>
          <a:lstStyle>
            <a:lvl1pPr>
              <a:defRPr/>
            </a:lvl1pPr>
          </a:lstStyle>
          <a:p>
            <a:fld id="{83C12697-0C6A-4787-908F-299D44F783AE}" type="slidenum">
              <a:rPr lang="en-US" altLang="en-US"/>
              <a:pPr/>
              <a:t>‹#›</a:t>
            </a:fld>
            <a:endParaRPr lang="en-US" altLang="en-US"/>
          </a:p>
        </p:txBody>
      </p:sp>
    </p:spTree>
    <p:extLst>
      <p:ext uri="{BB962C8B-B14F-4D97-AF65-F5344CB8AC3E}">
        <p14:creationId xmlns:p14="http://schemas.microsoft.com/office/powerpoint/2010/main" val="268444262"/>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5"/>
          <p:cNvSpPr>
            <a:spLocks noGrp="1" noChangeArrowheads="1"/>
          </p:cNvSpPr>
          <p:nvPr>
            <p:ph type="sldNum" sz="quarter" idx="10"/>
          </p:nvPr>
        </p:nvSpPr>
        <p:spPr>
          <a:ln/>
        </p:spPr>
        <p:txBody>
          <a:bodyPr/>
          <a:lstStyle>
            <a:lvl1pPr>
              <a:defRPr/>
            </a:lvl1pPr>
          </a:lstStyle>
          <a:p>
            <a:fld id="{3AD1359B-95F5-4280-ADAF-6BF3FBF15B66}" type="slidenum">
              <a:rPr lang="en-US" altLang="en-US"/>
              <a:pPr/>
              <a:t>‹#›</a:t>
            </a:fld>
            <a:endParaRPr lang="en-US" altLang="en-US"/>
          </a:p>
        </p:txBody>
      </p:sp>
    </p:spTree>
    <p:extLst>
      <p:ext uri="{BB962C8B-B14F-4D97-AF65-F5344CB8AC3E}">
        <p14:creationId xmlns:p14="http://schemas.microsoft.com/office/powerpoint/2010/main" val="2415285249"/>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274638"/>
            <a:ext cx="2114550" cy="5821362"/>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191250" cy="5821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5"/>
          <p:cNvSpPr>
            <a:spLocks noGrp="1" noChangeArrowheads="1"/>
          </p:cNvSpPr>
          <p:nvPr>
            <p:ph type="sldNum" sz="quarter" idx="10"/>
          </p:nvPr>
        </p:nvSpPr>
        <p:spPr>
          <a:ln/>
        </p:spPr>
        <p:txBody>
          <a:bodyPr/>
          <a:lstStyle>
            <a:lvl1pPr>
              <a:defRPr/>
            </a:lvl1pPr>
          </a:lstStyle>
          <a:p>
            <a:fld id="{70559C23-31B8-4916-9B48-DBE62B579538}" type="slidenum">
              <a:rPr lang="en-US" altLang="en-US"/>
              <a:pPr/>
              <a:t>‹#›</a:t>
            </a:fld>
            <a:endParaRPr lang="en-US" altLang="en-US"/>
          </a:p>
        </p:txBody>
      </p:sp>
    </p:spTree>
    <p:extLst>
      <p:ext uri="{BB962C8B-B14F-4D97-AF65-F5344CB8AC3E}">
        <p14:creationId xmlns:p14="http://schemas.microsoft.com/office/powerpoint/2010/main" val="87566519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4"/>
          <p:cNvSpPr>
            <a:spLocks noChangeArrowheads="1"/>
          </p:cNvSpPr>
          <p:nvPr/>
        </p:nvSpPr>
        <p:spPr bwMode="auto">
          <a:xfrm>
            <a:off x="1303338" y="366713"/>
            <a:ext cx="7793037"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en-US" sz="4400">
              <a:solidFill>
                <a:schemeClr val="tx2"/>
              </a:solidFill>
            </a:endParaRPr>
          </a:p>
        </p:txBody>
      </p:sp>
      <p:sp>
        <p:nvSpPr>
          <p:cNvPr id="22553" name="Rectangle 25"/>
          <p:cNvSpPr>
            <a:spLocks noGrp="1" noChangeArrowheads="1"/>
          </p:cNvSpPr>
          <p:nvPr>
            <p:ph type="sldNum" sz="quarter" idx="4"/>
          </p:nvPr>
        </p:nvSpPr>
        <p:spPr bwMode="auto">
          <a:xfrm>
            <a:off x="-1371600" y="64008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fld id="{4FA2BFFE-C768-4FCE-81C1-898341BC2654}" type="slidenum">
              <a:rPr lang="en-US" altLang="en-US"/>
              <a:pPr/>
              <a:t>‹#›</a:t>
            </a:fld>
            <a:endParaRPr lang="en-US" altLang="en-US"/>
          </a:p>
        </p:txBody>
      </p:sp>
      <p:sp>
        <p:nvSpPr>
          <p:cNvPr id="1028" name="Rectangle 26"/>
          <p:cNvSpPr>
            <a:spLocks noGrp="1" noChangeArrowheads="1"/>
          </p:cNvSpPr>
          <p:nvPr>
            <p:ph type="body" idx="1"/>
          </p:nvPr>
        </p:nvSpPr>
        <p:spPr bwMode="auto">
          <a:xfrm>
            <a:off x="11430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9" name="Rectangle 27"/>
          <p:cNvSpPr>
            <a:spLocks noChangeArrowheads="1"/>
          </p:cNvSpPr>
          <p:nvPr/>
        </p:nvSpPr>
        <p:spPr bwMode="gray">
          <a:xfrm>
            <a:off x="0" y="1157288"/>
            <a:ext cx="9323388" cy="63500"/>
          </a:xfrm>
          <a:prstGeom prst="rect">
            <a:avLst/>
          </a:prstGeom>
          <a:solidFill>
            <a:srgbClr val="00008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endParaRPr lang="en-US" altLang="en-US"/>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Lst>
  <p:transition/>
  <p:timing>
    <p:tnLst>
      <p:par>
        <p:cTn id="1" dur="indefinite" restart="never" nodeType="tmRoot"/>
      </p:par>
    </p:tnLst>
  </p:timing>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4.xml"/><Relationship Id="rId1" Type="http://schemas.openxmlformats.org/officeDocument/2006/relationships/vmlDrawing" Target="../drawings/vmlDrawing2.vml"/><Relationship Id="rId5" Type="http://schemas.openxmlformats.org/officeDocument/2006/relationships/image" Target="../media/image7.wmf"/><Relationship Id="rId4" Type="http://schemas.openxmlformats.org/officeDocument/2006/relationships/oleObject" Target="../embeddings/oleObject2.bin"/></Relationships>
</file>

<file path=ppt/slides/_rels/slide15.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4.xml"/><Relationship Id="rId1" Type="http://schemas.openxmlformats.org/officeDocument/2006/relationships/vmlDrawing" Target="../drawings/vmlDrawing3.vml"/><Relationship Id="rId6" Type="http://schemas.openxmlformats.org/officeDocument/2006/relationships/image" Target="../media/image19.wmf"/><Relationship Id="rId5" Type="http://schemas.openxmlformats.org/officeDocument/2006/relationships/oleObject" Target="../embeddings/oleObject4.bin"/><Relationship Id="rId4" Type="http://schemas.openxmlformats.org/officeDocument/2006/relationships/image" Target="../media/image18.w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4.xml"/><Relationship Id="rId1" Type="http://schemas.openxmlformats.org/officeDocument/2006/relationships/vmlDrawing" Target="../drawings/vmlDrawing4.vml"/><Relationship Id="rId4" Type="http://schemas.openxmlformats.org/officeDocument/2006/relationships/image" Target="../media/image20.w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slideLayout" Target="../slideLayouts/slideLayout4.xml"/><Relationship Id="rId1" Type="http://schemas.openxmlformats.org/officeDocument/2006/relationships/vmlDrawing" Target="../drawings/vmlDrawing5.vml"/><Relationship Id="rId5" Type="http://schemas.openxmlformats.org/officeDocument/2006/relationships/image" Target="../media/image22.wmf"/><Relationship Id="rId4" Type="http://schemas.openxmlformats.org/officeDocument/2006/relationships/oleObject" Target="../embeddings/oleObject6.bin"/></Relationships>
</file>

<file path=ppt/slides/_rels/slide4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27.emf"/><Relationship Id="rId2" Type="http://schemas.openxmlformats.org/officeDocument/2006/relationships/slideLayout" Target="../slideLayouts/slideLayout4.xml"/><Relationship Id="rId1" Type="http://schemas.openxmlformats.org/officeDocument/2006/relationships/vmlDrawing" Target="../drawings/vmlDrawing6.vml"/><Relationship Id="rId6" Type="http://schemas.openxmlformats.org/officeDocument/2006/relationships/oleObject" Target="../embeddings/oleObject8.bin"/><Relationship Id="rId5" Type="http://schemas.openxmlformats.org/officeDocument/2006/relationships/image" Target="../media/image26.emf"/><Relationship Id="rId4" Type="http://schemas.openxmlformats.org/officeDocument/2006/relationships/oleObject" Target="../embeddings/oleObject7.bin"/></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4.xml"/><Relationship Id="rId1" Type="http://schemas.openxmlformats.org/officeDocument/2006/relationships/vmlDrawing" Target="../drawings/vmlDrawing7.vml"/><Relationship Id="rId4" Type="http://schemas.openxmlformats.org/officeDocument/2006/relationships/image" Target="../media/image28.png"/></Relationships>
</file>

<file path=ppt/slides/_rels/slide4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32.png"/></Relationships>
</file>

<file path=ppt/slides/_rels/slide5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vmlDrawing" Target="../drawings/vmlDrawing9.vml"/><Relationship Id="rId5" Type="http://schemas.openxmlformats.org/officeDocument/2006/relationships/image" Target="../media/image33.emf"/><Relationship Id="rId4" Type="http://schemas.openxmlformats.org/officeDocument/2006/relationships/oleObject" Target="../embeddings/oleObject11.bin"/></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t="-36000" b="-36000"/>
          </a:stretch>
        </a:blipFill>
        <a:effectLst/>
      </p:bgPr>
    </p:bg>
    <p:spTree>
      <p:nvGrpSpPr>
        <p:cNvPr id="1" name=""/>
        <p:cNvGrpSpPr/>
        <p:nvPr/>
      </p:nvGrpSpPr>
      <p:grpSpPr>
        <a:xfrm>
          <a:off x="0" y="0"/>
          <a:ext cx="0" cy="0"/>
          <a:chOff x="0" y="0"/>
          <a:chExt cx="0" cy="0"/>
        </a:xfrm>
      </p:grpSpPr>
      <p:sp>
        <p:nvSpPr>
          <p:cNvPr id="2053" name="Rectangle 5"/>
          <p:cNvSpPr>
            <a:spLocks noGrp="1" noChangeArrowheads="1"/>
          </p:cNvSpPr>
          <p:nvPr>
            <p:ph type="subTitle" idx="1"/>
          </p:nvPr>
        </p:nvSpPr>
        <p:spPr>
          <a:xfrm>
            <a:off x="0" y="3505498"/>
            <a:ext cx="9296400" cy="990600"/>
          </a:xfrm>
        </p:spPr>
        <p:txBody>
          <a:bodyPr/>
          <a:lstStyle/>
          <a:p>
            <a:pPr eaLnBrk="1" hangingPunct="1">
              <a:lnSpc>
                <a:spcPct val="80000"/>
              </a:lnSpc>
              <a:defRPr/>
            </a:pPr>
            <a:r>
              <a:rPr lang="en-US" sz="2000" b="1" dirty="0"/>
              <a:t>Peter Karpinski, Ph.D., D.Sc.</a:t>
            </a:r>
          </a:p>
          <a:p>
            <a:pPr eaLnBrk="1" hangingPunct="1">
              <a:lnSpc>
                <a:spcPct val="80000"/>
              </a:lnSpc>
              <a:defRPr/>
            </a:pPr>
            <a:r>
              <a:rPr lang="en-US" sz="2000" b="1" dirty="0" smtClean="0">
                <a:solidFill>
                  <a:srgbClr val="4D4D4D"/>
                </a:solidFill>
                <a:effectLst>
                  <a:outerShdw blurRad="38100" dist="38100" dir="2700000" algn="tl">
                    <a:srgbClr val="C0C0C0"/>
                  </a:outerShdw>
                </a:effectLst>
              </a:rPr>
              <a:t>Consultant/Expert </a:t>
            </a:r>
            <a:r>
              <a:rPr lang="en-US" sz="2000" b="1" dirty="0" smtClean="0">
                <a:solidFill>
                  <a:srgbClr val="4D4D4D"/>
                </a:solidFill>
                <a:effectLst>
                  <a:outerShdw blurRad="38100" dist="38100" dir="2700000" algn="tl">
                    <a:srgbClr val="C0C0C0"/>
                  </a:outerShdw>
                </a:effectLst>
              </a:rPr>
              <a:t>Witness/Trainer</a:t>
            </a:r>
          </a:p>
          <a:p>
            <a:pPr eaLnBrk="1" hangingPunct="1">
              <a:lnSpc>
                <a:spcPct val="80000"/>
              </a:lnSpc>
              <a:defRPr/>
            </a:pPr>
            <a:r>
              <a:rPr lang="en-US" sz="1800" dirty="0" smtClean="0">
                <a:solidFill>
                  <a:schemeClr val="accent4"/>
                </a:solidFill>
                <a:effectLst>
                  <a:outerShdw blurRad="38100" dist="38100" dir="2700000" algn="tl">
                    <a:srgbClr val="C0C0C0"/>
                  </a:outerShdw>
                </a:effectLst>
              </a:rPr>
              <a:t>New </a:t>
            </a:r>
            <a:r>
              <a:rPr lang="en-US" sz="1800" smtClean="0">
                <a:solidFill>
                  <a:schemeClr val="accent4"/>
                </a:solidFill>
                <a:effectLst>
                  <a:outerShdw blurRad="38100" dist="38100" dir="2700000" algn="tl">
                    <a:srgbClr val="C0C0C0"/>
                  </a:outerShdw>
                </a:effectLst>
              </a:rPr>
              <a:t>Jersey, USA.   peterhkarpinski@gmail.com</a:t>
            </a:r>
            <a:endParaRPr lang="en-US" sz="1800" dirty="0">
              <a:solidFill>
                <a:schemeClr val="accent4"/>
              </a:solidFill>
              <a:effectLst>
                <a:outerShdw blurRad="38100" dist="38100" dir="2700000" algn="tl">
                  <a:srgbClr val="C0C0C0"/>
                </a:outerShdw>
              </a:effectLst>
            </a:endParaRPr>
          </a:p>
          <a:p>
            <a:pPr eaLnBrk="1" hangingPunct="1">
              <a:lnSpc>
                <a:spcPct val="80000"/>
              </a:lnSpc>
              <a:defRPr/>
            </a:pPr>
            <a:r>
              <a:rPr lang="en-US" sz="2000" b="1" i="1" dirty="0" smtClean="0">
                <a:solidFill>
                  <a:srgbClr val="4D4D4D"/>
                </a:solidFill>
                <a:effectLst>
                  <a:outerShdw blurRad="38100" dist="38100" dir="2700000" algn="tl">
                    <a:srgbClr val="C0C0C0"/>
                  </a:outerShdw>
                </a:effectLst>
              </a:rPr>
              <a:t>Formerly, of Novartis </a:t>
            </a:r>
            <a:r>
              <a:rPr lang="en-US" sz="2000" b="1" i="1" dirty="0">
                <a:solidFill>
                  <a:srgbClr val="4D4D4D"/>
                </a:solidFill>
                <a:effectLst>
                  <a:outerShdw blurRad="38100" dist="38100" dir="2700000" algn="tl">
                    <a:srgbClr val="C0C0C0"/>
                  </a:outerShdw>
                </a:effectLst>
              </a:rPr>
              <a:t>Pharmaceuticals Corp., USA</a:t>
            </a:r>
          </a:p>
        </p:txBody>
      </p:sp>
      <p:sp>
        <p:nvSpPr>
          <p:cNvPr id="2055" name="Text Box 7"/>
          <p:cNvSpPr txBox="1">
            <a:spLocks noChangeArrowheads="1"/>
          </p:cNvSpPr>
          <p:nvPr/>
        </p:nvSpPr>
        <p:spPr bwMode="auto">
          <a:xfrm>
            <a:off x="0" y="5280323"/>
            <a:ext cx="9144000" cy="923330"/>
          </a:xfrm>
          <a:prstGeom prst="rect">
            <a:avLst/>
          </a:prstGeom>
          <a:noFill/>
          <a:ln w="9525">
            <a:noFill/>
            <a:miter lim="800000"/>
            <a:headEnd/>
            <a:tailEnd/>
          </a:ln>
          <a:effectLst/>
        </p:spPr>
        <p:txBody>
          <a:bodyPr anchor="ctr">
            <a:spAutoFit/>
          </a:bodyPr>
          <a:lstStyle/>
          <a:p>
            <a:pPr algn="ctr"/>
            <a:r>
              <a:rPr lang="en-US" b="1" dirty="0">
                <a:solidFill>
                  <a:srgbClr val="3333FF"/>
                </a:solidFill>
              </a:rPr>
              <a:t>5th International Conference and Exhibition </a:t>
            </a:r>
            <a:endParaRPr lang="en-US" b="1" dirty="0" smtClean="0">
              <a:solidFill>
                <a:srgbClr val="3333FF"/>
              </a:solidFill>
            </a:endParaRPr>
          </a:p>
          <a:p>
            <a:pPr algn="ctr"/>
            <a:r>
              <a:rPr lang="en-US" b="1" dirty="0" smtClean="0">
                <a:solidFill>
                  <a:srgbClr val="3333FF"/>
                </a:solidFill>
              </a:rPr>
              <a:t>on </a:t>
            </a:r>
            <a:r>
              <a:rPr lang="en-US" b="1" dirty="0">
                <a:solidFill>
                  <a:srgbClr val="3333FF"/>
                </a:solidFill>
              </a:rPr>
              <a:t>Pharmaceutics &amp; Novel Drug Delivery </a:t>
            </a:r>
            <a:r>
              <a:rPr lang="en-US" b="1" dirty="0" smtClean="0">
                <a:solidFill>
                  <a:srgbClr val="3333FF"/>
                </a:solidFill>
              </a:rPr>
              <a:t>Systems</a:t>
            </a:r>
          </a:p>
          <a:p>
            <a:pPr algn="ctr"/>
            <a:r>
              <a:rPr lang="en-US" b="1" dirty="0" smtClean="0">
                <a:solidFill>
                  <a:srgbClr val="3333FF"/>
                </a:solidFill>
              </a:rPr>
              <a:t>March </a:t>
            </a:r>
            <a:r>
              <a:rPr lang="en-US" b="1" dirty="0">
                <a:solidFill>
                  <a:srgbClr val="3333FF"/>
                </a:solidFill>
              </a:rPr>
              <a:t>16-18, 2015, Dubai, UAE</a:t>
            </a:r>
          </a:p>
        </p:txBody>
      </p:sp>
      <p:sp>
        <p:nvSpPr>
          <p:cNvPr id="2052" name="Text Box 16"/>
          <p:cNvSpPr txBox="1">
            <a:spLocks noChangeArrowheads="1"/>
          </p:cNvSpPr>
          <p:nvPr/>
        </p:nvSpPr>
        <p:spPr bwMode="auto">
          <a:xfrm>
            <a:off x="0" y="1341438"/>
            <a:ext cx="9144000"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r>
              <a:rPr lang="en-US" altLang="en-US" sz="3800" b="1" dirty="0" smtClean="0">
                <a:solidFill>
                  <a:srgbClr val="3333FF"/>
                </a:solidFill>
              </a:rPr>
              <a:t>Perplex Polymorphic </a:t>
            </a:r>
            <a:r>
              <a:rPr lang="en-US" altLang="en-US" sz="3800" b="1" dirty="0">
                <a:solidFill>
                  <a:srgbClr val="3333FF"/>
                </a:solidFill>
              </a:rPr>
              <a:t>Behavior of </a:t>
            </a:r>
            <a:r>
              <a:rPr lang="en-US" altLang="en-US" sz="3800" b="1" dirty="0" smtClean="0">
                <a:solidFill>
                  <a:srgbClr val="3333FF"/>
                </a:solidFill>
              </a:rPr>
              <a:t>Active Pharmaceutical Ingredients</a:t>
            </a:r>
            <a:endParaRPr lang="en-US" altLang="en-US" sz="3800" b="1" dirty="0">
              <a:solidFill>
                <a:srgbClr val="3333FF"/>
              </a:solidFill>
            </a:endParaRPr>
          </a:p>
          <a:p>
            <a:pPr algn="ctr" eaLnBrk="1" hangingPunct="1"/>
            <a:endParaRPr lang="en-US" altLang="en-US" sz="3800" dirty="0">
              <a:solidFill>
                <a:srgbClr val="3333FF"/>
              </a:solidFill>
            </a:endParaRPr>
          </a:p>
          <a:p>
            <a:pPr algn="ctr"/>
            <a:endParaRPr lang="en-GB" altLang="en-US" sz="4000" b="1" i="1" dirty="0">
              <a:solidFill>
                <a:srgbClr val="800080"/>
              </a:solidFill>
            </a:endParaRPr>
          </a:p>
        </p:txBody>
      </p:sp>
      <p:sp>
        <p:nvSpPr>
          <p:cNvPr id="2"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en-US">
              <a:latin typeface="Arial" panose="020B0604020202020204" pitchFamily="34" charset="0"/>
            </a:endParaRPr>
          </a:p>
        </p:txBody>
      </p:sp>
      <p:sp>
        <p:nvSpPr>
          <p:cNvPr id="2054" name="Rectangle 5"/>
          <p:cNvSpPr>
            <a:spLocks noChangeArrowheads="1"/>
          </p:cNvSpPr>
          <p:nvPr/>
        </p:nvSpPr>
        <p:spPr bwMode="auto">
          <a:xfrm>
            <a:off x="0" y="30194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US" altLang="en-US" sz="1200">
                <a:latin typeface="Arial" panose="020B0604020202020204" pitchFamily="34" charset="0"/>
                <a:cs typeface="Times New Roman" panose="02020603050405020304" pitchFamily="18" charset="0"/>
              </a:rPr>
              <a:t> </a:t>
            </a:r>
            <a:endParaRPr lang="en-US" altLang="en-US">
              <a:latin typeface="Arial" panose="020B0604020202020204" pitchFamily="34" charset="0"/>
            </a:endParaRPr>
          </a:p>
        </p:txBody>
      </p:sp>
      <p:pic>
        <p:nvPicPr>
          <p:cNvPr id="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156683">
            <a:off x="1676401" y="261113"/>
            <a:ext cx="5943600" cy="76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381000" y="381000"/>
            <a:ext cx="9144000" cy="9286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b="1" dirty="0" smtClean="0">
                <a:solidFill>
                  <a:srgbClr val="3333FF"/>
                </a:solidFill>
                <a:latin typeface="Arial" panose="020B0604020202020204" pitchFamily="34" charset="0"/>
              </a:rPr>
              <a:t> </a:t>
            </a:r>
            <a:r>
              <a:rPr lang="en-US" altLang="en-US" sz="3200" b="1" dirty="0" smtClean="0">
                <a:solidFill>
                  <a:srgbClr val="3333FF"/>
                </a:solidFill>
              </a:rPr>
              <a:t>Presentation Flow</a:t>
            </a:r>
          </a:p>
        </p:txBody>
      </p:sp>
      <p:sp>
        <p:nvSpPr>
          <p:cNvPr id="3075" name="Rectangle 3"/>
          <p:cNvSpPr>
            <a:spLocks noGrp="1" noChangeArrowheads="1"/>
          </p:cNvSpPr>
          <p:nvPr>
            <p:ph type="body" idx="1"/>
          </p:nvPr>
        </p:nvSpPr>
        <p:spPr>
          <a:xfrm>
            <a:off x="1066800" y="2133600"/>
            <a:ext cx="7772400" cy="2743200"/>
          </a:xfrm>
        </p:spPr>
        <p:txBody>
          <a:bodyPr/>
          <a:lstStyle/>
          <a:p>
            <a:pPr>
              <a:lnSpc>
                <a:spcPct val="105000"/>
              </a:lnSpc>
              <a:spcBef>
                <a:spcPct val="30000"/>
              </a:spcBef>
            </a:pPr>
            <a:r>
              <a:rPr lang="en-US" altLang="en-US" sz="2800" dirty="0" smtClean="0"/>
              <a:t>Significance of polymorphism</a:t>
            </a:r>
          </a:p>
          <a:p>
            <a:pPr>
              <a:lnSpc>
                <a:spcPct val="105000"/>
              </a:lnSpc>
              <a:spcBef>
                <a:spcPct val="30000"/>
              </a:spcBef>
            </a:pPr>
            <a:r>
              <a:rPr lang="en-US" altLang="en-US" sz="2800" dirty="0" smtClean="0"/>
              <a:t>‘Well-behaved’ API forms</a:t>
            </a:r>
          </a:p>
          <a:p>
            <a:pPr>
              <a:lnSpc>
                <a:spcPct val="105000"/>
              </a:lnSpc>
              <a:spcBef>
                <a:spcPct val="30000"/>
              </a:spcBef>
            </a:pPr>
            <a:r>
              <a:rPr lang="en-US" altLang="en-US" sz="2800" dirty="0" smtClean="0"/>
              <a:t>‘All the rest’ </a:t>
            </a:r>
          </a:p>
          <a:p>
            <a:pPr>
              <a:lnSpc>
                <a:spcPct val="105000"/>
              </a:lnSpc>
              <a:spcBef>
                <a:spcPct val="30000"/>
              </a:spcBef>
            </a:pPr>
            <a:r>
              <a:rPr lang="en-US" altLang="en-US" sz="2800" dirty="0" smtClean="0"/>
              <a:t>Polymorphs behaving badly:                        Case study examples</a:t>
            </a:r>
          </a:p>
          <a:p>
            <a:pPr>
              <a:lnSpc>
                <a:spcPct val="105000"/>
              </a:lnSpc>
              <a:spcBef>
                <a:spcPct val="30000"/>
              </a:spcBef>
            </a:pPr>
            <a:r>
              <a:rPr lang="en-US" altLang="en-US" sz="2800" dirty="0" smtClean="0"/>
              <a:t>Conclusions</a:t>
            </a:r>
          </a:p>
          <a:p>
            <a:pPr>
              <a:lnSpc>
                <a:spcPct val="105000"/>
              </a:lnSpc>
              <a:spcBef>
                <a:spcPct val="30000"/>
              </a:spcBef>
            </a:pPr>
            <a:endParaRPr lang="en-US" altLang="en-US" sz="2400" dirty="0" smtClean="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381000" y="152400"/>
            <a:ext cx="9144000" cy="928688"/>
          </a:xfrm>
        </p:spPr>
        <p:txBody>
          <a:bodyPr/>
          <a:lstStyle/>
          <a:p>
            <a:pPr eaLnBrk="1" hangingPunct="1"/>
            <a:r>
              <a:rPr lang="en-US" altLang="en-US" sz="3200" b="1" dirty="0" smtClean="0">
                <a:solidFill>
                  <a:srgbClr val="3333FF"/>
                </a:solidFill>
              </a:rPr>
              <a:t>POLYMORPHISM and POLYMORPHS </a:t>
            </a:r>
            <a:br>
              <a:rPr lang="en-US" altLang="en-US" sz="3200" b="1" dirty="0" smtClean="0">
                <a:solidFill>
                  <a:srgbClr val="3333FF"/>
                </a:solidFill>
              </a:rPr>
            </a:br>
            <a:r>
              <a:rPr lang="en-US" altLang="en-US" sz="3200" b="1" dirty="0" smtClean="0">
                <a:solidFill>
                  <a:srgbClr val="3333FF"/>
                </a:solidFill>
              </a:rPr>
              <a:t>Definitions</a:t>
            </a:r>
          </a:p>
        </p:txBody>
      </p:sp>
      <p:sp>
        <p:nvSpPr>
          <p:cNvPr id="12291" name="Rectangle 5"/>
          <p:cNvSpPr>
            <a:spLocks noChangeArrowheads="1"/>
          </p:cNvSpPr>
          <p:nvPr/>
        </p:nvSpPr>
        <p:spPr bwMode="auto">
          <a:xfrm>
            <a:off x="1066800" y="1704975"/>
            <a:ext cx="7543800" cy="420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algn="ctr" eaLnBrk="0" fontAlgn="base" hangingPunct="0">
              <a:spcBef>
                <a:spcPct val="0"/>
              </a:spcBef>
              <a:spcAft>
                <a:spcPct val="0"/>
              </a:spcAft>
              <a:defRPr>
                <a:solidFill>
                  <a:schemeClr val="tx1"/>
                </a:solidFill>
                <a:latin typeface="Tahoma" panose="020B0604030504040204" pitchFamily="34" charset="0"/>
              </a:defRPr>
            </a:lvl6pPr>
            <a:lvl7pPr marL="2971800" indent="-228600" algn="ctr" eaLnBrk="0" fontAlgn="base" hangingPunct="0">
              <a:spcBef>
                <a:spcPct val="0"/>
              </a:spcBef>
              <a:spcAft>
                <a:spcPct val="0"/>
              </a:spcAft>
              <a:defRPr>
                <a:solidFill>
                  <a:schemeClr val="tx1"/>
                </a:solidFill>
                <a:latin typeface="Tahoma" panose="020B0604030504040204" pitchFamily="34" charset="0"/>
              </a:defRPr>
            </a:lvl7pPr>
            <a:lvl8pPr marL="3429000" indent="-228600" algn="ctr" eaLnBrk="0" fontAlgn="base" hangingPunct="0">
              <a:spcBef>
                <a:spcPct val="0"/>
              </a:spcBef>
              <a:spcAft>
                <a:spcPct val="0"/>
              </a:spcAft>
              <a:defRPr>
                <a:solidFill>
                  <a:schemeClr val="tx1"/>
                </a:solidFill>
                <a:latin typeface="Tahoma" panose="020B0604030504040204" pitchFamily="34" charset="0"/>
              </a:defRPr>
            </a:lvl8pPr>
            <a:lvl9pPr marL="3886200" indent="-228600" algn="ctr" eaLnBrk="0" fontAlgn="base" hangingPunct="0">
              <a:spcBef>
                <a:spcPct val="0"/>
              </a:spcBef>
              <a:spcAft>
                <a:spcPct val="0"/>
              </a:spcAft>
              <a:defRPr>
                <a:solidFill>
                  <a:schemeClr val="tx1"/>
                </a:solidFill>
                <a:latin typeface="Tahoma" panose="020B0604030504040204" pitchFamily="34" charset="0"/>
              </a:defRPr>
            </a:lvl9pPr>
          </a:lstStyle>
          <a:p>
            <a:pPr algn="l" eaLnBrk="1" hangingPunct="1"/>
            <a:r>
              <a:rPr lang="en-US" altLang="en-US" sz="3000" b="1" dirty="0"/>
              <a:t>Polymorphism</a:t>
            </a:r>
            <a:r>
              <a:rPr lang="en-US" altLang="en-US" sz="3000" dirty="0"/>
              <a:t> is defined as a property of substance to exist in more than one crystal </a:t>
            </a:r>
            <a:r>
              <a:rPr lang="en-US" altLang="en-US" sz="3000" dirty="0" smtClean="0"/>
              <a:t>structure. </a:t>
            </a:r>
            <a:endParaRPr lang="en-US" altLang="en-US" sz="3000" dirty="0"/>
          </a:p>
          <a:p>
            <a:pPr algn="l" eaLnBrk="1" hangingPunct="1"/>
            <a:endParaRPr lang="en-US" altLang="en-US" sz="3000" dirty="0"/>
          </a:p>
          <a:p>
            <a:pPr algn="l" eaLnBrk="1" hangingPunct="1"/>
            <a:r>
              <a:rPr lang="en-US" altLang="en-US" sz="3000" dirty="0"/>
              <a:t>The various polymorphic forms – </a:t>
            </a:r>
            <a:r>
              <a:rPr lang="en-US" altLang="en-US" sz="3000" b="1" dirty="0"/>
              <a:t>polymorphs </a:t>
            </a:r>
            <a:r>
              <a:rPr lang="en-US" altLang="en-US" sz="3000" dirty="0"/>
              <a:t>– of a crystal have different crystal lattices and thereby different physical and chemical properties, such as: density, hardness, solubility, </a:t>
            </a:r>
            <a:r>
              <a:rPr lang="en-US" altLang="en-US" sz="3000" dirty="0" err="1"/>
              <a:t>m.p</a:t>
            </a:r>
            <a:r>
              <a:rPr lang="en-US" altLang="en-US" sz="3000" dirty="0"/>
              <a:t>., etc.</a:t>
            </a:r>
            <a:r>
              <a:rPr lang="en-US" altLang="en-US" sz="2400" dirty="0"/>
              <a:t> </a:t>
            </a:r>
          </a:p>
        </p:txBody>
      </p:sp>
    </p:spTree>
    <p:extLst>
      <p:ext uri="{BB962C8B-B14F-4D97-AF65-F5344CB8AC3E}">
        <p14:creationId xmlns:p14="http://schemas.microsoft.com/office/powerpoint/2010/main" val="3900946153"/>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pPr eaLnBrk="1" hangingPunct="1"/>
            <a:r>
              <a:rPr lang="en-US" altLang="en-US" sz="2800" dirty="0" smtClean="0">
                <a:solidFill>
                  <a:srgbClr val="009999"/>
                </a:solidFill>
              </a:rPr>
              <a:t>  </a:t>
            </a:r>
            <a:r>
              <a:rPr lang="en-US" altLang="en-US" sz="3200" b="1" dirty="0" smtClean="0">
                <a:solidFill>
                  <a:srgbClr val="3333FF"/>
                </a:solidFill>
              </a:rPr>
              <a:t>Polymorphs - Definition</a:t>
            </a:r>
          </a:p>
        </p:txBody>
      </p:sp>
      <p:graphicFrame>
        <p:nvGraphicFramePr>
          <p:cNvPr id="3074" name="Object 7"/>
          <p:cNvGraphicFramePr>
            <a:graphicFrameLocks noChangeAspect="1"/>
          </p:cNvGraphicFramePr>
          <p:nvPr>
            <p:extLst>
              <p:ext uri="{D42A27DB-BD31-4B8C-83A1-F6EECF244321}">
                <p14:modId xmlns:p14="http://schemas.microsoft.com/office/powerpoint/2010/main" val="699288306"/>
              </p:ext>
            </p:extLst>
          </p:nvPr>
        </p:nvGraphicFramePr>
        <p:xfrm>
          <a:off x="812800" y="1235676"/>
          <a:ext cx="7518400" cy="5638800"/>
        </p:xfrm>
        <a:graphic>
          <a:graphicData uri="http://schemas.openxmlformats.org/presentationml/2006/ole">
            <mc:AlternateContent xmlns:mc="http://schemas.openxmlformats.org/markup-compatibility/2006">
              <mc:Choice xmlns:v="urn:schemas-microsoft-com:vml" Requires="v">
                <p:oleObj spid="_x0000_s181272" name="Slide" r:id="rId3" imgW="4572180" imgH="3429000" progId="PowerPoint.Slide.8">
                  <p:embed/>
                </p:oleObj>
              </mc:Choice>
              <mc:Fallback>
                <p:oleObj name="Slide" r:id="rId3" imgW="4572180" imgH="3429000" progId="PowerPoint.Slide.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800" y="1235676"/>
                        <a:ext cx="7518400" cy="56388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482220317"/>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0" y="339725"/>
            <a:ext cx="9296400" cy="9286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3200" b="1" smtClean="0">
                <a:solidFill>
                  <a:srgbClr val="3333FF"/>
                </a:solidFill>
              </a:rPr>
              <a:t>Monotropic and Enantiotropic Systems</a:t>
            </a:r>
            <a:r>
              <a:rPr lang="en-US" altLang="en-US" sz="2800" smtClean="0">
                <a:solidFill>
                  <a:srgbClr val="3333FF"/>
                </a:solidFill>
              </a:rPr>
              <a:t> </a:t>
            </a:r>
          </a:p>
        </p:txBody>
      </p:sp>
      <p:sp>
        <p:nvSpPr>
          <p:cNvPr id="1526787" name="Rectangle 3"/>
          <p:cNvSpPr>
            <a:spLocks noChangeArrowheads="1"/>
          </p:cNvSpPr>
          <p:nvPr/>
        </p:nvSpPr>
        <p:spPr bwMode="auto">
          <a:xfrm>
            <a:off x="685800" y="1268413"/>
            <a:ext cx="8102600" cy="2372061"/>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marL="342900" indent="-342900" eaLnBrk="0" hangingPunct="0">
              <a:spcAft>
                <a:spcPct val="40000"/>
              </a:spcAft>
              <a:buClr>
                <a:srgbClr val="FFC000"/>
              </a:buClr>
              <a:buFont typeface="Wingdings" pitchFamily="2" charset="2"/>
              <a:buChar char="§"/>
              <a:defRPr/>
            </a:pPr>
            <a:r>
              <a:rPr lang="en-US" sz="2000" dirty="0"/>
              <a:t>For the </a:t>
            </a:r>
            <a:r>
              <a:rPr lang="en-US" sz="2000" b="1" dirty="0"/>
              <a:t>monotropic</a:t>
            </a:r>
            <a:r>
              <a:rPr lang="en-US" sz="2000" dirty="0"/>
              <a:t> system, there is a transition point above the melting points of both polymorphs.  The two polymorphs cannot be converted from one another without undergoing a phase transition.  The highest melting form is always the more stable form at a given pressure.</a:t>
            </a:r>
          </a:p>
          <a:p>
            <a:pPr marL="342900" indent="-342900" eaLnBrk="0" hangingPunct="0">
              <a:spcAft>
                <a:spcPct val="40000"/>
              </a:spcAft>
              <a:buClr>
                <a:srgbClr val="FFC000"/>
              </a:buClr>
              <a:buFont typeface="Wingdings" pitchFamily="2" charset="2"/>
              <a:buChar char="§"/>
              <a:defRPr/>
            </a:pPr>
            <a:r>
              <a:rPr lang="en-US" sz="2000" dirty="0" smtClean="0">
                <a:latin typeface="+mn-lt"/>
              </a:rPr>
              <a:t>For </a:t>
            </a:r>
            <a:r>
              <a:rPr lang="en-US" sz="2000" dirty="0">
                <a:latin typeface="+mn-lt"/>
              </a:rPr>
              <a:t>the </a:t>
            </a:r>
            <a:r>
              <a:rPr lang="en-US" sz="2000" b="1" dirty="0">
                <a:latin typeface="+mn-lt"/>
              </a:rPr>
              <a:t>enantiotropic</a:t>
            </a:r>
            <a:r>
              <a:rPr lang="en-US" sz="2000" dirty="0">
                <a:latin typeface="+mn-lt"/>
              </a:rPr>
              <a:t> system, each polymorph has a definite temperature range of stability.  </a:t>
            </a:r>
          </a:p>
        </p:txBody>
      </p:sp>
      <p:pic>
        <p:nvPicPr>
          <p:cNvPr id="1126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3629025"/>
            <a:ext cx="6376988" cy="322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124075" y="3640138"/>
            <a:ext cx="1255713" cy="339725"/>
          </a:xfrm>
          <a:prstGeom prst="rect">
            <a:avLst/>
          </a:prstGeom>
          <a:noFill/>
        </p:spPr>
        <p:txBody>
          <a:bodyPr wrap="none">
            <a:spAutoFit/>
          </a:bodyPr>
          <a:lstStyle/>
          <a:p>
            <a:pPr>
              <a:defRPr/>
            </a:pPr>
            <a:r>
              <a:rPr lang="en-US" sz="1600" b="1" dirty="0" err="1">
                <a:solidFill>
                  <a:srgbClr val="0000FF"/>
                </a:solidFill>
                <a:latin typeface="+mn-lt"/>
              </a:rPr>
              <a:t>monotropy</a:t>
            </a:r>
            <a:endParaRPr lang="en-US" sz="1600" b="1" dirty="0">
              <a:solidFill>
                <a:srgbClr val="0000FF"/>
              </a:solidFill>
              <a:latin typeface="+mn-lt"/>
            </a:endParaRPr>
          </a:p>
        </p:txBody>
      </p:sp>
      <p:sp>
        <p:nvSpPr>
          <p:cNvPr id="7" name="TextBox 6"/>
          <p:cNvSpPr txBox="1"/>
          <p:nvPr/>
        </p:nvSpPr>
        <p:spPr>
          <a:xfrm>
            <a:off x="5076825" y="3629025"/>
            <a:ext cx="1425575" cy="338138"/>
          </a:xfrm>
          <a:prstGeom prst="rect">
            <a:avLst/>
          </a:prstGeom>
          <a:noFill/>
        </p:spPr>
        <p:txBody>
          <a:bodyPr wrap="none">
            <a:spAutoFit/>
          </a:bodyPr>
          <a:lstStyle/>
          <a:p>
            <a:pPr>
              <a:defRPr/>
            </a:pPr>
            <a:r>
              <a:rPr lang="en-US" sz="1600" b="1" dirty="0">
                <a:solidFill>
                  <a:srgbClr val="0000FF"/>
                </a:solidFill>
                <a:latin typeface="+mn-lt"/>
              </a:rPr>
              <a:t>enantiotropy</a:t>
            </a:r>
          </a:p>
        </p:txBody>
      </p:sp>
      <p:sp>
        <p:nvSpPr>
          <p:cNvPr id="8" name="Slide Number Placeholder 6"/>
          <p:cNvSpPr>
            <a:spLocks noGrp="1"/>
          </p:cNvSpPr>
          <p:nvPr>
            <p:ph type="sldNum" sz="quarter" idx="10"/>
          </p:nvPr>
        </p:nvSpPr>
        <p:spPr>
          <a:xfrm>
            <a:off x="0" y="6610350"/>
            <a:ext cx="400050" cy="247650"/>
          </a:xfrm>
        </p:spPr>
        <p:txBody>
          <a:bodyPr/>
          <a:lstStyle/>
          <a:p>
            <a:pPr>
              <a:defRPr/>
            </a:pPr>
            <a:endParaRPr lang="en-US" dirty="0">
              <a:cs typeface="+mn-cs"/>
            </a:endParaRPr>
          </a:p>
        </p:txBody>
      </p:sp>
    </p:spTree>
    <p:extLst>
      <p:ext uri="{BB962C8B-B14F-4D97-AF65-F5344CB8AC3E}">
        <p14:creationId xmlns:p14="http://schemas.microsoft.com/office/powerpoint/2010/main" val="2488897543"/>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0" y="381000"/>
            <a:ext cx="7793038" cy="14620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tabLst>
                <a:tab pos="2909888" algn="l"/>
              </a:tabLst>
            </a:pPr>
            <a:r>
              <a:rPr lang="en-US" altLang="en-US" sz="3200" b="1" smtClean="0">
                <a:solidFill>
                  <a:srgbClr val="3333FF"/>
                </a:solidFill>
              </a:rPr>
              <a:t>  Significance of polymorphism</a:t>
            </a:r>
          </a:p>
        </p:txBody>
      </p:sp>
      <p:sp>
        <p:nvSpPr>
          <p:cNvPr id="4099" name="Rectangle 3"/>
          <p:cNvSpPr>
            <a:spLocks noGrp="1" noChangeArrowheads="1"/>
          </p:cNvSpPr>
          <p:nvPr>
            <p:ph type="body" idx="1"/>
          </p:nvPr>
        </p:nvSpPr>
        <p:spPr>
          <a:xfrm>
            <a:off x="1066800" y="1905000"/>
            <a:ext cx="7848600" cy="4114800"/>
          </a:xfrm>
        </p:spPr>
        <p:txBody>
          <a:bodyPr/>
          <a:lstStyle/>
          <a:p>
            <a:pPr>
              <a:lnSpc>
                <a:spcPct val="90000"/>
              </a:lnSpc>
            </a:pPr>
            <a:r>
              <a:rPr lang="en-US" altLang="en-US" sz="2800" smtClean="0"/>
              <a:t>Early detection of polymorphic and solvatomorphic forms during preformulation activities, and selection of the most stable form is of paramount importance for rapid and smooth API development process</a:t>
            </a:r>
          </a:p>
          <a:p>
            <a:pPr>
              <a:lnSpc>
                <a:spcPct val="90000"/>
              </a:lnSpc>
            </a:pPr>
            <a:endParaRPr lang="en-US" altLang="en-US" sz="2800" smtClean="0"/>
          </a:p>
          <a:p>
            <a:pPr>
              <a:lnSpc>
                <a:spcPct val="90000"/>
              </a:lnSpc>
            </a:pPr>
            <a:r>
              <a:rPr lang="en-US" altLang="en-US" sz="2800" smtClean="0"/>
              <a:t>Mistakes are costly and unacceptable</a:t>
            </a:r>
            <a:r>
              <a:rPr lang="en-US" altLang="en-US" smtClean="0"/>
              <a:t> </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8"/>
          <p:cNvSpPr>
            <a:spLocks noGrp="1" noChangeArrowheads="1"/>
          </p:cNvSpPr>
          <p:nvPr>
            <p:ph type="title"/>
          </p:nvPr>
        </p:nvSpPr>
        <p:spPr bwMode="auto">
          <a:xfrm>
            <a:off x="0" y="457200"/>
            <a:ext cx="7793038" cy="9286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smtClean="0">
                <a:solidFill>
                  <a:srgbClr val="009999"/>
                </a:solidFill>
              </a:rPr>
              <a:t>     </a:t>
            </a:r>
            <a:r>
              <a:rPr lang="en-US" altLang="en-US" sz="3200" b="1" smtClean="0">
                <a:solidFill>
                  <a:srgbClr val="009999"/>
                </a:solidFill>
              </a:rPr>
              <a:t>‘</a:t>
            </a:r>
            <a:r>
              <a:rPr lang="en-US" altLang="en-US" sz="3200" b="1" smtClean="0">
                <a:solidFill>
                  <a:srgbClr val="3333FF"/>
                </a:solidFill>
              </a:rPr>
              <a:t>Desired’ API Forms</a:t>
            </a:r>
          </a:p>
        </p:txBody>
      </p:sp>
      <p:sp>
        <p:nvSpPr>
          <p:cNvPr id="7171" name="Rectangle 9"/>
          <p:cNvSpPr>
            <a:spLocks noGrp="1" noChangeArrowheads="1"/>
          </p:cNvSpPr>
          <p:nvPr>
            <p:ph type="body" sz="half" idx="1"/>
          </p:nvPr>
        </p:nvSpPr>
        <p:spPr>
          <a:xfrm>
            <a:off x="1524000" y="1600200"/>
            <a:ext cx="7086600" cy="4114800"/>
          </a:xfrm>
        </p:spPr>
        <p:txBody>
          <a:bodyPr/>
          <a:lstStyle/>
          <a:p>
            <a:r>
              <a:rPr lang="en-US" altLang="en-US" smtClean="0"/>
              <a:t>Ideal API form</a:t>
            </a:r>
          </a:p>
          <a:p>
            <a:pPr lvl="1"/>
            <a:r>
              <a:rPr lang="en-US" altLang="en-US" smtClean="0"/>
              <a:t>Monomorphic</a:t>
            </a:r>
          </a:p>
          <a:p>
            <a:pPr lvl="1"/>
            <a:r>
              <a:rPr lang="en-US" altLang="en-US" smtClean="0"/>
              <a:t>Stable</a:t>
            </a:r>
          </a:p>
          <a:p>
            <a:pPr lvl="1"/>
            <a:r>
              <a:rPr lang="en-US" altLang="en-US" smtClean="0"/>
              <a:t>Anhydrous</a:t>
            </a:r>
          </a:p>
          <a:p>
            <a:pPr lvl="1"/>
            <a:r>
              <a:rPr lang="en-US" altLang="en-US" smtClean="0"/>
              <a:t>Solvate-free</a:t>
            </a:r>
          </a:p>
          <a:p>
            <a:pPr lvl="1"/>
            <a:r>
              <a:rPr lang="en-US" altLang="en-US" smtClean="0"/>
              <a:t>Nonhygroscopic</a:t>
            </a:r>
          </a:p>
          <a:p>
            <a:pPr lvl="1"/>
            <a:r>
              <a:rPr lang="en-US" altLang="en-US" smtClean="0"/>
              <a:t>Good solubility and dissolution profile</a:t>
            </a:r>
          </a:p>
          <a:p>
            <a:pPr lvl="1"/>
            <a:r>
              <a:rPr lang="en-US" altLang="en-US" smtClean="0"/>
              <a:t>High-melting</a:t>
            </a:r>
          </a:p>
          <a:p>
            <a:pPr lvl="1"/>
            <a:r>
              <a:rPr lang="en-US" altLang="en-US" smtClean="0"/>
              <a:t>Free of amorphous component</a:t>
            </a:r>
          </a:p>
          <a:p>
            <a:pPr lvl="1"/>
            <a:r>
              <a:rPr lang="en-US" altLang="en-US" smtClean="0"/>
              <a:t>Easy to manufacture</a:t>
            </a:r>
          </a:p>
          <a:p>
            <a:pPr lvl="1"/>
            <a:r>
              <a:rPr lang="en-US" altLang="en-US" smtClean="0"/>
              <a:t>Compact morphology</a:t>
            </a:r>
          </a:p>
          <a:p>
            <a:endParaRPr lang="en-US" altLang="en-US" smtClean="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0" y="381000"/>
            <a:ext cx="7793038" cy="9286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b="1" smtClean="0">
                <a:solidFill>
                  <a:srgbClr val="009999"/>
                </a:solidFill>
              </a:rPr>
              <a:t>   </a:t>
            </a:r>
            <a:r>
              <a:rPr lang="en-US" altLang="en-US" sz="3200" b="1" smtClean="0">
                <a:solidFill>
                  <a:srgbClr val="3333FF"/>
                </a:solidFill>
              </a:rPr>
              <a:t>‘Well-behaved’ Polymorphs</a:t>
            </a:r>
          </a:p>
        </p:txBody>
      </p:sp>
      <p:sp>
        <p:nvSpPr>
          <p:cNvPr id="8195" name="Rectangle 4"/>
          <p:cNvSpPr>
            <a:spLocks noGrp="1" noChangeArrowheads="1"/>
          </p:cNvSpPr>
          <p:nvPr>
            <p:ph type="body" idx="1"/>
          </p:nvPr>
        </p:nvSpPr>
        <p:spPr>
          <a:xfrm>
            <a:off x="457200" y="1905000"/>
            <a:ext cx="8382000" cy="4114800"/>
          </a:xfrm>
          <a:noFill/>
        </p:spPr>
        <p:txBody>
          <a:bodyPr/>
          <a:lstStyle/>
          <a:p>
            <a:r>
              <a:rPr lang="en-US" altLang="en-US" sz="2800" smtClean="0"/>
              <a:t>Still Good</a:t>
            </a:r>
            <a:endParaRPr lang="en-US" altLang="en-US" smtClean="0"/>
          </a:p>
          <a:p>
            <a:pPr lvl="1"/>
            <a:r>
              <a:rPr lang="en-US" altLang="en-US" smtClean="0"/>
              <a:t>Stable one of the monotropically-related pair</a:t>
            </a:r>
          </a:p>
          <a:p>
            <a:pPr lvl="1"/>
            <a:r>
              <a:rPr lang="en-US" altLang="en-US" smtClean="0"/>
              <a:t>Less-soluble of the enantiotropically-related pair, below the transition temperature</a:t>
            </a:r>
          </a:p>
          <a:p>
            <a:pPr lvl="1"/>
            <a:r>
              <a:rPr lang="en-US" altLang="en-US" smtClean="0"/>
              <a:t>Not “the most thermodynamically-stable” yet shelf-stable</a:t>
            </a:r>
          </a:p>
          <a:p>
            <a:pPr lvl="1"/>
            <a:r>
              <a:rPr lang="en-US" altLang="en-US" smtClean="0"/>
              <a:t>Hydrate that does not dehydrate below 60 ºC</a:t>
            </a:r>
          </a:p>
          <a:p>
            <a:pPr lvl="1"/>
            <a:endParaRPr lang="en-US" altLang="en-US" smtClean="0"/>
          </a:p>
          <a:p>
            <a:endParaRPr lang="en-US" altLang="en-US" smtClean="0"/>
          </a:p>
          <a:p>
            <a:endParaRPr lang="en-US" altLang="en-US" smtClean="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3175" y="457200"/>
            <a:ext cx="7793038" cy="9286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b="1" smtClean="0">
                <a:solidFill>
                  <a:srgbClr val="3333FF"/>
                </a:solidFill>
              </a:rPr>
              <a:t>    </a:t>
            </a:r>
            <a:r>
              <a:rPr lang="en-US" altLang="en-US" sz="3200" b="1" smtClean="0">
                <a:solidFill>
                  <a:srgbClr val="3333FF"/>
                </a:solidFill>
              </a:rPr>
              <a:t>‘All the Rest’</a:t>
            </a:r>
          </a:p>
        </p:txBody>
      </p:sp>
      <p:sp>
        <p:nvSpPr>
          <p:cNvPr id="27651" name="Rectangle 3"/>
          <p:cNvSpPr>
            <a:spLocks noGrp="1" noChangeArrowheads="1"/>
          </p:cNvSpPr>
          <p:nvPr>
            <p:ph type="body" sz="half" idx="1"/>
          </p:nvPr>
        </p:nvSpPr>
        <p:spPr>
          <a:xfrm>
            <a:off x="1371600" y="1752600"/>
            <a:ext cx="7315200" cy="4114800"/>
          </a:xfrm>
        </p:spPr>
        <p:txBody>
          <a:bodyPr/>
          <a:lstStyle/>
          <a:p>
            <a:r>
              <a:rPr lang="en-US" altLang="en-US" dirty="0" smtClean="0"/>
              <a:t>Common problems</a:t>
            </a:r>
          </a:p>
          <a:p>
            <a:pPr lvl="1"/>
            <a:r>
              <a:rPr lang="en-US" altLang="en-US" dirty="0" smtClean="0"/>
              <a:t>Multiple forms</a:t>
            </a:r>
          </a:p>
          <a:p>
            <a:pPr lvl="1"/>
            <a:r>
              <a:rPr lang="en-US" altLang="en-US" dirty="0" smtClean="0"/>
              <a:t>Elevated hygroscopicity</a:t>
            </a:r>
          </a:p>
          <a:p>
            <a:pPr lvl="1"/>
            <a:r>
              <a:rPr lang="en-US" altLang="en-US" dirty="0" smtClean="0"/>
              <a:t>Low </a:t>
            </a:r>
            <a:r>
              <a:rPr lang="en-US" altLang="en-US" dirty="0" err="1" smtClean="0"/>
              <a:t>m.p</a:t>
            </a:r>
            <a:r>
              <a:rPr lang="en-US" altLang="en-US" dirty="0" smtClean="0"/>
              <a:t>.</a:t>
            </a:r>
          </a:p>
          <a:p>
            <a:pPr lvl="1"/>
            <a:r>
              <a:rPr lang="en-US" altLang="en-US" dirty="0" smtClean="0"/>
              <a:t>Amorphous component</a:t>
            </a:r>
          </a:p>
          <a:p>
            <a:pPr lvl="1"/>
            <a:r>
              <a:rPr lang="en-US" altLang="en-US" dirty="0" smtClean="0"/>
              <a:t>Solvate component</a:t>
            </a:r>
          </a:p>
          <a:p>
            <a:pPr lvl="1"/>
            <a:r>
              <a:rPr lang="en-US" altLang="en-US" dirty="0" smtClean="0"/>
              <a:t>Minor form(s) present (mixtures)</a:t>
            </a:r>
          </a:p>
          <a:p>
            <a:pPr lvl="1"/>
            <a:r>
              <a:rPr lang="en-US" altLang="en-US" dirty="0" smtClean="0"/>
              <a:t>Hydrate that dehydrates below 60 ºC</a:t>
            </a:r>
          </a:p>
          <a:p>
            <a:pPr lvl="1"/>
            <a:r>
              <a:rPr lang="en-US" altLang="en-US" dirty="0" smtClean="0"/>
              <a:t>Needle/plate morphology</a:t>
            </a:r>
          </a:p>
          <a:p>
            <a:pPr lvl="1"/>
            <a:endParaRPr lang="en-US" altLang="en-US" dirty="0" smtClean="0"/>
          </a:p>
          <a:p>
            <a:pPr lvl="1"/>
            <a:endParaRPr lang="en-US" altLang="en-US" dirty="0" smtClean="0"/>
          </a:p>
          <a:p>
            <a:endParaRPr lang="en-US" altLang="en-US" dirty="0" smtClean="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sz="half" idx="1"/>
          </p:nvPr>
        </p:nvSpPr>
        <p:spPr>
          <a:xfrm>
            <a:off x="1371600" y="1752600"/>
            <a:ext cx="7315200" cy="4114800"/>
          </a:xfrm>
        </p:spPr>
        <p:txBody>
          <a:bodyPr/>
          <a:lstStyle/>
          <a:p>
            <a:r>
              <a:rPr lang="en-US" altLang="en-US" smtClean="0"/>
              <a:t>Tough and/or unusual situations</a:t>
            </a:r>
          </a:p>
          <a:p>
            <a:pPr lvl="1"/>
            <a:r>
              <a:rPr lang="en-US" altLang="en-US" smtClean="0"/>
              <a:t>Forms difficult to discriminate amongst</a:t>
            </a:r>
          </a:p>
          <a:p>
            <a:pPr lvl="1"/>
            <a:r>
              <a:rPr lang="en-US" altLang="en-US" smtClean="0"/>
              <a:t>Forms difficult to detect</a:t>
            </a:r>
          </a:p>
          <a:p>
            <a:pPr lvl="1"/>
            <a:r>
              <a:rPr lang="en-US" altLang="en-US" smtClean="0"/>
              <a:t>‘Disappearing’ polymorphs</a:t>
            </a:r>
          </a:p>
          <a:p>
            <a:pPr lvl="1"/>
            <a:r>
              <a:rPr lang="en-US" altLang="en-US" smtClean="0"/>
              <a:t>New/stable form unexpectedly discovered </a:t>
            </a:r>
          </a:p>
          <a:p>
            <a:pPr lvl="1"/>
            <a:r>
              <a:rPr lang="en-US" altLang="en-US" smtClean="0"/>
              <a:t>Isostructural forms of same and different molecules</a:t>
            </a:r>
          </a:p>
          <a:p>
            <a:pPr lvl="1"/>
            <a:r>
              <a:rPr lang="en-US" altLang="en-US" smtClean="0"/>
              <a:t>Same form but inconsistent properties for different batches</a:t>
            </a:r>
          </a:p>
          <a:p>
            <a:pPr lvl="1"/>
            <a:r>
              <a:rPr lang="en-US" altLang="en-US" smtClean="0"/>
              <a:t>Unexpected solvent effect</a:t>
            </a:r>
          </a:p>
          <a:p>
            <a:pPr lvl="1"/>
            <a:endParaRPr lang="en-US" altLang="en-US" smtClean="0"/>
          </a:p>
          <a:p>
            <a:pPr lvl="1"/>
            <a:endParaRPr lang="en-US" altLang="en-US" smtClean="0"/>
          </a:p>
          <a:p>
            <a:pPr lvl="1"/>
            <a:endParaRPr lang="en-US" altLang="en-US" smtClean="0"/>
          </a:p>
          <a:p>
            <a:endParaRPr lang="en-US" altLang="en-US" smtClean="0"/>
          </a:p>
        </p:txBody>
      </p:sp>
      <p:sp>
        <p:nvSpPr>
          <p:cNvPr id="10243" name="Rectangle 2"/>
          <p:cNvSpPr>
            <a:spLocks noGrp="1" noChangeArrowheads="1"/>
          </p:cNvSpPr>
          <p:nvPr>
            <p:ph type="title"/>
          </p:nvPr>
        </p:nvSpPr>
        <p:spPr bwMode="auto">
          <a:xfrm>
            <a:off x="3175" y="457200"/>
            <a:ext cx="7793038" cy="9286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b="1" dirty="0" smtClean="0">
                <a:solidFill>
                  <a:srgbClr val="3333FF"/>
                </a:solidFill>
              </a:rPr>
              <a:t>    </a:t>
            </a:r>
            <a:r>
              <a:rPr lang="en-US" altLang="en-US" sz="3200" b="1" dirty="0" smtClean="0">
                <a:solidFill>
                  <a:srgbClr val="3333FF"/>
                </a:solidFill>
              </a:rPr>
              <a:t>‘All the Rest’</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bwMode="auto">
          <a:xfrm>
            <a:off x="152400" y="76200"/>
            <a:ext cx="7793038" cy="9286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000" dirty="0" smtClean="0">
                <a:solidFill>
                  <a:srgbClr val="3333FF"/>
                </a:solidFill>
              </a:rPr>
              <a:t/>
            </a:r>
            <a:br>
              <a:rPr lang="en-US" altLang="en-US" sz="3000" dirty="0" smtClean="0">
                <a:solidFill>
                  <a:srgbClr val="3333FF"/>
                </a:solidFill>
              </a:rPr>
            </a:br>
            <a:r>
              <a:rPr lang="en-US" altLang="en-US" sz="3000" dirty="0" smtClean="0">
                <a:solidFill>
                  <a:srgbClr val="3333FF"/>
                </a:solidFill>
              </a:rPr>
              <a:t>Case study examples</a:t>
            </a:r>
          </a:p>
        </p:txBody>
      </p:sp>
      <p:sp>
        <p:nvSpPr>
          <p:cNvPr id="21507" name="Rectangle 3"/>
          <p:cNvSpPr>
            <a:spLocks noGrp="1" noChangeArrowheads="1"/>
          </p:cNvSpPr>
          <p:nvPr>
            <p:ph type="body" idx="1"/>
          </p:nvPr>
        </p:nvSpPr>
        <p:spPr>
          <a:xfrm>
            <a:off x="1219200" y="1447800"/>
            <a:ext cx="7772400" cy="4114800"/>
          </a:xfrm>
        </p:spPr>
        <p:txBody>
          <a:bodyPr/>
          <a:lstStyle/>
          <a:p>
            <a:r>
              <a:rPr lang="en-US" altLang="en-US" sz="2800" dirty="0" smtClean="0"/>
              <a:t>Time factor</a:t>
            </a:r>
          </a:p>
          <a:p>
            <a:pPr lvl="1">
              <a:spcBef>
                <a:spcPts val="0"/>
              </a:spcBef>
            </a:pPr>
            <a:r>
              <a:rPr lang="en-US" altLang="en-US" sz="2400" dirty="0" smtClean="0"/>
              <a:t>Holiday factor</a:t>
            </a:r>
          </a:p>
          <a:p>
            <a:pPr lvl="1">
              <a:spcBef>
                <a:spcPts val="0"/>
              </a:spcBef>
            </a:pPr>
            <a:r>
              <a:rPr lang="en-US" altLang="en-US" sz="2400" dirty="0" smtClean="0"/>
              <a:t>Weekend factor</a:t>
            </a:r>
          </a:p>
          <a:p>
            <a:r>
              <a:rPr lang="en-US" altLang="en-US" sz="2800" dirty="0" smtClean="0"/>
              <a:t>Geography factor</a:t>
            </a:r>
          </a:p>
          <a:p>
            <a:r>
              <a:rPr lang="en-US" altLang="en-US" sz="2800" dirty="0" smtClean="0"/>
              <a:t>Tool factor</a:t>
            </a:r>
          </a:p>
          <a:p>
            <a:r>
              <a:rPr lang="en-US" altLang="en-US" sz="2800" dirty="0" smtClean="0"/>
              <a:t>Camouflage factor</a:t>
            </a:r>
          </a:p>
          <a:p>
            <a:r>
              <a:rPr lang="en-US" altLang="en-US" sz="2800" dirty="0" smtClean="0"/>
              <a:t>Surprise factor</a:t>
            </a:r>
          </a:p>
          <a:p>
            <a:pPr lvl="1">
              <a:spcBef>
                <a:spcPts val="0"/>
              </a:spcBef>
            </a:pPr>
            <a:r>
              <a:rPr lang="en-US" altLang="en-US" sz="2400" dirty="0" smtClean="0"/>
              <a:t>Unexpectedly appearing polymorph</a:t>
            </a:r>
          </a:p>
          <a:p>
            <a:pPr lvl="1">
              <a:spcBef>
                <a:spcPts val="0"/>
              </a:spcBef>
            </a:pPr>
            <a:r>
              <a:rPr lang="en-US" altLang="en-US" sz="2400" dirty="0" smtClean="0"/>
              <a:t>‘Disappearing’ polymorph</a:t>
            </a:r>
          </a:p>
          <a:p>
            <a:r>
              <a:rPr lang="en-US" altLang="en-US" sz="2800" dirty="0" smtClean="0"/>
              <a:t>Hit and miss factor</a:t>
            </a:r>
          </a:p>
          <a:p>
            <a:r>
              <a:rPr lang="en-US" altLang="en-US" sz="2800" dirty="0" smtClean="0"/>
              <a:t>Alchemy factor</a:t>
            </a:r>
          </a:p>
          <a:p>
            <a:pPr>
              <a:lnSpc>
                <a:spcPct val="80000"/>
              </a:lnSpc>
            </a:pPr>
            <a:endParaRPr lang="en-US" altLang="en-US" sz="2800" dirty="0" smtClean="0"/>
          </a:p>
        </p:txBody>
      </p:sp>
      <p:pic>
        <p:nvPicPr>
          <p:cNvPr id="2150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19372">
            <a:off x="3233738" y="777875"/>
            <a:ext cx="5943600" cy="76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type="body" sz="half" idx="1"/>
          </p:nvPr>
        </p:nvSpPr>
        <p:spPr>
          <a:xfrm>
            <a:off x="1295400" y="2362200"/>
            <a:ext cx="7315200" cy="4114800"/>
          </a:xfrm>
        </p:spPr>
        <p:txBody>
          <a:bodyPr/>
          <a:lstStyle/>
          <a:p>
            <a:pPr>
              <a:buFont typeface="Wingdings" panose="05000000000000000000" pitchFamily="2" charset="2"/>
              <a:buNone/>
            </a:pPr>
            <a:r>
              <a:rPr lang="en-US" altLang="en-US" sz="3200" u="sng" smtClean="0"/>
              <a:t>Situation</a:t>
            </a:r>
            <a:r>
              <a:rPr lang="en-US" altLang="en-US" smtClean="0"/>
              <a:t>:  </a:t>
            </a:r>
          </a:p>
          <a:p>
            <a:pPr>
              <a:buFont typeface="Wingdings" panose="05000000000000000000" pitchFamily="2" charset="2"/>
              <a:buNone/>
            </a:pPr>
            <a:endParaRPr lang="en-US" altLang="en-US" smtClean="0"/>
          </a:p>
          <a:p>
            <a:pPr>
              <a:buFont typeface="Wingdings" panose="05000000000000000000" pitchFamily="2" charset="2"/>
              <a:buNone/>
            </a:pPr>
            <a:r>
              <a:rPr lang="en-US" altLang="en-US" smtClean="0"/>
              <a:t>An API1 candidate has several forms.</a:t>
            </a:r>
          </a:p>
          <a:p>
            <a:pPr>
              <a:buFont typeface="Wingdings" panose="05000000000000000000" pitchFamily="2" charset="2"/>
              <a:buNone/>
            </a:pPr>
            <a:endParaRPr lang="en-US" altLang="en-US" smtClean="0"/>
          </a:p>
          <a:p>
            <a:pPr>
              <a:buFont typeface="Wingdings" panose="05000000000000000000" pitchFamily="2" charset="2"/>
              <a:buNone/>
            </a:pPr>
            <a:r>
              <a:rPr lang="en-US" altLang="en-US" smtClean="0"/>
              <a:t>The highest melting Form A was selected and manufactured.</a:t>
            </a:r>
          </a:p>
          <a:p>
            <a:endParaRPr lang="en-US" altLang="en-US" smtClean="0"/>
          </a:p>
          <a:p>
            <a:pPr lvl="1">
              <a:buFont typeface="Wingdings" panose="05000000000000000000" pitchFamily="2" charset="2"/>
              <a:buNone/>
            </a:pPr>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endParaRPr lang="en-US" altLang="en-US" smtClean="0"/>
          </a:p>
        </p:txBody>
      </p:sp>
      <p:pic>
        <p:nvPicPr>
          <p:cNvPr id="22531" name="Picture 4" descr="klepsyd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600200"/>
            <a:ext cx="16764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Rectangle 2"/>
          <p:cNvSpPr>
            <a:spLocks noGrp="1" noChangeArrowheads="1"/>
          </p:cNvSpPr>
          <p:nvPr>
            <p:ph type="title"/>
          </p:nvPr>
        </p:nvSpPr>
        <p:spPr bwMode="auto">
          <a:xfrm>
            <a:off x="457200" y="2286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smtClean="0">
                <a:solidFill>
                  <a:srgbClr val="3333FF"/>
                </a:solidFill>
              </a:rPr>
              <a:t>CASE STUDY 1: Creeping Polymorph Conversion (Time Factor)</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457200" y="2286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smtClean="0">
                <a:solidFill>
                  <a:srgbClr val="3333FF"/>
                </a:solidFill>
              </a:rPr>
              <a:t>CASE STUDY 1: Creeping Polymorph Conversion (Time Factor)</a:t>
            </a:r>
          </a:p>
        </p:txBody>
      </p:sp>
      <p:sp>
        <p:nvSpPr>
          <p:cNvPr id="33795" name="Rectangle 3"/>
          <p:cNvSpPr>
            <a:spLocks noGrp="1" noChangeArrowheads="1"/>
          </p:cNvSpPr>
          <p:nvPr>
            <p:ph type="body" sz="half" idx="1"/>
          </p:nvPr>
        </p:nvSpPr>
        <p:spPr>
          <a:xfrm>
            <a:off x="1371600" y="1752600"/>
            <a:ext cx="7315200" cy="4114800"/>
          </a:xfrm>
        </p:spPr>
        <p:txBody>
          <a:bodyPr/>
          <a:lstStyle/>
          <a:p>
            <a:pPr>
              <a:buFont typeface="Wingdings" panose="05000000000000000000" pitchFamily="2" charset="2"/>
              <a:buNone/>
            </a:pPr>
            <a:r>
              <a:rPr lang="en-US" altLang="en-US" sz="3200" u="sng" smtClean="0"/>
              <a:t>Problems</a:t>
            </a:r>
            <a:r>
              <a:rPr lang="en-US" altLang="en-US" sz="3200" smtClean="0"/>
              <a:t>:</a:t>
            </a:r>
          </a:p>
          <a:p>
            <a:pPr lvl="1">
              <a:buFont typeface="Wingdings" panose="05000000000000000000" pitchFamily="2" charset="2"/>
              <a:buNone/>
            </a:pPr>
            <a:endParaRPr lang="en-US" altLang="en-US" smtClean="0"/>
          </a:p>
          <a:p>
            <a:pPr lvl="1">
              <a:buFont typeface="Wingdings" panose="05000000000000000000" pitchFamily="2" charset="2"/>
              <a:buNone/>
            </a:pPr>
            <a:r>
              <a:rPr lang="en-US" altLang="en-US" smtClean="0"/>
              <a:t>Upon storage (freezer, sealed bags) Form A converts slowly to Form B</a:t>
            </a:r>
          </a:p>
          <a:p>
            <a:pPr lvl="1">
              <a:buFont typeface="Wingdings" panose="05000000000000000000" pitchFamily="2" charset="2"/>
              <a:buNone/>
            </a:pPr>
            <a:endParaRPr lang="en-US" altLang="en-US" smtClean="0"/>
          </a:p>
          <a:p>
            <a:pPr lvl="1">
              <a:buFont typeface="Wingdings" panose="05000000000000000000" pitchFamily="2" charset="2"/>
              <a:buNone/>
            </a:pPr>
            <a:r>
              <a:rPr lang="en-US" altLang="en-US" smtClean="0"/>
              <a:t>Form B cannot be isolated directly using the current process</a:t>
            </a:r>
          </a:p>
          <a:p>
            <a:pPr lvl="1">
              <a:buFont typeface="Wingdings" panose="05000000000000000000" pitchFamily="2" charset="2"/>
              <a:buNone/>
            </a:pPr>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endParaRPr lang="en-US" altLang="en-US" smtClean="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3">
            <a:alphaModFix amt="76000"/>
            <a:lum/>
          </a:blip>
          <a:srcRect/>
          <a:stretch>
            <a:fillRect t="-36000" b="-36000"/>
          </a:stretch>
        </a:blipFill>
        <a:effectLst/>
      </p:bgPr>
    </p:bg>
    <p:spTree>
      <p:nvGrpSpPr>
        <p:cNvPr id="1" name=""/>
        <p:cNvGrpSpPr/>
        <p:nvPr/>
      </p:nvGrpSpPr>
      <p:grpSpPr>
        <a:xfrm>
          <a:off x="0" y="0"/>
          <a:ext cx="0" cy="0"/>
          <a:chOff x="0" y="0"/>
          <a:chExt cx="0" cy="0"/>
        </a:xfrm>
      </p:grpSpPr>
      <p:graphicFrame>
        <p:nvGraphicFramePr>
          <p:cNvPr id="24578" name="Object 5"/>
          <p:cNvGraphicFramePr>
            <a:graphicFrameLocks noGrp="1" noChangeAspect="1"/>
          </p:cNvGraphicFramePr>
          <p:nvPr>
            <p:ph type="body" sz="half" idx="1"/>
            <p:extLst>
              <p:ext uri="{D42A27DB-BD31-4B8C-83A1-F6EECF244321}">
                <p14:modId xmlns:p14="http://schemas.microsoft.com/office/powerpoint/2010/main" val="278358312"/>
              </p:ext>
            </p:extLst>
          </p:nvPr>
        </p:nvGraphicFramePr>
        <p:xfrm>
          <a:off x="1920875" y="1477963"/>
          <a:ext cx="5867400" cy="4408487"/>
        </p:xfrm>
        <a:graphic>
          <a:graphicData uri="http://schemas.openxmlformats.org/presentationml/2006/ole">
            <mc:AlternateContent xmlns:mc="http://schemas.openxmlformats.org/markup-compatibility/2006">
              <mc:Choice xmlns:v="urn:schemas-microsoft-com:vml" Requires="v">
                <p:oleObj spid="_x0000_s24610" name="Document" r:id="rId4" imgW="4985004" imgH="3744468" progId="Word.Document.8">
                  <p:embed/>
                </p:oleObj>
              </mc:Choice>
              <mc:Fallback>
                <p:oleObj name="Document" r:id="rId4" imgW="4985004" imgH="3744468" progId="Word.Document.8">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0875" y="1477963"/>
                        <a:ext cx="5867400" cy="440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579" name="Rectangle 7"/>
          <p:cNvSpPr>
            <a:spLocks noChangeArrowheads="1"/>
          </p:cNvSpPr>
          <p:nvPr/>
        </p:nvSpPr>
        <p:spPr bwMode="auto">
          <a:xfrm>
            <a:off x="1920875" y="1455309"/>
            <a:ext cx="5791200" cy="6858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en-US"/>
          </a:p>
        </p:txBody>
      </p:sp>
      <p:sp>
        <p:nvSpPr>
          <p:cNvPr id="24580" name="Text Box 9"/>
          <p:cNvSpPr txBox="1">
            <a:spLocks noChangeArrowheads="1"/>
          </p:cNvSpPr>
          <p:nvPr/>
        </p:nvSpPr>
        <p:spPr bwMode="auto">
          <a:xfrm>
            <a:off x="2590800" y="1516063"/>
            <a:ext cx="4552950" cy="779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Bef>
                <a:spcPct val="50000"/>
              </a:spcBef>
            </a:pPr>
            <a:r>
              <a:rPr lang="en-GB" altLang="en-US"/>
              <a:t>DSC Thermogram for Form B </a:t>
            </a:r>
            <a:r>
              <a:rPr lang="en-GB" altLang="en-US" sz="1600"/>
              <a:t>(10 K/min)</a:t>
            </a:r>
            <a:endParaRPr lang="en-GB" altLang="en-US"/>
          </a:p>
          <a:p>
            <a:pPr>
              <a:spcBef>
                <a:spcPct val="50000"/>
              </a:spcBef>
            </a:pPr>
            <a:endParaRPr lang="en-GB" altLang="en-US"/>
          </a:p>
        </p:txBody>
      </p:sp>
      <p:sp>
        <p:nvSpPr>
          <p:cNvPr id="24581" name="Rectangle 2"/>
          <p:cNvSpPr>
            <a:spLocks noGrp="1" noChangeArrowheads="1"/>
          </p:cNvSpPr>
          <p:nvPr>
            <p:ph type="title"/>
          </p:nvPr>
        </p:nvSpPr>
        <p:spPr bwMode="auto">
          <a:xfrm>
            <a:off x="457200" y="2286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smtClean="0">
                <a:solidFill>
                  <a:srgbClr val="3333FF"/>
                </a:solidFill>
              </a:rPr>
              <a:t>CASE STUDY 1: Creeping Polymorph Conversion (Time Factor)</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4"/>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a:xfrm>
            <a:off x="1047750" y="1447800"/>
            <a:ext cx="3810000" cy="2805113"/>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5603" name="Picture 6"/>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4857750" y="3657600"/>
            <a:ext cx="3810000" cy="2805113"/>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5604" name="Rectangle 9"/>
          <p:cNvSpPr>
            <a:spLocks noChangeArrowheads="1"/>
          </p:cNvSpPr>
          <p:nvPr/>
        </p:nvSpPr>
        <p:spPr bwMode="auto">
          <a:xfrm>
            <a:off x="4933950" y="1676400"/>
            <a:ext cx="1882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buClr>
                <a:schemeClr val="folHlink"/>
              </a:buClr>
              <a:buSzPct val="60000"/>
              <a:buFont typeface="Wingdings" panose="05000000000000000000" pitchFamily="2" charset="2"/>
              <a:buNone/>
            </a:pPr>
            <a:r>
              <a:rPr lang="de-DE" altLang="en-US" sz="2400"/>
              <a:t>Polymorph B</a:t>
            </a:r>
          </a:p>
        </p:txBody>
      </p:sp>
      <p:sp>
        <p:nvSpPr>
          <p:cNvPr id="25605" name="Rectangle 10"/>
          <p:cNvSpPr>
            <a:spLocks noChangeArrowheads="1"/>
          </p:cNvSpPr>
          <p:nvPr/>
        </p:nvSpPr>
        <p:spPr bwMode="auto">
          <a:xfrm>
            <a:off x="2952750" y="5943600"/>
            <a:ext cx="1885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buClr>
                <a:schemeClr val="folHlink"/>
              </a:buClr>
              <a:buSzPct val="60000"/>
              <a:buFont typeface="Wingdings" panose="05000000000000000000" pitchFamily="2" charset="2"/>
              <a:buNone/>
            </a:pPr>
            <a:r>
              <a:rPr lang="de-DE" altLang="en-US" sz="2400"/>
              <a:t>Polymorph A</a:t>
            </a:r>
          </a:p>
        </p:txBody>
      </p:sp>
      <p:sp>
        <p:nvSpPr>
          <p:cNvPr id="25606" name="Line 11"/>
          <p:cNvSpPr>
            <a:spLocks noChangeShapeType="1"/>
          </p:cNvSpPr>
          <p:nvPr/>
        </p:nvSpPr>
        <p:spPr bwMode="auto">
          <a:xfrm flipH="1">
            <a:off x="4857750" y="2286000"/>
            <a:ext cx="83820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7" name="Line 12"/>
          <p:cNvSpPr>
            <a:spLocks noChangeShapeType="1"/>
          </p:cNvSpPr>
          <p:nvPr/>
        </p:nvSpPr>
        <p:spPr bwMode="auto">
          <a:xfrm flipV="1">
            <a:off x="4019550" y="5562600"/>
            <a:ext cx="76200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8" name="Rectangle 2"/>
          <p:cNvSpPr>
            <a:spLocks noGrp="1" noChangeArrowheads="1"/>
          </p:cNvSpPr>
          <p:nvPr>
            <p:ph type="title"/>
          </p:nvPr>
        </p:nvSpPr>
        <p:spPr bwMode="auto">
          <a:xfrm>
            <a:off x="457200" y="2286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smtClean="0">
                <a:solidFill>
                  <a:srgbClr val="3333FF"/>
                </a:solidFill>
              </a:rPr>
              <a:t>CASE STUDY 1: Creeping Polymorph Conversion (Time Factor)</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type="body" sz="half" idx="1"/>
          </p:nvPr>
        </p:nvSpPr>
        <p:spPr>
          <a:xfrm>
            <a:off x="1371600" y="1752600"/>
            <a:ext cx="7315200" cy="4114800"/>
          </a:xfrm>
        </p:spPr>
        <p:txBody>
          <a:bodyPr/>
          <a:lstStyle/>
          <a:p>
            <a:pPr>
              <a:buFont typeface="Wingdings" panose="05000000000000000000" pitchFamily="2" charset="2"/>
              <a:buNone/>
            </a:pPr>
            <a:r>
              <a:rPr lang="en-US" altLang="en-US" sz="3200" dirty="0" smtClean="0"/>
              <a:t>      Polymorphic conversion:</a:t>
            </a:r>
          </a:p>
          <a:p>
            <a:pPr lvl="1">
              <a:buFont typeface="Wingdings" panose="05000000000000000000" pitchFamily="2" charset="2"/>
              <a:buNone/>
            </a:pPr>
            <a:endParaRPr lang="en-US" altLang="en-US" sz="3200" dirty="0" smtClean="0"/>
          </a:p>
          <a:p>
            <a:pPr lvl="1">
              <a:buFont typeface="Wingdings" panose="05000000000000000000" pitchFamily="2" charset="2"/>
              <a:buNone/>
            </a:pPr>
            <a:endParaRPr lang="en-US" altLang="en-US" sz="3200" dirty="0" smtClean="0"/>
          </a:p>
          <a:p>
            <a:pPr lvl="1">
              <a:buFont typeface="Wingdings" panose="05000000000000000000" pitchFamily="2" charset="2"/>
              <a:buNone/>
            </a:pPr>
            <a:r>
              <a:rPr lang="en-US" altLang="en-US" sz="3200" dirty="0" smtClean="0"/>
              <a:t>Form A                    Form B</a:t>
            </a:r>
            <a:endParaRPr lang="en-US" altLang="en-US" dirty="0" smtClean="0"/>
          </a:p>
          <a:p>
            <a:pPr lvl="1">
              <a:buFont typeface="Wingdings" panose="05000000000000000000" pitchFamily="2" charset="2"/>
              <a:buNone/>
            </a:pPr>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endParaRPr lang="en-US" altLang="en-US" dirty="0" smtClean="0"/>
          </a:p>
        </p:txBody>
      </p:sp>
      <p:sp>
        <p:nvSpPr>
          <p:cNvPr id="26627" name="Line 5"/>
          <p:cNvSpPr>
            <a:spLocks noChangeShapeType="1"/>
          </p:cNvSpPr>
          <p:nvPr/>
        </p:nvSpPr>
        <p:spPr bwMode="auto">
          <a:xfrm flipV="1">
            <a:off x="3581400" y="3719512"/>
            <a:ext cx="1870075"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628" name="Line 8"/>
          <p:cNvSpPr>
            <a:spLocks noChangeShapeType="1"/>
          </p:cNvSpPr>
          <p:nvPr/>
        </p:nvSpPr>
        <p:spPr bwMode="auto">
          <a:xfrm flipH="1">
            <a:off x="3581399" y="3886200"/>
            <a:ext cx="1870075"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629" name="Text Box 9"/>
          <p:cNvSpPr txBox="1">
            <a:spLocks noChangeArrowheads="1"/>
          </p:cNvSpPr>
          <p:nvPr/>
        </p:nvSpPr>
        <p:spPr bwMode="auto">
          <a:xfrm>
            <a:off x="3733800" y="3917156"/>
            <a:ext cx="2514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Bef>
                <a:spcPct val="50000"/>
              </a:spcBef>
            </a:pPr>
            <a:r>
              <a:rPr lang="en-GB" altLang="en-US" dirty="0"/>
              <a:t>T&gt;36ºC, hours</a:t>
            </a:r>
          </a:p>
        </p:txBody>
      </p:sp>
      <p:sp>
        <p:nvSpPr>
          <p:cNvPr id="26630" name="Text Box 10"/>
          <p:cNvSpPr txBox="1">
            <a:spLocks noChangeArrowheads="1"/>
          </p:cNvSpPr>
          <p:nvPr/>
        </p:nvSpPr>
        <p:spPr bwMode="auto">
          <a:xfrm>
            <a:off x="3276600" y="3276600"/>
            <a:ext cx="2743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Bef>
                <a:spcPct val="50000"/>
              </a:spcBef>
            </a:pPr>
            <a:r>
              <a:rPr lang="en-GB" altLang="en-US"/>
              <a:t>moisture, r.t., 3 weeks</a:t>
            </a:r>
          </a:p>
        </p:txBody>
      </p:sp>
      <p:sp>
        <p:nvSpPr>
          <p:cNvPr id="26631" name="Rectangle 2"/>
          <p:cNvSpPr>
            <a:spLocks noGrp="1" noChangeArrowheads="1"/>
          </p:cNvSpPr>
          <p:nvPr>
            <p:ph type="title"/>
          </p:nvPr>
        </p:nvSpPr>
        <p:spPr bwMode="auto">
          <a:xfrm>
            <a:off x="457200" y="2286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smtClean="0">
                <a:solidFill>
                  <a:srgbClr val="3333FF"/>
                </a:solidFill>
              </a:rPr>
              <a:t>CASE STUDY 1: Creeping Polymorph Conversion (Time Factor)</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3" name="Rectangle 3"/>
          <p:cNvSpPr>
            <a:spLocks noGrp="1" noChangeArrowheads="1"/>
          </p:cNvSpPr>
          <p:nvPr>
            <p:ph type="body" sz="half" idx="1"/>
          </p:nvPr>
        </p:nvSpPr>
        <p:spPr>
          <a:xfrm>
            <a:off x="1371600" y="1752600"/>
            <a:ext cx="7315200" cy="4114800"/>
          </a:xfrm>
        </p:spPr>
        <p:txBody>
          <a:bodyPr/>
          <a:lstStyle/>
          <a:p>
            <a:pPr>
              <a:buFont typeface="Wingdings" panose="05000000000000000000" pitchFamily="2" charset="2"/>
              <a:buNone/>
            </a:pPr>
            <a:r>
              <a:rPr lang="en-US" altLang="en-US" sz="3200" u="sng" smtClean="0"/>
              <a:t>Solutions </a:t>
            </a:r>
            <a:r>
              <a:rPr lang="en-US" altLang="en-US" u="sng" smtClean="0"/>
              <a:t>(proposed)</a:t>
            </a:r>
            <a:r>
              <a:rPr lang="en-US" altLang="en-US" sz="3200" smtClean="0"/>
              <a:t>:</a:t>
            </a:r>
          </a:p>
          <a:p>
            <a:pPr lvl="1">
              <a:buFont typeface="Wingdings" panose="05000000000000000000" pitchFamily="2" charset="2"/>
              <a:buNone/>
            </a:pPr>
            <a:endParaRPr lang="en-US" altLang="en-US" smtClean="0"/>
          </a:p>
          <a:p>
            <a:pPr lvl="1"/>
            <a:r>
              <a:rPr lang="en-US" altLang="en-US" smtClean="0"/>
              <a:t>Formulation-dependent</a:t>
            </a:r>
          </a:p>
          <a:p>
            <a:pPr lvl="2"/>
            <a:r>
              <a:rPr lang="en-US" altLang="en-US" smtClean="0"/>
              <a:t>Do nothing (if API is dissolved in the formulation process)</a:t>
            </a:r>
          </a:p>
          <a:p>
            <a:pPr lvl="1"/>
            <a:r>
              <a:rPr lang="en-US" altLang="en-US" smtClean="0"/>
              <a:t>Continue efforts to produce Form B directly</a:t>
            </a:r>
          </a:p>
          <a:p>
            <a:pPr lvl="2"/>
            <a:r>
              <a:rPr lang="en-US" altLang="en-US" smtClean="0"/>
              <a:t>(drawback: for T &gt; 36 ºC, conversion to Form A is unavoidable)</a:t>
            </a:r>
          </a:p>
          <a:p>
            <a:pPr lvl="1"/>
            <a:r>
              <a:rPr lang="en-US" altLang="en-US" smtClean="0"/>
              <a:t>Search for other stable form</a:t>
            </a:r>
          </a:p>
          <a:p>
            <a:pPr lvl="1"/>
            <a:r>
              <a:rPr lang="en-US" altLang="en-US" smtClean="0"/>
              <a:t>Develop amorphous form (known to be stable)</a:t>
            </a:r>
          </a:p>
          <a:p>
            <a:pPr lvl="1">
              <a:buFont typeface="Wingdings" panose="05000000000000000000" pitchFamily="2" charset="2"/>
              <a:buNone/>
            </a:pPr>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endParaRPr lang="en-US" altLang="en-US" smtClean="0"/>
          </a:p>
        </p:txBody>
      </p:sp>
      <p:sp>
        <p:nvSpPr>
          <p:cNvPr id="27651" name="Rectangle 2"/>
          <p:cNvSpPr>
            <a:spLocks noGrp="1" noChangeArrowheads="1"/>
          </p:cNvSpPr>
          <p:nvPr>
            <p:ph type="title"/>
          </p:nvPr>
        </p:nvSpPr>
        <p:spPr bwMode="auto">
          <a:xfrm>
            <a:off x="457200" y="2286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smtClean="0">
                <a:solidFill>
                  <a:srgbClr val="3333FF"/>
                </a:solidFill>
              </a:rPr>
              <a:t>CASE STUDY 1: Creeping Polymorph Conversion (Time Factor)</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smtClean="0">
                <a:solidFill>
                  <a:srgbClr val="3333FF"/>
                </a:solidFill>
              </a:rPr>
              <a:t>CASE STUDY 2: Unexpected Polymorphic Transformation (Holiday Surprise Factor)</a:t>
            </a:r>
          </a:p>
        </p:txBody>
      </p:sp>
      <p:sp>
        <p:nvSpPr>
          <p:cNvPr id="31747" name="Rectangle 3"/>
          <p:cNvSpPr>
            <a:spLocks noGrp="1" noChangeArrowheads="1"/>
          </p:cNvSpPr>
          <p:nvPr>
            <p:ph type="body" sz="half" idx="1"/>
          </p:nvPr>
        </p:nvSpPr>
        <p:spPr>
          <a:xfrm>
            <a:off x="914400" y="2438400"/>
            <a:ext cx="7315200" cy="4114800"/>
          </a:xfrm>
        </p:spPr>
        <p:txBody>
          <a:bodyPr/>
          <a:lstStyle/>
          <a:p>
            <a:pPr>
              <a:buFont typeface="Wingdings" panose="05000000000000000000" pitchFamily="2" charset="2"/>
              <a:buNone/>
            </a:pPr>
            <a:r>
              <a:rPr lang="en-US" altLang="en-US" sz="3000" u="sng" dirty="0" smtClean="0"/>
              <a:t>Situation</a:t>
            </a:r>
            <a:r>
              <a:rPr lang="en-US" altLang="en-US" sz="3000" dirty="0" smtClean="0"/>
              <a:t>:</a:t>
            </a:r>
            <a:r>
              <a:rPr lang="en-US" altLang="en-US" dirty="0" smtClean="0"/>
              <a:t>  </a:t>
            </a:r>
          </a:p>
          <a:p>
            <a:pPr>
              <a:buFont typeface="Wingdings" panose="05000000000000000000" pitchFamily="2" charset="2"/>
              <a:buNone/>
            </a:pPr>
            <a:endParaRPr lang="en-US" altLang="en-US" sz="1200" dirty="0" smtClean="0"/>
          </a:p>
          <a:p>
            <a:pPr>
              <a:buFont typeface="Wingdings" panose="05000000000000000000" pitchFamily="2" charset="2"/>
              <a:buNone/>
            </a:pPr>
            <a:r>
              <a:rPr lang="en-US" altLang="en-US" sz="2600" dirty="0" smtClean="0"/>
              <a:t>Single crystal of an API2 candidate was grown.</a:t>
            </a:r>
          </a:p>
          <a:p>
            <a:pPr>
              <a:buFont typeface="Wingdings" panose="05000000000000000000" pitchFamily="2" charset="2"/>
              <a:buNone/>
            </a:pPr>
            <a:endParaRPr lang="en-US" altLang="en-US" sz="1200" dirty="0" smtClean="0"/>
          </a:p>
          <a:p>
            <a:pPr>
              <a:buFont typeface="Wingdings" panose="05000000000000000000" pitchFamily="2" charset="2"/>
              <a:buNone/>
            </a:pPr>
            <a:r>
              <a:rPr lang="en-US" altLang="en-US" sz="2600" dirty="0" smtClean="0"/>
              <a:t>The structure could not be solved by X-ray crystallography (Dec. 20, 2002)</a:t>
            </a:r>
          </a:p>
          <a:p>
            <a:pPr lvl="1">
              <a:buFont typeface="Wingdings" panose="05000000000000000000" pitchFamily="2" charset="2"/>
              <a:buNone/>
            </a:pPr>
            <a:r>
              <a:rPr lang="en-US" altLang="en-US" sz="2000" dirty="0" smtClean="0"/>
              <a:t>A verbatim quote from e-mail from crystallographer:</a:t>
            </a:r>
          </a:p>
          <a:p>
            <a:pPr lvl="1">
              <a:buFont typeface="Wingdings" panose="05000000000000000000" pitchFamily="2" charset="2"/>
              <a:buNone/>
            </a:pPr>
            <a:endParaRPr lang="en-US" altLang="en-US" sz="800" dirty="0" smtClean="0">
              <a:latin typeface="Times New Roman" panose="02020603050405020304" pitchFamily="18" charset="0"/>
            </a:endParaRPr>
          </a:p>
          <a:p>
            <a:pPr lvl="1">
              <a:buFont typeface="Wingdings" panose="05000000000000000000" pitchFamily="2" charset="2"/>
              <a:buNone/>
            </a:pPr>
            <a:r>
              <a:rPr lang="en-US" altLang="en-US" sz="2000" dirty="0" smtClean="0">
                <a:latin typeface="Times New Roman" panose="02020603050405020304" pitchFamily="18" charset="0"/>
              </a:rPr>
              <a:t>“</a:t>
            </a:r>
            <a:r>
              <a:rPr lang="en-US" altLang="en-US" sz="1800" dirty="0" smtClean="0"/>
              <a:t>(…)</a:t>
            </a:r>
            <a:r>
              <a:rPr lang="en-US" altLang="en-US" sz="2000" dirty="0" smtClean="0">
                <a:latin typeface="Times New Roman" panose="02020603050405020304" pitchFamily="18" charset="0"/>
              </a:rPr>
              <a:t> crystals out of either vial are clearly u</a:t>
            </a:r>
            <a:r>
              <a:rPr lang="en-GB" altLang="en-US" sz="2000" dirty="0" smtClean="0">
                <a:solidFill>
                  <a:srgbClr val="000000"/>
                </a:solidFill>
                <a:latin typeface="Times New Roman" panose="02020603050405020304" pitchFamily="18" charset="0"/>
              </a:rPr>
              <a:t>niaxial with a big square face that is isotropic. (…) </a:t>
            </a:r>
            <a:r>
              <a:rPr lang="en-GB" altLang="en-US" sz="2000" dirty="0" smtClean="0">
                <a:solidFill>
                  <a:srgbClr val="FF6600"/>
                </a:solidFill>
                <a:latin typeface="Times New Roman" panose="02020603050405020304" pitchFamily="18" charset="0"/>
              </a:rPr>
              <a:t>The closest I can get to a cell is that they are tetragonal </a:t>
            </a:r>
            <a:r>
              <a:rPr lang="en-GB" altLang="en-US" sz="2000" dirty="0" smtClean="0">
                <a:solidFill>
                  <a:srgbClr val="000000"/>
                </a:solidFill>
                <a:latin typeface="Times New Roman" panose="02020603050405020304" pitchFamily="18" charset="0"/>
              </a:rPr>
              <a:t>(…)</a:t>
            </a:r>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endParaRPr lang="en-US" altLang="en-US" dirty="0" smtClean="0"/>
          </a:p>
        </p:txBody>
      </p:sp>
      <p:pic>
        <p:nvPicPr>
          <p:cNvPr id="28676" name="Picture 5" descr="xm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9950" y="1219200"/>
            <a:ext cx="14859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bwMode="auto">
          <a:xfrm>
            <a:off x="457200" y="1524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smtClean="0">
                <a:solidFill>
                  <a:srgbClr val="3333FF"/>
                </a:solidFill>
              </a:rPr>
              <a:t>CASE STUDY 2: Unexpected Polymorphic Transformation </a:t>
            </a:r>
            <a:r>
              <a:rPr lang="en-US" altLang="en-US" sz="2800" smtClean="0">
                <a:solidFill>
                  <a:srgbClr val="3333FF"/>
                </a:solidFill>
              </a:rPr>
              <a:t>(Holiday Surprise Factor)</a:t>
            </a:r>
          </a:p>
        </p:txBody>
      </p:sp>
      <p:sp>
        <p:nvSpPr>
          <p:cNvPr id="88067" name="Rectangle 3"/>
          <p:cNvSpPr>
            <a:spLocks noGrp="1" noChangeArrowheads="1"/>
          </p:cNvSpPr>
          <p:nvPr>
            <p:ph type="body" sz="half" idx="1"/>
          </p:nvPr>
        </p:nvSpPr>
        <p:spPr>
          <a:xfrm>
            <a:off x="1219200" y="1524000"/>
            <a:ext cx="7467600" cy="4495800"/>
          </a:xfrm>
        </p:spPr>
        <p:txBody>
          <a:bodyPr/>
          <a:lstStyle/>
          <a:p>
            <a:pPr>
              <a:buFont typeface="Wingdings" panose="05000000000000000000" pitchFamily="2" charset="2"/>
              <a:buNone/>
            </a:pPr>
            <a:r>
              <a:rPr lang="en-US" altLang="en-US" sz="2400" u="sng" smtClean="0"/>
              <a:t>Problem </a:t>
            </a:r>
            <a:r>
              <a:rPr lang="en-US" altLang="en-US" sz="2000" u="sng" smtClean="0"/>
              <a:t>(January 8, 2003)</a:t>
            </a:r>
            <a:r>
              <a:rPr lang="en-US" altLang="en-US" sz="2400" smtClean="0"/>
              <a:t>:</a:t>
            </a:r>
            <a:endParaRPr lang="en-US" altLang="en-US" sz="3200" smtClean="0"/>
          </a:p>
          <a:p>
            <a:pPr lvl="1">
              <a:buFont typeface="Wingdings" panose="05000000000000000000" pitchFamily="2" charset="2"/>
              <a:buNone/>
            </a:pPr>
            <a:r>
              <a:rPr lang="en-US" altLang="en-US" sz="2000" smtClean="0"/>
              <a:t>A verbatim quote from e-mail from crystallographer:</a:t>
            </a:r>
          </a:p>
          <a:p>
            <a:pPr lvl="1">
              <a:buFont typeface="Wingdings" panose="05000000000000000000" pitchFamily="2" charset="2"/>
              <a:buNone/>
            </a:pPr>
            <a:endParaRPr lang="en-US" altLang="en-US" sz="800" smtClean="0">
              <a:latin typeface="Times New Roman" panose="02020603050405020304" pitchFamily="18" charset="0"/>
            </a:endParaRPr>
          </a:p>
          <a:p>
            <a:pPr lvl="1">
              <a:buFont typeface="Wingdings" panose="05000000000000000000" pitchFamily="2" charset="2"/>
              <a:buNone/>
            </a:pPr>
            <a:r>
              <a:rPr lang="en-US" altLang="en-US" sz="2000" smtClean="0">
                <a:latin typeface="Times New Roman" panose="02020603050405020304" pitchFamily="18" charset="0"/>
              </a:rPr>
              <a:t>“</a:t>
            </a:r>
            <a:r>
              <a:rPr lang="en-US" altLang="en-US" sz="1800" smtClean="0"/>
              <a:t>(…)</a:t>
            </a:r>
            <a:r>
              <a:rPr lang="en-US" altLang="en-US" sz="2000" smtClean="0">
                <a:latin typeface="Times New Roman" panose="02020603050405020304" pitchFamily="18" charset="0"/>
              </a:rPr>
              <a:t> </a:t>
            </a:r>
            <a:r>
              <a:rPr lang="en-US" altLang="en-US" sz="2000" smtClean="0">
                <a:solidFill>
                  <a:srgbClr val="969696"/>
                </a:solidFill>
                <a:latin typeface="Times New Roman" panose="02020603050405020304" pitchFamily="18" charset="0"/>
              </a:rPr>
              <a:t>crystals out of either vial are clearly u</a:t>
            </a:r>
            <a:r>
              <a:rPr lang="en-GB" altLang="en-US" sz="2000" smtClean="0">
                <a:solidFill>
                  <a:srgbClr val="969696"/>
                </a:solidFill>
                <a:latin typeface="Times New Roman" panose="02020603050405020304" pitchFamily="18" charset="0"/>
              </a:rPr>
              <a:t>niaxial with a big square face that is isotropic. (…) The closest I can get to a cell is that they are tetragonal</a:t>
            </a:r>
            <a:r>
              <a:rPr lang="en-GB" altLang="en-US" sz="2000" smtClean="0">
                <a:solidFill>
                  <a:srgbClr val="000000"/>
                </a:solidFill>
                <a:latin typeface="Times New Roman" panose="02020603050405020304" pitchFamily="18" charset="0"/>
              </a:rPr>
              <a:t> (…) </a:t>
            </a:r>
            <a:r>
              <a:rPr lang="en-GB" altLang="en-US" sz="2200" smtClean="0">
                <a:solidFill>
                  <a:srgbClr val="FF6600"/>
                </a:solidFill>
                <a:latin typeface="Times New Roman" panose="02020603050405020304" pitchFamily="18" charset="0"/>
              </a:rPr>
              <a:t>When I came back from break</a:t>
            </a:r>
            <a:r>
              <a:rPr lang="en-GB" altLang="en-US" sz="2200" smtClean="0">
                <a:solidFill>
                  <a:srgbClr val="000000"/>
                </a:solidFill>
                <a:latin typeface="Times New Roman" panose="02020603050405020304" pitchFamily="18" charset="0"/>
              </a:rPr>
              <a:t> (…)  I found (…) they were biaxial and the large face extinguished under cross polars.  </a:t>
            </a:r>
            <a:r>
              <a:rPr lang="en-GB" altLang="en-US" sz="2200" smtClean="0">
                <a:solidFill>
                  <a:srgbClr val="FF6600"/>
                </a:solidFill>
                <a:latin typeface="Times New Roman" panose="02020603050405020304" pitchFamily="18" charset="0"/>
              </a:rPr>
              <a:t>I mounted one and collected data.  When I solved the structure,</a:t>
            </a:r>
            <a:r>
              <a:rPr lang="en-GB" altLang="en-US" sz="2200" smtClean="0">
                <a:solidFill>
                  <a:srgbClr val="000000"/>
                </a:solidFill>
                <a:latin typeface="Times New Roman" panose="02020603050405020304" pitchFamily="18" charset="0"/>
              </a:rPr>
              <a:t> (…)               </a:t>
            </a:r>
            <a:r>
              <a:rPr lang="en-GB" altLang="en-US" sz="2200" smtClean="0">
                <a:solidFill>
                  <a:srgbClr val="FF6600"/>
                </a:solidFill>
                <a:latin typeface="Times New Roman" panose="02020603050405020304" pitchFamily="18" charset="0"/>
              </a:rPr>
              <a:t>I assumed I had just grabbed the wrong sample.</a:t>
            </a:r>
            <a:r>
              <a:rPr lang="en-GB" altLang="en-US" sz="2200" smtClean="0">
                <a:solidFill>
                  <a:srgbClr val="000000"/>
                </a:solidFill>
                <a:latin typeface="Times New Roman" panose="02020603050405020304" pitchFamily="18" charset="0"/>
              </a:rPr>
              <a:t>  However, I have now duplicated the </a:t>
            </a:r>
            <a:r>
              <a:rPr lang="en-GB" altLang="en-US" sz="2200" b="1" smtClean="0">
                <a:solidFill>
                  <a:srgbClr val="000000"/>
                </a:solidFill>
                <a:latin typeface="Times New Roman" panose="02020603050405020304" pitchFamily="18" charset="0"/>
              </a:rPr>
              <a:t>transformation from tetragonal to orthorhombic</a:t>
            </a:r>
            <a:r>
              <a:rPr lang="en-GB" altLang="en-US" sz="2200" smtClean="0">
                <a:solidFill>
                  <a:srgbClr val="000000"/>
                </a:solidFill>
                <a:latin typeface="Times New Roman" panose="02020603050405020304" pitchFamily="18" charset="0"/>
              </a:rPr>
              <a:t> where I am sure of the sample.  Interestingly this occurs even under paratone oil (…).  </a:t>
            </a:r>
            <a:r>
              <a:rPr lang="en-GB" altLang="en-US" sz="2200" b="1" smtClean="0">
                <a:solidFill>
                  <a:schemeClr val="hlink"/>
                </a:solidFill>
                <a:latin typeface="Times New Roman" panose="02020603050405020304" pitchFamily="18" charset="0"/>
              </a:rPr>
              <a:t>Obviously something is going on.</a:t>
            </a:r>
            <a:r>
              <a:rPr lang="en-US" altLang="en-US" sz="2200" smtClean="0"/>
              <a:t> </a:t>
            </a:r>
            <a:r>
              <a:rPr lang="en-US" altLang="en-US" sz="2200" smtClean="0">
                <a:latin typeface="Times New Roman" panose="02020603050405020304" pitchFamily="18" charset="0"/>
              </a:rPr>
              <a:t>(…)”</a:t>
            </a:r>
            <a:endParaRPr lang="en-US" altLang="en-US" sz="1800" smtClean="0"/>
          </a:p>
          <a:p>
            <a:pPr lvl="1">
              <a:buFont typeface="Wingdings" panose="05000000000000000000" pitchFamily="2" charset="2"/>
              <a:buNone/>
            </a:pPr>
            <a:endParaRPr lang="en-US" altLang="en-US" sz="1800" smtClean="0"/>
          </a:p>
          <a:p>
            <a:pPr lvl="1"/>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endParaRPr lang="en-US" altLang="en-US" smtClean="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bwMode="auto">
          <a:xfrm>
            <a:off x="457200" y="1524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smtClean="0">
                <a:solidFill>
                  <a:srgbClr val="3333FF"/>
                </a:solidFill>
              </a:rPr>
              <a:t>CASE STUDY 3: Unexpected Appearance of New Form (Weekend Factor)</a:t>
            </a:r>
          </a:p>
        </p:txBody>
      </p:sp>
      <p:sp>
        <p:nvSpPr>
          <p:cNvPr id="41987" name="Rectangle 3"/>
          <p:cNvSpPr>
            <a:spLocks noGrp="1" noChangeArrowheads="1"/>
          </p:cNvSpPr>
          <p:nvPr>
            <p:ph type="body" sz="half" idx="1"/>
          </p:nvPr>
        </p:nvSpPr>
        <p:spPr>
          <a:xfrm>
            <a:off x="1143000" y="1981200"/>
            <a:ext cx="7315200" cy="4114800"/>
          </a:xfrm>
        </p:spPr>
        <p:txBody>
          <a:bodyPr/>
          <a:lstStyle/>
          <a:p>
            <a:pPr>
              <a:buFont typeface="Wingdings" panose="05000000000000000000" pitchFamily="2" charset="2"/>
              <a:buNone/>
            </a:pPr>
            <a:r>
              <a:rPr lang="en-US" altLang="en-US" sz="3200" u="sng" smtClean="0"/>
              <a:t>Situation</a:t>
            </a:r>
            <a:r>
              <a:rPr lang="en-US" altLang="en-US" smtClean="0"/>
              <a:t>:  </a:t>
            </a:r>
          </a:p>
          <a:p>
            <a:pPr>
              <a:buFont typeface="Wingdings" panose="05000000000000000000" pitchFamily="2" charset="2"/>
              <a:buNone/>
            </a:pPr>
            <a:endParaRPr lang="en-US" altLang="en-US" smtClean="0"/>
          </a:p>
          <a:p>
            <a:pPr>
              <a:buFont typeface="Wingdings" panose="05000000000000000000" pitchFamily="2" charset="2"/>
              <a:buNone/>
            </a:pPr>
            <a:r>
              <a:rPr lang="en-US" altLang="en-US" smtClean="0"/>
              <a:t>An API3 candidate has advanced to Phase II</a:t>
            </a:r>
          </a:p>
          <a:p>
            <a:pPr>
              <a:buFont typeface="Wingdings" panose="05000000000000000000" pitchFamily="2" charset="2"/>
              <a:buNone/>
            </a:pPr>
            <a:endParaRPr lang="en-US" altLang="en-US" sz="2000" smtClean="0"/>
          </a:p>
          <a:p>
            <a:pPr>
              <a:buFont typeface="Wingdings" panose="05000000000000000000" pitchFamily="2" charset="2"/>
              <a:buNone/>
            </a:pPr>
            <a:r>
              <a:rPr lang="en-US" altLang="en-US" smtClean="0"/>
              <a:t>11 polymorphs were identified for API3</a:t>
            </a:r>
          </a:p>
          <a:p>
            <a:pPr>
              <a:buFont typeface="Wingdings" panose="05000000000000000000" pitchFamily="2" charset="2"/>
              <a:buNone/>
            </a:pPr>
            <a:endParaRPr lang="en-US" altLang="en-US" sz="2000" smtClean="0"/>
          </a:p>
          <a:p>
            <a:pPr>
              <a:buFont typeface="Wingdings" panose="05000000000000000000" pitchFamily="2" charset="2"/>
              <a:buNone/>
            </a:pPr>
            <a:r>
              <a:rPr lang="en-US" altLang="en-US" smtClean="0"/>
              <a:t>Two enantiotropically related forms A and B are considered as frontrunners </a:t>
            </a:r>
          </a:p>
          <a:p>
            <a:pPr>
              <a:buFont typeface="Wingdings" panose="05000000000000000000" pitchFamily="2" charset="2"/>
              <a:buNone/>
            </a:pPr>
            <a:endParaRPr lang="en-US" altLang="en-US" smtClean="0"/>
          </a:p>
          <a:p>
            <a:pPr>
              <a:buFont typeface="Wingdings" panose="05000000000000000000" pitchFamily="2" charset="2"/>
              <a:buNone/>
            </a:pPr>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endParaRPr lang="en-US" altLang="en-US" smtClean="0"/>
          </a:p>
        </p:txBody>
      </p:sp>
      <p:pic>
        <p:nvPicPr>
          <p:cNvPr id="30724" name="Picture 4" descr="weekend-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295400"/>
            <a:ext cx="152400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bwMode="auto">
          <a:xfrm>
            <a:off x="457200" y="762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smtClean="0">
                <a:solidFill>
                  <a:srgbClr val="3333FF"/>
                </a:solidFill>
              </a:rPr>
              <a:t>CASE STUDY 3: Unexpected Appearance of New Form (Weekend Factor)</a:t>
            </a:r>
          </a:p>
        </p:txBody>
      </p:sp>
      <p:sp>
        <p:nvSpPr>
          <p:cNvPr id="43011" name="Rectangle 3"/>
          <p:cNvSpPr>
            <a:spLocks noGrp="1" noChangeArrowheads="1"/>
          </p:cNvSpPr>
          <p:nvPr>
            <p:ph type="body" sz="half" idx="1"/>
          </p:nvPr>
        </p:nvSpPr>
        <p:spPr>
          <a:xfrm>
            <a:off x="1219200" y="1600200"/>
            <a:ext cx="7467600" cy="4114800"/>
          </a:xfrm>
        </p:spPr>
        <p:txBody>
          <a:bodyPr/>
          <a:lstStyle/>
          <a:p>
            <a:pPr>
              <a:buFont typeface="Wingdings" panose="05000000000000000000" pitchFamily="2" charset="2"/>
              <a:buNone/>
            </a:pPr>
            <a:r>
              <a:rPr lang="en-US" altLang="en-US" sz="3200" u="sng" smtClean="0"/>
              <a:t>Problem</a:t>
            </a:r>
            <a:r>
              <a:rPr lang="en-US" altLang="en-US" sz="3200" smtClean="0"/>
              <a:t>:   </a:t>
            </a:r>
          </a:p>
          <a:p>
            <a:pPr lvl="1">
              <a:buFont typeface="Wingdings" panose="05000000000000000000" pitchFamily="2" charset="2"/>
              <a:buNone/>
            </a:pPr>
            <a:endParaRPr lang="en-US" altLang="en-US" smtClean="0"/>
          </a:p>
          <a:p>
            <a:pPr lvl="1">
              <a:buFont typeface="Wingdings" panose="05000000000000000000" pitchFamily="2" charset="2"/>
              <a:buNone/>
            </a:pPr>
            <a:r>
              <a:rPr lang="en-US" altLang="en-US" smtClean="0"/>
              <a:t>As a part of evaluation of Lasentec’s FBRM probe, a crystallization experiment – that in its usual timeframe consistently produced Form A – was set up on Friday to run over the weekend</a:t>
            </a:r>
          </a:p>
          <a:p>
            <a:pPr lvl="1">
              <a:buFont typeface="Wingdings" panose="05000000000000000000" pitchFamily="2" charset="2"/>
              <a:buNone/>
            </a:pPr>
            <a:endParaRPr lang="en-US" altLang="en-US" smtClean="0"/>
          </a:p>
          <a:p>
            <a:pPr lvl="1">
              <a:buFont typeface="Wingdings" panose="05000000000000000000" pitchFamily="2" charset="2"/>
              <a:buNone/>
            </a:pPr>
            <a:r>
              <a:rPr lang="en-US" altLang="en-US" smtClean="0"/>
              <a:t>A transformation of Form A to a new Form “L” was ‘caught’ while reviewing CSD statistics</a:t>
            </a:r>
          </a:p>
          <a:p>
            <a:pPr lvl="1"/>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endParaRPr lang="en-US" altLang="en-US" smtClean="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457200" y="1524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smtClean="0">
                <a:solidFill>
                  <a:srgbClr val="3333FF"/>
                </a:solidFill>
              </a:rPr>
              <a:t>CASE STUDY 3: Unexpected Appearance of New Form (Weekend Factor)</a:t>
            </a:r>
          </a:p>
        </p:txBody>
      </p:sp>
      <p:sp>
        <p:nvSpPr>
          <p:cNvPr id="95235" name="Rectangle 3"/>
          <p:cNvSpPr>
            <a:spLocks noGrp="1" noChangeArrowheads="1"/>
          </p:cNvSpPr>
          <p:nvPr>
            <p:ph type="body" sz="half" idx="1"/>
          </p:nvPr>
        </p:nvSpPr>
        <p:spPr>
          <a:xfrm>
            <a:off x="1371600" y="1219200"/>
            <a:ext cx="7467600" cy="5105400"/>
          </a:xfrm>
        </p:spPr>
        <p:txBody>
          <a:bodyPr/>
          <a:lstStyle/>
          <a:p>
            <a:pPr>
              <a:buFont typeface="Wingdings" panose="05000000000000000000" pitchFamily="2" charset="2"/>
              <a:buNone/>
            </a:pPr>
            <a:r>
              <a:rPr lang="en-US" altLang="en-US" sz="2600" smtClean="0"/>
              <a:t>Course of CSD Profile Measured by FBRM Probe</a:t>
            </a:r>
            <a:endParaRPr lang="en-US" altLang="en-US" smtClean="0"/>
          </a:p>
          <a:p>
            <a:pPr lvl="1"/>
            <a:endParaRPr lang="en-US" altLang="en-US" smtClean="0"/>
          </a:p>
          <a:p>
            <a:pPr lvl="1"/>
            <a:endParaRPr lang="en-US" altLang="en-US" smtClean="0"/>
          </a:p>
          <a:p>
            <a:endParaRPr lang="en-US" altLang="en-US" smtClean="0"/>
          </a:p>
        </p:txBody>
      </p:sp>
      <p:pic>
        <p:nvPicPr>
          <p:cNvPr id="32772" name="Picture 3" descr="FBRM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6900" y="1905000"/>
            <a:ext cx="5257800"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Line 6"/>
          <p:cNvSpPr>
            <a:spLocks noChangeShapeType="1"/>
          </p:cNvSpPr>
          <p:nvPr/>
        </p:nvSpPr>
        <p:spPr bwMode="auto">
          <a:xfrm>
            <a:off x="0" y="3022600"/>
            <a:ext cx="2463800" cy="0"/>
          </a:xfrm>
          <a:prstGeom prst="line">
            <a:avLst/>
          </a:prstGeom>
          <a:noFill/>
          <a:ln w="31750">
            <a:solidFill>
              <a:srgbClr val="FF00FF"/>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 name="Line 7"/>
          <p:cNvSpPr>
            <a:spLocks noChangeShapeType="1"/>
          </p:cNvSpPr>
          <p:nvPr/>
        </p:nvSpPr>
        <p:spPr bwMode="auto">
          <a:xfrm>
            <a:off x="0" y="2959100"/>
            <a:ext cx="2438400" cy="0"/>
          </a:xfrm>
          <a:prstGeom prst="line">
            <a:avLst/>
          </a:prstGeom>
          <a:noFill/>
          <a:ln w="31750">
            <a:solidFill>
              <a:srgbClr val="FF0000"/>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75" name="Oval 1"/>
          <p:cNvSpPr>
            <a:spLocks noChangeArrowheads="1"/>
          </p:cNvSpPr>
          <p:nvPr/>
        </p:nvSpPr>
        <p:spPr bwMode="auto">
          <a:xfrm>
            <a:off x="1903413" y="6330950"/>
            <a:ext cx="1120775" cy="381000"/>
          </a:xfrm>
          <a:prstGeom prst="ellipse">
            <a:avLst/>
          </a:prstGeom>
          <a:noFill/>
          <a:ln w="317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endParaRPr lang="en-US" alt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type="body" sz="half" idx="1"/>
          </p:nvPr>
        </p:nvSpPr>
        <p:spPr>
          <a:xfrm>
            <a:off x="1066800" y="1752600"/>
            <a:ext cx="7467600" cy="4114800"/>
          </a:xfrm>
        </p:spPr>
        <p:txBody>
          <a:bodyPr/>
          <a:lstStyle/>
          <a:p>
            <a:pPr>
              <a:buFont typeface="Wingdings" panose="05000000000000000000" pitchFamily="2" charset="2"/>
              <a:buNone/>
            </a:pPr>
            <a:r>
              <a:rPr lang="en-US" altLang="en-US" u="sng" dirty="0" smtClean="0"/>
              <a:t>Lessons Learned</a:t>
            </a:r>
            <a:r>
              <a:rPr lang="en-US" altLang="en-US" dirty="0" smtClean="0"/>
              <a:t>:</a:t>
            </a:r>
          </a:p>
          <a:p>
            <a:pPr lvl="1">
              <a:buFont typeface="Wingdings" panose="05000000000000000000" pitchFamily="2" charset="2"/>
              <a:buNone/>
            </a:pPr>
            <a:endParaRPr lang="en-US" altLang="en-US" sz="2800" dirty="0" smtClean="0"/>
          </a:p>
          <a:p>
            <a:pPr lvl="1"/>
            <a:r>
              <a:rPr lang="en-US" altLang="en-US" dirty="0" smtClean="0"/>
              <a:t>Form L appeared to be thermodynamically most stable and was recommended for development</a:t>
            </a:r>
          </a:p>
          <a:p>
            <a:pPr lvl="1"/>
            <a:r>
              <a:rPr lang="en-US" altLang="en-US" dirty="0" smtClean="0"/>
              <a:t>All subsequent polymorph pre-screening protocols were supplemented with equilibration experiments with process solvent(s), running for one week (before, a typical equilibration experiment had been run for 24 h) </a:t>
            </a:r>
          </a:p>
          <a:p>
            <a:pPr lvl="1">
              <a:buFont typeface="Wingdings" panose="05000000000000000000" pitchFamily="2" charset="2"/>
              <a:buNone/>
            </a:pPr>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endParaRPr lang="en-US" altLang="en-US" dirty="0" smtClean="0"/>
          </a:p>
        </p:txBody>
      </p:sp>
      <p:sp>
        <p:nvSpPr>
          <p:cNvPr id="33795" name="Rectangle 2"/>
          <p:cNvSpPr>
            <a:spLocks noGrp="1" noChangeArrowheads="1"/>
          </p:cNvSpPr>
          <p:nvPr>
            <p:ph type="title"/>
          </p:nvPr>
        </p:nvSpPr>
        <p:spPr bwMode="auto">
          <a:xfrm>
            <a:off x="457200" y="1524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smtClean="0">
                <a:solidFill>
                  <a:srgbClr val="3333FF"/>
                </a:solidFill>
              </a:rPr>
              <a:t>CASE STUDY 3: Unexpected Appearance of New Form (Weekend Factor)</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1026"/>
          <p:cNvSpPr>
            <a:spLocks noGrp="1" noChangeArrowheads="1"/>
          </p:cNvSpPr>
          <p:nvPr>
            <p:ph type="title"/>
          </p:nvPr>
        </p:nvSpPr>
        <p:spPr bwMode="auto">
          <a:xfrm>
            <a:off x="457200" y="1524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smtClean="0">
                <a:solidFill>
                  <a:srgbClr val="3333FF"/>
                </a:solidFill>
              </a:rPr>
              <a:t>CASE STUDY 4: ‘Disappearing’ Polymorphs (Geography Factor)</a:t>
            </a:r>
          </a:p>
        </p:txBody>
      </p:sp>
      <p:sp>
        <p:nvSpPr>
          <p:cNvPr id="47107" name="Rectangle 1027"/>
          <p:cNvSpPr>
            <a:spLocks noGrp="1" noChangeArrowheads="1"/>
          </p:cNvSpPr>
          <p:nvPr>
            <p:ph type="body" sz="half" idx="1"/>
          </p:nvPr>
        </p:nvSpPr>
        <p:spPr>
          <a:xfrm>
            <a:off x="685800" y="2819400"/>
            <a:ext cx="8153400" cy="4114800"/>
          </a:xfrm>
        </p:spPr>
        <p:txBody>
          <a:bodyPr/>
          <a:lstStyle/>
          <a:p>
            <a:pPr>
              <a:buFont typeface="Wingdings" panose="05000000000000000000" pitchFamily="2" charset="2"/>
              <a:buNone/>
            </a:pPr>
            <a:r>
              <a:rPr lang="en-US" altLang="en-US" sz="3200" u="sng" smtClean="0"/>
              <a:t>Situation</a:t>
            </a:r>
            <a:r>
              <a:rPr lang="en-US" altLang="en-US" smtClean="0"/>
              <a:t>:  </a:t>
            </a:r>
          </a:p>
          <a:p>
            <a:pPr>
              <a:buFont typeface="Wingdings" panose="05000000000000000000" pitchFamily="2" charset="2"/>
              <a:buNone/>
            </a:pPr>
            <a:endParaRPr lang="en-US" altLang="en-US" smtClean="0"/>
          </a:p>
          <a:p>
            <a:pPr>
              <a:buFont typeface="Wingdings" panose="05000000000000000000" pitchFamily="2" charset="2"/>
              <a:buNone/>
            </a:pPr>
            <a:r>
              <a:rPr lang="en-US" altLang="en-US" smtClean="0"/>
              <a:t>Our Swiss counterpart sent us an API4 candidate for polymorph screening and selection</a:t>
            </a:r>
          </a:p>
          <a:p>
            <a:pPr>
              <a:buFont typeface="Wingdings" panose="05000000000000000000" pitchFamily="2" charset="2"/>
              <a:buNone/>
            </a:pPr>
            <a:endParaRPr lang="en-US" altLang="en-US" sz="1000" smtClean="0"/>
          </a:p>
          <a:p>
            <a:pPr>
              <a:buFont typeface="Wingdings" panose="05000000000000000000" pitchFamily="2" charset="2"/>
              <a:buNone/>
            </a:pPr>
            <a:r>
              <a:rPr lang="en-US" altLang="en-US" smtClean="0"/>
              <a:t>Two forms were already isolated and characterized by the Swiss lab</a:t>
            </a:r>
          </a:p>
          <a:p>
            <a:pPr>
              <a:buFont typeface="Wingdings" panose="05000000000000000000" pitchFamily="2" charset="2"/>
              <a:buNone/>
            </a:pPr>
            <a:endParaRPr lang="en-US" altLang="en-US" smtClean="0"/>
          </a:p>
          <a:p>
            <a:endParaRPr lang="en-US" altLang="en-US" smtClean="0"/>
          </a:p>
          <a:p>
            <a:pPr lvl="1">
              <a:buFont typeface="Wingdings" panose="05000000000000000000" pitchFamily="2" charset="2"/>
              <a:buNone/>
            </a:pPr>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endParaRPr lang="en-US" altLang="en-US" smtClean="0"/>
          </a:p>
        </p:txBody>
      </p:sp>
      <p:pic>
        <p:nvPicPr>
          <p:cNvPr id="34820" name="Picture 6" descr="Map of Switzerla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1163" y="1219200"/>
            <a:ext cx="365283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bwMode="auto">
          <a:xfrm>
            <a:off x="457200" y="1524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smtClean="0">
                <a:solidFill>
                  <a:srgbClr val="3333FF"/>
                </a:solidFill>
              </a:rPr>
              <a:t>CASE STUDY 4: ‘Disappearing’ Polymorphs (Geography Factor)</a:t>
            </a:r>
          </a:p>
        </p:txBody>
      </p:sp>
      <p:sp>
        <p:nvSpPr>
          <p:cNvPr id="36867" name="Rectangle 3"/>
          <p:cNvSpPr>
            <a:spLocks noGrp="1" noChangeArrowheads="1"/>
          </p:cNvSpPr>
          <p:nvPr>
            <p:ph type="body" sz="half" idx="1"/>
          </p:nvPr>
        </p:nvSpPr>
        <p:spPr>
          <a:xfrm>
            <a:off x="1371600" y="1752600"/>
            <a:ext cx="6934200" cy="4114800"/>
          </a:xfrm>
        </p:spPr>
        <p:txBody>
          <a:bodyPr/>
          <a:lstStyle/>
          <a:p>
            <a:pPr>
              <a:buFont typeface="Wingdings" panose="05000000000000000000" pitchFamily="2" charset="2"/>
              <a:buNone/>
            </a:pPr>
            <a:r>
              <a:rPr lang="en-US" altLang="en-US" sz="3200" u="sng" smtClean="0"/>
              <a:t>Problem</a:t>
            </a:r>
            <a:r>
              <a:rPr lang="en-US" altLang="en-US" sz="3200" smtClean="0"/>
              <a:t>:</a:t>
            </a:r>
          </a:p>
          <a:p>
            <a:pPr lvl="1">
              <a:buFont typeface="Wingdings" panose="05000000000000000000" pitchFamily="2" charset="2"/>
              <a:buNone/>
            </a:pPr>
            <a:endParaRPr lang="en-US" altLang="en-US" smtClean="0"/>
          </a:p>
          <a:p>
            <a:pPr>
              <a:buFont typeface="Wingdings" panose="05000000000000000000" pitchFamily="2" charset="2"/>
              <a:buNone/>
            </a:pPr>
            <a:r>
              <a:rPr lang="en-US" altLang="en-US" smtClean="0"/>
              <a:t>Two new forms were discovered but one of the two original forms isolated by the Swiss colleagues was never found, in spite of repeated efforts (an uneasy international embarrassment)</a:t>
            </a:r>
          </a:p>
          <a:p>
            <a:pPr lvl="1">
              <a:buFont typeface="Wingdings" panose="05000000000000000000" pitchFamily="2" charset="2"/>
              <a:buNone/>
            </a:pPr>
            <a:endParaRPr lang="en-US" altLang="en-US" smtClean="0"/>
          </a:p>
          <a:p>
            <a:pPr lvl="1">
              <a:buFont typeface="Wingdings" panose="05000000000000000000" pitchFamily="2" charset="2"/>
              <a:buNone/>
            </a:pPr>
            <a:endParaRPr lang="en-US" altLang="en-US" smtClean="0"/>
          </a:p>
          <a:p>
            <a:pPr lvl="1">
              <a:buFont typeface="Wingdings" panose="05000000000000000000" pitchFamily="2" charset="2"/>
              <a:buNone/>
            </a:pPr>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endParaRPr lang="en-US" altLang="en-US" smtClean="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bwMode="auto">
          <a:xfrm>
            <a:off x="-3175" y="152400"/>
            <a:ext cx="7793038" cy="9286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3000" smtClean="0">
                <a:solidFill>
                  <a:srgbClr val="3333FF"/>
                </a:solidFill>
              </a:rPr>
              <a:t>CASE STUDY 5: “Disappearing” Polymorph             </a:t>
            </a:r>
            <a:br>
              <a:rPr lang="en-US" altLang="en-US" sz="3000" smtClean="0">
                <a:solidFill>
                  <a:srgbClr val="3333FF"/>
                </a:solidFill>
              </a:rPr>
            </a:br>
            <a:r>
              <a:rPr lang="en-US" altLang="en-US" sz="3000" smtClean="0">
                <a:solidFill>
                  <a:srgbClr val="3333FF"/>
                </a:solidFill>
              </a:rPr>
              <a:t>        </a:t>
            </a:r>
            <a:r>
              <a:rPr lang="en-US" altLang="en-US" sz="2800" smtClean="0">
                <a:solidFill>
                  <a:srgbClr val="3333FF"/>
                </a:solidFill>
              </a:rPr>
              <a:t>(Surprise Factor)</a:t>
            </a:r>
          </a:p>
        </p:txBody>
      </p:sp>
      <p:sp>
        <p:nvSpPr>
          <p:cNvPr id="97283" name="Rectangle 3"/>
          <p:cNvSpPr>
            <a:spLocks noGrp="1" noChangeArrowheads="1"/>
          </p:cNvSpPr>
          <p:nvPr>
            <p:ph type="body" sz="half" idx="1"/>
          </p:nvPr>
        </p:nvSpPr>
        <p:spPr>
          <a:xfrm>
            <a:off x="1143000" y="2286000"/>
            <a:ext cx="7315200" cy="4114800"/>
          </a:xfrm>
        </p:spPr>
        <p:txBody>
          <a:bodyPr/>
          <a:lstStyle/>
          <a:p>
            <a:pPr>
              <a:lnSpc>
                <a:spcPct val="90000"/>
              </a:lnSpc>
              <a:buFont typeface="Wingdings" panose="05000000000000000000" pitchFamily="2" charset="2"/>
              <a:buNone/>
            </a:pPr>
            <a:r>
              <a:rPr lang="en-US" altLang="en-US" sz="3200" u="sng" smtClean="0"/>
              <a:t>Situation</a:t>
            </a:r>
            <a:r>
              <a:rPr lang="en-US" altLang="en-US" smtClean="0"/>
              <a:t>:  </a:t>
            </a:r>
          </a:p>
          <a:p>
            <a:pPr>
              <a:lnSpc>
                <a:spcPct val="90000"/>
              </a:lnSpc>
              <a:buFont typeface="Wingdings" panose="05000000000000000000" pitchFamily="2" charset="2"/>
              <a:buNone/>
            </a:pPr>
            <a:endParaRPr lang="en-US" altLang="en-US" smtClean="0"/>
          </a:p>
          <a:p>
            <a:pPr>
              <a:lnSpc>
                <a:spcPct val="90000"/>
              </a:lnSpc>
              <a:buFont typeface="Wingdings" panose="05000000000000000000" pitchFamily="2" charset="2"/>
              <a:buNone/>
            </a:pPr>
            <a:r>
              <a:rPr lang="en-US" altLang="en-US" smtClean="0"/>
              <a:t>4 polymorphs and a hydrate were isolated for API5</a:t>
            </a:r>
          </a:p>
          <a:p>
            <a:pPr>
              <a:lnSpc>
                <a:spcPct val="90000"/>
              </a:lnSpc>
              <a:buFont typeface="Wingdings" panose="05000000000000000000" pitchFamily="2" charset="2"/>
              <a:buNone/>
            </a:pPr>
            <a:r>
              <a:rPr lang="en-US" altLang="en-US" smtClean="0"/>
              <a:t>Form B was recommended for further development and consistently obtained in all the experiments</a:t>
            </a:r>
          </a:p>
          <a:p>
            <a:pPr>
              <a:lnSpc>
                <a:spcPct val="90000"/>
              </a:lnSpc>
              <a:buFont typeface="Wingdings" panose="05000000000000000000" pitchFamily="2" charset="2"/>
              <a:buNone/>
            </a:pPr>
            <a:r>
              <a:rPr lang="en-US" altLang="en-US" smtClean="0"/>
              <a:t>Concurrently run formulation activities with Form B were significantly advanced</a:t>
            </a:r>
          </a:p>
          <a:p>
            <a:pPr>
              <a:lnSpc>
                <a:spcPct val="90000"/>
              </a:lnSpc>
              <a:buFont typeface="Wingdings" panose="05000000000000000000" pitchFamily="2" charset="2"/>
              <a:buNone/>
            </a:pPr>
            <a:endParaRPr lang="en-US" altLang="en-US" smtClean="0"/>
          </a:p>
          <a:p>
            <a:pPr>
              <a:lnSpc>
                <a:spcPct val="90000"/>
              </a:lnSpc>
              <a:buFont typeface="Wingdings" panose="05000000000000000000" pitchFamily="2" charset="2"/>
              <a:buNone/>
            </a:pPr>
            <a:endParaRPr lang="en-US" altLang="en-US" smtClean="0"/>
          </a:p>
          <a:p>
            <a:pPr>
              <a:lnSpc>
                <a:spcPct val="90000"/>
              </a:lnSpc>
              <a:buFont typeface="Wingdings" panose="05000000000000000000" pitchFamily="2" charset="2"/>
              <a:buNone/>
            </a:pPr>
            <a:endParaRPr lang="en-US" altLang="en-US" smtClean="0"/>
          </a:p>
          <a:p>
            <a:pPr>
              <a:lnSpc>
                <a:spcPct val="90000"/>
              </a:lnSpc>
            </a:pPr>
            <a:endParaRPr lang="en-US" altLang="en-US" smtClean="0"/>
          </a:p>
          <a:p>
            <a:pPr lvl="1">
              <a:lnSpc>
                <a:spcPct val="90000"/>
              </a:lnSpc>
              <a:buFont typeface="Wingdings" panose="05000000000000000000" pitchFamily="2" charset="2"/>
              <a:buNone/>
            </a:pPr>
            <a:endParaRPr lang="en-US" altLang="en-US" smtClean="0"/>
          </a:p>
          <a:p>
            <a:pPr lvl="1">
              <a:lnSpc>
                <a:spcPct val="90000"/>
              </a:lnSpc>
            </a:pPr>
            <a:endParaRPr lang="en-US" altLang="en-US" smtClean="0"/>
          </a:p>
          <a:p>
            <a:pPr lvl="1">
              <a:lnSpc>
                <a:spcPct val="90000"/>
              </a:lnSpc>
            </a:pPr>
            <a:endParaRPr lang="en-US" altLang="en-US" smtClean="0"/>
          </a:p>
          <a:p>
            <a:pPr lvl="1">
              <a:lnSpc>
                <a:spcPct val="90000"/>
              </a:lnSpc>
            </a:pPr>
            <a:endParaRPr lang="en-US" altLang="en-US" smtClean="0"/>
          </a:p>
          <a:p>
            <a:pPr lvl="1">
              <a:lnSpc>
                <a:spcPct val="90000"/>
              </a:lnSpc>
            </a:pPr>
            <a:endParaRPr lang="en-US" altLang="en-US" smtClean="0"/>
          </a:p>
          <a:p>
            <a:pPr lvl="1">
              <a:lnSpc>
                <a:spcPct val="90000"/>
              </a:lnSpc>
            </a:pPr>
            <a:endParaRPr lang="en-US" altLang="en-US" smtClean="0"/>
          </a:p>
          <a:p>
            <a:pPr>
              <a:lnSpc>
                <a:spcPct val="90000"/>
              </a:lnSpc>
            </a:pPr>
            <a:endParaRPr lang="en-US" altLang="en-US" smtClean="0"/>
          </a:p>
        </p:txBody>
      </p:sp>
      <p:pic>
        <p:nvPicPr>
          <p:cNvPr id="36868" name="Picture 4" descr="surprise1 cop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1371600"/>
            <a:ext cx="1541463"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Rectangle 3"/>
          <p:cNvSpPr>
            <a:spLocks noGrp="1" noChangeArrowheads="1"/>
          </p:cNvSpPr>
          <p:nvPr>
            <p:ph type="body" sz="half" idx="1"/>
          </p:nvPr>
        </p:nvSpPr>
        <p:spPr>
          <a:xfrm>
            <a:off x="1371600" y="1752600"/>
            <a:ext cx="6858000" cy="4114800"/>
          </a:xfrm>
        </p:spPr>
        <p:txBody>
          <a:bodyPr/>
          <a:lstStyle/>
          <a:p>
            <a:pPr>
              <a:buFont typeface="Wingdings" panose="05000000000000000000" pitchFamily="2" charset="2"/>
              <a:buNone/>
            </a:pPr>
            <a:r>
              <a:rPr lang="en-US" altLang="en-US" sz="3200" u="sng" dirty="0" smtClean="0"/>
              <a:t>Situation</a:t>
            </a:r>
            <a:r>
              <a:rPr lang="en-US" altLang="en-US" dirty="0" smtClean="0"/>
              <a:t>:  </a:t>
            </a:r>
          </a:p>
          <a:p>
            <a:pPr>
              <a:buFont typeface="Wingdings" panose="05000000000000000000" pitchFamily="2" charset="2"/>
              <a:buNone/>
            </a:pPr>
            <a:endParaRPr lang="en-US" altLang="en-US" dirty="0" smtClean="0"/>
          </a:p>
          <a:p>
            <a:pPr>
              <a:buFont typeface="Wingdings" panose="05000000000000000000" pitchFamily="2" charset="2"/>
              <a:buNone/>
            </a:pPr>
            <a:r>
              <a:rPr lang="en-US" altLang="en-US" dirty="0" smtClean="0"/>
              <a:t>To our enormous surprise, an unknown Form E popped up in a pilot plant, set up to produce Form B</a:t>
            </a:r>
          </a:p>
          <a:p>
            <a:pPr>
              <a:buFont typeface="Wingdings" panose="05000000000000000000" pitchFamily="2" charset="2"/>
              <a:buNone/>
            </a:pPr>
            <a:endParaRPr lang="en-US" altLang="en-US" dirty="0" smtClean="0"/>
          </a:p>
          <a:p>
            <a:pPr>
              <a:buFont typeface="Wingdings" panose="05000000000000000000" pitchFamily="2" charset="2"/>
              <a:buNone/>
            </a:pPr>
            <a:r>
              <a:rPr lang="en-US" altLang="en-US" dirty="0" smtClean="0"/>
              <a:t>A team to convert  E</a:t>
            </a:r>
            <a:r>
              <a:rPr lang="en-US" altLang="en-US" dirty="0" smtClean="0">
                <a:sym typeface="Wingdings" panose="05000000000000000000" pitchFamily="2" charset="2"/>
              </a:rPr>
              <a:t></a:t>
            </a:r>
            <a:r>
              <a:rPr lang="en-US" altLang="en-US" dirty="0" smtClean="0"/>
              <a:t>B was formed</a:t>
            </a:r>
          </a:p>
          <a:p>
            <a:pPr>
              <a:buFont typeface="Wingdings" panose="05000000000000000000" pitchFamily="2" charset="2"/>
              <a:buNone/>
            </a:pPr>
            <a:endParaRPr lang="en-US" altLang="en-US" dirty="0" smtClean="0"/>
          </a:p>
          <a:p>
            <a:pPr>
              <a:buFont typeface="Wingdings" panose="05000000000000000000" pitchFamily="2" charset="2"/>
              <a:buNone/>
            </a:pPr>
            <a:endParaRPr lang="en-US" altLang="en-US" dirty="0" smtClean="0"/>
          </a:p>
          <a:p>
            <a:pPr>
              <a:buFont typeface="Wingdings" panose="05000000000000000000" pitchFamily="2" charset="2"/>
              <a:buNone/>
            </a:pPr>
            <a:endParaRPr lang="en-US" altLang="en-US" dirty="0" smtClean="0"/>
          </a:p>
          <a:p>
            <a:endParaRPr lang="en-US" altLang="en-US" dirty="0" smtClean="0"/>
          </a:p>
          <a:p>
            <a:pPr lvl="1">
              <a:buFont typeface="Wingdings" panose="05000000000000000000" pitchFamily="2" charset="2"/>
              <a:buNone/>
            </a:pPr>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endParaRPr lang="en-US" altLang="en-US" dirty="0" smtClean="0"/>
          </a:p>
        </p:txBody>
      </p:sp>
      <p:sp>
        <p:nvSpPr>
          <p:cNvPr id="37891" name="Rectangle 2"/>
          <p:cNvSpPr>
            <a:spLocks noGrp="1" noChangeArrowheads="1"/>
          </p:cNvSpPr>
          <p:nvPr>
            <p:ph type="title"/>
          </p:nvPr>
        </p:nvSpPr>
        <p:spPr bwMode="auto">
          <a:xfrm>
            <a:off x="-3175" y="152400"/>
            <a:ext cx="7793038" cy="9286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3000" smtClean="0">
                <a:solidFill>
                  <a:srgbClr val="3333FF"/>
                </a:solidFill>
              </a:rPr>
              <a:t>CASE STUDY 5: “Disappearing” Polymorph             </a:t>
            </a:r>
            <a:br>
              <a:rPr lang="en-US" altLang="en-US" sz="3000" smtClean="0">
                <a:solidFill>
                  <a:srgbClr val="3333FF"/>
                </a:solidFill>
              </a:rPr>
            </a:br>
            <a:r>
              <a:rPr lang="en-US" altLang="en-US" sz="3000" smtClean="0">
                <a:solidFill>
                  <a:srgbClr val="3333FF"/>
                </a:solidFill>
              </a:rPr>
              <a:t>        </a:t>
            </a:r>
            <a:r>
              <a:rPr lang="en-US" altLang="en-US" sz="2800" smtClean="0">
                <a:solidFill>
                  <a:srgbClr val="3333FF"/>
                </a:solidFill>
              </a:rPr>
              <a:t>(Surprise Factor)</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Rectangle 3"/>
          <p:cNvSpPr>
            <a:spLocks noGrp="1" noChangeArrowheads="1"/>
          </p:cNvSpPr>
          <p:nvPr>
            <p:ph type="body" sz="half" idx="1"/>
          </p:nvPr>
        </p:nvSpPr>
        <p:spPr>
          <a:xfrm>
            <a:off x="1143000" y="1752600"/>
            <a:ext cx="7543800" cy="4114800"/>
          </a:xfrm>
        </p:spPr>
        <p:txBody>
          <a:bodyPr/>
          <a:lstStyle/>
          <a:p>
            <a:pPr>
              <a:buFont typeface="Wingdings" panose="05000000000000000000" pitchFamily="2" charset="2"/>
              <a:buNone/>
            </a:pPr>
            <a:r>
              <a:rPr lang="en-US" altLang="en-US" sz="3200" u="sng" dirty="0" smtClean="0"/>
              <a:t>Findings</a:t>
            </a:r>
            <a:r>
              <a:rPr lang="en-US" altLang="en-US" dirty="0" smtClean="0"/>
              <a:t>:  </a:t>
            </a:r>
          </a:p>
          <a:p>
            <a:pPr>
              <a:buFont typeface="Wingdings" panose="05000000000000000000" pitchFamily="2" charset="2"/>
              <a:buNone/>
            </a:pPr>
            <a:endParaRPr lang="en-US" altLang="en-US" dirty="0" smtClean="0"/>
          </a:p>
          <a:p>
            <a:pPr>
              <a:buFont typeface="Wingdings" panose="05000000000000000000" pitchFamily="2" charset="2"/>
              <a:buNone/>
            </a:pPr>
            <a:r>
              <a:rPr lang="en-US" altLang="en-US" dirty="0" smtClean="0"/>
              <a:t>All recrystallization efforts </a:t>
            </a:r>
            <a:r>
              <a:rPr lang="en-US" altLang="en-US" smtClean="0"/>
              <a:t>to convert  </a:t>
            </a:r>
            <a:r>
              <a:rPr lang="en-US" altLang="en-US" dirty="0" smtClean="0"/>
              <a:t>E</a:t>
            </a:r>
            <a:r>
              <a:rPr lang="en-US" altLang="en-US" dirty="0" smtClean="0">
                <a:sym typeface="Wingdings" panose="05000000000000000000" pitchFamily="2" charset="2"/>
              </a:rPr>
              <a:t></a:t>
            </a:r>
            <a:r>
              <a:rPr lang="en-US" altLang="en-US" dirty="0" smtClean="0"/>
              <a:t>B were futile (seeding with B included)</a:t>
            </a:r>
          </a:p>
          <a:p>
            <a:pPr>
              <a:buFont typeface="Wingdings" panose="05000000000000000000" pitchFamily="2" charset="2"/>
              <a:buNone/>
            </a:pPr>
            <a:endParaRPr lang="en-US" altLang="en-US" dirty="0" smtClean="0"/>
          </a:p>
          <a:p>
            <a:pPr>
              <a:buFont typeface="Wingdings" panose="05000000000000000000" pitchFamily="2" charset="2"/>
              <a:buNone/>
            </a:pPr>
            <a:r>
              <a:rPr lang="en-US" altLang="en-US" dirty="0" smtClean="0"/>
              <a:t>Small-scale purification by multiple fractional crystallization did eventually lead to Form B</a:t>
            </a:r>
          </a:p>
          <a:p>
            <a:pPr>
              <a:buFont typeface="Wingdings" panose="05000000000000000000" pitchFamily="2" charset="2"/>
              <a:buNone/>
            </a:pPr>
            <a:endParaRPr lang="en-US" altLang="en-US" dirty="0" smtClean="0"/>
          </a:p>
          <a:p>
            <a:pPr>
              <a:buFont typeface="Wingdings" panose="05000000000000000000" pitchFamily="2" charset="2"/>
              <a:buNone/>
            </a:pPr>
            <a:endParaRPr lang="en-US" altLang="en-US" dirty="0" smtClean="0"/>
          </a:p>
          <a:p>
            <a:endParaRPr lang="en-US" altLang="en-US" dirty="0" smtClean="0"/>
          </a:p>
          <a:p>
            <a:pPr lvl="1">
              <a:buFont typeface="Wingdings" panose="05000000000000000000" pitchFamily="2" charset="2"/>
              <a:buNone/>
            </a:pPr>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endParaRPr lang="en-US" altLang="en-US" dirty="0" smtClean="0"/>
          </a:p>
        </p:txBody>
      </p:sp>
      <p:sp>
        <p:nvSpPr>
          <p:cNvPr id="38915" name="Rectangle 2"/>
          <p:cNvSpPr>
            <a:spLocks noGrp="1" noChangeArrowheads="1"/>
          </p:cNvSpPr>
          <p:nvPr>
            <p:ph type="title"/>
          </p:nvPr>
        </p:nvSpPr>
        <p:spPr bwMode="auto">
          <a:xfrm>
            <a:off x="-3175" y="152400"/>
            <a:ext cx="7793038" cy="9286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3000" smtClean="0">
                <a:solidFill>
                  <a:srgbClr val="3333FF"/>
                </a:solidFill>
              </a:rPr>
              <a:t>CASE STUDY 5: “Disappearing” Polymorph             </a:t>
            </a:r>
            <a:br>
              <a:rPr lang="en-US" altLang="en-US" sz="3000" smtClean="0">
                <a:solidFill>
                  <a:srgbClr val="3333FF"/>
                </a:solidFill>
              </a:rPr>
            </a:br>
            <a:r>
              <a:rPr lang="en-US" altLang="en-US" sz="3000" smtClean="0">
                <a:solidFill>
                  <a:srgbClr val="3333FF"/>
                </a:solidFill>
              </a:rPr>
              <a:t>        </a:t>
            </a:r>
            <a:r>
              <a:rPr lang="en-US" altLang="en-US" sz="2800" smtClean="0">
                <a:solidFill>
                  <a:srgbClr val="3333FF"/>
                </a:solidFill>
              </a:rPr>
              <a:t>(Surprise Factor)</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Rectangle 3"/>
          <p:cNvSpPr>
            <a:spLocks noGrp="1" noChangeArrowheads="1"/>
          </p:cNvSpPr>
          <p:nvPr>
            <p:ph type="body" sz="half" idx="1"/>
          </p:nvPr>
        </p:nvSpPr>
        <p:spPr>
          <a:xfrm>
            <a:off x="1371600" y="1752600"/>
            <a:ext cx="7315200" cy="4114800"/>
          </a:xfrm>
        </p:spPr>
        <p:txBody>
          <a:bodyPr/>
          <a:lstStyle/>
          <a:p>
            <a:pPr>
              <a:buFont typeface="Wingdings" panose="05000000000000000000" pitchFamily="2" charset="2"/>
              <a:buNone/>
            </a:pPr>
            <a:r>
              <a:rPr lang="en-US" altLang="en-US" sz="3200" u="sng" smtClean="0"/>
              <a:t>Properties </a:t>
            </a:r>
            <a:r>
              <a:rPr lang="en-US" altLang="en-US" sz="3200" b="1" u="sng" smtClean="0"/>
              <a:t>B</a:t>
            </a:r>
            <a:r>
              <a:rPr lang="en-US" altLang="en-US" sz="3200" u="sng" smtClean="0"/>
              <a:t> vs. </a:t>
            </a:r>
            <a:r>
              <a:rPr lang="en-US" altLang="en-US" sz="3200" b="1" u="sng" smtClean="0"/>
              <a:t>E</a:t>
            </a:r>
            <a:r>
              <a:rPr lang="en-US" altLang="en-US" smtClean="0"/>
              <a:t>:  </a:t>
            </a:r>
          </a:p>
          <a:p>
            <a:pPr>
              <a:buFont typeface="Wingdings" panose="05000000000000000000" pitchFamily="2" charset="2"/>
              <a:buNone/>
            </a:pPr>
            <a:endParaRPr lang="en-US" altLang="en-US" smtClean="0"/>
          </a:p>
          <a:p>
            <a:pPr>
              <a:buFont typeface="Wingdings" panose="05000000000000000000" pitchFamily="2" charset="2"/>
              <a:buNone/>
            </a:pPr>
            <a:r>
              <a:rPr lang="en-US" altLang="en-US" smtClean="0"/>
              <a:t>Solubility at 23</a:t>
            </a:r>
            <a:r>
              <a:rPr lang="en-US" altLang="en-US" smtClean="0">
                <a:sym typeface="Symbol" panose="05050102010706020507" pitchFamily="18" charset="2"/>
              </a:rPr>
              <a:t>C and pH 1:                                  0.52 mg/ml vs. 0.51 mg/ml</a:t>
            </a:r>
          </a:p>
          <a:p>
            <a:pPr>
              <a:buFont typeface="Wingdings" panose="05000000000000000000" pitchFamily="2" charset="2"/>
              <a:buNone/>
            </a:pPr>
            <a:endParaRPr lang="en-US" altLang="en-US" smtClean="0">
              <a:sym typeface="Symbol" panose="05050102010706020507" pitchFamily="18" charset="2"/>
            </a:endParaRPr>
          </a:p>
          <a:p>
            <a:pPr>
              <a:buFont typeface="Wingdings" panose="05000000000000000000" pitchFamily="2" charset="2"/>
              <a:buNone/>
            </a:pPr>
            <a:r>
              <a:rPr lang="en-US" altLang="en-US" smtClean="0">
                <a:sym typeface="Symbol" panose="05050102010706020507" pitchFamily="18" charset="2"/>
              </a:rPr>
              <a:t>Slurrying at </a:t>
            </a:r>
            <a:r>
              <a:rPr lang="en-US" altLang="en-US" smtClean="0"/>
              <a:t>37</a:t>
            </a:r>
            <a:r>
              <a:rPr lang="en-US" altLang="en-US" smtClean="0">
                <a:sym typeface="Symbol" panose="05050102010706020507" pitchFamily="18" charset="2"/>
              </a:rPr>
              <a:t>C and 50C resulted in </a:t>
            </a:r>
            <a:r>
              <a:rPr lang="en-US" altLang="en-US" b="1" smtClean="0">
                <a:sym typeface="Symbol" panose="05050102010706020507" pitchFamily="18" charset="2"/>
              </a:rPr>
              <a:t>E</a:t>
            </a:r>
            <a:r>
              <a:rPr lang="en-US" altLang="en-US" smtClean="0">
                <a:sym typeface="Symbol" panose="05050102010706020507" pitchFamily="18" charset="2"/>
              </a:rPr>
              <a:t> </a:t>
            </a:r>
          </a:p>
          <a:p>
            <a:pPr>
              <a:buFont typeface="Wingdings" panose="05000000000000000000" pitchFamily="2" charset="2"/>
              <a:buNone/>
            </a:pPr>
            <a:endParaRPr lang="en-US" altLang="en-US" smtClean="0"/>
          </a:p>
          <a:p>
            <a:pPr>
              <a:buFont typeface="Wingdings" panose="05000000000000000000" pitchFamily="2" charset="2"/>
              <a:buNone/>
            </a:pPr>
            <a:endParaRPr lang="en-US" altLang="en-US" smtClean="0"/>
          </a:p>
          <a:p>
            <a:pPr>
              <a:buFont typeface="Wingdings" panose="05000000000000000000" pitchFamily="2" charset="2"/>
              <a:buNone/>
            </a:pPr>
            <a:endParaRPr lang="en-US" altLang="en-US" smtClean="0"/>
          </a:p>
          <a:p>
            <a:endParaRPr lang="en-US" altLang="en-US" smtClean="0"/>
          </a:p>
          <a:p>
            <a:pPr lvl="1">
              <a:buFont typeface="Wingdings" panose="05000000000000000000" pitchFamily="2" charset="2"/>
              <a:buNone/>
            </a:pPr>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endParaRPr lang="en-US" altLang="en-US" smtClean="0"/>
          </a:p>
        </p:txBody>
      </p:sp>
      <p:sp>
        <p:nvSpPr>
          <p:cNvPr id="39939" name="Rectangle 2"/>
          <p:cNvSpPr>
            <a:spLocks noGrp="1" noChangeArrowheads="1"/>
          </p:cNvSpPr>
          <p:nvPr>
            <p:ph type="title"/>
          </p:nvPr>
        </p:nvSpPr>
        <p:spPr bwMode="auto">
          <a:xfrm>
            <a:off x="-3175" y="152400"/>
            <a:ext cx="7793038" cy="9286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3000" smtClean="0">
                <a:solidFill>
                  <a:srgbClr val="3333FF"/>
                </a:solidFill>
              </a:rPr>
              <a:t>CASE STUDY 5: “Disappearing” Polymorph             </a:t>
            </a:r>
            <a:br>
              <a:rPr lang="en-US" altLang="en-US" sz="3000" smtClean="0">
                <a:solidFill>
                  <a:srgbClr val="3333FF"/>
                </a:solidFill>
              </a:rPr>
            </a:br>
            <a:r>
              <a:rPr lang="en-US" altLang="en-US" sz="3000" smtClean="0">
                <a:solidFill>
                  <a:srgbClr val="3333FF"/>
                </a:solidFill>
              </a:rPr>
              <a:t>        </a:t>
            </a:r>
            <a:r>
              <a:rPr lang="en-US" altLang="en-US" sz="2800" smtClean="0">
                <a:solidFill>
                  <a:srgbClr val="3333FF"/>
                </a:solidFill>
              </a:rPr>
              <a:t>(Surprise Factor)</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type="body" sz="half" idx="1"/>
          </p:nvPr>
        </p:nvSpPr>
        <p:spPr>
          <a:xfrm>
            <a:off x="1371600" y="1752600"/>
            <a:ext cx="7315200" cy="4114800"/>
          </a:xfrm>
        </p:spPr>
        <p:txBody>
          <a:bodyPr/>
          <a:lstStyle/>
          <a:p>
            <a:pPr>
              <a:buFont typeface="Wingdings" panose="05000000000000000000" pitchFamily="2" charset="2"/>
              <a:buNone/>
            </a:pPr>
            <a:r>
              <a:rPr lang="en-US" altLang="en-US" sz="3200" u="sng" smtClean="0"/>
              <a:t>Structures</a:t>
            </a:r>
            <a:r>
              <a:rPr lang="en-US" altLang="en-US" smtClean="0"/>
              <a:t>:  </a:t>
            </a:r>
          </a:p>
          <a:p>
            <a:pPr>
              <a:buFont typeface="Wingdings" panose="05000000000000000000" pitchFamily="2" charset="2"/>
              <a:buNone/>
            </a:pPr>
            <a:endParaRPr lang="en-US" altLang="en-US" smtClean="0"/>
          </a:p>
          <a:p>
            <a:pPr>
              <a:buFont typeface="Wingdings" panose="05000000000000000000" pitchFamily="2" charset="2"/>
              <a:buNone/>
            </a:pPr>
            <a:endParaRPr lang="en-US" altLang="en-US" smtClean="0"/>
          </a:p>
          <a:p>
            <a:pPr>
              <a:buFont typeface="Wingdings" panose="05000000000000000000" pitchFamily="2" charset="2"/>
              <a:buNone/>
            </a:pPr>
            <a:endParaRPr lang="en-US" altLang="en-US" smtClean="0"/>
          </a:p>
          <a:p>
            <a:endParaRPr lang="en-US" altLang="en-US" smtClean="0"/>
          </a:p>
          <a:p>
            <a:pPr lvl="1">
              <a:buFont typeface="Wingdings" panose="05000000000000000000" pitchFamily="2" charset="2"/>
              <a:buNone/>
            </a:pPr>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endParaRPr lang="en-US" altLang="en-US" smtClean="0"/>
          </a:p>
        </p:txBody>
      </p:sp>
      <p:pic>
        <p:nvPicPr>
          <p:cNvPr id="4096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4888" y="2514600"/>
            <a:ext cx="136842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2514600"/>
            <a:ext cx="1843088"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Rectangle 6"/>
          <p:cNvSpPr>
            <a:spLocks noChangeArrowheads="1"/>
          </p:cNvSpPr>
          <p:nvPr/>
        </p:nvSpPr>
        <p:spPr bwMode="auto">
          <a:xfrm>
            <a:off x="990600" y="464820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marL="342900" indent="-342900"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buClr>
                <a:schemeClr val="folHlink"/>
              </a:buClr>
              <a:buSzPct val="60000"/>
              <a:buFont typeface="Wingdings" panose="05000000000000000000" pitchFamily="2" charset="2"/>
              <a:buNone/>
            </a:pPr>
            <a:r>
              <a:rPr lang="en-US" altLang="en-US" sz="3200" b="1"/>
              <a:t>B  </a:t>
            </a:r>
            <a:r>
              <a:rPr lang="en-US" altLang="en-US" sz="3200"/>
              <a:t> </a:t>
            </a:r>
            <a:r>
              <a:rPr lang="el-GR" altLang="en-US" sz="2800"/>
              <a:t>ρ</a:t>
            </a:r>
            <a:r>
              <a:rPr lang="en-US" altLang="en-US" sz="2800"/>
              <a:t>=1.313 g/cm</a:t>
            </a:r>
            <a:r>
              <a:rPr lang="en-US" altLang="en-US" sz="2800" baseline="30000"/>
              <a:t>3</a:t>
            </a:r>
            <a:endParaRPr lang="el-GR" altLang="en-US" sz="2800" baseline="30000"/>
          </a:p>
        </p:txBody>
      </p:sp>
      <p:sp>
        <p:nvSpPr>
          <p:cNvPr id="40966" name="Rectangle 7"/>
          <p:cNvSpPr>
            <a:spLocks noChangeArrowheads="1"/>
          </p:cNvSpPr>
          <p:nvPr/>
        </p:nvSpPr>
        <p:spPr bwMode="auto">
          <a:xfrm>
            <a:off x="4724400" y="464820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marL="342900" indent="-342900"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buClr>
                <a:schemeClr val="folHlink"/>
              </a:buClr>
              <a:buSzPct val="60000"/>
              <a:buFont typeface="Wingdings" panose="05000000000000000000" pitchFamily="2" charset="2"/>
              <a:buNone/>
            </a:pPr>
            <a:r>
              <a:rPr lang="en-US" altLang="en-US" sz="3200" b="1"/>
              <a:t>E   </a:t>
            </a:r>
            <a:r>
              <a:rPr lang="en-US" altLang="en-US" sz="3200"/>
              <a:t> </a:t>
            </a:r>
            <a:r>
              <a:rPr lang="el-GR" altLang="en-US" sz="2800"/>
              <a:t>ρ</a:t>
            </a:r>
            <a:r>
              <a:rPr lang="en-US" altLang="en-US" sz="2800"/>
              <a:t>=1.366 g/cm</a:t>
            </a:r>
            <a:r>
              <a:rPr lang="en-US" altLang="en-US" sz="2800" baseline="30000"/>
              <a:t>3</a:t>
            </a:r>
            <a:endParaRPr lang="el-GR" altLang="en-US" sz="2800" baseline="30000"/>
          </a:p>
        </p:txBody>
      </p:sp>
      <p:sp>
        <p:nvSpPr>
          <p:cNvPr id="40967" name="Rectangle 2"/>
          <p:cNvSpPr>
            <a:spLocks noGrp="1" noChangeArrowheads="1"/>
          </p:cNvSpPr>
          <p:nvPr>
            <p:ph type="title"/>
          </p:nvPr>
        </p:nvSpPr>
        <p:spPr bwMode="auto">
          <a:xfrm>
            <a:off x="-3175" y="152400"/>
            <a:ext cx="7793038" cy="9286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3000" smtClean="0">
                <a:solidFill>
                  <a:srgbClr val="3333FF"/>
                </a:solidFill>
              </a:rPr>
              <a:t>CASE STUDY 5: “Disappearing” Polymorph             </a:t>
            </a:r>
            <a:br>
              <a:rPr lang="en-US" altLang="en-US" sz="3000" smtClean="0">
                <a:solidFill>
                  <a:srgbClr val="3333FF"/>
                </a:solidFill>
              </a:rPr>
            </a:br>
            <a:r>
              <a:rPr lang="en-US" altLang="en-US" sz="3000" smtClean="0">
                <a:solidFill>
                  <a:srgbClr val="3333FF"/>
                </a:solidFill>
              </a:rPr>
              <a:t>        </a:t>
            </a:r>
            <a:r>
              <a:rPr lang="en-US" altLang="en-US" sz="2800" smtClean="0">
                <a:solidFill>
                  <a:srgbClr val="3333FF"/>
                </a:solidFill>
              </a:rPr>
              <a:t>(Surprise Factor)</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3"/>
          <p:cNvSpPr>
            <a:spLocks noGrp="1" noChangeArrowheads="1"/>
          </p:cNvSpPr>
          <p:nvPr>
            <p:ph type="body" sz="half" idx="1"/>
          </p:nvPr>
        </p:nvSpPr>
        <p:spPr>
          <a:xfrm>
            <a:off x="1371600" y="1752600"/>
            <a:ext cx="7315200" cy="4114800"/>
          </a:xfrm>
        </p:spPr>
        <p:txBody>
          <a:bodyPr/>
          <a:lstStyle/>
          <a:p>
            <a:pPr>
              <a:buFont typeface="Wingdings" panose="05000000000000000000" pitchFamily="2" charset="2"/>
              <a:buNone/>
            </a:pPr>
            <a:r>
              <a:rPr lang="en-US" altLang="en-US" sz="3200" u="sng" smtClean="0"/>
              <a:t>Findings</a:t>
            </a:r>
            <a:r>
              <a:rPr lang="en-US" altLang="en-US" smtClean="0"/>
              <a:t>:  </a:t>
            </a:r>
          </a:p>
          <a:p>
            <a:pPr>
              <a:buFont typeface="Wingdings" panose="05000000000000000000" pitchFamily="2" charset="2"/>
              <a:buNone/>
            </a:pPr>
            <a:endParaRPr lang="en-US" altLang="en-US" smtClean="0"/>
          </a:p>
          <a:p>
            <a:pPr>
              <a:buFont typeface="Wingdings" panose="05000000000000000000" pitchFamily="2" charset="2"/>
              <a:buNone/>
            </a:pPr>
            <a:r>
              <a:rPr lang="en-US" altLang="en-US" smtClean="0"/>
              <a:t>Both polymorphs B and E are stable</a:t>
            </a:r>
          </a:p>
          <a:p>
            <a:pPr>
              <a:buFont typeface="Wingdings" panose="05000000000000000000" pitchFamily="2" charset="2"/>
              <a:buNone/>
            </a:pPr>
            <a:r>
              <a:rPr lang="en-US" altLang="en-US" smtClean="0"/>
              <a:t>Form B can be obtained from pure solutions</a:t>
            </a:r>
          </a:p>
          <a:p>
            <a:pPr>
              <a:buFont typeface="Wingdings" panose="05000000000000000000" pitchFamily="2" charset="2"/>
              <a:buNone/>
            </a:pPr>
            <a:r>
              <a:rPr lang="en-US" altLang="en-US" smtClean="0"/>
              <a:t>Form E appeared due to the impurities that inhibit the formation of dimers</a:t>
            </a:r>
          </a:p>
          <a:p>
            <a:pPr>
              <a:buFont typeface="Wingdings" panose="05000000000000000000" pitchFamily="2" charset="2"/>
              <a:buNone/>
            </a:pPr>
            <a:r>
              <a:rPr lang="en-US" altLang="en-US" smtClean="0"/>
              <a:t>Form E can be manufactured from pure solutions with seeds of Form E</a:t>
            </a:r>
          </a:p>
          <a:p>
            <a:pPr>
              <a:buFont typeface="Wingdings" panose="05000000000000000000" pitchFamily="2" charset="2"/>
              <a:buNone/>
            </a:pPr>
            <a:endParaRPr lang="en-US" altLang="en-US" smtClean="0"/>
          </a:p>
          <a:p>
            <a:pPr>
              <a:buFont typeface="Wingdings" panose="05000000000000000000" pitchFamily="2" charset="2"/>
              <a:buNone/>
            </a:pPr>
            <a:endParaRPr lang="en-US" altLang="en-US" smtClean="0"/>
          </a:p>
          <a:p>
            <a:pPr>
              <a:buFont typeface="Wingdings" panose="05000000000000000000" pitchFamily="2" charset="2"/>
              <a:buNone/>
            </a:pPr>
            <a:endParaRPr lang="en-US" altLang="en-US" smtClean="0"/>
          </a:p>
          <a:p>
            <a:endParaRPr lang="en-US" altLang="en-US" smtClean="0"/>
          </a:p>
          <a:p>
            <a:pPr lvl="1">
              <a:buFont typeface="Wingdings" panose="05000000000000000000" pitchFamily="2" charset="2"/>
              <a:buNone/>
            </a:pPr>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endParaRPr lang="en-US" altLang="en-US" smtClean="0"/>
          </a:p>
        </p:txBody>
      </p:sp>
      <p:sp>
        <p:nvSpPr>
          <p:cNvPr id="41987" name="Rectangle 2"/>
          <p:cNvSpPr>
            <a:spLocks noGrp="1" noChangeArrowheads="1"/>
          </p:cNvSpPr>
          <p:nvPr>
            <p:ph type="title"/>
          </p:nvPr>
        </p:nvSpPr>
        <p:spPr bwMode="auto">
          <a:xfrm>
            <a:off x="-3175" y="152400"/>
            <a:ext cx="7793038" cy="9286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3000" smtClean="0">
                <a:solidFill>
                  <a:srgbClr val="3333FF"/>
                </a:solidFill>
              </a:rPr>
              <a:t>CASE STUDY 5: “Disappearing” Polymorph             </a:t>
            </a:r>
            <a:br>
              <a:rPr lang="en-US" altLang="en-US" sz="3000" smtClean="0">
                <a:solidFill>
                  <a:srgbClr val="3333FF"/>
                </a:solidFill>
              </a:rPr>
            </a:br>
            <a:r>
              <a:rPr lang="en-US" altLang="en-US" sz="3000" smtClean="0">
                <a:solidFill>
                  <a:srgbClr val="3333FF"/>
                </a:solidFill>
              </a:rPr>
              <a:t>        </a:t>
            </a:r>
            <a:r>
              <a:rPr lang="en-US" altLang="en-US" sz="2800" smtClean="0">
                <a:solidFill>
                  <a:srgbClr val="3333FF"/>
                </a:solidFill>
              </a:rPr>
              <a:t>(Surprise Factor)</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bwMode="auto">
          <a:xfrm>
            <a:off x="304800" y="762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smtClean="0">
                <a:solidFill>
                  <a:srgbClr val="3333FF"/>
                </a:solidFill>
              </a:rPr>
              <a:t>CASE STUDY 6: Polymorphs Analyzed by Vibrational Spectroscopy (Tool Factor)</a:t>
            </a:r>
          </a:p>
        </p:txBody>
      </p:sp>
      <p:sp>
        <p:nvSpPr>
          <p:cNvPr id="35843" name="Rectangle 3"/>
          <p:cNvSpPr>
            <a:spLocks noGrp="1" noChangeArrowheads="1"/>
          </p:cNvSpPr>
          <p:nvPr>
            <p:ph type="body" sz="half" idx="1"/>
          </p:nvPr>
        </p:nvSpPr>
        <p:spPr>
          <a:xfrm>
            <a:off x="1219200" y="2743200"/>
            <a:ext cx="7315200" cy="4114800"/>
          </a:xfrm>
        </p:spPr>
        <p:txBody>
          <a:bodyPr/>
          <a:lstStyle/>
          <a:p>
            <a:pPr>
              <a:buFont typeface="Wingdings" panose="05000000000000000000" pitchFamily="2" charset="2"/>
              <a:buNone/>
            </a:pPr>
            <a:r>
              <a:rPr lang="en-US" altLang="en-US" sz="3200" u="sng" smtClean="0"/>
              <a:t>Situation</a:t>
            </a:r>
            <a:r>
              <a:rPr lang="en-US" altLang="en-US" smtClean="0"/>
              <a:t>:  </a:t>
            </a:r>
          </a:p>
          <a:p>
            <a:pPr>
              <a:buFont typeface="Wingdings" panose="05000000000000000000" pitchFamily="2" charset="2"/>
              <a:buNone/>
            </a:pPr>
            <a:endParaRPr lang="en-US" altLang="en-US" smtClean="0"/>
          </a:p>
          <a:p>
            <a:pPr>
              <a:buFont typeface="Wingdings" panose="05000000000000000000" pitchFamily="2" charset="2"/>
              <a:buNone/>
            </a:pPr>
            <a:r>
              <a:rPr lang="en-US" altLang="en-US" smtClean="0"/>
              <a:t>FT-Raman and FT-IR spectroscopies were used as tools to differentiate between polymorphs of APIs</a:t>
            </a:r>
          </a:p>
          <a:p>
            <a:pPr>
              <a:buFont typeface="Wingdings" panose="05000000000000000000" pitchFamily="2" charset="2"/>
              <a:buNone/>
            </a:pPr>
            <a:endParaRPr lang="en-US" altLang="en-US" smtClean="0"/>
          </a:p>
          <a:p>
            <a:pPr>
              <a:buFont typeface="Wingdings" panose="05000000000000000000" pitchFamily="2" charset="2"/>
              <a:buNone/>
            </a:pPr>
            <a:endParaRPr lang="en-US" altLang="en-US" smtClean="0"/>
          </a:p>
          <a:p>
            <a:pPr>
              <a:buFont typeface="Wingdings" panose="05000000000000000000" pitchFamily="2" charset="2"/>
              <a:buNone/>
            </a:pPr>
            <a:endParaRPr lang="en-US" altLang="en-US" smtClean="0"/>
          </a:p>
          <a:p>
            <a:pPr>
              <a:buFont typeface="Wingdings" panose="05000000000000000000" pitchFamily="2" charset="2"/>
              <a:buNone/>
            </a:pPr>
            <a:endParaRPr lang="en-US" altLang="en-US" smtClean="0"/>
          </a:p>
          <a:p>
            <a:endParaRPr lang="en-US" altLang="en-US" smtClean="0"/>
          </a:p>
          <a:p>
            <a:pPr lvl="1">
              <a:buFont typeface="Wingdings" panose="05000000000000000000" pitchFamily="2" charset="2"/>
              <a:buNone/>
            </a:pPr>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endParaRPr lang="en-US" altLang="en-US" smtClean="0"/>
          </a:p>
        </p:txBody>
      </p:sp>
      <p:pic>
        <p:nvPicPr>
          <p:cNvPr id="43012" name="Picture 5" descr="toolbox"/>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24400" y="1219200"/>
            <a:ext cx="2238375" cy="213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bwMode="auto">
          <a:xfrm>
            <a:off x="457200" y="18415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smtClean="0">
                <a:solidFill>
                  <a:srgbClr val="3333FF"/>
                </a:solidFill>
              </a:rPr>
              <a:t>CASE STUDY 6: Polymorphs Analyzed by Vibrational Spectroscopy (Tool Factor)</a:t>
            </a:r>
          </a:p>
        </p:txBody>
      </p:sp>
      <p:graphicFrame>
        <p:nvGraphicFramePr>
          <p:cNvPr id="44035" name="Object 8"/>
          <p:cNvGraphicFramePr>
            <a:graphicFrameLocks noChangeAspect="1"/>
          </p:cNvGraphicFramePr>
          <p:nvPr/>
        </p:nvGraphicFramePr>
        <p:xfrm>
          <a:off x="374650" y="4876800"/>
          <a:ext cx="12431713" cy="2251075"/>
        </p:xfrm>
        <a:graphic>
          <a:graphicData uri="http://schemas.openxmlformats.org/presentationml/2006/ole">
            <mc:AlternateContent xmlns:mc="http://schemas.openxmlformats.org/markup-compatibility/2006">
              <mc:Choice xmlns:v="urn:schemas-microsoft-com:vml" Requires="v">
                <p:oleObj spid="_x0000_s44092" name="Document" r:id="rId3" imgW="8574024" imgH="1551432" progId="Word.Document.8">
                  <p:embed/>
                </p:oleObj>
              </mc:Choice>
              <mc:Fallback>
                <p:oleObj name="Document" r:id="rId3" imgW="8574024" imgH="1551432" progId="Word.Document.8">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650" y="4876800"/>
                        <a:ext cx="12431713" cy="225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4036" name="Object 9"/>
          <p:cNvGraphicFramePr>
            <a:graphicFrameLocks noChangeAspect="1"/>
          </p:cNvGraphicFramePr>
          <p:nvPr/>
        </p:nvGraphicFramePr>
        <p:xfrm>
          <a:off x="1752600" y="1905000"/>
          <a:ext cx="12071350" cy="4456113"/>
        </p:xfrm>
        <a:graphic>
          <a:graphicData uri="http://schemas.openxmlformats.org/presentationml/2006/ole">
            <mc:AlternateContent xmlns:mc="http://schemas.openxmlformats.org/markup-compatibility/2006">
              <mc:Choice xmlns:v="urn:schemas-microsoft-com:vml" Requires="v">
                <p:oleObj spid="_x0000_s44093" name="Document" r:id="rId5" imgW="8412480" imgH="3105912" progId="Word.Document.8">
                  <p:embed/>
                </p:oleObj>
              </mc:Choice>
              <mc:Fallback>
                <p:oleObj name="Document" r:id="rId5" imgW="8412480" imgH="3105912" progId="Word.Document.8">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600" y="1905000"/>
                        <a:ext cx="12071350" cy="445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4037" name="Text Box 10"/>
          <p:cNvSpPr txBox="1">
            <a:spLocks noChangeArrowheads="1"/>
          </p:cNvSpPr>
          <p:nvPr/>
        </p:nvSpPr>
        <p:spPr bwMode="auto">
          <a:xfrm>
            <a:off x="1273175" y="1327150"/>
            <a:ext cx="7086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Bef>
                <a:spcPct val="50000"/>
              </a:spcBef>
            </a:pPr>
            <a:r>
              <a:rPr lang="en-GB" altLang="en-US" sz="2000"/>
              <a:t>FT-IR and FT-Raman Spectra for Polymorphs of Various APIs </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bwMode="auto">
          <a:xfrm>
            <a:off x="434975" y="106363"/>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smtClean="0">
                <a:solidFill>
                  <a:srgbClr val="3333FF"/>
                </a:solidFill>
              </a:rPr>
              <a:t>CASE STUDY 6: Polymorphs Analyzed by Vibrational Spectroscopy (Tool Factor)</a:t>
            </a:r>
          </a:p>
        </p:txBody>
      </p:sp>
      <p:graphicFrame>
        <p:nvGraphicFramePr>
          <p:cNvPr id="45059" name="Object 5"/>
          <p:cNvGraphicFramePr>
            <a:graphicFrameLocks noChangeAspect="1"/>
          </p:cNvGraphicFramePr>
          <p:nvPr/>
        </p:nvGraphicFramePr>
        <p:xfrm>
          <a:off x="1219200" y="1981200"/>
          <a:ext cx="7011988" cy="4371975"/>
        </p:xfrm>
        <a:graphic>
          <a:graphicData uri="http://schemas.openxmlformats.org/presentationml/2006/ole">
            <mc:AlternateContent xmlns:mc="http://schemas.openxmlformats.org/markup-compatibility/2006">
              <mc:Choice xmlns:v="urn:schemas-microsoft-com:vml" Requires="v">
                <p:oleObj spid="_x0000_s45088" name="Picture" r:id="rId3" imgW="5745480" imgH="3581400" progId="Word.Picture.8">
                  <p:embed/>
                </p:oleObj>
              </mc:Choice>
              <mc:Fallback>
                <p:oleObj name="Picture" r:id="rId3" imgW="5745480" imgH="3581400" progId="Word.Picture.8">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1981200"/>
                        <a:ext cx="7011988" cy="437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5060" name="Text Box 7"/>
          <p:cNvSpPr txBox="1">
            <a:spLocks noChangeArrowheads="1"/>
          </p:cNvSpPr>
          <p:nvPr/>
        </p:nvSpPr>
        <p:spPr bwMode="auto">
          <a:xfrm>
            <a:off x="1092200" y="1287463"/>
            <a:ext cx="6915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Bef>
                <a:spcPct val="50000"/>
              </a:spcBef>
            </a:pPr>
            <a:r>
              <a:rPr lang="en-GB" altLang="en-US" sz="2000" u="sng"/>
              <a:t>Success</a:t>
            </a:r>
            <a:r>
              <a:rPr lang="en-GB" altLang="en-US" sz="2000"/>
              <a:t>:  Quantification of Polymorph Mixture by FT-Raman</a:t>
            </a:r>
            <a:endParaRPr lang="en-GB" altLang="en-US"/>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bwMode="auto">
          <a:xfrm>
            <a:off x="457200" y="1524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smtClean="0">
                <a:solidFill>
                  <a:srgbClr val="3333FF"/>
                </a:solidFill>
              </a:rPr>
              <a:t>CASE STUDY 6: Polymorphs Analyzed by Vibrational Spectroscopy (Tool Factor)</a:t>
            </a:r>
          </a:p>
        </p:txBody>
      </p:sp>
      <p:sp>
        <p:nvSpPr>
          <p:cNvPr id="50179" name="Rectangle 3"/>
          <p:cNvSpPr>
            <a:spLocks noGrp="1" noChangeArrowheads="1"/>
          </p:cNvSpPr>
          <p:nvPr>
            <p:ph type="body" sz="half" idx="1"/>
          </p:nvPr>
        </p:nvSpPr>
        <p:spPr>
          <a:xfrm>
            <a:off x="1371600" y="1752600"/>
            <a:ext cx="7315200" cy="4114800"/>
          </a:xfrm>
        </p:spPr>
        <p:txBody>
          <a:bodyPr/>
          <a:lstStyle/>
          <a:p>
            <a:pPr>
              <a:lnSpc>
                <a:spcPct val="90000"/>
              </a:lnSpc>
              <a:buFont typeface="Wingdings" panose="05000000000000000000" pitchFamily="2" charset="2"/>
              <a:buNone/>
            </a:pPr>
            <a:r>
              <a:rPr lang="en-US" altLang="en-US" sz="3200" u="sng" smtClean="0"/>
              <a:t>Problem</a:t>
            </a:r>
            <a:r>
              <a:rPr lang="en-US" altLang="en-US" sz="3200" smtClean="0"/>
              <a:t>:</a:t>
            </a:r>
          </a:p>
          <a:p>
            <a:pPr lvl="1">
              <a:lnSpc>
                <a:spcPct val="90000"/>
              </a:lnSpc>
              <a:buFont typeface="Wingdings" panose="05000000000000000000" pitchFamily="2" charset="2"/>
              <a:buNone/>
            </a:pPr>
            <a:endParaRPr lang="en-US" altLang="en-US" smtClean="0"/>
          </a:p>
          <a:p>
            <a:pPr>
              <a:lnSpc>
                <a:spcPct val="90000"/>
              </a:lnSpc>
              <a:buFont typeface="Wingdings" panose="05000000000000000000" pitchFamily="2" charset="2"/>
              <a:buNone/>
            </a:pPr>
            <a:r>
              <a:rPr lang="en-US" altLang="en-US" smtClean="0"/>
              <a:t>For roughly 30%* of cases, vibrational spectroscopy spectra do not facilitate differentiation between various polymorphic forms</a:t>
            </a:r>
          </a:p>
          <a:p>
            <a:pPr lvl="1">
              <a:lnSpc>
                <a:spcPct val="90000"/>
              </a:lnSpc>
              <a:buFont typeface="Wingdings" panose="05000000000000000000" pitchFamily="2" charset="2"/>
              <a:buNone/>
            </a:pPr>
            <a:endParaRPr lang="en-US" altLang="en-US" smtClean="0"/>
          </a:p>
          <a:p>
            <a:pPr lvl="1">
              <a:lnSpc>
                <a:spcPct val="90000"/>
              </a:lnSpc>
              <a:buFont typeface="Wingdings" panose="05000000000000000000" pitchFamily="2" charset="2"/>
              <a:buNone/>
            </a:pPr>
            <a:endParaRPr lang="en-US" altLang="en-US" smtClean="0"/>
          </a:p>
          <a:p>
            <a:pPr lvl="1">
              <a:lnSpc>
                <a:spcPct val="90000"/>
              </a:lnSpc>
              <a:buFont typeface="Wingdings" panose="05000000000000000000" pitchFamily="2" charset="2"/>
              <a:buNone/>
            </a:pPr>
            <a:r>
              <a:rPr lang="en-US" altLang="en-US" smtClean="0"/>
              <a:t>* -</a:t>
            </a:r>
            <a:r>
              <a:rPr lang="en-US" altLang="en-US" sz="1800" smtClean="0"/>
              <a:t> own experience and general consensus in discussion at the </a:t>
            </a:r>
            <a:r>
              <a:rPr lang="en-US" altLang="en-US" sz="1800" i="1" smtClean="0"/>
              <a:t>Crystal Engineering to Crystal Growth: Design and Function </a:t>
            </a:r>
            <a:r>
              <a:rPr lang="en-US" altLang="en-US" sz="1800" smtClean="0"/>
              <a:t>Session,  223</a:t>
            </a:r>
            <a:r>
              <a:rPr lang="en-US" altLang="en-US" sz="1600" smtClean="0"/>
              <a:t>rd</a:t>
            </a:r>
            <a:r>
              <a:rPr lang="en-US" altLang="en-US" sz="1800" smtClean="0"/>
              <a:t> ASC Meeting,  Orlando, FL, April 2002</a:t>
            </a:r>
            <a:endParaRPr lang="en-US" altLang="en-US" smtClean="0"/>
          </a:p>
          <a:p>
            <a:pPr lvl="1">
              <a:lnSpc>
                <a:spcPct val="90000"/>
              </a:lnSpc>
            </a:pPr>
            <a:endParaRPr lang="en-US" altLang="en-US" smtClean="0"/>
          </a:p>
          <a:p>
            <a:pPr lvl="1">
              <a:lnSpc>
                <a:spcPct val="90000"/>
              </a:lnSpc>
            </a:pPr>
            <a:endParaRPr lang="en-US" altLang="en-US" smtClean="0"/>
          </a:p>
          <a:p>
            <a:pPr lvl="1">
              <a:lnSpc>
                <a:spcPct val="90000"/>
              </a:lnSpc>
            </a:pPr>
            <a:endParaRPr lang="en-US" altLang="en-US" smtClean="0"/>
          </a:p>
          <a:p>
            <a:pPr lvl="1">
              <a:lnSpc>
                <a:spcPct val="90000"/>
              </a:lnSpc>
            </a:pPr>
            <a:endParaRPr lang="en-US" altLang="en-US" smtClean="0"/>
          </a:p>
          <a:p>
            <a:pPr lvl="1">
              <a:lnSpc>
                <a:spcPct val="90000"/>
              </a:lnSpc>
            </a:pPr>
            <a:endParaRPr lang="en-US" altLang="en-US" smtClean="0"/>
          </a:p>
          <a:p>
            <a:pPr>
              <a:lnSpc>
                <a:spcPct val="90000"/>
              </a:lnSpc>
            </a:pPr>
            <a:endParaRPr lang="en-US" altLang="en-US" smtClean="0"/>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bwMode="auto">
          <a:xfrm>
            <a:off x="457200" y="1524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smtClean="0">
                <a:solidFill>
                  <a:srgbClr val="3333FF"/>
                </a:solidFill>
              </a:rPr>
              <a:t>CASE STUDY 6:</a:t>
            </a:r>
            <a:r>
              <a:rPr lang="en-US" altLang="en-US" sz="2800" smtClean="0">
                <a:solidFill>
                  <a:srgbClr val="3333FF"/>
                </a:solidFill>
              </a:rPr>
              <a:t> </a:t>
            </a:r>
            <a:r>
              <a:rPr lang="en-US" altLang="en-US" sz="3200" smtClean="0">
                <a:solidFill>
                  <a:srgbClr val="3333FF"/>
                </a:solidFill>
              </a:rPr>
              <a:t>Polymorphs Analyzed by Vibrational Spectroscopy (Tool Factor)</a:t>
            </a:r>
          </a:p>
        </p:txBody>
      </p:sp>
      <p:sp>
        <p:nvSpPr>
          <p:cNvPr id="34819" name="Rectangle 3"/>
          <p:cNvSpPr>
            <a:spLocks noGrp="1" noChangeArrowheads="1"/>
          </p:cNvSpPr>
          <p:nvPr>
            <p:ph type="body" sz="half" idx="1"/>
          </p:nvPr>
        </p:nvSpPr>
        <p:spPr>
          <a:xfrm>
            <a:off x="1371600" y="1752600"/>
            <a:ext cx="7315200" cy="4114800"/>
          </a:xfrm>
        </p:spPr>
        <p:txBody>
          <a:bodyPr/>
          <a:lstStyle/>
          <a:p>
            <a:pPr>
              <a:buFont typeface="Wingdings" panose="05000000000000000000" pitchFamily="2" charset="2"/>
              <a:buNone/>
            </a:pPr>
            <a:r>
              <a:rPr lang="en-US" altLang="en-US" sz="3200" u="sng" smtClean="0"/>
              <a:t>Solution</a:t>
            </a:r>
            <a:r>
              <a:rPr lang="en-US" altLang="en-US" sz="3200" smtClean="0"/>
              <a:t>:</a:t>
            </a:r>
          </a:p>
          <a:p>
            <a:pPr lvl="1">
              <a:buFont typeface="Wingdings" panose="05000000000000000000" pitchFamily="2" charset="2"/>
              <a:buNone/>
            </a:pPr>
            <a:endParaRPr lang="en-US" altLang="en-US" smtClean="0"/>
          </a:p>
          <a:p>
            <a:pPr lvl="1">
              <a:buFont typeface="Wingdings" panose="05000000000000000000" pitchFamily="2" charset="2"/>
              <a:buNone/>
            </a:pPr>
            <a:r>
              <a:rPr lang="en-US" altLang="en-US" smtClean="0"/>
              <a:t>A single technique is not sufficient - multiple analytical techniques for polymorph detection must be employed</a:t>
            </a:r>
          </a:p>
          <a:p>
            <a:pPr lvl="1">
              <a:buFont typeface="Wingdings" panose="05000000000000000000" pitchFamily="2" charset="2"/>
              <a:buNone/>
            </a:pPr>
            <a:endParaRPr lang="en-US" altLang="en-US" smtClean="0"/>
          </a:p>
          <a:p>
            <a:pPr lvl="1"/>
            <a:endParaRPr lang="en-US" altLang="en-US" smtClean="0"/>
          </a:p>
          <a:p>
            <a:pPr lvl="1">
              <a:buFont typeface="Wingdings" panose="05000000000000000000" pitchFamily="2" charset="2"/>
              <a:buNone/>
            </a:pPr>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endParaRPr lang="en-US" altLang="en-US" smtClean="0"/>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bwMode="auto">
          <a:xfrm>
            <a:off x="457200" y="1524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smtClean="0">
                <a:solidFill>
                  <a:srgbClr val="3333FF"/>
                </a:solidFill>
              </a:rPr>
              <a:t>CASE STUDY 7: Isostructural Forms of Different Solvates (Camouflage Factor)</a:t>
            </a:r>
          </a:p>
        </p:txBody>
      </p:sp>
      <p:sp>
        <p:nvSpPr>
          <p:cNvPr id="52227" name="Rectangle 3"/>
          <p:cNvSpPr>
            <a:spLocks noGrp="1" noChangeArrowheads="1"/>
          </p:cNvSpPr>
          <p:nvPr>
            <p:ph type="body" sz="half" idx="1"/>
          </p:nvPr>
        </p:nvSpPr>
        <p:spPr>
          <a:xfrm>
            <a:off x="1066800" y="2590800"/>
            <a:ext cx="7315200" cy="4114800"/>
          </a:xfrm>
        </p:spPr>
        <p:txBody>
          <a:bodyPr/>
          <a:lstStyle/>
          <a:p>
            <a:pPr>
              <a:buFont typeface="Wingdings" panose="05000000000000000000" pitchFamily="2" charset="2"/>
              <a:buNone/>
            </a:pPr>
            <a:r>
              <a:rPr lang="en-US" altLang="en-US" sz="3200" u="sng" smtClean="0"/>
              <a:t>Situation</a:t>
            </a:r>
            <a:r>
              <a:rPr lang="en-US" altLang="en-US" smtClean="0"/>
              <a:t>:  </a:t>
            </a:r>
          </a:p>
          <a:p>
            <a:pPr>
              <a:buFont typeface="Wingdings" panose="05000000000000000000" pitchFamily="2" charset="2"/>
              <a:buNone/>
            </a:pPr>
            <a:endParaRPr lang="en-US" altLang="en-US" smtClean="0"/>
          </a:p>
          <a:p>
            <a:pPr>
              <a:buFont typeface="Wingdings" panose="05000000000000000000" pitchFamily="2" charset="2"/>
              <a:buNone/>
            </a:pPr>
            <a:r>
              <a:rPr lang="en-US" altLang="en-US" smtClean="0"/>
              <a:t>Salt feasibility study was run on an API6 free base</a:t>
            </a:r>
          </a:p>
          <a:p>
            <a:pPr>
              <a:buFont typeface="Wingdings" panose="05000000000000000000" pitchFamily="2" charset="2"/>
              <a:buNone/>
            </a:pPr>
            <a:endParaRPr lang="en-US" altLang="en-US" smtClean="0"/>
          </a:p>
          <a:p>
            <a:pPr>
              <a:buFont typeface="Wingdings" panose="05000000000000000000" pitchFamily="2" charset="2"/>
              <a:buNone/>
            </a:pPr>
            <a:r>
              <a:rPr lang="en-US" altLang="en-US" smtClean="0"/>
              <a:t>XRPD spectra were used to characterize the salts isolated</a:t>
            </a:r>
          </a:p>
          <a:p>
            <a:pPr>
              <a:buFont typeface="Wingdings" panose="05000000000000000000" pitchFamily="2" charset="2"/>
              <a:buNone/>
            </a:pPr>
            <a:endParaRPr lang="en-US" altLang="en-US" smtClean="0"/>
          </a:p>
          <a:p>
            <a:pPr>
              <a:buFont typeface="Wingdings" panose="05000000000000000000" pitchFamily="2" charset="2"/>
              <a:buNone/>
            </a:pPr>
            <a:endParaRPr lang="en-US" altLang="en-US" smtClean="0"/>
          </a:p>
          <a:p>
            <a:pPr>
              <a:buFont typeface="Wingdings" panose="05000000000000000000" pitchFamily="2" charset="2"/>
              <a:buNone/>
            </a:pPr>
            <a:endParaRPr lang="en-US" altLang="en-US" smtClean="0"/>
          </a:p>
          <a:p>
            <a:pPr>
              <a:buFont typeface="Wingdings" panose="05000000000000000000" pitchFamily="2" charset="2"/>
              <a:buNone/>
            </a:pPr>
            <a:endParaRPr lang="en-US" altLang="en-US" smtClean="0"/>
          </a:p>
          <a:p>
            <a:endParaRPr lang="en-US" altLang="en-US" smtClean="0"/>
          </a:p>
          <a:p>
            <a:pPr lvl="1">
              <a:buFont typeface="Wingdings" panose="05000000000000000000" pitchFamily="2" charset="2"/>
              <a:buNone/>
            </a:pPr>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endParaRPr lang="en-US" altLang="en-US" smtClean="0"/>
          </a:p>
        </p:txBody>
      </p:sp>
      <p:pic>
        <p:nvPicPr>
          <p:cNvPr id="48132" name="Picture 5" descr="cam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371600"/>
            <a:ext cx="2743200"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bwMode="auto">
          <a:xfrm>
            <a:off x="457200" y="1524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smtClean="0">
                <a:solidFill>
                  <a:srgbClr val="3333FF"/>
                </a:solidFill>
              </a:rPr>
              <a:t>CASE STUDY 7: Isostructural Forms of Different Solvates (Camouflage Factor)</a:t>
            </a:r>
          </a:p>
        </p:txBody>
      </p:sp>
      <p:sp>
        <p:nvSpPr>
          <p:cNvPr id="49155" name="Rectangle 3"/>
          <p:cNvSpPr>
            <a:spLocks noGrp="1" noChangeArrowheads="1"/>
          </p:cNvSpPr>
          <p:nvPr>
            <p:ph type="body" sz="half" idx="1"/>
          </p:nvPr>
        </p:nvSpPr>
        <p:spPr>
          <a:xfrm>
            <a:off x="1371600" y="1752600"/>
            <a:ext cx="7315200" cy="4114800"/>
          </a:xfrm>
        </p:spPr>
        <p:txBody>
          <a:bodyPr/>
          <a:lstStyle/>
          <a:p>
            <a:pPr>
              <a:buFont typeface="Wingdings" panose="05000000000000000000" pitchFamily="2" charset="2"/>
              <a:buNone/>
            </a:pPr>
            <a:r>
              <a:rPr lang="en-US" altLang="en-US" sz="3200" u="sng" smtClean="0"/>
              <a:t>Problem</a:t>
            </a:r>
            <a:r>
              <a:rPr lang="en-US" altLang="en-US" sz="3200" smtClean="0"/>
              <a:t>:</a:t>
            </a:r>
          </a:p>
          <a:p>
            <a:pPr lvl="1">
              <a:buFont typeface="Wingdings" panose="05000000000000000000" pitchFamily="2" charset="2"/>
              <a:buNone/>
            </a:pPr>
            <a:endParaRPr lang="en-US" altLang="en-US" smtClean="0"/>
          </a:p>
          <a:p>
            <a:pPr lvl="1">
              <a:buFont typeface="Wingdings" panose="05000000000000000000" pitchFamily="2" charset="2"/>
              <a:buNone/>
            </a:pPr>
            <a:r>
              <a:rPr lang="en-US" altLang="en-US" smtClean="0"/>
              <a:t>XRPD </a:t>
            </a:r>
            <a:r>
              <a:rPr lang="en-GB" altLang="en-US" smtClean="0">
                <a:latin typeface="Arial" panose="020B0604020202020204" pitchFamily="34" charset="0"/>
              </a:rPr>
              <a:t>patterns of API6 malonate salts after equilibration in different solvents are indistinguishable</a:t>
            </a:r>
            <a:endParaRPr lang="en-US" altLang="en-US" smtClean="0"/>
          </a:p>
          <a:p>
            <a:pPr lvl="1">
              <a:buFont typeface="Wingdings" panose="05000000000000000000" pitchFamily="2" charset="2"/>
              <a:buNone/>
            </a:pPr>
            <a:endParaRPr lang="en-US" altLang="en-US" smtClean="0"/>
          </a:p>
          <a:p>
            <a:pPr lvl="1">
              <a:buFont typeface="Wingdings" panose="05000000000000000000" pitchFamily="2" charset="2"/>
              <a:buNone/>
            </a:pPr>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endParaRPr lang="en-US" altLang="en-US" smtClean="0"/>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bwMode="auto">
          <a:xfrm>
            <a:off x="509588" y="1524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smtClean="0">
                <a:solidFill>
                  <a:srgbClr val="3333FF"/>
                </a:solidFill>
              </a:rPr>
              <a:t>CASE STUDY 7: Isostructural Forms of Different Solvates (Camouflage Factor)</a:t>
            </a:r>
          </a:p>
        </p:txBody>
      </p:sp>
      <p:sp>
        <p:nvSpPr>
          <p:cNvPr id="54275" name="Rectangle 3"/>
          <p:cNvSpPr>
            <a:spLocks noGrp="1" noChangeArrowheads="1"/>
          </p:cNvSpPr>
          <p:nvPr>
            <p:ph type="body" sz="half" idx="1"/>
          </p:nvPr>
        </p:nvSpPr>
        <p:spPr>
          <a:xfrm>
            <a:off x="1295400" y="1295400"/>
            <a:ext cx="7315200" cy="4114800"/>
          </a:xfrm>
        </p:spPr>
        <p:txBody>
          <a:bodyPr/>
          <a:lstStyle/>
          <a:p>
            <a:pPr>
              <a:buFont typeface="Wingdings" panose="05000000000000000000" pitchFamily="2" charset="2"/>
              <a:buNone/>
            </a:pPr>
            <a:r>
              <a:rPr lang="en-US" altLang="en-US" sz="2200" smtClean="0"/>
              <a:t>XRPD </a:t>
            </a:r>
            <a:r>
              <a:rPr lang="en-GB" altLang="en-US" sz="2400" smtClean="0">
                <a:latin typeface="Arial" panose="020B0604020202020204" pitchFamily="34" charset="0"/>
              </a:rPr>
              <a:t>patterns for solvates of malonate salt</a:t>
            </a:r>
            <a:endParaRPr lang="en-US" altLang="en-US" smtClean="0"/>
          </a:p>
          <a:p>
            <a:pPr lvl="1">
              <a:buFont typeface="Wingdings" panose="05000000000000000000" pitchFamily="2" charset="2"/>
              <a:buNone/>
            </a:pPr>
            <a:endParaRPr lang="en-US" altLang="en-US" smtClean="0"/>
          </a:p>
          <a:p>
            <a:pPr lvl="1">
              <a:buFont typeface="Wingdings" panose="05000000000000000000" pitchFamily="2" charset="2"/>
              <a:buNone/>
            </a:pPr>
            <a:endParaRPr lang="en-US" altLang="en-US" smtClean="0"/>
          </a:p>
          <a:p>
            <a:pPr lvl="1">
              <a:buFont typeface="Wingdings" panose="05000000000000000000" pitchFamily="2" charset="2"/>
              <a:buNone/>
            </a:pPr>
            <a:endParaRPr lang="en-US" altLang="en-US" smtClean="0"/>
          </a:p>
          <a:p>
            <a:pPr lvl="1">
              <a:buFont typeface="Wingdings" panose="05000000000000000000" pitchFamily="2" charset="2"/>
              <a:buNone/>
            </a:pPr>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endParaRPr lang="en-US" altLang="en-US" smtClean="0"/>
          </a:p>
        </p:txBody>
      </p:sp>
      <p:pic>
        <p:nvPicPr>
          <p:cNvPr id="50180" name="Picture 4" descr="Malonate Solvat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0"/>
            <a:ext cx="8077200" cy="616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1" name="Text Box 5"/>
          <p:cNvSpPr txBox="1">
            <a:spLocks noChangeArrowheads="1"/>
          </p:cNvSpPr>
          <p:nvPr/>
        </p:nvSpPr>
        <p:spPr bwMode="auto">
          <a:xfrm>
            <a:off x="7239000" y="2590800"/>
            <a:ext cx="1501775"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GB" altLang="en-US" sz="1400">
                <a:solidFill>
                  <a:srgbClr val="FF9900"/>
                </a:solidFill>
                <a:latin typeface="Arial" panose="020B0604020202020204" pitchFamily="34" charset="0"/>
              </a:rPr>
              <a:t>Tetrahydrofuran-</a:t>
            </a:r>
          </a:p>
          <a:p>
            <a:pPr eaLnBrk="1" hangingPunct="1"/>
            <a:r>
              <a:rPr lang="en-GB" altLang="en-US" sz="1400">
                <a:solidFill>
                  <a:srgbClr val="FF9900"/>
                </a:solidFill>
                <a:latin typeface="Arial" panose="020B0604020202020204" pitchFamily="34" charset="0"/>
              </a:rPr>
              <a:t>ethyl acetate</a:t>
            </a:r>
            <a:endParaRPr lang="en-GB" altLang="en-US" sz="2400">
              <a:solidFill>
                <a:schemeClr val="bg1"/>
              </a:solidFill>
              <a:latin typeface="News Gothic MT" pitchFamily="34" charset="0"/>
            </a:endParaRPr>
          </a:p>
        </p:txBody>
      </p:sp>
      <p:sp>
        <p:nvSpPr>
          <p:cNvPr id="50182" name="Text Box 6"/>
          <p:cNvSpPr txBox="1">
            <a:spLocks noChangeArrowheads="1"/>
          </p:cNvSpPr>
          <p:nvPr/>
        </p:nvSpPr>
        <p:spPr bwMode="auto">
          <a:xfrm>
            <a:off x="7239000" y="3200400"/>
            <a:ext cx="13843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GB" altLang="en-US" sz="1400">
                <a:solidFill>
                  <a:srgbClr val="009900"/>
                </a:solidFill>
                <a:latin typeface="Arial" panose="020B0604020202020204" pitchFamily="34" charset="0"/>
              </a:rPr>
              <a:t>tetrahydrofuran</a:t>
            </a:r>
            <a:endParaRPr lang="en-GB" altLang="en-US" sz="2400">
              <a:solidFill>
                <a:schemeClr val="bg1"/>
              </a:solidFill>
              <a:latin typeface="News Gothic MT" pitchFamily="34" charset="0"/>
            </a:endParaRPr>
          </a:p>
        </p:txBody>
      </p:sp>
      <p:sp>
        <p:nvSpPr>
          <p:cNvPr id="50183" name="Text Box 7"/>
          <p:cNvSpPr txBox="1">
            <a:spLocks noChangeArrowheads="1"/>
          </p:cNvSpPr>
          <p:nvPr/>
        </p:nvSpPr>
        <p:spPr bwMode="auto">
          <a:xfrm>
            <a:off x="7239000" y="4800600"/>
            <a:ext cx="7651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GB" altLang="en-US" sz="1400">
                <a:solidFill>
                  <a:srgbClr val="CC3300"/>
                </a:solidFill>
                <a:latin typeface="Arial" panose="020B0604020202020204" pitchFamily="34" charset="0"/>
              </a:rPr>
              <a:t>ethanol</a:t>
            </a:r>
            <a:endParaRPr lang="en-GB" altLang="en-US" sz="2400">
              <a:solidFill>
                <a:schemeClr val="bg1"/>
              </a:solidFill>
              <a:latin typeface="News Gothic MT" pitchFamily="34" charset="0"/>
            </a:endParaRPr>
          </a:p>
        </p:txBody>
      </p:sp>
      <p:sp>
        <p:nvSpPr>
          <p:cNvPr id="50184" name="Text Box 8"/>
          <p:cNvSpPr txBox="1">
            <a:spLocks noChangeArrowheads="1"/>
          </p:cNvSpPr>
          <p:nvPr/>
        </p:nvSpPr>
        <p:spPr bwMode="auto">
          <a:xfrm>
            <a:off x="7239000" y="3657600"/>
            <a:ext cx="11890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GB" altLang="en-US" sz="1400">
                <a:solidFill>
                  <a:srgbClr val="FF3300"/>
                </a:solidFill>
                <a:latin typeface="Arial" panose="020B0604020202020204" pitchFamily="34" charset="0"/>
              </a:rPr>
              <a:t>ethyl acetate</a:t>
            </a:r>
            <a:endParaRPr lang="en-GB" altLang="en-US" sz="2400">
              <a:solidFill>
                <a:schemeClr val="bg1"/>
              </a:solidFill>
              <a:latin typeface="News Gothic MT" pitchFamily="34" charset="0"/>
            </a:endParaRPr>
          </a:p>
        </p:txBody>
      </p:sp>
      <p:sp>
        <p:nvSpPr>
          <p:cNvPr id="50185" name="Text Box 9"/>
          <p:cNvSpPr txBox="1">
            <a:spLocks noChangeArrowheads="1"/>
          </p:cNvSpPr>
          <p:nvPr/>
        </p:nvSpPr>
        <p:spPr bwMode="auto">
          <a:xfrm>
            <a:off x="7239000" y="4038600"/>
            <a:ext cx="8143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GB" altLang="en-US" sz="1400">
                <a:latin typeface="Arial" panose="020B0604020202020204" pitchFamily="34" charset="0"/>
              </a:rPr>
              <a:t>acetone</a:t>
            </a:r>
            <a:endParaRPr lang="en-GB" altLang="en-US" sz="2400">
              <a:solidFill>
                <a:schemeClr val="bg1"/>
              </a:solidFill>
              <a:latin typeface="News Gothic MT" pitchFamily="34" charset="0"/>
            </a:endParaRPr>
          </a:p>
        </p:txBody>
      </p:sp>
      <p:graphicFrame>
        <p:nvGraphicFramePr>
          <p:cNvPr id="50186" name="Object 12"/>
          <p:cNvGraphicFramePr>
            <a:graphicFrameLocks noChangeAspect="1"/>
          </p:cNvGraphicFramePr>
          <p:nvPr/>
        </p:nvGraphicFramePr>
        <p:xfrm>
          <a:off x="7315200" y="4495800"/>
          <a:ext cx="5487988" cy="203200"/>
        </p:xfrm>
        <a:graphic>
          <a:graphicData uri="http://schemas.openxmlformats.org/presentationml/2006/ole">
            <mc:AlternateContent xmlns:mc="http://schemas.openxmlformats.org/markup-compatibility/2006">
              <mc:Choice xmlns:v="urn:schemas-microsoft-com:vml" Requires="v">
                <p:oleObj spid="_x0000_s50215" name="Document" r:id="rId4" imgW="5486400" imgH="204216" progId="Word.Document.8">
                  <p:embed/>
                </p:oleObj>
              </mc:Choice>
              <mc:Fallback>
                <p:oleObj name="Document" r:id="rId4" imgW="5486400" imgH="204216" progId="Word.Document.8">
                  <p:embed/>
                  <p:pic>
                    <p:nvPicPr>
                      <p:cNvPr id="0"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5200" y="4495800"/>
                        <a:ext cx="5487988"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bwMode="auto">
          <a:xfrm>
            <a:off x="457200" y="762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smtClean="0">
                <a:solidFill>
                  <a:srgbClr val="3333FF"/>
                </a:solidFill>
              </a:rPr>
              <a:t>CASE STUDY 7: Isostructural Forms of Different Solvates (Camouflage Factor)</a:t>
            </a:r>
          </a:p>
        </p:txBody>
      </p:sp>
      <p:pic>
        <p:nvPicPr>
          <p:cNvPr id="51203" name="Picture 6" descr="Malonat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295400" y="1981200"/>
            <a:ext cx="7086600" cy="4449763"/>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1204" name="Rectangle 8"/>
          <p:cNvSpPr>
            <a:spLocks noChangeArrowheads="1"/>
          </p:cNvSpPr>
          <p:nvPr/>
        </p:nvSpPr>
        <p:spPr bwMode="auto">
          <a:xfrm>
            <a:off x="1905000" y="1219200"/>
            <a:ext cx="6781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20000"/>
              </a:spcBef>
              <a:buClr>
                <a:schemeClr val="folHlink"/>
              </a:buClr>
              <a:buSzPct val="60000"/>
              <a:buFont typeface="Wingdings" panose="05000000000000000000" pitchFamily="2" charset="2"/>
              <a:buNone/>
            </a:pPr>
            <a:r>
              <a:rPr lang="en-GB" altLang="en-US" sz="2400" i="1"/>
              <a:t>Space filled model of the three-dimensional structure, viewed down the c-axis</a:t>
            </a:r>
            <a:endParaRPr lang="de-DE" altLang="en-US" sz="2400"/>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bwMode="auto">
          <a:xfrm>
            <a:off x="457200" y="1524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smtClean="0">
                <a:solidFill>
                  <a:srgbClr val="3333FF"/>
                </a:solidFill>
              </a:rPr>
              <a:t>CASE STUDY 7: Isostructural Forms of Different Solvates (Camouflage Factor)</a:t>
            </a:r>
          </a:p>
        </p:txBody>
      </p:sp>
      <p:sp>
        <p:nvSpPr>
          <p:cNvPr id="56323" name="Rectangle 3"/>
          <p:cNvSpPr>
            <a:spLocks noGrp="1" noChangeArrowheads="1"/>
          </p:cNvSpPr>
          <p:nvPr>
            <p:ph type="body" sz="half" idx="1"/>
          </p:nvPr>
        </p:nvSpPr>
        <p:spPr>
          <a:xfrm>
            <a:off x="1371600" y="1752600"/>
            <a:ext cx="7315200" cy="4114800"/>
          </a:xfrm>
        </p:spPr>
        <p:txBody>
          <a:bodyPr/>
          <a:lstStyle/>
          <a:p>
            <a:pPr>
              <a:buFont typeface="Wingdings" panose="05000000000000000000" pitchFamily="2" charset="2"/>
              <a:buNone/>
            </a:pPr>
            <a:r>
              <a:rPr lang="en-US" altLang="en-US" sz="3200" u="sng" smtClean="0"/>
              <a:t>Lessons (re)Learned</a:t>
            </a:r>
            <a:r>
              <a:rPr lang="en-US" altLang="en-US" sz="3200" smtClean="0"/>
              <a:t>:</a:t>
            </a:r>
          </a:p>
          <a:p>
            <a:pPr lvl="1">
              <a:buFont typeface="Wingdings" panose="05000000000000000000" pitchFamily="2" charset="2"/>
              <a:buNone/>
            </a:pPr>
            <a:endParaRPr lang="en-US" altLang="en-US" smtClean="0"/>
          </a:p>
          <a:p>
            <a:pPr lvl="1">
              <a:buFont typeface="Wingdings" panose="05000000000000000000" pitchFamily="2" charset="2"/>
              <a:buNone/>
            </a:pPr>
            <a:r>
              <a:rPr lang="en-US" altLang="en-US" smtClean="0"/>
              <a:t>Yes, it’s chemistry that dictates crystal structures</a:t>
            </a:r>
          </a:p>
          <a:p>
            <a:pPr lvl="1">
              <a:buFont typeface="Wingdings" panose="05000000000000000000" pitchFamily="2" charset="2"/>
              <a:buNone/>
            </a:pPr>
            <a:endParaRPr lang="en-US" altLang="en-US" smtClean="0"/>
          </a:p>
          <a:p>
            <a:pPr lvl="1">
              <a:buFont typeface="Wingdings" panose="05000000000000000000" pitchFamily="2" charset="2"/>
              <a:buNone/>
            </a:pPr>
            <a:r>
              <a:rPr lang="en-US" altLang="en-US" smtClean="0"/>
              <a:t>A single technique is not sufficient - multiple analytical techniques for polymorph detection must be employed</a:t>
            </a:r>
          </a:p>
          <a:p>
            <a:pPr lvl="1">
              <a:buFont typeface="Wingdings" panose="05000000000000000000" pitchFamily="2" charset="2"/>
              <a:buNone/>
            </a:pPr>
            <a:endParaRPr lang="en-US" altLang="en-US" smtClean="0"/>
          </a:p>
          <a:p>
            <a:pPr lvl="1"/>
            <a:endParaRPr lang="en-US" altLang="en-US" smtClean="0"/>
          </a:p>
          <a:p>
            <a:pPr lvl="1">
              <a:buFont typeface="Wingdings" panose="05000000000000000000" pitchFamily="2" charset="2"/>
              <a:buNone/>
            </a:pPr>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endParaRPr lang="en-US" altLang="en-US" smtClean="0"/>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bwMode="auto">
          <a:xfrm>
            <a:off x="533400" y="-228600"/>
            <a:ext cx="7793038" cy="9286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smtClean="0">
                <a:solidFill>
                  <a:srgbClr val="009999"/>
                </a:solidFill>
              </a:rPr>
              <a:t/>
            </a:r>
            <a:br>
              <a:rPr lang="en-US" altLang="en-US" sz="2800" smtClean="0">
                <a:solidFill>
                  <a:srgbClr val="009999"/>
                </a:solidFill>
              </a:rPr>
            </a:br>
            <a:r>
              <a:rPr lang="en-US" altLang="en-US" sz="2800" smtClean="0">
                <a:solidFill>
                  <a:srgbClr val="3333FF"/>
                </a:solidFill>
              </a:rPr>
              <a:t>CASE STUDY 8: Same Polymorph - Different Powder Properties (Hit &amp; Miss Factor)</a:t>
            </a:r>
            <a:br>
              <a:rPr lang="en-US" altLang="en-US" sz="2800" smtClean="0">
                <a:solidFill>
                  <a:srgbClr val="3333FF"/>
                </a:solidFill>
              </a:rPr>
            </a:br>
            <a:endParaRPr lang="en-US" altLang="en-US" sz="2400" smtClean="0">
              <a:solidFill>
                <a:srgbClr val="3333FF"/>
              </a:solidFill>
            </a:endParaRPr>
          </a:p>
        </p:txBody>
      </p:sp>
      <p:sp>
        <p:nvSpPr>
          <p:cNvPr id="62467" name="Rectangle 3"/>
          <p:cNvSpPr>
            <a:spLocks noGrp="1" noChangeArrowheads="1"/>
          </p:cNvSpPr>
          <p:nvPr>
            <p:ph type="body" sz="half" idx="1"/>
          </p:nvPr>
        </p:nvSpPr>
        <p:spPr>
          <a:xfrm>
            <a:off x="1066800" y="2743200"/>
            <a:ext cx="7315200" cy="4114800"/>
          </a:xfrm>
        </p:spPr>
        <p:txBody>
          <a:bodyPr/>
          <a:lstStyle/>
          <a:p>
            <a:pPr>
              <a:buFont typeface="Wingdings" panose="05000000000000000000" pitchFamily="2" charset="2"/>
              <a:buNone/>
            </a:pPr>
            <a:r>
              <a:rPr lang="en-US" altLang="en-US" sz="3200" u="sng" smtClean="0"/>
              <a:t>Situation</a:t>
            </a:r>
            <a:r>
              <a:rPr lang="en-US" altLang="en-US" smtClean="0"/>
              <a:t>:  </a:t>
            </a:r>
          </a:p>
          <a:p>
            <a:pPr>
              <a:buFont typeface="Wingdings" panose="05000000000000000000" pitchFamily="2" charset="2"/>
              <a:buNone/>
            </a:pPr>
            <a:endParaRPr lang="en-US" altLang="en-US" smtClean="0"/>
          </a:p>
          <a:p>
            <a:pPr>
              <a:buFont typeface="Wingdings" panose="05000000000000000000" pitchFamily="2" charset="2"/>
              <a:buNone/>
            </a:pPr>
            <a:r>
              <a:rPr lang="en-US" altLang="en-US" smtClean="0"/>
              <a:t>Two batches of API7 differ in certain properties although all analyses, down to the level of detection, indicate single form</a:t>
            </a:r>
          </a:p>
          <a:p>
            <a:pPr>
              <a:buFont typeface="Wingdings" panose="05000000000000000000" pitchFamily="2" charset="2"/>
              <a:buNone/>
            </a:pPr>
            <a:endParaRPr lang="en-US" altLang="en-US" smtClean="0"/>
          </a:p>
          <a:p>
            <a:pPr>
              <a:buFont typeface="Wingdings" panose="05000000000000000000" pitchFamily="2" charset="2"/>
              <a:buNone/>
            </a:pPr>
            <a:endParaRPr lang="en-US" altLang="en-US" smtClean="0"/>
          </a:p>
          <a:p>
            <a:pPr>
              <a:buFont typeface="Wingdings" panose="05000000000000000000" pitchFamily="2" charset="2"/>
              <a:buNone/>
            </a:pPr>
            <a:endParaRPr lang="en-US" altLang="en-US" smtClean="0"/>
          </a:p>
          <a:p>
            <a:pPr>
              <a:buFont typeface="Wingdings" panose="05000000000000000000" pitchFamily="2" charset="2"/>
              <a:buNone/>
            </a:pPr>
            <a:endParaRPr lang="en-US" altLang="en-US" smtClean="0"/>
          </a:p>
          <a:p>
            <a:pPr>
              <a:buFont typeface="Wingdings" panose="05000000000000000000" pitchFamily="2" charset="2"/>
              <a:buNone/>
            </a:pPr>
            <a:endParaRPr lang="en-US" altLang="en-US" smtClean="0"/>
          </a:p>
          <a:p>
            <a:endParaRPr lang="en-US" altLang="en-US" smtClean="0"/>
          </a:p>
          <a:p>
            <a:pPr lvl="1">
              <a:buFont typeface="Wingdings" panose="05000000000000000000" pitchFamily="2" charset="2"/>
              <a:buNone/>
            </a:pPr>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endParaRPr lang="en-US" altLang="en-US" smtClean="0"/>
          </a:p>
        </p:txBody>
      </p:sp>
      <p:pic>
        <p:nvPicPr>
          <p:cNvPr id="53252" name="Picture 4" descr="Hit_mis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295400"/>
            <a:ext cx="2438400" cy="162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bwMode="auto">
          <a:xfrm>
            <a:off x="762000" y="152400"/>
            <a:ext cx="7793038" cy="9286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smtClean="0">
                <a:solidFill>
                  <a:srgbClr val="3333FF"/>
                </a:solidFill>
              </a:rPr>
              <a:t>CASE STUDY 8: Same Polymorph - Different Powder Properties (Hit &amp; Miss Factor)</a:t>
            </a:r>
            <a:br>
              <a:rPr lang="en-US" altLang="en-US" sz="2800" smtClean="0">
                <a:solidFill>
                  <a:srgbClr val="3333FF"/>
                </a:solidFill>
              </a:rPr>
            </a:br>
            <a:endParaRPr lang="en-US" altLang="en-US" sz="2800" smtClean="0">
              <a:solidFill>
                <a:srgbClr val="3333FF"/>
              </a:solidFill>
            </a:endParaRPr>
          </a:p>
        </p:txBody>
      </p:sp>
      <p:sp>
        <p:nvSpPr>
          <p:cNvPr id="54275" name="Rectangle 3"/>
          <p:cNvSpPr>
            <a:spLocks noGrp="1" noChangeArrowheads="1"/>
          </p:cNvSpPr>
          <p:nvPr>
            <p:ph type="body" sz="half" idx="1"/>
          </p:nvPr>
        </p:nvSpPr>
        <p:spPr>
          <a:xfrm>
            <a:off x="1371600" y="1600200"/>
            <a:ext cx="7315200" cy="4114800"/>
          </a:xfrm>
        </p:spPr>
        <p:txBody>
          <a:bodyPr/>
          <a:lstStyle/>
          <a:p>
            <a:pPr>
              <a:buFont typeface="Wingdings" panose="05000000000000000000" pitchFamily="2" charset="2"/>
              <a:buNone/>
            </a:pPr>
            <a:r>
              <a:rPr lang="en-US" altLang="en-US" sz="3200" u="sng" smtClean="0"/>
              <a:t>Problem</a:t>
            </a:r>
            <a:r>
              <a:rPr lang="en-US" altLang="en-US" sz="3200" smtClean="0"/>
              <a:t>:</a:t>
            </a:r>
          </a:p>
          <a:p>
            <a:pPr lvl="1">
              <a:buFont typeface="Wingdings" panose="05000000000000000000" pitchFamily="2" charset="2"/>
              <a:buNone/>
            </a:pPr>
            <a:endParaRPr lang="en-US" altLang="en-US" smtClean="0"/>
          </a:p>
          <a:p>
            <a:pPr lvl="1">
              <a:buFont typeface="Wingdings" panose="05000000000000000000" pitchFamily="2" charset="2"/>
              <a:buNone/>
            </a:pPr>
            <a:r>
              <a:rPr lang="en-US" altLang="en-US" smtClean="0"/>
              <a:t>One batch has a higher moisture content (0.07% vs. 1.2% at 95% RH) and different moisture sorption/desorption isotherms than the reference batch</a:t>
            </a:r>
          </a:p>
          <a:p>
            <a:pPr lvl="1">
              <a:buFont typeface="Wingdings" panose="05000000000000000000" pitchFamily="2" charset="2"/>
              <a:buNone/>
            </a:pPr>
            <a:endParaRPr lang="en-US" altLang="en-US" smtClean="0"/>
          </a:p>
          <a:p>
            <a:pPr lvl="1">
              <a:buFont typeface="Wingdings" panose="05000000000000000000" pitchFamily="2" charset="2"/>
              <a:buNone/>
            </a:pPr>
            <a:r>
              <a:rPr lang="en-US" altLang="en-US" sz="2200" smtClean="0"/>
              <a:t>Excluded were</a:t>
            </a:r>
          </a:p>
          <a:p>
            <a:pPr lvl="1"/>
            <a:r>
              <a:rPr lang="en-US" altLang="en-US" sz="2200" smtClean="0"/>
              <a:t>Presence of amorphous component</a:t>
            </a:r>
          </a:p>
          <a:p>
            <a:pPr lvl="1"/>
            <a:r>
              <a:rPr lang="en-US" altLang="en-US" sz="2200" smtClean="0"/>
              <a:t>Crystal size difference</a:t>
            </a:r>
          </a:p>
          <a:p>
            <a:pPr lvl="1"/>
            <a:r>
              <a:rPr lang="en-US" altLang="en-US" sz="2200" smtClean="0"/>
              <a:t>Presence of other form (monomorphic compound)</a:t>
            </a:r>
          </a:p>
          <a:p>
            <a:pPr lvl="1">
              <a:buFont typeface="Wingdings" panose="05000000000000000000" pitchFamily="2" charset="2"/>
              <a:buNone/>
            </a:pPr>
            <a:endParaRPr lang="en-US" altLang="en-US" sz="2200" smtClean="0"/>
          </a:p>
          <a:p>
            <a:pPr lvl="1">
              <a:buFont typeface="Wingdings" panose="05000000000000000000" pitchFamily="2" charset="2"/>
              <a:buNone/>
            </a:pPr>
            <a:endParaRPr lang="en-US" altLang="en-US" sz="2200" smtClean="0"/>
          </a:p>
          <a:p>
            <a:pPr lvl="1"/>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endParaRPr lang="en-US" altLang="en-US" smtClean="0"/>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bwMode="auto">
          <a:xfrm>
            <a:off x="750888" y="152400"/>
            <a:ext cx="7794625" cy="9286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smtClean="0">
                <a:solidFill>
                  <a:srgbClr val="3333FF"/>
                </a:solidFill>
              </a:rPr>
              <a:t>CASE STUDY 8: Same Polymorph - Different Powder Properties (Hit &amp; Miss Factor)</a:t>
            </a:r>
            <a:br>
              <a:rPr lang="en-US" altLang="en-US" sz="2800" smtClean="0">
                <a:solidFill>
                  <a:srgbClr val="3333FF"/>
                </a:solidFill>
              </a:rPr>
            </a:br>
            <a:endParaRPr lang="en-US" altLang="en-US" sz="2800" smtClean="0">
              <a:solidFill>
                <a:srgbClr val="3333FF"/>
              </a:solidFill>
            </a:endParaRPr>
          </a:p>
        </p:txBody>
      </p:sp>
      <p:graphicFrame>
        <p:nvGraphicFramePr>
          <p:cNvPr id="55299" name="Object 5"/>
          <p:cNvGraphicFramePr>
            <a:graphicFrameLocks noChangeAspect="1"/>
          </p:cNvGraphicFramePr>
          <p:nvPr/>
        </p:nvGraphicFramePr>
        <p:xfrm>
          <a:off x="858838" y="2693988"/>
          <a:ext cx="3233737" cy="2311400"/>
        </p:xfrm>
        <a:graphic>
          <a:graphicData uri="http://schemas.openxmlformats.org/presentationml/2006/ole">
            <mc:AlternateContent xmlns:mc="http://schemas.openxmlformats.org/markup-compatibility/2006">
              <mc:Choice xmlns:v="urn:schemas-microsoft-com:vml" Requires="v">
                <p:oleObj spid="_x0000_s55358" name="Worksheet" r:id="rId4" imgW="6943954" imgH="4962754" progId="Excel.Sheet.8">
                  <p:embed/>
                </p:oleObj>
              </mc:Choice>
              <mc:Fallback>
                <p:oleObj name="Worksheet" r:id="rId4" imgW="6943954" imgH="4962754" progId="Excel.Sheet.8">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8838" y="2693988"/>
                        <a:ext cx="3233737" cy="231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5300" name="Object 6"/>
          <p:cNvGraphicFramePr>
            <a:graphicFrameLocks noChangeAspect="1"/>
          </p:cNvGraphicFramePr>
          <p:nvPr/>
        </p:nvGraphicFramePr>
        <p:xfrm>
          <a:off x="5049838" y="2692400"/>
          <a:ext cx="3217862" cy="2300288"/>
        </p:xfrm>
        <a:graphic>
          <a:graphicData uri="http://schemas.openxmlformats.org/presentationml/2006/ole">
            <mc:AlternateContent xmlns:mc="http://schemas.openxmlformats.org/markup-compatibility/2006">
              <mc:Choice xmlns:v="urn:schemas-microsoft-com:vml" Requires="v">
                <p:oleObj spid="_x0000_s55359" name="Worksheet" r:id="rId6" imgW="6943954" imgH="4962754" progId="Excel.Sheet.8">
                  <p:embed/>
                </p:oleObj>
              </mc:Choice>
              <mc:Fallback>
                <p:oleObj name="Worksheet" r:id="rId6" imgW="6943954" imgH="4962754" progId="Excel.Sheet.8">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49838" y="2692400"/>
                        <a:ext cx="3217862" cy="230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5301" name="Text Box 7"/>
          <p:cNvSpPr txBox="1">
            <a:spLocks noChangeArrowheads="1"/>
          </p:cNvSpPr>
          <p:nvPr/>
        </p:nvSpPr>
        <p:spPr bwMode="auto">
          <a:xfrm>
            <a:off x="1752600" y="1371600"/>
            <a:ext cx="55546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Bef>
                <a:spcPct val="50000"/>
              </a:spcBef>
            </a:pPr>
            <a:r>
              <a:rPr lang="en-GB" altLang="en-US" sz="2400"/>
              <a:t>Moisture Sorption-Desorption Isotherms</a:t>
            </a:r>
            <a:endParaRPr lang="en-GB" altLang="en-US"/>
          </a:p>
        </p:txBody>
      </p:sp>
      <p:sp>
        <p:nvSpPr>
          <p:cNvPr id="55302" name="Text Box 8"/>
          <p:cNvSpPr txBox="1">
            <a:spLocks noChangeArrowheads="1"/>
          </p:cNvSpPr>
          <p:nvPr/>
        </p:nvSpPr>
        <p:spPr bwMode="auto">
          <a:xfrm>
            <a:off x="444500" y="2027238"/>
            <a:ext cx="9445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Bef>
                <a:spcPct val="50000"/>
              </a:spcBef>
            </a:pPr>
            <a:r>
              <a:rPr lang="en-GB" altLang="en-US"/>
              <a:t>Batch 1</a:t>
            </a:r>
          </a:p>
        </p:txBody>
      </p:sp>
      <p:sp>
        <p:nvSpPr>
          <p:cNvPr id="55303" name="Text Box 9"/>
          <p:cNvSpPr txBox="1">
            <a:spLocks noChangeArrowheads="1"/>
          </p:cNvSpPr>
          <p:nvPr/>
        </p:nvSpPr>
        <p:spPr bwMode="auto">
          <a:xfrm>
            <a:off x="4648200" y="1981200"/>
            <a:ext cx="9445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Bef>
                <a:spcPct val="50000"/>
              </a:spcBef>
            </a:pPr>
            <a:r>
              <a:rPr lang="en-GB" altLang="en-US"/>
              <a:t>Batch 2</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bwMode="auto">
          <a:xfrm>
            <a:off x="457200" y="152400"/>
            <a:ext cx="7793038" cy="9286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smtClean="0">
                <a:solidFill>
                  <a:srgbClr val="3333FF"/>
                </a:solidFill>
              </a:rPr>
              <a:t>CASE STUDY 8: Same Polymorph - Different Powder Properties (Hit &amp; Miss Factor)</a:t>
            </a:r>
            <a:r>
              <a:rPr lang="en-US" altLang="en-US" sz="2800" smtClean="0">
                <a:solidFill>
                  <a:srgbClr val="009999"/>
                </a:solidFill>
              </a:rPr>
              <a:t/>
            </a:r>
            <a:br>
              <a:rPr lang="en-US" altLang="en-US" sz="2800" smtClean="0">
                <a:solidFill>
                  <a:srgbClr val="009999"/>
                </a:solidFill>
              </a:rPr>
            </a:br>
            <a:endParaRPr lang="en-US" altLang="en-US" sz="2800" smtClean="0">
              <a:solidFill>
                <a:srgbClr val="009999"/>
              </a:solidFill>
            </a:endParaRPr>
          </a:p>
        </p:txBody>
      </p:sp>
      <p:sp>
        <p:nvSpPr>
          <p:cNvPr id="65539" name="Rectangle 3"/>
          <p:cNvSpPr>
            <a:spLocks noGrp="1" noChangeArrowheads="1"/>
          </p:cNvSpPr>
          <p:nvPr>
            <p:ph type="body" sz="half" idx="1"/>
          </p:nvPr>
        </p:nvSpPr>
        <p:spPr>
          <a:xfrm>
            <a:off x="1371600" y="1219200"/>
            <a:ext cx="7315200" cy="4724400"/>
          </a:xfrm>
        </p:spPr>
        <p:txBody>
          <a:bodyPr/>
          <a:lstStyle/>
          <a:p>
            <a:pPr>
              <a:buFont typeface="Wingdings" panose="05000000000000000000" pitchFamily="2" charset="2"/>
              <a:buNone/>
            </a:pPr>
            <a:r>
              <a:rPr lang="en-US" altLang="en-US" u="sng" smtClean="0"/>
              <a:t>Solution</a:t>
            </a:r>
            <a:r>
              <a:rPr lang="en-US" altLang="en-US" smtClean="0"/>
              <a:t>: Porosity of suspected batch</a:t>
            </a:r>
          </a:p>
          <a:p>
            <a:pPr lvl="1">
              <a:buFont typeface="Wingdings" panose="05000000000000000000" pitchFamily="2" charset="2"/>
              <a:buNone/>
            </a:pPr>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endParaRPr lang="en-US" altLang="en-US" smtClean="0"/>
          </a:p>
        </p:txBody>
      </p:sp>
      <p:graphicFrame>
        <p:nvGraphicFramePr>
          <p:cNvPr id="56324" name="Object 11"/>
          <p:cNvGraphicFramePr>
            <a:graphicFrameLocks noChangeAspect="1"/>
          </p:cNvGraphicFramePr>
          <p:nvPr/>
        </p:nvGraphicFramePr>
        <p:xfrm>
          <a:off x="1600200" y="1752600"/>
          <a:ext cx="5562600" cy="4551363"/>
        </p:xfrm>
        <a:graphic>
          <a:graphicData uri="http://schemas.openxmlformats.org/presentationml/2006/ole">
            <mc:AlternateContent xmlns:mc="http://schemas.openxmlformats.org/markup-compatibility/2006">
              <mc:Choice xmlns:v="urn:schemas-microsoft-com:vml" Requires="v">
                <p:oleObj spid="_x0000_s56360" name="Photo Editor Photo" r:id="rId3" imgW="4191585" imgH="3428571" progId="MSPhotoEd.3">
                  <p:embed/>
                </p:oleObj>
              </mc:Choice>
              <mc:Fallback>
                <p:oleObj name="Photo Editor Photo" r:id="rId3" imgW="4191585" imgH="3428571" progId="MSPhotoEd.3">
                  <p:embed/>
                  <p:pic>
                    <p:nvPicPr>
                      <p:cNvPr id="0"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1752600"/>
                        <a:ext cx="5562600" cy="4551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6325" name="Line 12"/>
          <p:cNvSpPr>
            <a:spLocks noChangeShapeType="1"/>
          </p:cNvSpPr>
          <p:nvPr/>
        </p:nvSpPr>
        <p:spPr bwMode="auto">
          <a:xfrm>
            <a:off x="2971800" y="2819400"/>
            <a:ext cx="457200" cy="3810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26" name="Line 13"/>
          <p:cNvSpPr>
            <a:spLocks noChangeShapeType="1"/>
          </p:cNvSpPr>
          <p:nvPr/>
        </p:nvSpPr>
        <p:spPr bwMode="auto">
          <a:xfrm flipH="1" flipV="1">
            <a:off x="1905000" y="3048000"/>
            <a:ext cx="76200" cy="6096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27" name="Line 14"/>
          <p:cNvSpPr>
            <a:spLocks noChangeShapeType="1"/>
          </p:cNvSpPr>
          <p:nvPr/>
        </p:nvSpPr>
        <p:spPr bwMode="auto">
          <a:xfrm>
            <a:off x="4572000" y="3810000"/>
            <a:ext cx="609600"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28" name="Line 15"/>
          <p:cNvSpPr>
            <a:spLocks noChangeShapeType="1"/>
          </p:cNvSpPr>
          <p:nvPr/>
        </p:nvSpPr>
        <p:spPr bwMode="auto">
          <a:xfrm flipH="1">
            <a:off x="5562600" y="3733800"/>
            <a:ext cx="457200" cy="3048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29" name="Line 16"/>
          <p:cNvSpPr>
            <a:spLocks noChangeShapeType="1"/>
          </p:cNvSpPr>
          <p:nvPr/>
        </p:nvSpPr>
        <p:spPr bwMode="auto">
          <a:xfrm>
            <a:off x="6629400" y="4876800"/>
            <a:ext cx="304800" cy="3810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30" name="Line 17"/>
          <p:cNvSpPr>
            <a:spLocks noChangeShapeType="1"/>
          </p:cNvSpPr>
          <p:nvPr/>
        </p:nvSpPr>
        <p:spPr bwMode="auto">
          <a:xfrm flipV="1">
            <a:off x="5638800" y="4800600"/>
            <a:ext cx="381000" cy="2286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31" name="Line 18"/>
          <p:cNvSpPr>
            <a:spLocks noChangeShapeType="1"/>
          </p:cNvSpPr>
          <p:nvPr/>
        </p:nvSpPr>
        <p:spPr bwMode="auto">
          <a:xfrm flipV="1">
            <a:off x="2895600" y="2133600"/>
            <a:ext cx="381000" cy="3810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bwMode="auto">
          <a:xfrm>
            <a:off x="457200" y="152400"/>
            <a:ext cx="7793038" cy="9286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smtClean="0">
                <a:solidFill>
                  <a:srgbClr val="3333FF"/>
                </a:solidFill>
              </a:rPr>
              <a:t>CASE STUDY 9: (Alchemy Factor)                                    Solvent-Mediated Polymorphic Transformations</a:t>
            </a:r>
          </a:p>
        </p:txBody>
      </p:sp>
      <p:pic>
        <p:nvPicPr>
          <p:cNvPr id="58371" name="Picture 6" descr="al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0500" y="1314450"/>
            <a:ext cx="1816100"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
          <p:cNvSpPr>
            <a:spLocks noGrp="1" noChangeArrowheads="1"/>
          </p:cNvSpPr>
          <p:nvPr>
            <p:ph idx="1"/>
          </p:nvPr>
        </p:nvSpPr>
        <p:spPr>
          <a:xfrm>
            <a:off x="762000" y="2324100"/>
            <a:ext cx="7543800" cy="4114800"/>
          </a:xfrm>
        </p:spPr>
        <p:txBody>
          <a:bodyPr/>
          <a:lstStyle/>
          <a:p>
            <a:pPr>
              <a:buFont typeface="Wingdings" panose="05000000000000000000" pitchFamily="2" charset="2"/>
              <a:buNone/>
            </a:pPr>
            <a:r>
              <a:rPr lang="en-US" altLang="en-US" u="sng" smtClean="0"/>
              <a:t>Situation</a:t>
            </a:r>
            <a:r>
              <a:rPr lang="en-US" altLang="en-US" smtClean="0"/>
              <a:t>:  </a:t>
            </a:r>
          </a:p>
          <a:p>
            <a:pPr>
              <a:buFont typeface="Wingdings" panose="05000000000000000000" pitchFamily="2" charset="2"/>
              <a:buNone/>
            </a:pPr>
            <a:endParaRPr lang="en-US" altLang="en-US" smtClean="0"/>
          </a:p>
          <a:p>
            <a:pPr>
              <a:buFont typeface="Wingdings" panose="05000000000000000000" pitchFamily="2" charset="2"/>
              <a:buNone/>
            </a:pPr>
            <a:r>
              <a:rPr lang="en-US" altLang="en-US" smtClean="0"/>
              <a:t>API8 has multiple polymorphs which all seem to be relatively stable. </a:t>
            </a:r>
          </a:p>
          <a:p>
            <a:pPr>
              <a:buFont typeface="Wingdings" panose="05000000000000000000" pitchFamily="2" charset="2"/>
              <a:buNone/>
            </a:pPr>
            <a:r>
              <a:rPr lang="en-US" altLang="en-US" smtClean="0"/>
              <a:t>A choice of the most stable polymorph for development needs to be made.</a:t>
            </a:r>
          </a:p>
          <a:p>
            <a:pPr>
              <a:buFont typeface="Wingdings" panose="05000000000000000000" pitchFamily="2" charset="2"/>
              <a:buNone/>
            </a:pPr>
            <a:endParaRPr lang="en-US" altLang="en-US" smtClean="0"/>
          </a:p>
          <a:p>
            <a:pPr>
              <a:buFont typeface="Wingdings" panose="05000000000000000000" pitchFamily="2" charset="2"/>
              <a:buNone/>
            </a:pPr>
            <a:endParaRPr lang="en-US" altLang="en-US" smtClean="0"/>
          </a:p>
          <a:p>
            <a:pPr>
              <a:buFont typeface="Wingdings" panose="05000000000000000000" pitchFamily="2" charset="2"/>
              <a:buNone/>
            </a:pPr>
            <a:endParaRPr lang="en-US" altLang="en-US" smtClean="0"/>
          </a:p>
          <a:p>
            <a:endParaRPr lang="en-US" altLang="en-US" smtClean="0"/>
          </a:p>
          <a:p>
            <a:pPr lvl="1">
              <a:buFont typeface="Wingdings" panose="05000000000000000000" pitchFamily="2" charset="2"/>
              <a:buNone/>
            </a:pPr>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endParaRPr lang="en-US" altLang="en-US" smtClean="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bwMode="auto">
          <a:xfrm>
            <a:off x="457200" y="152400"/>
            <a:ext cx="7793038" cy="9286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smtClean="0">
                <a:solidFill>
                  <a:srgbClr val="3333FF"/>
                </a:solidFill>
              </a:rPr>
              <a:t>CASE STUDY 9: (Alchemy Factor)                                    Solvent-Mediated Polymorphic Transformations</a:t>
            </a:r>
          </a:p>
        </p:txBody>
      </p:sp>
      <p:pic>
        <p:nvPicPr>
          <p:cNvPr id="59395"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0" y="1322388"/>
            <a:ext cx="4572000" cy="5178425"/>
          </a:xfrm>
          <a:noFill/>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cap="flat" cmpd="sng">
                <a:solidFill>
                  <a:schemeClr val="bg2"/>
                </a:solidFill>
                <a:prstDash val="solid"/>
                <a:miter lim="800000"/>
                <a:headEnd/>
                <a:tailEnd/>
              </a14:hiddenLine>
            </a:ext>
          </a:extLst>
        </p:spPr>
      </p:pic>
      <p:sp>
        <p:nvSpPr>
          <p:cNvPr id="764932" name="Rectangle 4"/>
          <p:cNvSpPr>
            <a:spLocks noChangeArrowheads="1"/>
          </p:cNvSpPr>
          <p:nvPr/>
        </p:nvSpPr>
        <p:spPr bwMode="auto">
          <a:xfrm>
            <a:off x="4584700" y="1752600"/>
            <a:ext cx="4440238" cy="4017963"/>
          </a:xfrm>
          <a:prstGeom prst="rect">
            <a:avLst/>
          </a:prstGeom>
          <a:solidFill>
            <a:schemeClr val="accent2"/>
          </a:solidFill>
          <a:ln>
            <a:noFill/>
          </a:ln>
          <a:effectLst/>
          <a:extLs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en-US" sz="1500">
                <a:latin typeface="News Gothic MT" pitchFamily="34" charset="0"/>
              </a:rPr>
              <a:t>The </a:t>
            </a:r>
            <a:r>
              <a:rPr lang="en-US" altLang="en-US" sz="1500" u="sng">
                <a:latin typeface="News Gothic MT" pitchFamily="34" charset="0"/>
              </a:rPr>
              <a:t>ratio of the solubility of two polymorphs in any solvent is a constant at any given temperature, provided the solutions are ideal, as this solubility ratio is a thermodynamic invariant, being a measure only of the relative thermodynamic stability (Gibbs energy) of the polymorphs at that temperature</a:t>
            </a:r>
            <a:r>
              <a:rPr lang="en-US" altLang="en-US" sz="1500">
                <a:latin typeface="News Gothic MT" pitchFamily="34" charset="0"/>
              </a:rPr>
              <a:t>. Therefore, the result of changing the solvent will only be to transform the concentration axis linearly. If the solutions are non-ideal, then the concentration axis will need to be re-scaled in a nonlinear fashion. The temperature axis and the diagram itself will remain precisely the same. The result remains the same for any solvent. </a:t>
            </a:r>
            <a:r>
              <a:rPr lang="en-US" altLang="en-US" sz="1500" b="1" u="sng">
                <a:latin typeface="News Gothic MT" pitchFamily="34" charset="0"/>
              </a:rPr>
              <a:t>The solvent plays no part in the polymorphic outcome</a:t>
            </a:r>
            <a:r>
              <a:rPr lang="en-US" altLang="en-US" sz="1500">
                <a:latin typeface="News Gothic MT" pitchFamily="34" charset="0"/>
              </a:rPr>
              <a:t> other than in determining the numerical values on the ordinate</a:t>
            </a:r>
            <a:r>
              <a:rPr lang="en-US" altLang="en-US" sz="1400">
                <a:latin typeface="News Gothic MT" pitchFamily="34" charset="0"/>
              </a:rPr>
              <a:t>.</a:t>
            </a:r>
          </a:p>
        </p:txBody>
      </p:sp>
      <p:sp>
        <p:nvSpPr>
          <p:cNvPr id="59397" name="Text Box 5"/>
          <p:cNvSpPr txBox="1">
            <a:spLocks noChangeArrowheads="1"/>
          </p:cNvSpPr>
          <p:nvPr/>
        </p:nvSpPr>
        <p:spPr bwMode="auto">
          <a:xfrm>
            <a:off x="0" y="6553200"/>
            <a:ext cx="6461125" cy="30480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en-US" sz="1400">
                <a:latin typeface="News Gothic MT" pitchFamily="34" charset="0"/>
              </a:rPr>
              <a:t>Terry Threlfall, Organic Process Research &amp; Development </a:t>
            </a:r>
            <a:r>
              <a:rPr lang="en-US" altLang="en-US" sz="1400" b="1">
                <a:latin typeface="News Gothic MT" pitchFamily="34" charset="0"/>
              </a:rPr>
              <a:t>2000</a:t>
            </a:r>
            <a:r>
              <a:rPr lang="en-US" altLang="en-US" sz="1400">
                <a:latin typeface="News Gothic MT" pitchFamily="34" charset="0"/>
              </a:rPr>
              <a:t>, </a:t>
            </a:r>
            <a:r>
              <a:rPr lang="en-US" altLang="en-US" sz="1400" i="1">
                <a:latin typeface="News Gothic MT" pitchFamily="34" charset="0"/>
              </a:rPr>
              <a:t>4, </a:t>
            </a:r>
            <a:r>
              <a:rPr lang="en-US" altLang="en-US" sz="1400">
                <a:latin typeface="News Gothic MT" pitchFamily="34" charset="0"/>
              </a:rPr>
              <a:t>384-390</a:t>
            </a:r>
            <a:endParaRPr lang="en-US" altLang="en-US" sz="1400" b="1">
              <a:latin typeface="News Gothic MT"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64932"/>
                                        </p:tgtEl>
                                        <p:attrNameLst>
                                          <p:attrName>style.visibility</p:attrName>
                                        </p:attrNameLst>
                                      </p:cBhvr>
                                      <p:to>
                                        <p:strVal val="visible"/>
                                      </p:to>
                                    </p:set>
                                    <p:animEffect transition="in" filter="dissolve">
                                      <p:cBhvr>
                                        <p:cTn id="7" dur="500"/>
                                        <p:tgtEl>
                                          <p:spTgt spid="7649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493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4115" name="Rectangle 3"/>
          <p:cNvSpPr>
            <a:spLocks noGrp="1" noChangeArrowheads="1"/>
          </p:cNvSpPr>
          <p:nvPr>
            <p:ph type="body" sz="half" idx="1"/>
          </p:nvPr>
        </p:nvSpPr>
        <p:spPr>
          <a:xfrm>
            <a:off x="762000" y="1600200"/>
            <a:ext cx="7924800" cy="4114800"/>
          </a:xfrm>
        </p:spPr>
        <p:txBody>
          <a:bodyPr/>
          <a:lstStyle/>
          <a:p>
            <a:pPr eaLnBrk="1" hangingPunct="1">
              <a:defRPr/>
            </a:pPr>
            <a:r>
              <a:rPr lang="en-US" dirty="0" smtClean="0">
                <a:effectLst>
                  <a:outerShdw blurRad="38100" dist="38100" dir="2700000" algn="tl">
                    <a:srgbClr val="000000">
                      <a:alpha val="43137"/>
                    </a:srgbClr>
                  </a:outerShdw>
                </a:effectLst>
                <a:latin typeface="Arial" pitchFamily="34" charset="0"/>
                <a:cs typeface="Arial" pitchFamily="34" charset="0"/>
              </a:rPr>
              <a:t>In competitive </a:t>
            </a:r>
            <a:r>
              <a:rPr lang="en-US" dirty="0" err="1" smtClean="0">
                <a:effectLst>
                  <a:outerShdw blurRad="38100" dist="38100" dir="2700000" algn="tl">
                    <a:srgbClr val="000000">
                      <a:alpha val="43137"/>
                    </a:srgbClr>
                  </a:outerShdw>
                </a:effectLst>
                <a:latin typeface="Arial" pitchFamily="34" charset="0"/>
                <a:cs typeface="Arial" pitchFamily="34" charset="0"/>
              </a:rPr>
              <a:t>slurrying</a:t>
            </a:r>
            <a:r>
              <a:rPr lang="en-US" dirty="0" smtClean="0">
                <a:effectLst>
                  <a:outerShdw blurRad="38100" dist="38100" dir="2700000" algn="tl">
                    <a:srgbClr val="000000">
                      <a:alpha val="43137"/>
                    </a:srgbClr>
                  </a:outerShdw>
                </a:effectLst>
                <a:latin typeface="Arial" pitchFamily="34" charset="0"/>
                <a:cs typeface="Arial" pitchFamily="34" charset="0"/>
              </a:rPr>
              <a:t> equilibration, mixture of polymorphs is placed in a solvent in which all forms have certain solubility.  Eventually, in hours or days, the suspension is composed of  a single most thermodynamically stable polymorph.</a:t>
            </a:r>
            <a:endParaRPr lang="en-GB" dirty="0" smtClean="0">
              <a:effectLst>
                <a:outerShdw blurRad="38100" dist="38100" dir="2700000" algn="tl">
                  <a:srgbClr val="000000">
                    <a:alpha val="43137"/>
                  </a:srgbClr>
                </a:outerShdw>
              </a:effectLst>
              <a:latin typeface="Arial" pitchFamily="34" charset="0"/>
              <a:cs typeface="Arial" pitchFamily="34" charset="0"/>
            </a:endParaRPr>
          </a:p>
          <a:p>
            <a:pPr eaLnBrk="1" hangingPunct="1">
              <a:defRPr/>
            </a:pPr>
            <a:r>
              <a:rPr lang="en-GB" dirty="0" smtClean="0">
                <a:effectLst>
                  <a:outerShdw blurRad="38100" dist="38100" dir="2700000" algn="tl">
                    <a:srgbClr val="000000">
                      <a:alpha val="43137"/>
                    </a:srgbClr>
                  </a:outerShdw>
                </a:effectLst>
                <a:latin typeface="Arial" pitchFamily="34" charset="0"/>
                <a:cs typeface="Arial" pitchFamily="34" charset="0"/>
              </a:rPr>
              <a:t>The result of </a:t>
            </a:r>
            <a:r>
              <a:rPr lang="en-US" dirty="0">
                <a:effectLst>
                  <a:outerShdw blurRad="38100" dist="38100" dir="2700000" algn="tl">
                    <a:srgbClr val="000000">
                      <a:alpha val="43137"/>
                    </a:srgbClr>
                  </a:outerShdw>
                </a:effectLst>
                <a:latin typeface="Arial" pitchFamily="34" charset="0"/>
                <a:cs typeface="Arial" pitchFamily="34" charset="0"/>
              </a:rPr>
              <a:t>competitive </a:t>
            </a:r>
            <a:r>
              <a:rPr lang="en-US" dirty="0" err="1">
                <a:effectLst>
                  <a:outerShdw blurRad="38100" dist="38100" dir="2700000" algn="tl">
                    <a:srgbClr val="000000">
                      <a:alpha val="43137"/>
                    </a:srgbClr>
                  </a:outerShdw>
                </a:effectLst>
                <a:latin typeface="Arial" pitchFamily="34" charset="0"/>
                <a:cs typeface="Arial" pitchFamily="34" charset="0"/>
              </a:rPr>
              <a:t>slurrying</a:t>
            </a:r>
            <a:r>
              <a:rPr lang="en-US" dirty="0">
                <a:effectLst>
                  <a:outerShdw blurRad="38100" dist="38100" dir="2700000" algn="tl">
                    <a:srgbClr val="000000">
                      <a:alpha val="43137"/>
                    </a:srgbClr>
                  </a:outerShdw>
                </a:effectLst>
                <a:latin typeface="Arial" pitchFamily="34" charset="0"/>
                <a:cs typeface="Arial" pitchFamily="34" charset="0"/>
              </a:rPr>
              <a:t> </a:t>
            </a:r>
            <a:r>
              <a:rPr lang="en-US" dirty="0" smtClean="0">
                <a:effectLst>
                  <a:outerShdw blurRad="38100" dist="38100" dir="2700000" algn="tl">
                    <a:srgbClr val="000000">
                      <a:alpha val="43137"/>
                    </a:srgbClr>
                  </a:outerShdw>
                </a:effectLst>
                <a:latin typeface="Arial" pitchFamily="34" charset="0"/>
                <a:cs typeface="Arial" pitchFamily="34" charset="0"/>
              </a:rPr>
              <a:t>equilibration should not depend on a solvent choice, as long as each polymorph of the mixture has a non-zero solubility in a given solvent</a:t>
            </a:r>
            <a:endParaRPr lang="en-GB" dirty="0" smtClean="0">
              <a:effectLst>
                <a:outerShdw blurRad="38100" dist="38100" dir="2700000" algn="tl">
                  <a:srgbClr val="000000">
                    <a:alpha val="43137"/>
                  </a:srgbClr>
                </a:outerShdw>
              </a:effectLst>
              <a:latin typeface="Arial" pitchFamily="34" charset="0"/>
              <a:cs typeface="Arial" pitchFamily="34" charset="0"/>
            </a:endParaRPr>
          </a:p>
          <a:p>
            <a:pPr lvl="1" eaLnBrk="1" hangingPunct="1">
              <a:defRPr/>
            </a:pPr>
            <a:endParaRPr lang="en-US" sz="2800" i="1" dirty="0" smtClean="0">
              <a:effectLst>
                <a:outerShdw blurRad="38100" dist="38100" dir="2700000" algn="tl">
                  <a:srgbClr val="000000">
                    <a:alpha val="43137"/>
                  </a:srgbClr>
                </a:outerShdw>
              </a:effectLst>
              <a:latin typeface="Arial" pitchFamily="34" charset="0"/>
              <a:cs typeface="Arial" pitchFamily="34" charset="0"/>
            </a:endParaRPr>
          </a:p>
          <a:p>
            <a:pPr eaLnBrk="1" hangingPunct="1">
              <a:defRPr/>
            </a:pPr>
            <a:endParaRPr lang="en-US" dirty="0" smtClean="0">
              <a:effectLst>
                <a:outerShdw blurRad="38100" dist="38100" dir="2700000" algn="tl">
                  <a:srgbClr val="000000">
                    <a:alpha val="43137"/>
                  </a:srgbClr>
                </a:outerShdw>
              </a:effectLst>
              <a:latin typeface="Arial" pitchFamily="34" charset="0"/>
              <a:cs typeface="Arial" pitchFamily="34" charset="0"/>
            </a:endParaRPr>
          </a:p>
        </p:txBody>
      </p:sp>
      <p:sp>
        <p:nvSpPr>
          <p:cNvPr id="60419" name="Rectangle 2"/>
          <p:cNvSpPr>
            <a:spLocks noGrp="1" noChangeArrowheads="1"/>
          </p:cNvSpPr>
          <p:nvPr>
            <p:ph type="title"/>
          </p:nvPr>
        </p:nvSpPr>
        <p:spPr bwMode="auto">
          <a:xfrm>
            <a:off x="457200" y="152400"/>
            <a:ext cx="7793038" cy="9286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smtClean="0">
                <a:solidFill>
                  <a:srgbClr val="3333FF"/>
                </a:solidFill>
              </a:rPr>
              <a:t>CASE STUDY 9: (Alchemy Factor)                                    Solvent-Mediated Polymorphic Transformations</a:t>
            </a: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t="-36000" b="-36000"/>
          </a:stretch>
        </a:blipFill>
        <a:effectLst/>
      </p:bgPr>
    </p:bg>
    <p:spTree>
      <p:nvGrpSpPr>
        <p:cNvPr id="1" name=""/>
        <p:cNvGrpSpPr/>
        <p:nvPr/>
      </p:nvGrpSpPr>
      <p:grpSpPr>
        <a:xfrm>
          <a:off x="0" y="0"/>
          <a:ext cx="0" cy="0"/>
          <a:chOff x="0" y="0"/>
          <a:chExt cx="0" cy="0"/>
        </a:xfrm>
      </p:grpSpPr>
      <p:sp>
        <p:nvSpPr>
          <p:cNvPr id="58370" name="Text Box 3"/>
          <p:cNvSpPr txBox="1">
            <a:spLocks noChangeArrowheads="1"/>
          </p:cNvSpPr>
          <p:nvPr/>
        </p:nvSpPr>
        <p:spPr bwMode="auto">
          <a:xfrm>
            <a:off x="838200" y="1447800"/>
            <a:ext cx="7696200" cy="5484813"/>
          </a:xfrm>
          <a:prstGeom prst="rect">
            <a:avLst/>
          </a:prstGeom>
          <a:noFill/>
          <a:ln w="9525">
            <a:noFill/>
            <a:miter lim="800000"/>
            <a:headEnd/>
            <a:tailEnd/>
          </a:ln>
        </p:spPr>
        <p:txBody>
          <a:bodyPr>
            <a:spAutoFit/>
          </a:bodyPr>
          <a:lstStyle/>
          <a:p>
            <a:pPr marL="233363" indent="-233363">
              <a:lnSpc>
                <a:spcPct val="90000"/>
              </a:lnSpc>
              <a:defRPr/>
            </a:pPr>
            <a:r>
              <a:rPr lang="en-GB" sz="2400" b="1" dirty="0">
                <a:effectLst>
                  <a:outerShdw blurRad="38100" dist="38100" dir="2700000" algn="tl">
                    <a:srgbClr val="000000">
                      <a:alpha val="43137"/>
                    </a:srgbClr>
                  </a:outerShdw>
                </a:effectLst>
                <a:latin typeface="Arial" pitchFamily="34" charset="0"/>
              </a:rPr>
              <a:t>    </a:t>
            </a:r>
            <a:r>
              <a:rPr lang="en-GB" sz="2400" u="sng" dirty="0">
                <a:effectLst>
                  <a:outerShdw blurRad="38100" dist="38100" dir="2700000" algn="tl">
                    <a:srgbClr val="000000">
                      <a:alpha val="43137"/>
                    </a:srgbClr>
                  </a:outerShdw>
                </a:effectLst>
                <a:latin typeface="Arial" pitchFamily="34" charset="0"/>
              </a:rPr>
              <a:t>Background</a:t>
            </a:r>
            <a:r>
              <a:rPr lang="en-GB" sz="2400" dirty="0">
                <a:effectLst>
                  <a:outerShdw blurRad="38100" dist="38100" dir="2700000" algn="tl">
                    <a:srgbClr val="000000">
                      <a:alpha val="43137"/>
                    </a:srgbClr>
                  </a:outerShdw>
                </a:effectLst>
                <a:latin typeface="Arial" pitchFamily="34" charset="0"/>
              </a:rPr>
              <a:t>:  </a:t>
            </a:r>
          </a:p>
          <a:p>
            <a:pPr marL="233363" indent="-233363">
              <a:lnSpc>
                <a:spcPct val="90000"/>
              </a:lnSpc>
              <a:defRPr/>
            </a:pPr>
            <a:endParaRPr lang="en-GB" sz="2400" dirty="0">
              <a:effectLst>
                <a:outerShdw blurRad="38100" dist="38100" dir="2700000" algn="tl">
                  <a:srgbClr val="000000">
                    <a:alpha val="43137"/>
                  </a:srgbClr>
                </a:outerShdw>
              </a:effectLst>
              <a:latin typeface="Arial" pitchFamily="34" charset="0"/>
            </a:endParaRPr>
          </a:p>
          <a:p>
            <a:pPr marL="233363" indent="-233363">
              <a:lnSpc>
                <a:spcPct val="110000"/>
              </a:lnSpc>
              <a:buFontTx/>
              <a:buBlip>
                <a:blip r:embed="rId3"/>
              </a:buBlip>
              <a:defRPr/>
            </a:pPr>
            <a:r>
              <a:rPr lang="en-US" sz="2400" dirty="0">
                <a:solidFill>
                  <a:srgbClr val="3333FF"/>
                </a:solidFill>
                <a:effectLst>
                  <a:outerShdw blurRad="38100" dist="38100" dir="2700000" algn="tl">
                    <a:srgbClr val="000000">
                      <a:alpha val="43137"/>
                    </a:srgbClr>
                  </a:outerShdw>
                </a:effectLst>
                <a:latin typeface="Arial" pitchFamily="34" charset="0"/>
              </a:rPr>
              <a:t>  </a:t>
            </a:r>
            <a:r>
              <a:rPr lang="en-US" sz="2400" dirty="0">
                <a:effectLst>
                  <a:outerShdw blurRad="38100" dist="38100" dir="2700000" algn="tl">
                    <a:srgbClr val="000000">
                      <a:alpha val="43137"/>
                    </a:srgbClr>
                  </a:outerShdw>
                </a:effectLst>
                <a:latin typeface="Arial" pitchFamily="34" charset="0"/>
              </a:rPr>
              <a:t>The first pilot plant batch was produced and designated as </a:t>
            </a:r>
            <a:r>
              <a:rPr lang="en-US" sz="2400" dirty="0" smtClean="0">
                <a:effectLst>
                  <a:outerShdw blurRad="38100" dist="38100" dir="2700000" algn="tl">
                    <a:srgbClr val="000000">
                      <a:alpha val="43137"/>
                    </a:srgbClr>
                  </a:outerShdw>
                </a:effectLst>
                <a:latin typeface="Arial" pitchFamily="34" charset="0"/>
              </a:rPr>
              <a:t>Form </a:t>
            </a:r>
            <a:r>
              <a:rPr lang="en-US" sz="2400" dirty="0">
                <a:effectLst>
                  <a:outerShdw blurRad="38100" dist="38100" dir="2700000" algn="tl">
                    <a:srgbClr val="000000">
                      <a:alpha val="43137"/>
                    </a:srgbClr>
                  </a:outerShdw>
                </a:effectLst>
                <a:latin typeface="Arial" pitchFamily="34" charset="0"/>
              </a:rPr>
              <a:t>A.</a:t>
            </a:r>
          </a:p>
          <a:p>
            <a:pPr marL="233363" indent="-233363">
              <a:lnSpc>
                <a:spcPct val="110000"/>
              </a:lnSpc>
              <a:buFontTx/>
              <a:buBlip>
                <a:blip r:embed="rId3"/>
              </a:buBlip>
              <a:defRPr/>
            </a:pPr>
            <a:r>
              <a:rPr lang="en-US" sz="2400" dirty="0">
                <a:effectLst>
                  <a:outerShdw blurRad="38100" dist="38100" dir="2700000" algn="tl">
                    <a:srgbClr val="000000">
                      <a:alpha val="43137"/>
                    </a:srgbClr>
                  </a:outerShdw>
                </a:effectLst>
                <a:latin typeface="Arial" pitchFamily="34" charset="0"/>
              </a:rPr>
              <a:t>  In about 3 weeks, the XRPD pattern of the material produced has changed to a new pattern (A </a:t>
            </a:r>
            <a:r>
              <a:rPr lang="en-US" sz="2400" dirty="0">
                <a:effectLst>
                  <a:outerShdw blurRad="38100" dist="38100" dir="2700000" algn="tl">
                    <a:srgbClr val="000000">
                      <a:alpha val="43137"/>
                    </a:srgbClr>
                  </a:outerShdw>
                </a:effectLst>
                <a:latin typeface="Arial" pitchFamily="34" charset="0"/>
                <a:sym typeface="Wingdings" pitchFamily="2" charset="2"/>
              </a:rPr>
              <a:t></a:t>
            </a:r>
            <a:r>
              <a:rPr lang="en-US" sz="2400" dirty="0">
                <a:effectLst>
                  <a:outerShdw blurRad="38100" dist="38100" dir="2700000" algn="tl">
                    <a:srgbClr val="000000">
                      <a:alpha val="43137"/>
                    </a:srgbClr>
                  </a:outerShdw>
                </a:effectLst>
                <a:latin typeface="Arial" pitchFamily="34" charset="0"/>
              </a:rPr>
              <a:t> B).</a:t>
            </a:r>
          </a:p>
          <a:p>
            <a:pPr marL="233363" indent="-233363">
              <a:lnSpc>
                <a:spcPct val="110000"/>
              </a:lnSpc>
              <a:buFontTx/>
              <a:buBlip>
                <a:blip r:embed="rId3"/>
              </a:buBlip>
              <a:defRPr/>
            </a:pPr>
            <a:r>
              <a:rPr lang="en-US" sz="2400" dirty="0">
                <a:effectLst>
                  <a:outerShdw blurRad="38100" dist="38100" dir="2700000" algn="tl">
                    <a:srgbClr val="000000">
                      <a:alpha val="43137"/>
                    </a:srgbClr>
                  </a:outerShdw>
                </a:effectLst>
                <a:latin typeface="Arial" pitchFamily="34" charset="0"/>
              </a:rPr>
              <a:t>  In a comprehensive polymorph screening, six new modifications were identified (C, D, E, F, G, and H).</a:t>
            </a:r>
          </a:p>
          <a:p>
            <a:pPr marL="233363" indent="-233363">
              <a:lnSpc>
                <a:spcPct val="110000"/>
              </a:lnSpc>
              <a:buFontTx/>
              <a:buBlip>
                <a:blip r:embed="rId3"/>
              </a:buBlip>
              <a:defRPr/>
            </a:pPr>
            <a:endParaRPr lang="en-US" sz="2400" dirty="0">
              <a:effectLst>
                <a:outerShdw blurRad="38100" dist="38100" dir="2700000" algn="tl">
                  <a:srgbClr val="000000">
                    <a:alpha val="43137"/>
                  </a:srgbClr>
                </a:outerShdw>
              </a:effectLst>
              <a:latin typeface="Arial" pitchFamily="34" charset="0"/>
            </a:endParaRPr>
          </a:p>
          <a:p>
            <a:pPr marL="233363" indent="-233363">
              <a:lnSpc>
                <a:spcPct val="90000"/>
              </a:lnSpc>
              <a:defRPr/>
            </a:pPr>
            <a:r>
              <a:rPr lang="en-GB" sz="2400" dirty="0">
                <a:effectLst>
                  <a:outerShdw blurRad="38100" dist="38100" dir="2700000" algn="tl">
                    <a:srgbClr val="000000">
                      <a:alpha val="43137"/>
                    </a:srgbClr>
                  </a:outerShdw>
                </a:effectLst>
                <a:latin typeface="Arial" pitchFamily="34" charset="0"/>
              </a:rPr>
              <a:t>	</a:t>
            </a:r>
            <a:r>
              <a:rPr lang="en-GB" sz="2400" u="sng" dirty="0">
                <a:effectLst>
                  <a:outerShdw blurRad="38100" dist="38100" dir="2700000" algn="tl">
                    <a:srgbClr val="000000">
                      <a:alpha val="43137"/>
                    </a:srgbClr>
                  </a:outerShdw>
                </a:effectLst>
                <a:latin typeface="Arial" pitchFamily="34" charset="0"/>
              </a:rPr>
              <a:t>Task</a:t>
            </a:r>
            <a:r>
              <a:rPr lang="en-GB" sz="2400" dirty="0">
                <a:effectLst>
                  <a:outerShdw blurRad="38100" dist="38100" dir="2700000" algn="tl">
                    <a:srgbClr val="000000">
                      <a:alpha val="43137"/>
                    </a:srgbClr>
                  </a:outerShdw>
                </a:effectLst>
                <a:latin typeface="Arial" pitchFamily="34" charset="0"/>
              </a:rPr>
              <a:t>:  </a:t>
            </a:r>
          </a:p>
          <a:p>
            <a:pPr marL="233363" indent="-233363">
              <a:lnSpc>
                <a:spcPct val="90000"/>
              </a:lnSpc>
              <a:defRPr/>
            </a:pPr>
            <a:endParaRPr lang="en-GB" sz="2400" dirty="0">
              <a:effectLst>
                <a:outerShdw blurRad="38100" dist="38100" dir="2700000" algn="tl">
                  <a:srgbClr val="000000">
                    <a:alpha val="43137"/>
                  </a:srgbClr>
                </a:outerShdw>
              </a:effectLst>
              <a:latin typeface="Arial" pitchFamily="34" charset="0"/>
            </a:endParaRPr>
          </a:p>
          <a:p>
            <a:pPr marL="233363" indent="-233363">
              <a:lnSpc>
                <a:spcPct val="110000"/>
              </a:lnSpc>
              <a:buFontTx/>
              <a:buBlip>
                <a:blip r:embed="rId3"/>
              </a:buBlip>
              <a:defRPr/>
            </a:pPr>
            <a:r>
              <a:rPr lang="en-US" sz="2400" dirty="0">
                <a:effectLst>
                  <a:outerShdw blurRad="38100" dist="38100" dir="2700000" algn="tl">
                    <a:srgbClr val="000000">
                      <a:alpha val="43137"/>
                    </a:srgbClr>
                  </a:outerShdw>
                </a:effectLst>
                <a:latin typeface="Arial" pitchFamily="34" charset="0"/>
              </a:rPr>
              <a:t>  Determine, which form, out of eight known, should be selected for further development.</a:t>
            </a:r>
          </a:p>
          <a:p>
            <a:pPr>
              <a:lnSpc>
                <a:spcPct val="110000"/>
              </a:lnSpc>
              <a:defRPr/>
            </a:pPr>
            <a:endParaRPr lang="en-US" sz="2400" dirty="0">
              <a:solidFill>
                <a:srgbClr val="000099"/>
              </a:solidFill>
              <a:effectLst>
                <a:outerShdw blurRad="38100" dist="38100" dir="2700000" algn="tl">
                  <a:srgbClr val="000000">
                    <a:alpha val="43137"/>
                  </a:srgbClr>
                </a:outerShdw>
              </a:effectLst>
              <a:latin typeface="Arial" pitchFamily="34" charset="0"/>
            </a:endParaRPr>
          </a:p>
        </p:txBody>
      </p:sp>
      <p:sp>
        <p:nvSpPr>
          <p:cNvPr id="61443" name="Rectangle 1"/>
          <p:cNvSpPr>
            <a:spLocks noChangeArrowheads="1"/>
          </p:cNvSpPr>
          <p:nvPr/>
        </p:nvSpPr>
        <p:spPr bwMode="auto">
          <a:xfrm>
            <a:off x="1066800" y="4724400"/>
            <a:ext cx="4572000"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33363" indent="-233363"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lnSpc>
                <a:spcPct val="90000"/>
              </a:lnSpc>
            </a:pPr>
            <a:r>
              <a:rPr lang="en-GB" altLang="en-US" b="1">
                <a:latin typeface="Arial" panose="020B0604020202020204" pitchFamily="34" charset="0"/>
              </a:rPr>
              <a:t> </a:t>
            </a:r>
            <a:endParaRPr lang="en-US" altLang="en-US"/>
          </a:p>
        </p:txBody>
      </p:sp>
      <p:sp>
        <p:nvSpPr>
          <p:cNvPr id="61444" name="Rectangle 2"/>
          <p:cNvSpPr txBox="1">
            <a:spLocks noChangeArrowheads="1"/>
          </p:cNvSpPr>
          <p:nvPr/>
        </p:nvSpPr>
        <p:spPr bwMode="auto">
          <a:xfrm>
            <a:off x="457200" y="152400"/>
            <a:ext cx="7793038"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r>
              <a:rPr lang="en-US" altLang="en-US" sz="2800">
                <a:solidFill>
                  <a:srgbClr val="3333FF"/>
                </a:solidFill>
              </a:rPr>
              <a:t>CASE STUDY 9: (Alchemy Factor)                                    Solvent-Mediated Polymorphic Transformations</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t="-36000" b="-36000"/>
          </a:stretch>
        </a:blipFill>
        <a:effectLst/>
      </p:bgPr>
    </p:bg>
    <p:spTree>
      <p:nvGrpSpPr>
        <p:cNvPr id="1" name=""/>
        <p:cNvGrpSpPr/>
        <p:nvPr/>
      </p:nvGrpSpPr>
      <p:grpSpPr>
        <a:xfrm>
          <a:off x="0" y="0"/>
          <a:ext cx="0" cy="0"/>
          <a:chOff x="0" y="0"/>
          <a:chExt cx="0" cy="0"/>
        </a:xfrm>
      </p:grpSpPr>
      <p:sp>
        <p:nvSpPr>
          <p:cNvPr id="58370" name="Text Box 3"/>
          <p:cNvSpPr txBox="1">
            <a:spLocks noChangeArrowheads="1"/>
          </p:cNvSpPr>
          <p:nvPr/>
        </p:nvSpPr>
        <p:spPr bwMode="auto">
          <a:xfrm>
            <a:off x="881063" y="1981200"/>
            <a:ext cx="7543800" cy="3194050"/>
          </a:xfrm>
          <a:prstGeom prst="rect">
            <a:avLst/>
          </a:prstGeom>
          <a:noFill/>
          <a:ln w="9525">
            <a:noFill/>
            <a:miter lim="800000"/>
            <a:headEnd/>
            <a:tailEnd/>
          </a:ln>
        </p:spPr>
        <p:txBody>
          <a:bodyPr>
            <a:spAutoFit/>
          </a:bodyPr>
          <a:lstStyle/>
          <a:p>
            <a:pPr marL="233363" indent="-233363">
              <a:lnSpc>
                <a:spcPct val="90000"/>
              </a:lnSpc>
              <a:defRPr/>
            </a:pPr>
            <a:r>
              <a:rPr lang="en-GB" b="1" dirty="0">
                <a:latin typeface="Arial" pitchFamily="34" charset="0"/>
              </a:rPr>
              <a:t>    </a:t>
            </a:r>
            <a:r>
              <a:rPr lang="en-GB" sz="2400" u="sng" dirty="0">
                <a:effectLst>
                  <a:outerShdw blurRad="38100" dist="38100" dir="2700000" algn="tl">
                    <a:srgbClr val="000000">
                      <a:alpha val="43137"/>
                    </a:srgbClr>
                  </a:outerShdw>
                </a:effectLst>
                <a:latin typeface="Arial" pitchFamily="34" charset="0"/>
              </a:rPr>
              <a:t>Path Forward</a:t>
            </a:r>
            <a:r>
              <a:rPr lang="en-GB" sz="2400" dirty="0">
                <a:effectLst>
                  <a:outerShdw blurRad="38100" dist="38100" dir="2700000" algn="tl">
                    <a:srgbClr val="000000">
                      <a:alpha val="43137"/>
                    </a:srgbClr>
                  </a:outerShdw>
                </a:effectLst>
                <a:latin typeface="Arial" pitchFamily="34" charset="0"/>
              </a:rPr>
              <a:t>:  </a:t>
            </a:r>
          </a:p>
          <a:p>
            <a:pPr marL="233363" indent="-233363">
              <a:lnSpc>
                <a:spcPct val="90000"/>
              </a:lnSpc>
              <a:defRPr/>
            </a:pPr>
            <a:endParaRPr lang="en-GB" sz="2400" dirty="0">
              <a:effectLst>
                <a:outerShdw blurRad="38100" dist="38100" dir="2700000" algn="tl">
                  <a:srgbClr val="000000">
                    <a:alpha val="43137"/>
                  </a:srgbClr>
                </a:outerShdw>
              </a:effectLst>
              <a:latin typeface="Arial" pitchFamily="34" charset="0"/>
            </a:endParaRPr>
          </a:p>
          <a:p>
            <a:pPr marL="233363" indent="-233363">
              <a:lnSpc>
                <a:spcPct val="110000"/>
              </a:lnSpc>
              <a:buFontTx/>
              <a:buBlip>
                <a:blip r:embed="rId3"/>
              </a:buBlip>
              <a:defRPr/>
            </a:pPr>
            <a:r>
              <a:rPr lang="en-GB" sz="2400" dirty="0">
                <a:effectLst>
                  <a:outerShdw blurRad="38100" dist="38100" dir="2700000" algn="tl">
                    <a:srgbClr val="000000">
                      <a:alpha val="43137"/>
                    </a:srgbClr>
                  </a:outerShdw>
                </a:effectLst>
                <a:latin typeface="Arial" pitchFamily="34" charset="0"/>
              </a:rPr>
              <a:t>  </a:t>
            </a:r>
            <a:r>
              <a:rPr lang="en-US" sz="2400" dirty="0">
                <a:effectLst>
                  <a:outerShdw blurRad="38100" dist="38100" dir="2700000" algn="tl">
                    <a:srgbClr val="000000">
                      <a:alpha val="43137"/>
                    </a:srgbClr>
                  </a:outerShdw>
                </a:effectLst>
                <a:latin typeface="Arial" pitchFamily="34" charset="0"/>
              </a:rPr>
              <a:t>Produce </a:t>
            </a:r>
            <a:r>
              <a:rPr lang="en-US" sz="2400" dirty="0" err="1">
                <a:effectLst>
                  <a:outerShdw blurRad="38100" dist="38100" dir="2700000" algn="tl">
                    <a:srgbClr val="000000">
                      <a:alpha val="43137"/>
                    </a:srgbClr>
                  </a:outerShdw>
                </a:effectLst>
                <a:latin typeface="Arial" pitchFamily="34" charset="0"/>
              </a:rPr>
              <a:t>multigram</a:t>
            </a:r>
            <a:r>
              <a:rPr lang="en-US" sz="2400" dirty="0">
                <a:effectLst>
                  <a:outerShdw blurRad="38100" dist="38100" dir="2700000" algn="tl">
                    <a:srgbClr val="000000">
                      <a:alpha val="43137"/>
                    </a:srgbClr>
                  </a:outerShdw>
                </a:effectLst>
                <a:latin typeface="Arial" pitchFamily="34" charset="0"/>
              </a:rPr>
              <a:t> quantities of the new forms         (C to H)</a:t>
            </a:r>
          </a:p>
          <a:p>
            <a:pPr marL="233363" indent="-233363">
              <a:lnSpc>
                <a:spcPct val="110000"/>
              </a:lnSpc>
              <a:buFontTx/>
              <a:buBlip>
                <a:blip r:embed="rId3"/>
              </a:buBlip>
              <a:defRPr/>
            </a:pPr>
            <a:r>
              <a:rPr lang="en-US" sz="2400" dirty="0">
                <a:effectLst>
                  <a:outerShdw blurRad="38100" dist="38100" dir="2700000" algn="tl">
                    <a:srgbClr val="000000">
                      <a:alpha val="43137"/>
                    </a:srgbClr>
                  </a:outerShdw>
                </a:effectLst>
                <a:latin typeface="Arial" pitchFamily="34" charset="0"/>
              </a:rPr>
              <a:t>  Fully characterize all forms</a:t>
            </a:r>
          </a:p>
          <a:p>
            <a:pPr marL="233363" indent="-233363">
              <a:lnSpc>
                <a:spcPct val="110000"/>
              </a:lnSpc>
              <a:buFontTx/>
              <a:buBlip>
                <a:blip r:embed="rId3"/>
              </a:buBlip>
              <a:defRPr/>
            </a:pPr>
            <a:r>
              <a:rPr lang="en-US" sz="2400" dirty="0">
                <a:effectLst>
                  <a:outerShdw blurRad="38100" dist="38100" dir="2700000" algn="tl">
                    <a:srgbClr val="000000">
                      <a:alpha val="43137"/>
                    </a:srgbClr>
                  </a:outerShdw>
                </a:effectLst>
                <a:latin typeface="Arial" pitchFamily="34" charset="0"/>
              </a:rPr>
              <a:t>  Determine relative stability of the forms</a:t>
            </a:r>
          </a:p>
          <a:p>
            <a:pPr marL="233363" indent="-233363">
              <a:lnSpc>
                <a:spcPct val="110000"/>
              </a:lnSpc>
              <a:buFontTx/>
              <a:buBlip>
                <a:blip r:embed="rId3"/>
              </a:buBlip>
              <a:defRPr/>
            </a:pPr>
            <a:r>
              <a:rPr lang="en-US" sz="2400" dirty="0">
                <a:effectLst>
                  <a:outerShdw blurRad="38100" dist="38100" dir="2700000" algn="tl">
                    <a:srgbClr val="000000">
                      <a:alpha val="43137"/>
                    </a:srgbClr>
                  </a:outerShdw>
                </a:effectLst>
                <a:latin typeface="Arial" pitchFamily="34" charset="0"/>
              </a:rPr>
              <a:t>  Select the most stable form, preferably based on competitive slurry equilibration study.</a:t>
            </a:r>
          </a:p>
        </p:txBody>
      </p:sp>
      <p:sp>
        <p:nvSpPr>
          <p:cNvPr id="62467" name="Rectangle 2"/>
          <p:cNvSpPr txBox="1">
            <a:spLocks noChangeArrowheads="1"/>
          </p:cNvSpPr>
          <p:nvPr/>
        </p:nvSpPr>
        <p:spPr bwMode="auto">
          <a:xfrm>
            <a:off x="457200" y="152400"/>
            <a:ext cx="7793038"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r>
              <a:rPr lang="en-US" altLang="en-US" sz="2800">
                <a:solidFill>
                  <a:srgbClr val="3333FF"/>
                </a:solidFill>
              </a:rPr>
              <a:t>CASE STUDY 9: (Alchemy Factor)                                    Solvent-Mediated Polymorphic Transformations</a:t>
            </a: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3"/>
          <p:cNvSpPr>
            <a:spLocks noGrp="1" noChangeArrowheads="1"/>
          </p:cNvSpPr>
          <p:nvPr>
            <p:ph type="body" idx="1"/>
          </p:nvPr>
        </p:nvSpPr>
        <p:spPr>
          <a:xfrm>
            <a:off x="1652588" y="5867400"/>
            <a:ext cx="6573837" cy="396875"/>
          </a:xfrm>
          <a:extLst>
            <a:ext uri="{909E8E84-426E-40DD-AFC4-6F175D3DCCD1}">
              <a14:hiddenFill xmlns:a14="http://schemas.microsoft.com/office/drawing/2010/main">
                <a:solidFill>
                  <a:srgbClr val="FF0000"/>
                </a:solidFill>
              </a14:hiddenFill>
            </a:ext>
          </a:extLst>
        </p:spPr>
        <p:txBody>
          <a:bodyPr/>
          <a:lstStyle/>
          <a:p>
            <a:pPr marL="0" indent="0">
              <a:buFont typeface="Wingdings" panose="05000000000000000000" pitchFamily="2" charset="2"/>
              <a:buNone/>
            </a:pPr>
            <a:r>
              <a:rPr lang="en-US" altLang="en-US" sz="2200" smtClean="0">
                <a:solidFill>
                  <a:srgbClr val="009999"/>
                </a:solidFill>
              </a:rPr>
              <a:t>API8: All forms are anhydrous and not solvates </a:t>
            </a:r>
            <a:r>
              <a:rPr lang="en-US" altLang="en-US" smtClean="0"/>
              <a:t> </a:t>
            </a:r>
          </a:p>
        </p:txBody>
      </p:sp>
      <p:grpSp>
        <p:nvGrpSpPr>
          <p:cNvPr id="64515" name="Group 4"/>
          <p:cNvGrpSpPr>
            <a:grpSpLocks/>
          </p:cNvGrpSpPr>
          <p:nvPr/>
        </p:nvGrpSpPr>
        <p:grpSpPr bwMode="auto">
          <a:xfrm>
            <a:off x="647700" y="1449388"/>
            <a:ext cx="7688263" cy="4333875"/>
            <a:chOff x="187" y="972"/>
            <a:chExt cx="4843" cy="2971"/>
          </a:xfrm>
        </p:grpSpPr>
        <p:graphicFrame>
          <p:nvGraphicFramePr>
            <p:cNvPr id="64524" name="Object 5"/>
            <p:cNvGraphicFramePr>
              <a:graphicFrameLocks noChangeAspect="1"/>
            </p:cNvGraphicFramePr>
            <p:nvPr/>
          </p:nvGraphicFramePr>
          <p:xfrm>
            <a:off x="381" y="972"/>
            <a:ext cx="4649" cy="2747"/>
          </p:xfrm>
          <a:graphic>
            <a:graphicData uri="http://schemas.openxmlformats.org/presentationml/2006/ole">
              <mc:AlternateContent xmlns:mc="http://schemas.openxmlformats.org/markup-compatibility/2006">
                <mc:Choice xmlns:v="urn:schemas-microsoft-com:vml" Requires="v">
                  <p:oleObj spid="_x0000_s64554" name="Bitmap Image" r:id="rId3" imgW="7144747" imgH="4114286" progId="Paint.Picture">
                    <p:embed/>
                  </p:oleObj>
                </mc:Choice>
                <mc:Fallback>
                  <p:oleObj name="Bitmap Image" r:id="rId3" imgW="7144747" imgH="4114286" progId="Paint.Picture">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 y="972"/>
                          <a:ext cx="4649" cy="2747"/>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4525" name="Text Box 6"/>
            <p:cNvSpPr txBox="1">
              <a:spLocks noChangeArrowheads="1"/>
            </p:cNvSpPr>
            <p:nvPr/>
          </p:nvSpPr>
          <p:spPr bwMode="auto">
            <a:xfrm>
              <a:off x="2489" y="3712"/>
              <a:ext cx="806" cy="231"/>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1600" b="1">
                  <a:solidFill>
                    <a:srgbClr val="333399"/>
                  </a:solidFill>
                  <a:latin typeface="Times New Roman" panose="02020603050405020304" pitchFamily="18" charset="0"/>
                  <a:ea typeface="SimSun" panose="02010600030101010101" pitchFamily="2" charset="-122"/>
                </a:rPr>
                <a:t>2-theta-scale</a:t>
              </a:r>
            </a:p>
          </p:txBody>
        </p:sp>
        <p:sp>
          <p:nvSpPr>
            <p:cNvPr id="64526" name="Text Box 7"/>
            <p:cNvSpPr txBox="1">
              <a:spLocks noChangeArrowheads="1"/>
            </p:cNvSpPr>
            <p:nvPr/>
          </p:nvSpPr>
          <p:spPr bwMode="auto">
            <a:xfrm rot="10800000">
              <a:off x="187" y="2544"/>
              <a:ext cx="260" cy="82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84125" tIns="42062" rIns="84125" bIns="42062">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US" altLang="zh-CN" sz="1600" b="1">
                  <a:solidFill>
                    <a:srgbClr val="333399"/>
                  </a:solidFill>
                  <a:latin typeface="Times New Roman" panose="02020603050405020304" pitchFamily="18" charset="0"/>
                  <a:ea typeface="SimSun" panose="02010600030101010101" pitchFamily="2" charset="-122"/>
                </a:rPr>
                <a:t>Lin (Counts)</a:t>
              </a:r>
            </a:p>
          </p:txBody>
        </p:sp>
      </p:grpSp>
      <p:grpSp>
        <p:nvGrpSpPr>
          <p:cNvPr id="64516" name="Group 8"/>
          <p:cNvGrpSpPr>
            <a:grpSpLocks/>
          </p:cNvGrpSpPr>
          <p:nvPr/>
        </p:nvGrpSpPr>
        <p:grpSpPr bwMode="auto">
          <a:xfrm>
            <a:off x="984250" y="1733550"/>
            <a:ext cx="1336675" cy="3221038"/>
            <a:chOff x="360" y="1301"/>
            <a:chExt cx="842" cy="2107"/>
          </a:xfrm>
        </p:grpSpPr>
        <p:sp>
          <p:nvSpPr>
            <p:cNvPr id="64518" name="Text Box 9"/>
            <p:cNvSpPr txBox="1">
              <a:spLocks noChangeArrowheads="1"/>
            </p:cNvSpPr>
            <p:nvPr/>
          </p:nvSpPr>
          <p:spPr bwMode="auto">
            <a:xfrm>
              <a:off x="898" y="3149"/>
              <a:ext cx="231" cy="259"/>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Bef>
                  <a:spcPct val="50000"/>
                </a:spcBef>
                <a:spcAft>
                  <a:spcPct val="40000"/>
                </a:spcAft>
              </a:pPr>
              <a:r>
                <a:rPr lang="en-US" altLang="zh-CN" sz="2000" b="1">
                  <a:solidFill>
                    <a:srgbClr val="009999"/>
                  </a:solidFill>
                  <a:latin typeface="Times New Roman" panose="02020603050405020304" pitchFamily="18" charset="0"/>
                  <a:ea typeface="SimSun" panose="02010600030101010101" pitchFamily="2" charset="-122"/>
                </a:rPr>
                <a:t>A</a:t>
              </a:r>
            </a:p>
          </p:txBody>
        </p:sp>
        <p:sp>
          <p:nvSpPr>
            <p:cNvPr id="64519" name="Text Box 10"/>
            <p:cNvSpPr txBox="1">
              <a:spLocks noChangeArrowheads="1"/>
            </p:cNvSpPr>
            <p:nvPr/>
          </p:nvSpPr>
          <p:spPr bwMode="auto">
            <a:xfrm>
              <a:off x="901" y="2767"/>
              <a:ext cx="221" cy="259"/>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2000" b="1">
                  <a:solidFill>
                    <a:srgbClr val="009999"/>
                  </a:solidFill>
                  <a:latin typeface="Times New Roman" panose="02020603050405020304" pitchFamily="18" charset="0"/>
                  <a:ea typeface="SimSun" panose="02010600030101010101" pitchFamily="2" charset="-122"/>
                </a:rPr>
                <a:t>B</a:t>
              </a:r>
            </a:p>
          </p:txBody>
        </p:sp>
        <p:sp>
          <p:nvSpPr>
            <p:cNvPr id="64520" name="Text Box 11"/>
            <p:cNvSpPr txBox="1">
              <a:spLocks noChangeArrowheads="1"/>
            </p:cNvSpPr>
            <p:nvPr/>
          </p:nvSpPr>
          <p:spPr bwMode="auto">
            <a:xfrm>
              <a:off x="902" y="2418"/>
              <a:ext cx="230" cy="259"/>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2000" b="1">
                  <a:solidFill>
                    <a:srgbClr val="009999"/>
                  </a:solidFill>
                  <a:latin typeface="Times New Roman" panose="02020603050405020304" pitchFamily="18" charset="0"/>
                  <a:ea typeface="SimSun" panose="02010600030101010101" pitchFamily="2" charset="-122"/>
                </a:rPr>
                <a:t>C</a:t>
              </a:r>
            </a:p>
          </p:txBody>
        </p:sp>
        <p:sp>
          <p:nvSpPr>
            <p:cNvPr id="64521" name="Text Box 12"/>
            <p:cNvSpPr txBox="1">
              <a:spLocks noChangeArrowheads="1"/>
            </p:cNvSpPr>
            <p:nvPr/>
          </p:nvSpPr>
          <p:spPr bwMode="auto">
            <a:xfrm>
              <a:off x="902" y="2004"/>
              <a:ext cx="238" cy="26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2000" b="1">
                  <a:solidFill>
                    <a:srgbClr val="009999"/>
                  </a:solidFill>
                  <a:latin typeface="Times New Roman" panose="02020603050405020304" pitchFamily="18" charset="0"/>
                  <a:ea typeface="SimSun" panose="02010600030101010101" pitchFamily="2" charset="-122"/>
                </a:rPr>
                <a:t>G</a:t>
              </a:r>
            </a:p>
          </p:txBody>
        </p:sp>
        <p:sp>
          <p:nvSpPr>
            <p:cNvPr id="64522" name="Text Box 13"/>
            <p:cNvSpPr txBox="1">
              <a:spLocks noChangeArrowheads="1"/>
            </p:cNvSpPr>
            <p:nvPr/>
          </p:nvSpPr>
          <p:spPr bwMode="auto">
            <a:xfrm>
              <a:off x="924" y="1650"/>
              <a:ext cx="238" cy="26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2000" b="1">
                  <a:solidFill>
                    <a:srgbClr val="009999"/>
                  </a:solidFill>
                  <a:latin typeface="Times New Roman" panose="02020603050405020304" pitchFamily="18" charset="0"/>
                  <a:ea typeface="SimSun" panose="02010600030101010101" pitchFamily="2" charset="-122"/>
                </a:rPr>
                <a:t>H</a:t>
              </a:r>
            </a:p>
          </p:txBody>
        </p:sp>
        <p:sp>
          <p:nvSpPr>
            <p:cNvPr id="64523" name="Text Box 14"/>
            <p:cNvSpPr txBox="1">
              <a:spLocks noChangeArrowheads="1"/>
            </p:cNvSpPr>
            <p:nvPr/>
          </p:nvSpPr>
          <p:spPr bwMode="auto">
            <a:xfrm>
              <a:off x="360" y="1301"/>
              <a:ext cx="842" cy="24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b="1">
                  <a:solidFill>
                    <a:srgbClr val="009999"/>
                  </a:solidFill>
                  <a:latin typeface="Times New Roman" panose="02020603050405020304" pitchFamily="18" charset="0"/>
                  <a:ea typeface="SimSun" panose="02010600030101010101" pitchFamily="2" charset="-122"/>
                </a:rPr>
                <a:t>Amorphous</a:t>
              </a:r>
            </a:p>
          </p:txBody>
        </p:sp>
      </p:grpSp>
      <p:sp>
        <p:nvSpPr>
          <p:cNvPr id="64517" name="Rectangle 15"/>
          <p:cNvSpPr>
            <a:spLocks noChangeArrowheads="1"/>
          </p:cNvSpPr>
          <p:nvPr/>
        </p:nvSpPr>
        <p:spPr bwMode="auto">
          <a:xfrm>
            <a:off x="457200" y="177800"/>
            <a:ext cx="7543800" cy="928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US" altLang="en-US" sz="2800">
                <a:solidFill>
                  <a:srgbClr val="3333FF"/>
                </a:solidFill>
              </a:rPr>
              <a:t>CASE STUDY 9: (Alchemy Factor)         Solvent-Mediated Polymorphic Transformations</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36000" b="-36000"/>
          </a:stretch>
        </a:blipFill>
        <a:effectLst/>
      </p:bgPr>
    </p:bg>
    <p:spTree>
      <p:nvGrpSpPr>
        <p:cNvPr id="1" name=""/>
        <p:cNvGrpSpPr/>
        <p:nvPr/>
      </p:nvGrpSpPr>
      <p:grpSpPr>
        <a:xfrm>
          <a:off x="0" y="0"/>
          <a:ext cx="0" cy="0"/>
          <a:chOff x="0" y="0"/>
          <a:chExt cx="0" cy="0"/>
        </a:xfrm>
      </p:grpSpPr>
      <p:sp>
        <p:nvSpPr>
          <p:cNvPr id="65538" name="Oval 2"/>
          <p:cNvSpPr>
            <a:spLocks noChangeArrowheads="1"/>
          </p:cNvSpPr>
          <p:nvPr/>
        </p:nvSpPr>
        <p:spPr bwMode="auto">
          <a:xfrm>
            <a:off x="6986588" y="1725613"/>
            <a:ext cx="1631950" cy="939800"/>
          </a:xfrm>
          <a:prstGeom prst="ellipse">
            <a:avLst/>
          </a:prstGeom>
          <a:noFill/>
          <a:ln w="31750">
            <a:solidFill>
              <a:srgbClr val="FF00FF"/>
            </a:solidFill>
            <a:round/>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r>
              <a:rPr lang="en-US" altLang="zh-CN" sz="2400">
                <a:solidFill>
                  <a:srgbClr val="FF00FF"/>
                </a:solidFill>
                <a:latin typeface="Times New Roman" panose="02020603050405020304" pitchFamily="18" charset="0"/>
                <a:ea typeface="SimSun" panose="02010600030101010101" pitchFamily="2" charset="-122"/>
              </a:rPr>
              <a:t>Form H</a:t>
            </a:r>
          </a:p>
        </p:txBody>
      </p:sp>
      <p:sp>
        <p:nvSpPr>
          <p:cNvPr id="65539" name="Oval 3"/>
          <p:cNvSpPr>
            <a:spLocks noChangeArrowheads="1"/>
          </p:cNvSpPr>
          <p:nvPr/>
        </p:nvSpPr>
        <p:spPr bwMode="auto">
          <a:xfrm>
            <a:off x="3935413" y="5318125"/>
            <a:ext cx="1574800" cy="881063"/>
          </a:xfrm>
          <a:prstGeom prst="ellipse">
            <a:avLst/>
          </a:prstGeom>
          <a:noFill/>
          <a:ln w="31750">
            <a:solidFill>
              <a:srgbClr val="006600"/>
            </a:solidFill>
            <a:round/>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r>
              <a:rPr lang="en-US" altLang="zh-CN" sz="2400">
                <a:solidFill>
                  <a:srgbClr val="006600"/>
                </a:solidFill>
                <a:latin typeface="Times New Roman" panose="02020603050405020304" pitchFamily="18" charset="0"/>
                <a:ea typeface="SimSun" panose="02010600030101010101" pitchFamily="2" charset="-122"/>
              </a:rPr>
              <a:t>Form G</a:t>
            </a:r>
          </a:p>
        </p:txBody>
      </p:sp>
      <p:sp>
        <p:nvSpPr>
          <p:cNvPr id="65540" name="Oval 4"/>
          <p:cNvSpPr>
            <a:spLocks noChangeArrowheads="1"/>
          </p:cNvSpPr>
          <p:nvPr/>
        </p:nvSpPr>
        <p:spPr bwMode="auto">
          <a:xfrm>
            <a:off x="990600" y="1752600"/>
            <a:ext cx="1547813" cy="939800"/>
          </a:xfrm>
          <a:prstGeom prst="ellipse">
            <a:avLst/>
          </a:prstGeom>
          <a:noFill/>
          <a:ln w="31750">
            <a:solidFill>
              <a:srgbClr val="CC3300"/>
            </a:solidFill>
            <a:round/>
            <a:headEnd/>
            <a:tailEnd/>
          </a:ln>
          <a:effectLst/>
          <a:extLst>
            <a:ext uri="{909E8E84-426E-40DD-AFC4-6F175D3DCCD1}">
              <a14:hiddenFill xmlns:a14="http://schemas.microsoft.com/office/drawing/2010/main">
                <a:solidFill>
                  <a:srgbClr val="00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r>
              <a:rPr lang="en-US" altLang="zh-CN" sz="2400">
                <a:solidFill>
                  <a:srgbClr val="CC3300"/>
                </a:solidFill>
                <a:latin typeface="Times New Roman" panose="02020603050405020304" pitchFamily="18" charset="0"/>
                <a:ea typeface="SimSun" panose="02010600030101010101" pitchFamily="2" charset="-122"/>
              </a:rPr>
              <a:t>Form C</a:t>
            </a:r>
          </a:p>
        </p:txBody>
      </p:sp>
      <p:sp>
        <p:nvSpPr>
          <p:cNvPr id="65541" name="Line 5"/>
          <p:cNvSpPr>
            <a:spLocks noChangeShapeType="1"/>
          </p:cNvSpPr>
          <p:nvPr/>
        </p:nvSpPr>
        <p:spPr bwMode="auto">
          <a:xfrm>
            <a:off x="4745038" y="3924300"/>
            <a:ext cx="12700" cy="1349375"/>
          </a:xfrm>
          <a:prstGeom prst="line">
            <a:avLst/>
          </a:prstGeom>
          <a:noFill/>
          <a:ln w="38100">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endParaRPr lang="en-US"/>
          </a:p>
        </p:txBody>
      </p:sp>
      <p:sp>
        <p:nvSpPr>
          <p:cNvPr id="65542" name="Line 6"/>
          <p:cNvSpPr>
            <a:spLocks noChangeShapeType="1"/>
          </p:cNvSpPr>
          <p:nvPr/>
        </p:nvSpPr>
        <p:spPr bwMode="auto">
          <a:xfrm flipV="1">
            <a:off x="5461000" y="2611438"/>
            <a:ext cx="1727200" cy="825500"/>
          </a:xfrm>
          <a:prstGeom prst="line">
            <a:avLst/>
          </a:prstGeom>
          <a:noFill/>
          <a:ln w="38100">
            <a:solidFill>
              <a:srgbClr val="FF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endParaRPr lang="en-US"/>
          </a:p>
        </p:txBody>
      </p:sp>
      <p:sp>
        <p:nvSpPr>
          <p:cNvPr id="65543" name="Oval 7"/>
          <p:cNvSpPr>
            <a:spLocks noChangeArrowheads="1"/>
          </p:cNvSpPr>
          <p:nvPr/>
        </p:nvSpPr>
        <p:spPr bwMode="auto">
          <a:xfrm>
            <a:off x="3871913" y="3052763"/>
            <a:ext cx="1574800" cy="881062"/>
          </a:xfrm>
          <a:prstGeom prst="ellipse">
            <a:avLst/>
          </a:prstGeom>
          <a:noFill/>
          <a:ln w="31750">
            <a:solidFill>
              <a:schemeClr val="tx1"/>
            </a:solidFill>
            <a:round/>
            <a:headEnd/>
            <a:tailEnd/>
          </a:ln>
          <a:effectLst/>
          <a:extLst>
            <a:ext uri="{909E8E84-426E-40DD-AFC4-6F175D3DCCD1}">
              <a14:hiddenFill xmlns:a14="http://schemas.microsoft.com/office/drawing/2010/main">
                <a:solidFill>
                  <a:schemeClr val="accent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r>
              <a:rPr lang="en-US" altLang="zh-CN" sz="2400">
                <a:latin typeface="Times New Roman" panose="02020603050405020304" pitchFamily="18" charset="0"/>
                <a:ea typeface="SimSun" panose="02010600030101010101" pitchFamily="2" charset="-122"/>
              </a:rPr>
              <a:t>Form B</a:t>
            </a:r>
          </a:p>
        </p:txBody>
      </p:sp>
      <p:sp>
        <p:nvSpPr>
          <p:cNvPr id="65544" name="Text Box 8"/>
          <p:cNvSpPr txBox="1">
            <a:spLocks noChangeArrowheads="1"/>
          </p:cNvSpPr>
          <p:nvPr/>
        </p:nvSpPr>
        <p:spPr bwMode="auto">
          <a:xfrm rot="-1704548">
            <a:off x="5545138" y="2663825"/>
            <a:ext cx="1041400" cy="396875"/>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2000" b="1">
                <a:solidFill>
                  <a:srgbClr val="FF00FF"/>
                </a:solidFill>
                <a:latin typeface="Times New Roman" panose="02020603050405020304" pitchFamily="18" charset="0"/>
                <a:ea typeface="SimSun" panose="02010600030101010101" pitchFamily="2" charset="-122"/>
              </a:rPr>
              <a:t>Ethanol</a:t>
            </a:r>
          </a:p>
        </p:txBody>
      </p:sp>
      <p:sp>
        <p:nvSpPr>
          <p:cNvPr id="65545" name="Rectangle 9"/>
          <p:cNvSpPr>
            <a:spLocks noChangeArrowheads="1"/>
          </p:cNvSpPr>
          <p:nvPr/>
        </p:nvSpPr>
        <p:spPr bwMode="auto">
          <a:xfrm rot="5400000">
            <a:off x="4559301" y="4303712"/>
            <a:ext cx="901700" cy="396875"/>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US" altLang="zh-CN" sz="2000" b="1">
                <a:solidFill>
                  <a:srgbClr val="008000"/>
                </a:solidFill>
                <a:latin typeface="Times New Roman" panose="02020603050405020304" pitchFamily="18" charset="0"/>
                <a:ea typeface="SimSun" panose="02010600030101010101" pitchFamily="2" charset="-122"/>
              </a:rPr>
              <a:t>MeCN</a:t>
            </a:r>
          </a:p>
        </p:txBody>
      </p:sp>
      <p:grpSp>
        <p:nvGrpSpPr>
          <p:cNvPr id="772106" name="Group 10"/>
          <p:cNvGrpSpPr>
            <a:grpSpLocks/>
          </p:cNvGrpSpPr>
          <p:nvPr/>
        </p:nvGrpSpPr>
        <p:grpSpPr bwMode="auto">
          <a:xfrm>
            <a:off x="2690813" y="1347788"/>
            <a:ext cx="4911725" cy="4030662"/>
            <a:chOff x="1682" y="841"/>
            <a:chExt cx="3095" cy="2539"/>
          </a:xfrm>
        </p:grpSpPr>
        <p:grpSp>
          <p:nvGrpSpPr>
            <p:cNvPr id="65564" name="Group 11"/>
            <p:cNvGrpSpPr>
              <a:grpSpLocks/>
            </p:cNvGrpSpPr>
            <p:nvPr/>
          </p:nvGrpSpPr>
          <p:grpSpPr bwMode="auto">
            <a:xfrm>
              <a:off x="1682" y="841"/>
              <a:ext cx="2679" cy="302"/>
              <a:chOff x="1682" y="841"/>
              <a:chExt cx="2679" cy="302"/>
            </a:xfrm>
          </p:grpSpPr>
          <p:sp>
            <p:nvSpPr>
              <p:cNvPr id="65568" name="Line 12"/>
              <p:cNvSpPr>
                <a:spLocks noChangeShapeType="1"/>
              </p:cNvSpPr>
              <p:nvPr/>
            </p:nvSpPr>
            <p:spPr bwMode="auto">
              <a:xfrm>
                <a:off x="1682" y="1143"/>
                <a:ext cx="2679" cy="0"/>
              </a:xfrm>
              <a:prstGeom prst="line">
                <a:avLst/>
              </a:prstGeom>
              <a:noFill/>
              <a:ln w="28575">
                <a:solidFill>
                  <a:srgbClr val="FF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endParaRPr lang="en-US"/>
              </a:p>
            </p:txBody>
          </p:sp>
          <p:sp>
            <p:nvSpPr>
              <p:cNvPr id="65569" name="Text Box 13"/>
              <p:cNvSpPr txBox="1">
                <a:spLocks noChangeArrowheads="1"/>
              </p:cNvSpPr>
              <p:nvPr/>
            </p:nvSpPr>
            <p:spPr bwMode="auto">
              <a:xfrm>
                <a:off x="2727" y="841"/>
                <a:ext cx="657" cy="25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2000" b="1">
                    <a:solidFill>
                      <a:srgbClr val="FF00FF"/>
                    </a:solidFill>
                    <a:latin typeface="Times New Roman" panose="02020603050405020304" pitchFamily="18" charset="0"/>
                    <a:ea typeface="SimSun" panose="02010600030101010101" pitchFamily="2" charset="-122"/>
                  </a:rPr>
                  <a:t>Ethanol</a:t>
                </a:r>
              </a:p>
            </p:txBody>
          </p:sp>
        </p:grpSp>
        <p:grpSp>
          <p:nvGrpSpPr>
            <p:cNvPr id="65565" name="Group 14"/>
            <p:cNvGrpSpPr>
              <a:grpSpLocks/>
            </p:cNvGrpSpPr>
            <p:nvPr/>
          </p:nvGrpSpPr>
          <p:grpSpPr bwMode="auto">
            <a:xfrm>
              <a:off x="3458" y="1735"/>
              <a:ext cx="1319" cy="1645"/>
              <a:chOff x="3458" y="1735"/>
              <a:chExt cx="1319" cy="1645"/>
            </a:xfrm>
          </p:grpSpPr>
          <p:sp>
            <p:nvSpPr>
              <p:cNvPr id="65566" name="Line 15"/>
              <p:cNvSpPr>
                <a:spLocks noChangeShapeType="1"/>
              </p:cNvSpPr>
              <p:nvPr/>
            </p:nvSpPr>
            <p:spPr bwMode="auto">
              <a:xfrm flipV="1">
                <a:off x="3458" y="1735"/>
                <a:ext cx="1319" cy="1645"/>
              </a:xfrm>
              <a:prstGeom prst="line">
                <a:avLst/>
              </a:prstGeom>
              <a:noFill/>
              <a:ln w="28575">
                <a:solidFill>
                  <a:srgbClr val="FF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endParaRPr lang="en-US"/>
              </a:p>
            </p:txBody>
          </p:sp>
          <p:sp>
            <p:nvSpPr>
              <p:cNvPr id="65567" name="Text Box 16"/>
              <p:cNvSpPr txBox="1">
                <a:spLocks noChangeArrowheads="1"/>
              </p:cNvSpPr>
              <p:nvPr/>
            </p:nvSpPr>
            <p:spPr bwMode="auto">
              <a:xfrm rot="-3129759">
                <a:off x="3562" y="2390"/>
                <a:ext cx="656" cy="25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2000" b="1">
                    <a:solidFill>
                      <a:srgbClr val="FF00FF"/>
                    </a:solidFill>
                    <a:latin typeface="Times New Roman" panose="02020603050405020304" pitchFamily="18" charset="0"/>
                    <a:ea typeface="SimSun" panose="02010600030101010101" pitchFamily="2" charset="-122"/>
                  </a:rPr>
                  <a:t>Ethanol</a:t>
                </a:r>
              </a:p>
            </p:txBody>
          </p:sp>
        </p:grpSp>
      </p:grpSp>
      <p:grpSp>
        <p:nvGrpSpPr>
          <p:cNvPr id="772113" name="Group 17"/>
          <p:cNvGrpSpPr>
            <a:grpSpLocks/>
          </p:cNvGrpSpPr>
          <p:nvPr/>
        </p:nvGrpSpPr>
        <p:grpSpPr bwMode="auto">
          <a:xfrm>
            <a:off x="1970088" y="2749550"/>
            <a:ext cx="5711825" cy="2763838"/>
            <a:chOff x="1229" y="1724"/>
            <a:chExt cx="3598" cy="1741"/>
          </a:xfrm>
        </p:grpSpPr>
        <p:sp>
          <p:nvSpPr>
            <p:cNvPr id="65559" name="Line 18"/>
            <p:cNvSpPr>
              <a:spLocks noChangeShapeType="1"/>
            </p:cNvSpPr>
            <p:nvPr/>
          </p:nvSpPr>
          <p:spPr bwMode="auto">
            <a:xfrm flipH="1">
              <a:off x="3493" y="1783"/>
              <a:ext cx="1334" cy="1682"/>
            </a:xfrm>
            <a:prstGeom prst="line">
              <a:avLst/>
            </a:prstGeom>
            <a:noFill/>
            <a:ln w="28575">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endParaRPr lang="en-US"/>
            </a:p>
          </p:txBody>
        </p:sp>
        <p:grpSp>
          <p:nvGrpSpPr>
            <p:cNvPr id="65560" name="Group 19"/>
            <p:cNvGrpSpPr>
              <a:grpSpLocks/>
            </p:cNvGrpSpPr>
            <p:nvPr/>
          </p:nvGrpSpPr>
          <p:grpSpPr bwMode="auto">
            <a:xfrm>
              <a:off x="1229" y="1724"/>
              <a:ext cx="3180" cy="1700"/>
              <a:chOff x="1229" y="1724"/>
              <a:chExt cx="3180" cy="1700"/>
            </a:xfrm>
          </p:grpSpPr>
          <p:sp>
            <p:nvSpPr>
              <p:cNvPr id="65561" name="Rectangle 20"/>
              <p:cNvSpPr>
                <a:spLocks noChangeArrowheads="1"/>
              </p:cNvSpPr>
              <p:nvPr/>
            </p:nvSpPr>
            <p:spPr bwMode="auto">
              <a:xfrm rot="-2943600">
                <a:off x="4000" y="2613"/>
                <a:ext cx="568" cy="25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US" altLang="zh-CN" sz="2000" b="1">
                    <a:solidFill>
                      <a:srgbClr val="008000"/>
                    </a:solidFill>
                    <a:latin typeface="Times New Roman" panose="02020603050405020304" pitchFamily="18" charset="0"/>
                    <a:ea typeface="SimSun" panose="02010600030101010101" pitchFamily="2" charset="-122"/>
                  </a:rPr>
                  <a:t>MeCN</a:t>
                </a:r>
              </a:p>
            </p:txBody>
          </p:sp>
          <p:sp>
            <p:nvSpPr>
              <p:cNvPr id="65562" name="Line 21"/>
              <p:cNvSpPr>
                <a:spLocks noChangeShapeType="1"/>
              </p:cNvSpPr>
              <p:nvPr/>
            </p:nvSpPr>
            <p:spPr bwMode="auto">
              <a:xfrm>
                <a:off x="1229" y="1724"/>
                <a:ext cx="1254" cy="1700"/>
              </a:xfrm>
              <a:prstGeom prst="line">
                <a:avLst/>
              </a:prstGeom>
              <a:noFill/>
              <a:ln w="28575">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endParaRPr lang="en-US"/>
              </a:p>
            </p:txBody>
          </p:sp>
          <p:sp>
            <p:nvSpPr>
              <p:cNvPr id="65563" name="Rectangle 22"/>
              <p:cNvSpPr>
                <a:spLocks noChangeArrowheads="1"/>
              </p:cNvSpPr>
              <p:nvPr/>
            </p:nvSpPr>
            <p:spPr bwMode="auto">
              <a:xfrm rot="3174185">
                <a:off x="1703" y="2438"/>
                <a:ext cx="568" cy="25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US" altLang="zh-CN" sz="2000" b="1">
                    <a:solidFill>
                      <a:srgbClr val="008000"/>
                    </a:solidFill>
                    <a:latin typeface="Times New Roman" panose="02020603050405020304" pitchFamily="18" charset="0"/>
                    <a:ea typeface="SimSun" panose="02010600030101010101" pitchFamily="2" charset="-122"/>
                  </a:rPr>
                  <a:t>MeCN</a:t>
                </a:r>
              </a:p>
            </p:txBody>
          </p:sp>
        </p:grpSp>
      </p:grpSp>
      <p:sp>
        <p:nvSpPr>
          <p:cNvPr id="65548" name="Line 23"/>
          <p:cNvSpPr>
            <a:spLocks noChangeShapeType="1"/>
          </p:cNvSpPr>
          <p:nvPr/>
        </p:nvSpPr>
        <p:spPr bwMode="auto">
          <a:xfrm flipH="1" flipV="1">
            <a:off x="2362200" y="2501900"/>
            <a:ext cx="1497013" cy="987425"/>
          </a:xfrm>
          <a:prstGeom prst="line">
            <a:avLst/>
          </a:prstGeom>
          <a:noFill/>
          <a:ln w="38100">
            <a:solidFill>
              <a:srgbClr val="CC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endParaRPr lang="en-US"/>
          </a:p>
        </p:txBody>
      </p:sp>
      <p:sp>
        <p:nvSpPr>
          <p:cNvPr id="65549" name="Text Box 24"/>
          <p:cNvSpPr txBox="1">
            <a:spLocks noChangeArrowheads="1"/>
          </p:cNvSpPr>
          <p:nvPr/>
        </p:nvSpPr>
        <p:spPr bwMode="auto">
          <a:xfrm rot="2009609">
            <a:off x="2908300" y="2611438"/>
            <a:ext cx="1055688" cy="396875"/>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2000" b="1">
                <a:solidFill>
                  <a:srgbClr val="CC3300"/>
                </a:solidFill>
                <a:latin typeface="Times New Roman" panose="02020603050405020304" pitchFamily="18" charset="0"/>
                <a:ea typeface="SimSun" panose="02010600030101010101" pitchFamily="2" charset="-122"/>
              </a:rPr>
              <a:t>Acetone</a:t>
            </a:r>
          </a:p>
        </p:txBody>
      </p:sp>
      <p:grpSp>
        <p:nvGrpSpPr>
          <p:cNvPr id="772121" name="Group 25"/>
          <p:cNvGrpSpPr>
            <a:grpSpLocks/>
          </p:cNvGrpSpPr>
          <p:nvPr/>
        </p:nvGrpSpPr>
        <p:grpSpPr bwMode="auto">
          <a:xfrm>
            <a:off x="1873250" y="1978025"/>
            <a:ext cx="5018088" cy="3490913"/>
            <a:chOff x="1168" y="1238"/>
            <a:chExt cx="3161" cy="2199"/>
          </a:xfrm>
        </p:grpSpPr>
        <p:grpSp>
          <p:nvGrpSpPr>
            <p:cNvPr id="65553" name="Group 26"/>
            <p:cNvGrpSpPr>
              <a:grpSpLocks/>
            </p:cNvGrpSpPr>
            <p:nvPr/>
          </p:nvGrpSpPr>
          <p:grpSpPr bwMode="auto">
            <a:xfrm>
              <a:off x="1711" y="1238"/>
              <a:ext cx="2618" cy="295"/>
              <a:chOff x="1711" y="1238"/>
              <a:chExt cx="2618" cy="295"/>
            </a:xfrm>
          </p:grpSpPr>
          <p:sp>
            <p:nvSpPr>
              <p:cNvPr id="65557" name="Line 27"/>
              <p:cNvSpPr>
                <a:spLocks noChangeShapeType="1"/>
              </p:cNvSpPr>
              <p:nvPr/>
            </p:nvSpPr>
            <p:spPr bwMode="auto">
              <a:xfrm flipH="1">
                <a:off x="1711" y="1238"/>
                <a:ext cx="2618" cy="1"/>
              </a:xfrm>
              <a:prstGeom prst="line">
                <a:avLst/>
              </a:prstGeom>
              <a:noFill/>
              <a:ln w="28575">
                <a:solidFill>
                  <a:srgbClr val="CC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endParaRPr lang="en-US"/>
              </a:p>
            </p:txBody>
          </p:sp>
          <p:sp>
            <p:nvSpPr>
              <p:cNvPr id="65558" name="Text Box 28"/>
              <p:cNvSpPr txBox="1">
                <a:spLocks noChangeArrowheads="1"/>
              </p:cNvSpPr>
              <p:nvPr/>
            </p:nvSpPr>
            <p:spPr bwMode="auto">
              <a:xfrm>
                <a:off x="2763" y="1283"/>
                <a:ext cx="665" cy="25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2000" b="1">
                    <a:solidFill>
                      <a:srgbClr val="CC3300"/>
                    </a:solidFill>
                    <a:latin typeface="Times New Roman" panose="02020603050405020304" pitchFamily="18" charset="0"/>
                    <a:ea typeface="SimSun" panose="02010600030101010101" pitchFamily="2" charset="-122"/>
                  </a:rPr>
                  <a:t>Acetone</a:t>
                </a:r>
              </a:p>
            </p:txBody>
          </p:sp>
        </p:grpSp>
        <p:grpSp>
          <p:nvGrpSpPr>
            <p:cNvPr id="65554" name="Group 29"/>
            <p:cNvGrpSpPr>
              <a:grpSpLocks/>
            </p:cNvGrpSpPr>
            <p:nvPr/>
          </p:nvGrpSpPr>
          <p:grpSpPr bwMode="auto">
            <a:xfrm>
              <a:off x="1168" y="1764"/>
              <a:ext cx="1238" cy="1673"/>
              <a:chOff x="1168" y="1764"/>
              <a:chExt cx="1238" cy="1673"/>
            </a:xfrm>
          </p:grpSpPr>
          <p:sp>
            <p:nvSpPr>
              <p:cNvPr id="65555" name="Line 30"/>
              <p:cNvSpPr>
                <a:spLocks noChangeShapeType="1"/>
              </p:cNvSpPr>
              <p:nvPr/>
            </p:nvSpPr>
            <p:spPr bwMode="auto">
              <a:xfrm flipH="1" flipV="1">
                <a:off x="1168" y="1764"/>
                <a:ext cx="1238" cy="1673"/>
              </a:xfrm>
              <a:prstGeom prst="line">
                <a:avLst/>
              </a:prstGeom>
              <a:noFill/>
              <a:ln w="28575">
                <a:solidFill>
                  <a:srgbClr val="CC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endParaRPr lang="en-US"/>
              </a:p>
            </p:txBody>
          </p:sp>
          <p:sp>
            <p:nvSpPr>
              <p:cNvPr id="65556" name="Text Box 31"/>
              <p:cNvSpPr txBox="1">
                <a:spLocks noChangeArrowheads="1"/>
              </p:cNvSpPr>
              <p:nvPr/>
            </p:nvSpPr>
            <p:spPr bwMode="auto">
              <a:xfrm rot="-7644998" flipH="1" flipV="1">
                <a:off x="996" y="2490"/>
                <a:ext cx="1025" cy="25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2000" b="1">
                    <a:solidFill>
                      <a:srgbClr val="CC3300"/>
                    </a:solidFill>
                    <a:latin typeface="Times New Roman" panose="02020603050405020304" pitchFamily="18" charset="0"/>
                    <a:ea typeface="SimSun" panose="02010600030101010101" pitchFamily="2" charset="-122"/>
                  </a:rPr>
                  <a:t>         Acetone</a:t>
                </a:r>
              </a:p>
            </p:txBody>
          </p:sp>
        </p:grpSp>
      </p:grpSp>
      <p:sp>
        <p:nvSpPr>
          <p:cNvPr id="65551" name="Text Box 33"/>
          <p:cNvSpPr txBox="1">
            <a:spLocks noChangeArrowheads="1"/>
          </p:cNvSpPr>
          <p:nvPr/>
        </p:nvSpPr>
        <p:spPr bwMode="auto">
          <a:xfrm>
            <a:off x="838200" y="6324600"/>
            <a:ext cx="7559675" cy="366713"/>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en-US" b="1">
                <a:solidFill>
                  <a:srgbClr val="009999"/>
                </a:solidFill>
                <a:latin typeface="News Gothic MT" pitchFamily="34" charset="0"/>
              </a:rPr>
              <a:t>Slurry at ambient temperature, solid filtered and dried in open air</a:t>
            </a:r>
          </a:p>
        </p:txBody>
      </p:sp>
      <p:sp>
        <p:nvSpPr>
          <p:cNvPr id="65552" name="Rectangle 34"/>
          <p:cNvSpPr>
            <a:spLocks noChangeArrowheads="1"/>
          </p:cNvSpPr>
          <p:nvPr/>
        </p:nvSpPr>
        <p:spPr bwMode="auto">
          <a:xfrm>
            <a:off x="381000" y="152400"/>
            <a:ext cx="7772400" cy="928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US" altLang="en-US" sz="2800">
                <a:solidFill>
                  <a:srgbClr val="3333FF"/>
                </a:solidFill>
              </a:rPr>
              <a:t>CASE STUDY 9: (Alchemy Factor)           Solvent-Mediated Polymorphic Transformations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772121"/>
                                        </p:tgtEl>
                                        <p:attrNameLst>
                                          <p:attrName>style.visibility</p:attrName>
                                        </p:attrNameLst>
                                      </p:cBhvr>
                                      <p:to>
                                        <p:strVal val="visible"/>
                                      </p:to>
                                    </p:set>
                                    <p:animEffect transition="in" filter="wipe(down)">
                                      <p:cBhvr>
                                        <p:cTn id="7" dur="500"/>
                                        <p:tgtEl>
                                          <p:spTgt spid="7721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772113"/>
                                        </p:tgtEl>
                                        <p:attrNameLst>
                                          <p:attrName>style.visibility</p:attrName>
                                        </p:attrNameLst>
                                      </p:cBhvr>
                                      <p:to>
                                        <p:strVal val="visible"/>
                                      </p:to>
                                    </p:set>
                                    <p:animEffect transition="in" filter="wipe(up)">
                                      <p:cBhvr>
                                        <p:cTn id="12" dur="500"/>
                                        <p:tgtEl>
                                          <p:spTgt spid="7721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772106"/>
                                        </p:tgtEl>
                                        <p:attrNameLst>
                                          <p:attrName>style.visibility</p:attrName>
                                        </p:attrNameLst>
                                      </p:cBhvr>
                                      <p:to>
                                        <p:strVal val="visible"/>
                                      </p:to>
                                    </p:set>
                                    <p:animEffect transition="in" filter="wipe(left)">
                                      <p:cBhvr>
                                        <p:cTn id="17" dur="500"/>
                                        <p:tgtEl>
                                          <p:spTgt spid="772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Line 3"/>
          <p:cNvSpPr>
            <a:spLocks noChangeShapeType="1"/>
          </p:cNvSpPr>
          <p:nvPr/>
        </p:nvSpPr>
        <p:spPr bwMode="auto">
          <a:xfrm>
            <a:off x="1519238" y="1954213"/>
            <a:ext cx="3175" cy="29813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63" name="Line 4"/>
          <p:cNvSpPr>
            <a:spLocks noChangeShapeType="1"/>
          </p:cNvSpPr>
          <p:nvPr/>
        </p:nvSpPr>
        <p:spPr bwMode="auto">
          <a:xfrm>
            <a:off x="1519238" y="1970088"/>
            <a:ext cx="28575"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64" name="Line 5"/>
          <p:cNvSpPr>
            <a:spLocks noChangeShapeType="1"/>
          </p:cNvSpPr>
          <p:nvPr/>
        </p:nvSpPr>
        <p:spPr bwMode="auto">
          <a:xfrm>
            <a:off x="1519238" y="1970088"/>
            <a:ext cx="42862"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65" name="Line 6"/>
          <p:cNvSpPr>
            <a:spLocks noChangeShapeType="1"/>
          </p:cNvSpPr>
          <p:nvPr/>
        </p:nvSpPr>
        <p:spPr bwMode="auto">
          <a:xfrm>
            <a:off x="1517650" y="4668838"/>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66" name="Line 7"/>
          <p:cNvSpPr>
            <a:spLocks noChangeShapeType="1"/>
          </p:cNvSpPr>
          <p:nvPr/>
        </p:nvSpPr>
        <p:spPr bwMode="auto">
          <a:xfrm>
            <a:off x="1517650" y="4610100"/>
            <a:ext cx="30163"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67" name="Line 8"/>
          <p:cNvSpPr>
            <a:spLocks noChangeShapeType="1"/>
          </p:cNvSpPr>
          <p:nvPr/>
        </p:nvSpPr>
        <p:spPr bwMode="auto">
          <a:xfrm>
            <a:off x="1517650" y="4538663"/>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68" name="Line 9"/>
          <p:cNvSpPr>
            <a:spLocks noChangeShapeType="1"/>
          </p:cNvSpPr>
          <p:nvPr/>
        </p:nvSpPr>
        <p:spPr bwMode="auto">
          <a:xfrm>
            <a:off x="1517650" y="4465638"/>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69" name="Line 10"/>
          <p:cNvSpPr>
            <a:spLocks noChangeShapeType="1"/>
          </p:cNvSpPr>
          <p:nvPr/>
        </p:nvSpPr>
        <p:spPr bwMode="auto">
          <a:xfrm>
            <a:off x="1517650" y="4406900"/>
            <a:ext cx="30163"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70" name="Line 11"/>
          <p:cNvSpPr>
            <a:spLocks noChangeShapeType="1"/>
          </p:cNvSpPr>
          <p:nvPr/>
        </p:nvSpPr>
        <p:spPr bwMode="auto">
          <a:xfrm>
            <a:off x="1517650" y="4335463"/>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71" name="Line 12"/>
          <p:cNvSpPr>
            <a:spLocks noChangeShapeType="1"/>
          </p:cNvSpPr>
          <p:nvPr/>
        </p:nvSpPr>
        <p:spPr bwMode="auto">
          <a:xfrm>
            <a:off x="1517650" y="4276725"/>
            <a:ext cx="30163"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72" name="Line 13"/>
          <p:cNvSpPr>
            <a:spLocks noChangeShapeType="1"/>
          </p:cNvSpPr>
          <p:nvPr/>
        </p:nvSpPr>
        <p:spPr bwMode="auto">
          <a:xfrm>
            <a:off x="1517650" y="4205288"/>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73" name="Line 14"/>
          <p:cNvSpPr>
            <a:spLocks noChangeShapeType="1"/>
          </p:cNvSpPr>
          <p:nvPr/>
        </p:nvSpPr>
        <p:spPr bwMode="auto">
          <a:xfrm>
            <a:off x="1517650" y="4132263"/>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74" name="Line 15"/>
          <p:cNvSpPr>
            <a:spLocks noChangeShapeType="1"/>
          </p:cNvSpPr>
          <p:nvPr/>
        </p:nvSpPr>
        <p:spPr bwMode="auto">
          <a:xfrm>
            <a:off x="1517650" y="4075113"/>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75" name="Line 16"/>
          <p:cNvSpPr>
            <a:spLocks noChangeShapeType="1"/>
          </p:cNvSpPr>
          <p:nvPr/>
        </p:nvSpPr>
        <p:spPr bwMode="auto">
          <a:xfrm>
            <a:off x="1517650" y="4002088"/>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76" name="Line 17"/>
          <p:cNvSpPr>
            <a:spLocks noChangeShapeType="1"/>
          </p:cNvSpPr>
          <p:nvPr/>
        </p:nvSpPr>
        <p:spPr bwMode="auto">
          <a:xfrm>
            <a:off x="1517650" y="3944938"/>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77" name="Line 18"/>
          <p:cNvSpPr>
            <a:spLocks noChangeShapeType="1"/>
          </p:cNvSpPr>
          <p:nvPr/>
        </p:nvSpPr>
        <p:spPr bwMode="auto">
          <a:xfrm>
            <a:off x="1517650" y="3871913"/>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78" name="Line 19"/>
          <p:cNvSpPr>
            <a:spLocks noChangeShapeType="1"/>
          </p:cNvSpPr>
          <p:nvPr/>
        </p:nvSpPr>
        <p:spPr bwMode="auto">
          <a:xfrm>
            <a:off x="1517650" y="3814763"/>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79" name="Line 20"/>
          <p:cNvSpPr>
            <a:spLocks noChangeShapeType="1"/>
          </p:cNvSpPr>
          <p:nvPr/>
        </p:nvSpPr>
        <p:spPr bwMode="auto">
          <a:xfrm>
            <a:off x="1517650" y="3741738"/>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80" name="Line 21"/>
          <p:cNvSpPr>
            <a:spLocks noChangeShapeType="1"/>
          </p:cNvSpPr>
          <p:nvPr/>
        </p:nvSpPr>
        <p:spPr bwMode="auto">
          <a:xfrm>
            <a:off x="1517650" y="3668713"/>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81" name="Line 22"/>
          <p:cNvSpPr>
            <a:spLocks noChangeShapeType="1"/>
          </p:cNvSpPr>
          <p:nvPr/>
        </p:nvSpPr>
        <p:spPr bwMode="auto">
          <a:xfrm>
            <a:off x="1517650" y="3611563"/>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82" name="Line 23"/>
          <p:cNvSpPr>
            <a:spLocks noChangeShapeType="1"/>
          </p:cNvSpPr>
          <p:nvPr/>
        </p:nvSpPr>
        <p:spPr bwMode="auto">
          <a:xfrm>
            <a:off x="1517650" y="3538538"/>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83" name="Line 24"/>
          <p:cNvSpPr>
            <a:spLocks noChangeShapeType="1"/>
          </p:cNvSpPr>
          <p:nvPr/>
        </p:nvSpPr>
        <p:spPr bwMode="auto">
          <a:xfrm>
            <a:off x="1517650" y="3481388"/>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84" name="Line 25"/>
          <p:cNvSpPr>
            <a:spLocks noChangeShapeType="1"/>
          </p:cNvSpPr>
          <p:nvPr/>
        </p:nvSpPr>
        <p:spPr bwMode="auto">
          <a:xfrm>
            <a:off x="1517650" y="3408363"/>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85" name="Line 26"/>
          <p:cNvSpPr>
            <a:spLocks noChangeShapeType="1"/>
          </p:cNvSpPr>
          <p:nvPr/>
        </p:nvSpPr>
        <p:spPr bwMode="auto">
          <a:xfrm>
            <a:off x="1517650" y="3351213"/>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86" name="Line 27"/>
          <p:cNvSpPr>
            <a:spLocks noChangeShapeType="1"/>
          </p:cNvSpPr>
          <p:nvPr/>
        </p:nvSpPr>
        <p:spPr bwMode="auto">
          <a:xfrm>
            <a:off x="1517650" y="3278188"/>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87" name="Line 28"/>
          <p:cNvSpPr>
            <a:spLocks noChangeShapeType="1"/>
          </p:cNvSpPr>
          <p:nvPr/>
        </p:nvSpPr>
        <p:spPr bwMode="auto">
          <a:xfrm>
            <a:off x="1517650" y="3205163"/>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88" name="Line 29"/>
          <p:cNvSpPr>
            <a:spLocks noChangeShapeType="1"/>
          </p:cNvSpPr>
          <p:nvPr/>
        </p:nvSpPr>
        <p:spPr bwMode="auto">
          <a:xfrm>
            <a:off x="1517650" y="3148013"/>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89" name="Line 30"/>
          <p:cNvSpPr>
            <a:spLocks noChangeShapeType="1"/>
          </p:cNvSpPr>
          <p:nvPr/>
        </p:nvSpPr>
        <p:spPr bwMode="auto">
          <a:xfrm>
            <a:off x="1517650" y="3074988"/>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90" name="Line 31"/>
          <p:cNvSpPr>
            <a:spLocks noChangeShapeType="1"/>
          </p:cNvSpPr>
          <p:nvPr/>
        </p:nvSpPr>
        <p:spPr bwMode="auto">
          <a:xfrm>
            <a:off x="1517650" y="3017838"/>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91" name="Line 32"/>
          <p:cNvSpPr>
            <a:spLocks noChangeShapeType="1"/>
          </p:cNvSpPr>
          <p:nvPr/>
        </p:nvSpPr>
        <p:spPr bwMode="auto">
          <a:xfrm>
            <a:off x="1517650" y="2944813"/>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92" name="Line 33"/>
          <p:cNvSpPr>
            <a:spLocks noChangeShapeType="1"/>
          </p:cNvSpPr>
          <p:nvPr/>
        </p:nvSpPr>
        <p:spPr bwMode="auto">
          <a:xfrm>
            <a:off x="1517650" y="2887663"/>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93" name="Line 34"/>
          <p:cNvSpPr>
            <a:spLocks noChangeShapeType="1"/>
          </p:cNvSpPr>
          <p:nvPr/>
        </p:nvSpPr>
        <p:spPr bwMode="auto">
          <a:xfrm>
            <a:off x="1517650" y="2814638"/>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94" name="Line 35"/>
          <p:cNvSpPr>
            <a:spLocks noChangeShapeType="1"/>
          </p:cNvSpPr>
          <p:nvPr/>
        </p:nvSpPr>
        <p:spPr bwMode="auto">
          <a:xfrm>
            <a:off x="1517650" y="2743200"/>
            <a:ext cx="30163"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95" name="Line 36"/>
          <p:cNvSpPr>
            <a:spLocks noChangeShapeType="1"/>
          </p:cNvSpPr>
          <p:nvPr/>
        </p:nvSpPr>
        <p:spPr bwMode="auto">
          <a:xfrm>
            <a:off x="1517650" y="2684463"/>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96" name="Line 37"/>
          <p:cNvSpPr>
            <a:spLocks noChangeShapeType="1"/>
          </p:cNvSpPr>
          <p:nvPr/>
        </p:nvSpPr>
        <p:spPr bwMode="auto">
          <a:xfrm>
            <a:off x="1517650" y="2613025"/>
            <a:ext cx="30163"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97" name="Line 38"/>
          <p:cNvSpPr>
            <a:spLocks noChangeShapeType="1"/>
          </p:cNvSpPr>
          <p:nvPr/>
        </p:nvSpPr>
        <p:spPr bwMode="auto">
          <a:xfrm>
            <a:off x="1517650" y="2554288"/>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98" name="Line 39"/>
          <p:cNvSpPr>
            <a:spLocks noChangeShapeType="1"/>
          </p:cNvSpPr>
          <p:nvPr/>
        </p:nvSpPr>
        <p:spPr bwMode="auto">
          <a:xfrm>
            <a:off x="1517650" y="2482850"/>
            <a:ext cx="30163"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99" name="Line 40"/>
          <p:cNvSpPr>
            <a:spLocks noChangeShapeType="1"/>
          </p:cNvSpPr>
          <p:nvPr/>
        </p:nvSpPr>
        <p:spPr bwMode="auto">
          <a:xfrm>
            <a:off x="1517650" y="2409825"/>
            <a:ext cx="30163"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00" name="Line 41"/>
          <p:cNvSpPr>
            <a:spLocks noChangeShapeType="1"/>
          </p:cNvSpPr>
          <p:nvPr/>
        </p:nvSpPr>
        <p:spPr bwMode="auto">
          <a:xfrm>
            <a:off x="1517650" y="2351088"/>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01" name="Line 42"/>
          <p:cNvSpPr>
            <a:spLocks noChangeShapeType="1"/>
          </p:cNvSpPr>
          <p:nvPr/>
        </p:nvSpPr>
        <p:spPr bwMode="auto">
          <a:xfrm>
            <a:off x="1517650" y="2279650"/>
            <a:ext cx="30163"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02" name="Line 43"/>
          <p:cNvSpPr>
            <a:spLocks noChangeShapeType="1"/>
          </p:cNvSpPr>
          <p:nvPr/>
        </p:nvSpPr>
        <p:spPr bwMode="auto">
          <a:xfrm>
            <a:off x="1517650" y="2220913"/>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03" name="Line 44"/>
          <p:cNvSpPr>
            <a:spLocks noChangeShapeType="1"/>
          </p:cNvSpPr>
          <p:nvPr/>
        </p:nvSpPr>
        <p:spPr bwMode="auto">
          <a:xfrm>
            <a:off x="1517650" y="2149475"/>
            <a:ext cx="30163"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04" name="Line 45"/>
          <p:cNvSpPr>
            <a:spLocks noChangeShapeType="1"/>
          </p:cNvSpPr>
          <p:nvPr/>
        </p:nvSpPr>
        <p:spPr bwMode="auto">
          <a:xfrm>
            <a:off x="1517650" y="2090738"/>
            <a:ext cx="301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05" name="Line 46"/>
          <p:cNvSpPr>
            <a:spLocks noChangeShapeType="1"/>
          </p:cNvSpPr>
          <p:nvPr/>
        </p:nvSpPr>
        <p:spPr bwMode="auto">
          <a:xfrm>
            <a:off x="1517650" y="4668838"/>
            <a:ext cx="428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06" name="Line 47"/>
          <p:cNvSpPr>
            <a:spLocks noChangeShapeType="1"/>
          </p:cNvSpPr>
          <p:nvPr/>
        </p:nvSpPr>
        <p:spPr bwMode="auto">
          <a:xfrm>
            <a:off x="1517650" y="4335463"/>
            <a:ext cx="428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07" name="Line 48"/>
          <p:cNvSpPr>
            <a:spLocks noChangeShapeType="1"/>
          </p:cNvSpPr>
          <p:nvPr/>
        </p:nvSpPr>
        <p:spPr bwMode="auto">
          <a:xfrm>
            <a:off x="1517650" y="3668713"/>
            <a:ext cx="428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08" name="Line 49"/>
          <p:cNvSpPr>
            <a:spLocks noChangeShapeType="1"/>
          </p:cNvSpPr>
          <p:nvPr/>
        </p:nvSpPr>
        <p:spPr bwMode="auto">
          <a:xfrm>
            <a:off x="1517650" y="3351213"/>
            <a:ext cx="428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09" name="Line 50"/>
          <p:cNvSpPr>
            <a:spLocks noChangeShapeType="1"/>
          </p:cNvSpPr>
          <p:nvPr/>
        </p:nvSpPr>
        <p:spPr bwMode="auto">
          <a:xfrm>
            <a:off x="1517650" y="3017838"/>
            <a:ext cx="428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10" name="Line 51"/>
          <p:cNvSpPr>
            <a:spLocks noChangeShapeType="1"/>
          </p:cNvSpPr>
          <p:nvPr/>
        </p:nvSpPr>
        <p:spPr bwMode="auto">
          <a:xfrm>
            <a:off x="1517650" y="2684463"/>
            <a:ext cx="428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11" name="Line 52"/>
          <p:cNvSpPr>
            <a:spLocks noChangeShapeType="1"/>
          </p:cNvSpPr>
          <p:nvPr/>
        </p:nvSpPr>
        <p:spPr bwMode="auto">
          <a:xfrm>
            <a:off x="1517650" y="2351088"/>
            <a:ext cx="42863"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774197" name="Group 53"/>
          <p:cNvGrpSpPr>
            <a:grpSpLocks/>
          </p:cNvGrpSpPr>
          <p:nvPr/>
        </p:nvGrpSpPr>
        <p:grpSpPr bwMode="auto">
          <a:xfrm>
            <a:off x="1684338" y="3625850"/>
            <a:ext cx="455612" cy="725488"/>
            <a:chOff x="1478" y="1878"/>
            <a:chExt cx="287" cy="457"/>
          </a:xfrm>
        </p:grpSpPr>
        <p:sp>
          <p:nvSpPr>
            <p:cNvPr id="67166" name="Line 54"/>
            <p:cNvSpPr>
              <a:spLocks noChangeShapeType="1"/>
            </p:cNvSpPr>
            <p:nvPr/>
          </p:nvSpPr>
          <p:spPr bwMode="auto">
            <a:xfrm>
              <a:off x="1589" y="1956"/>
              <a:ext cx="27" cy="1"/>
            </a:xfrm>
            <a:prstGeom prst="line">
              <a:avLst/>
            </a:prstGeom>
            <a:noFill/>
            <a:ln w="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7167" name="Freeform 55"/>
            <p:cNvSpPr>
              <a:spLocks/>
            </p:cNvSpPr>
            <p:nvPr/>
          </p:nvSpPr>
          <p:spPr bwMode="auto">
            <a:xfrm>
              <a:off x="1478" y="1878"/>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chemeClr val="tx2"/>
            </a:solidFill>
            <a:ln w="14288">
              <a:solidFill>
                <a:schemeClr val="tx1"/>
              </a:solidFill>
              <a:prstDash val="solid"/>
              <a:round/>
              <a:headEnd/>
              <a:tailEnd/>
            </a:ln>
          </p:spPr>
          <p:txBody>
            <a:bodyPr/>
            <a:lstStyle/>
            <a:p>
              <a:endParaRPr lang="en-US"/>
            </a:p>
          </p:txBody>
        </p:sp>
        <p:sp>
          <p:nvSpPr>
            <p:cNvPr id="67168" name="Freeform 56"/>
            <p:cNvSpPr>
              <a:spLocks/>
            </p:cNvSpPr>
            <p:nvPr/>
          </p:nvSpPr>
          <p:spPr bwMode="auto">
            <a:xfrm>
              <a:off x="1528" y="1975"/>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chemeClr val="tx2"/>
            </a:solidFill>
            <a:ln w="14288">
              <a:solidFill>
                <a:schemeClr val="tx1"/>
              </a:solidFill>
              <a:prstDash val="solid"/>
              <a:round/>
              <a:headEnd/>
              <a:tailEnd/>
            </a:ln>
          </p:spPr>
          <p:txBody>
            <a:bodyPr/>
            <a:lstStyle/>
            <a:p>
              <a:endParaRPr lang="en-US"/>
            </a:p>
          </p:txBody>
        </p:sp>
        <p:sp>
          <p:nvSpPr>
            <p:cNvPr id="67169" name="Freeform 57"/>
            <p:cNvSpPr>
              <a:spLocks/>
            </p:cNvSpPr>
            <p:nvPr/>
          </p:nvSpPr>
          <p:spPr bwMode="auto">
            <a:xfrm>
              <a:off x="1682" y="2142"/>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chemeClr val="tx2"/>
            </a:solidFill>
            <a:ln w="14288">
              <a:solidFill>
                <a:schemeClr val="tx1"/>
              </a:solidFill>
              <a:prstDash val="solid"/>
              <a:round/>
              <a:headEnd/>
              <a:tailEnd/>
            </a:ln>
          </p:spPr>
          <p:txBody>
            <a:bodyPr/>
            <a:lstStyle/>
            <a:p>
              <a:endParaRPr lang="en-US"/>
            </a:p>
          </p:txBody>
        </p:sp>
        <p:sp>
          <p:nvSpPr>
            <p:cNvPr id="67170" name="Freeform 58"/>
            <p:cNvSpPr>
              <a:spLocks/>
            </p:cNvSpPr>
            <p:nvPr/>
          </p:nvSpPr>
          <p:spPr bwMode="auto">
            <a:xfrm>
              <a:off x="1496" y="1933"/>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chemeClr val="tx2"/>
            </a:solidFill>
            <a:ln w="14351">
              <a:solidFill>
                <a:schemeClr val="tx1"/>
              </a:solidFill>
              <a:prstDash val="solid"/>
              <a:round/>
              <a:headEnd/>
              <a:tailEnd/>
            </a:ln>
          </p:spPr>
          <p:txBody>
            <a:bodyPr/>
            <a:lstStyle/>
            <a:p>
              <a:endParaRPr lang="en-US"/>
            </a:p>
          </p:txBody>
        </p:sp>
        <p:sp>
          <p:nvSpPr>
            <p:cNvPr id="67171" name="Freeform 59"/>
            <p:cNvSpPr>
              <a:spLocks/>
            </p:cNvSpPr>
            <p:nvPr/>
          </p:nvSpPr>
          <p:spPr bwMode="auto">
            <a:xfrm>
              <a:off x="1578" y="2041"/>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chemeClr val="tx2"/>
            </a:solidFill>
            <a:ln w="14288">
              <a:solidFill>
                <a:schemeClr val="tx1"/>
              </a:solidFill>
              <a:prstDash val="solid"/>
              <a:round/>
              <a:headEnd/>
              <a:tailEnd/>
            </a:ln>
          </p:spPr>
          <p:txBody>
            <a:bodyPr/>
            <a:lstStyle/>
            <a:p>
              <a:endParaRPr lang="en-US"/>
            </a:p>
          </p:txBody>
        </p:sp>
        <p:sp>
          <p:nvSpPr>
            <p:cNvPr id="67172" name="Freeform 60"/>
            <p:cNvSpPr>
              <a:spLocks/>
            </p:cNvSpPr>
            <p:nvPr/>
          </p:nvSpPr>
          <p:spPr bwMode="auto">
            <a:xfrm>
              <a:off x="1588" y="2167"/>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chemeClr val="tx2"/>
            </a:solidFill>
            <a:ln w="14351">
              <a:solidFill>
                <a:schemeClr val="tx1"/>
              </a:solidFill>
              <a:prstDash val="solid"/>
              <a:round/>
              <a:headEnd/>
              <a:tailEnd/>
            </a:ln>
          </p:spPr>
          <p:txBody>
            <a:bodyPr/>
            <a:lstStyle/>
            <a:p>
              <a:endParaRPr lang="en-US"/>
            </a:p>
          </p:txBody>
        </p:sp>
        <p:sp>
          <p:nvSpPr>
            <p:cNvPr id="67173" name="Freeform 61"/>
            <p:cNvSpPr>
              <a:spLocks/>
            </p:cNvSpPr>
            <p:nvPr/>
          </p:nvSpPr>
          <p:spPr bwMode="auto">
            <a:xfrm>
              <a:off x="1506" y="2079"/>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chemeClr val="tx2"/>
            </a:solidFill>
            <a:ln w="14288">
              <a:solidFill>
                <a:schemeClr val="tx1"/>
              </a:solidFill>
              <a:prstDash val="solid"/>
              <a:round/>
              <a:headEnd/>
              <a:tailEnd/>
            </a:ln>
          </p:spPr>
          <p:txBody>
            <a:bodyPr/>
            <a:lstStyle/>
            <a:p>
              <a:endParaRPr lang="en-US"/>
            </a:p>
          </p:txBody>
        </p:sp>
        <p:sp>
          <p:nvSpPr>
            <p:cNvPr id="67174" name="Freeform 62"/>
            <p:cNvSpPr>
              <a:spLocks/>
            </p:cNvSpPr>
            <p:nvPr/>
          </p:nvSpPr>
          <p:spPr bwMode="auto">
            <a:xfrm>
              <a:off x="1637" y="2299"/>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chemeClr val="tx2"/>
            </a:solidFill>
            <a:ln w="14288">
              <a:solidFill>
                <a:schemeClr val="tx1"/>
              </a:solidFill>
              <a:prstDash val="solid"/>
              <a:round/>
              <a:headEnd/>
              <a:tailEnd/>
            </a:ln>
          </p:spPr>
          <p:txBody>
            <a:bodyPr/>
            <a:lstStyle/>
            <a:p>
              <a:endParaRPr lang="en-US"/>
            </a:p>
          </p:txBody>
        </p:sp>
        <p:sp>
          <p:nvSpPr>
            <p:cNvPr id="67175" name="Freeform 63"/>
            <p:cNvSpPr>
              <a:spLocks/>
            </p:cNvSpPr>
            <p:nvPr/>
          </p:nvSpPr>
          <p:spPr bwMode="auto">
            <a:xfrm>
              <a:off x="1637" y="2299"/>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chemeClr val="tx2"/>
            </a:solidFill>
            <a:ln w="14288">
              <a:solidFill>
                <a:schemeClr val="tx1"/>
              </a:solidFill>
              <a:prstDash val="solid"/>
              <a:round/>
              <a:headEnd/>
              <a:tailEnd/>
            </a:ln>
          </p:spPr>
          <p:txBody>
            <a:bodyPr/>
            <a:lstStyle/>
            <a:p>
              <a:endParaRPr lang="en-US"/>
            </a:p>
          </p:txBody>
        </p:sp>
        <p:sp>
          <p:nvSpPr>
            <p:cNvPr id="67176" name="Freeform 64"/>
            <p:cNvSpPr>
              <a:spLocks/>
            </p:cNvSpPr>
            <p:nvPr/>
          </p:nvSpPr>
          <p:spPr bwMode="auto">
            <a:xfrm>
              <a:off x="1646" y="2262"/>
              <a:ext cx="37" cy="37"/>
            </a:xfrm>
            <a:custGeom>
              <a:avLst/>
              <a:gdLst>
                <a:gd name="T0" fmla="*/ 18 w 37"/>
                <a:gd name="T1" fmla="*/ 0 h 37"/>
                <a:gd name="T2" fmla="*/ 37 w 37"/>
                <a:gd name="T3" fmla="*/ 19 h 37"/>
                <a:gd name="T4" fmla="*/ 18 w 37"/>
                <a:gd name="T5" fmla="*/ 37 h 37"/>
                <a:gd name="T6" fmla="*/ 0 w 37"/>
                <a:gd name="T7" fmla="*/ 19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9"/>
                  </a:lnTo>
                  <a:lnTo>
                    <a:pt x="18" y="37"/>
                  </a:lnTo>
                  <a:lnTo>
                    <a:pt x="0" y="19"/>
                  </a:lnTo>
                  <a:lnTo>
                    <a:pt x="18" y="0"/>
                  </a:lnTo>
                  <a:close/>
                </a:path>
              </a:pathLst>
            </a:custGeom>
            <a:solidFill>
              <a:schemeClr val="tx2"/>
            </a:solidFill>
            <a:ln w="14288">
              <a:solidFill>
                <a:schemeClr val="tx1"/>
              </a:solidFill>
              <a:prstDash val="solid"/>
              <a:round/>
              <a:headEnd/>
              <a:tailEnd/>
            </a:ln>
          </p:spPr>
          <p:txBody>
            <a:bodyPr/>
            <a:lstStyle/>
            <a:p>
              <a:endParaRPr lang="en-US"/>
            </a:p>
          </p:txBody>
        </p:sp>
        <p:sp>
          <p:nvSpPr>
            <p:cNvPr id="67177" name="Freeform 65"/>
            <p:cNvSpPr>
              <a:spLocks/>
            </p:cNvSpPr>
            <p:nvPr/>
          </p:nvSpPr>
          <p:spPr bwMode="auto">
            <a:xfrm>
              <a:off x="1646" y="2290"/>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chemeClr val="tx2"/>
            </a:solidFill>
            <a:ln w="14288">
              <a:solidFill>
                <a:schemeClr val="tx1"/>
              </a:solidFill>
              <a:prstDash val="solid"/>
              <a:round/>
              <a:headEnd/>
              <a:tailEnd/>
            </a:ln>
          </p:spPr>
          <p:txBody>
            <a:bodyPr/>
            <a:lstStyle/>
            <a:p>
              <a:endParaRPr lang="en-US"/>
            </a:p>
          </p:txBody>
        </p:sp>
        <p:sp>
          <p:nvSpPr>
            <p:cNvPr id="67178" name="Freeform 66"/>
            <p:cNvSpPr>
              <a:spLocks/>
            </p:cNvSpPr>
            <p:nvPr/>
          </p:nvSpPr>
          <p:spPr bwMode="auto">
            <a:xfrm>
              <a:off x="1655" y="2244"/>
              <a:ext cx="37" cy="37"/>
            </a:xfrm>
            <a:custGeom>
              <a:avLst/>
              <a:gdLst>
                <a:gd name="T0" fmla="*/ 19 w 37"/>
                <a:gd name="T1" fmla="*/ 0 h 37"/>
                <a:gd name="T2" fmla="*/ 37 w 37"/>
                <a:gd name="T3" fmla="*/ 18 h 37"/>
                <a:gd name="T4" fmla="*/ 19 w 37"/>
                <a:gd name="T5" fmla="*/ 37 h 37"/>
                <a:gd name="T6" fmla="*/ 0 w 37"/>
                <a:gd name="T7" fmla="*/ 18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8"/>
                  </a:lnTo>
                  <a:lnTo>
                    <a:pt x="19" y="37"/>
                  </a:lnTo>
                  <a:lnTo>
                    <a:pt x="0" y="18"/>
                  </a:lnTo>
                  <a:lnTo>
                    <a:pt x="19" y="0"/>
                  </a:lnTo>
                  <a:close/>
                </a:path>
              </a:pathLst>
            </a:custGeom>
            <a:solidFill>
              <a:schemeClr val="tx2"/>
            </a:solidFill>
            <a:ln w="14288">
              <a:solidFill>
                <a:schemeClr val="tx1"/>
              </a:solidFill>
              <a:prstDash val="solid"/>
              <a:round/>
              <a:headEnd/>
              <a:tailEnd/>
            </a:ln>
          </p:spPr>
          <p:txBody>
            <a:bodyPr/>
            <a:lstStyle/>
            <a:p>
              <a:endParaRPr lang="en-US"/>
            </a:p>
          </p:txBody>
        </p:sp>
        <p:sp>
          <p:nvSpPr>
            <p:cNvPr id="67179" name="Freeform 67"/>
            <p:cNvSpPr>
              <a:spLocks/>
            </p:cNvSpPr>
            <p:nvPr/>
          </p:nvSpPr>
          <p:spPr bwMode="auto">
            <a:xfrm>
              <a:off x="1655" y="2290"/>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chemeClr val="tx2"/>
            </a:solidFill>
            <a:ln w="14351">
              <a:solidFill>
                <a:schemeClr val="tx1"/>
              </a:solidFill>
              <a:prstDash val="solid"/>
              <a:round/>
              <a:headEnd/>
              <a:tailEnd/>
            </a:ln>
          </p:spPr>
          <p:txBody>
            <a:bodyPr/>
            <a:lstStyle/>
            <a:p>
              <a:endParaRPr lang="en-US"/>
            </a:p>
          </p:txBody>
        </p:sp>
        <p:sp>
          <p:nvSpPr>
            <p:cNvPr id="67180" name="Freeform 68"/>
            <p:cNvSpPr>
              <a:spLocks/>
            </p:cNvSpPr>
            <p:nvPr/>
          </p:nvSpPr>
          <p:spPr bwMode="auto">
            <a:xfrm>
              <a:off x="1728" y="2281"/>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chemeClr val="tx2"/>
            </a:solidFill>
            <a:ln w="14288">
              <a:solidFill>
                <a:schemeClr val="tx1"/>
              </a:solidFill>
              <a:prstDash val="solid"/>
              <a:round/>
              <a:headEnd/>
              <a:tailEnd/>
            </a:ln>
          </p:spPr>
          <p:txBody>
            <a:bodyPr/>
            <a:lstStyle/>
            <a:p>
              <a:endParaRPr lang="en-US"/>
            </a:p>
          </p:txBody>
        </p:sp>
      </p:grpSp>
      <p:grpSp>
        <p:nvGrpSpPr>
          <p:cNvPr id="774213" name="Group 69"/>
          <p:cNvGrpSpPr>
            <a:grpSpLocks/>
          </p:cNvGrpSpPr>
          <p:nvPr/>
        </p:nvGrpSpPr>
        <p:grpSpPr bwMode="auto">
          <a:xfrm>
            <a:off x="2190750" y="4046538"/>
            <a:ext cx="1187450" cy="534987"/>
            <a:chOff x="1737" y="2144"/>
            <a:chExt cx="748" cy="337"/>
          </a:xfrm>
        </p:grpSpPr>
        <p:sp>
          <p:nvSpPr>
            <p:cNvPr id="67091" name="Freeform 70"/>
            <p:cNvSpPr>
              <a:spLocks/>
            </p:cNvSpPr>
            <p:nvPr/>
          </p:nvSpPr>
          <p:spPr bwMode="auto">
            <a:xfrm>
              <a:off x="1737" y="2281"/>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000080"/>
            </a:solidFill>
            <a:ln w="14288">
              <a:solidFill>
                <a:srgbClr val="0000FF"/>
              </a:solidFill>
              <a:prstDash val="solid"/>
              <a:round/>
              <a:headEnd/>
              <a:tailEnd/>
            </a:ln>
          </p:spPr>
          <p:txBody>
            <a:bodyPr/>
            <a:lstStyle/>
            <a:p>
              <a:endParaRPr lang="en-US"/>
            </a:p>
          </p:txBody>
        </p:sp>
        <p:sp>
          <p:nvSpPr>
            <p:cNvPr id="67092" name="Freeform 71"/>
            <p:cNvSpPr>
              <a:spLocks/>
            </p:cNvSpPr>
            <p:nvPr/>
          </p:nvSpPr>
          <p:spPr bwMode="auto">
            <a:xfrm>
              <a:off x="1747" y="2354"/>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093" name="Freeform 72"/>
            <p:cNvSpPr>
              <a:spLocks/>
            </p:cNvSpPr>
            <p:nvPr/>
          </p:nvSpPr>
          <p:spPr bwMode="auto">
            <a:xfrm>
              <a:off x="1756" y="2344"/>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094" name="Freeform 73"/>
            <p:cNvSpPr>
              <a:spLocks/>
            </p:cNvSpPr>
            <p:nvPr/>
          </p:nvSpPr>
          <p:spPr bwMode="auto">
            <a:xfrm>
              <a:off x="1765" y="2445"/>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095" name="Freeform 74"/>
            <p:cNvSpPr>
              <a:spLocks/>
            </p:cNvSpPr>
            <p:nvPr/>
          </p:nvSpPr>
          <p:spPr bwMode="auto">
            <a:xfrm>
              <a:off x="1774" y="2390"/>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096" name="Freeform 75"/>
            <p:cNvSpPr>
              <a:spLocks/>
            </p:cNvSpPr>
            <p:nvPr/>
          </p:nvSpPr>
          <p:spPr bwMode="auto">
            <a:xfrm>
              <a:off x="1783" y="2290"/>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097" name="Freeform 76"/>
            <p:cNvSpPr>
              <a:spLocks/>
            </p:cNvSpPr>
            <p:nvPr/>
          </p:nvSpPr>
          <p:spPr bwMode="auto">
            <a:xfrm>
              <a:off x="1792" y="2372"/>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098" name="Freeform 77"/>
            <p:cNvSpPr>
              <a:spLocks/>
            </p:cNvSpPr>
            <p:nvPr/>
          </p:nvSpPr>
          <p:spPr bwMode="auto">
            <a:xfrm>
              <a:off x="1801" y="2281"/>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099" name="Freeform 78"/>
            <p:cNvSpPr>
              <a:spLocks/>
            </p:cNvSpPr>
            <p:nvPr/>
          </p:nvSpPr>
          <p:spPr bwMode="auto">
            <a:xfrm>
              <a:off x="1810" y="2317"/>
              <a:ext cx="37" cy="37"/>
            </a:xfrm>
            <a:custGeom>
              <a:avLst/>
              <a:gdLst>
                <a:gd name="T0" fmla="*/ 19 w 37"/>
                <a:gd name="T1" fmla="*/ 0 h 37"/>
                <a:gd name="T2" fmla="*/ 37 w 37"/>
                <a:gd name="T3" fmla="*/ 18 h 37"/>
                <a:gd name="T4" fmla="*/ 19 w 37"/>
                <a:gd name="T5" fmla="*/ 37 h 37"/>
                <a:gd name="T6" fmla="*/ 0 w 37"/>
                <a:gd name="T7" fmla="*/ 18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8"/>
                  </a:lnTo>
                  <a:lnTo>
                    <a:pt x="19" y="37"/>
                  </a:lnTo>
                  <a:lnTo>
                    <a:pt x="0" y="18"/>
                  </a:lnTo>
                  <a:lnTo>
                    <a:pt x="19" y="0"/>
                  </a:lnTo>
                  <a:close/>
                </a:path>
              </a:pathLst>
            </a:custGeom>
            <a:solidFill>
              <a:srgbClr val="000080"/>
            </a:solidFill>
            <a:ln w="14288">
              <a:solidFill>
                <a:srgbClr val="0000FF"/>
              </a:solidFill>
              <a:prstDash val="solid"/>
              <a:round/>
              <a:headEnd/>
              <a:tailEnd/>
            </a:ln>
          </p:spPr>
          <p:txBody>
            <a:bodyPr/>
            <a:lstStyle/>
            <a:p>
              <a:endParaRPr lang="en-US"/>
            </a:p>
          </p:txBody>
        </p:sp>
        <p:sp>
          <p:nvSpPr>
            <p:cNvPr id="67100" name="Freeform 79"/>
            <p:cNvSpPr>
              <a:spLocks/>
            </p:cNvSpPr>
            <p:nvPr/>
          </p:nvSpPr>
          <p:spPr bwMode="auto">
            <a:xfrm>
              <a:off x="1819" y="2344"/>
              <a:ext cx="37" cy="37"/>
            </a:xfrm>
            <a:custGeom>
              <a:avLst/>
              <a:gdLst>
                <a:gd name="T0" fmla="*/ 19 w 37"/>
                <a:gd name="T1" fmla="*/ 0 h 37"/>
                <a:gd name="T2" fmla="*/ 37 w 37"/>
                <a:gd name="T3" fmla="*/ 19 h 37"/>
                <a:gd name="T4" fmla="*/ 19 w 37"/>
                <a:gd name="T5" fmla="*/ 37 h 37"/>
                <a:gd name="T6" fmla="*/ 0 w 37"/>
                <a:gd name="T7" fmla="*/ 19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9"/>
                  </a:lnTo>
                  <a:lnTo>
                    <a:pt x="19" y="37"/>
                  </a:lnTo>
                  <a:lnTo>
                    <a:pt x="0" y="19"/>
                  </a:lnTo>
                  <a:lnTo>
                    <a:pt x="19" y="0"/>
                  </a:lnTo>
                  <a:close/>
                </a:path>
              </a:pathLst>
            </a:custGeom>
            <a:solidFill>
              <a:srgbClr val="000080"/>
            </a:solidFill>
            <a:ln w="14288">
              <a:solidFill>
                <a:srgbClr val="0000FF"/>
              </a:solidFill>
              <a:prstDash val="solid"/>
              <a:round/>
              <a:headEnd/>
              <a:tailEnd/>
            </a:ln>
          </p:spPr>
          <p:txBody>
            <a:bodyPr/>
            <a:lstStyle/>
            <a:p>
              <a:endParaRPr lang="en-US"/>
            </a:p>
          </p:txBody>
        </p:sp>
        <p:sp>
          <p:nvSpPr>
            <p:cNvPr id="67101" name="Freeform 80"/>
            <p:cNvSpPr>
              <a:spLocks/>
            </p:cNvSpPr>
            <p:nvPr/>
          </p:nvSpPr>
          <p:spPr bwMode="auto">
            <a:xfrm>
              <a:off x="1829" y="2390"/>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02" name="Freeform 81"/>
            <p:cNvSpPr>
              <a:spLocks/>
            </p:cNvSpPr>
            <p:nvPr/>
          </p:nvSpPr>
          <p:spPr bwMode="auto">
            <a:xfrm>
              <a:off x="1847" y="2344"/>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03" name="Freeform 82"/>
            <p:cNvSpPr>
              <a:spLocks/>
            </p:cNvSpPr>
            <p:nvPr/>
          </p:nvSpPr>
          <p:spPr bwMode="auto">
            <a:xfrm>
              <a:off x="1856" y="2290"/>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04" name="Freeform 83"/>
            <p:cNvSpPr>
              <a:spLocks/>
            </p:cNvSpPr>
            <p:nvPr/>
          </p:nvSpPr>
          <p:spPr bwMode="auto">
            <a:xfrm>
              <a:off x="1865" y="2372"/>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05" name="Freeform 84"/>
            <p:cNvSpPr>
              <a:spLocks/>
            </p:cNvSpPr>
            <p:nvPr/>
          </p:nvSpPr>
          <p:spPr bwMode="auto">
            <a:xfrm>
              <a:off x="1874" y="2235"/>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06" name="Freeform 85"/>
            <p:cNvSpPr>
              <a:spLocks/>
            </p:cNvSpPr>
            <p:nvPr/>
          </p:nvSpPr>
          <p:spPr bwMode="auto">
            <a:xfrm>
              <a:off x="1883" y="2317"/>
              <a:ext cx="37" cy="37"/>
            </a:xfrm>
            <a:custGeom>
              <a:avLst/>
              <a:gdLst>
                <a:gd name="T0" fmla="*/ 19 w 37"/>
                <a:gd name="T1" fmla="*/ 0 h 37"/>
                <a:gd name="T2" fmla="*/ 37 w 37"/>
                <a:gd name="T3" fmla="*/ 18 h 37"/>
                <a:gd name="T4" fmla="*/ 19 w 37"/>
                <a:gd name="T5" fmla="*/ 37 h 37"/>
                <a:gd name="T6" fmla="*/ 0 w 37"/>
                <a:gd name="T7" fmla="*/ 18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8"/>
                  </a:lnTo>
                  <a:lnTo>
                    <a:pt x="19" y="37"/>
                  </a:lnTo>
                  <a:lnTo>
                    <a:pt x="0" y="18"/>
                  </a:lnTo>
                  <a:lnTo>
                    <a:pt x="19" y="0"/>
                  </a:lnTo>
                  <a:close/>
                </a:path>
              </a:pathLst>
            </a:custGeom>
            <a:solidFill>
              <a:srgbClr val="000080"/>
            </a:solidFill>
            <a:ln w="14288">
              <a:solidFill>
                <a:srgbClr val="0000FF"/>
              </a:solidFill>
              <a:prstDash val="solid"/>
              <a:round/>
              <a:headEnd/>
              <a:tailEnd/>
            </a:ln>
          </p:spPr>
          <p:txBody>
            <a:bodyPr/>
            <a:lstStyle/>
            <a:p>
              <a:endParaRPr lang="en-US"/>
            </a:p>
          </p:txBody>
        </p:sp>
        <p:sp>
          <p:nvSpPr>
            <p:cNvPr id="67107" name="Freeform 86"/>
            <p:cNvSpPr>
              <a:spLocks/>
            </p:cNvSpPr>
            <p:nvPr/>
          </p:nvSpPr>
          <p:spPr bwMode="auto">
            <a:xfrm>
              <a:off x="1892" y="2317"/>
              <a:ext cx="37" cy="37"/>
            </a:xfrm>
            <a:custGeom>
              <a:avLst/>
              <a:gdLst>
                <a:gd name="T0" fmla="*/ 19 w 37"/>
                <a:gd name="T1" fmla="*/ 0 h 37"/>
                <a:gd name="T2" fmla="*/ 37 w 37"/>
                <a:gd name="T3" fmla="*/ 18 h 37"/>
                <a:gd name="T4" fmla="*/ 19 w 37"/>
                <a:gd name="T5" fmla="*/ 37 h 37"/>
                <a:gd name="T6" fmla="*/ 0 w 37"/>
                <a:gd name="T7" fmla="*/ 18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8"/>
                  </a:lnTo>
                  <a:lnTo>
                    <a:pt x="19" y="37"/>
                  </a:lnTo>
                  <a:lnTo>
                    <a:pt x="0" y="18"/>
                  </a:lnTo>
                  <a:lnTo>
                    <a:pt x="19" y="0"/>
                  </a:lnTo>
                  <a:close/>
                </a:path>
              </a:pathLst>
            </a:custGeom>
            <a:solidFill>
              <a:srgbClr val="000080"/>
            </a:solidFill>
            <a:ln w="14288">
              <a:solidFill>
                <a:srgbClr val="0000FF"/>
              </a:solidFill>
              <a:prstDash val="solid"/>
              <a:round/>
              <a:headEnd/>
              <a:tailEnd/>
            </a:ln>
          </p:spPr>
          <p:txBody>
            <a:bodyPr/>
            <a:lstStyle/>
            <a:p>
              <a:endParaRPr lang="en-US"/>
            </a:p>
          </p:txBody>
        </p:sp>
        <p:sp>
          <p:nvSpPr>
            <p:cNvPr id="67108" name="Freeform 87"/>
            <p:cNvSpPr>
              <a:spLocks/>
            </p:cNvSpPr>
            <p:nvPr/>
          </p:nvSpPr>
          <p:spPr bwMode="auto">
            <a:xfrm>
              <a:off x="1902" y="2363"/>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09" name="Freeform 88"/>
            <p:cNvSpPr>
              <a:spLocks/>
            </p:cNvSpPr>
            <p:nvPr/>
          </p:nvSpPr>
          <p:spPr bwMode="auto">
            <a:xfrm>
              <a:off x="1911" y="2262"/>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10" name="Freeform 89"/>
            <p:cNvSpPr>
              <a:spLocks/>
            </p:cNvSpPr>
            <p:nvPr/>
          </p:nvSpPr>
          <p:spPr bwMode="auto">
            <a:xfrm>
              <a:off x="1920" y="2299"/>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11" name="Freeform 90"/>
            <p:cNvSpPr>
              <a:spLocks/>
            </p:cNvSpPr>
            <p:nvPr/>
          </p:nvSpPr>
          <p:spPr bwMode="auto">
            <a:xfrm>
              <a:off x="1929" y="2390"/>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12" name="Freeform 91"/>
            <p:cNvSpPr>
              <a:spLocks/>
            </p:cNvSpPr>
            <p:nvPr/>
          </p:nvSpPr>
          <p:spPr bwMode="auto">
            <a:xfrm>
              <a:off x="1938" y="2326"/>
              <a:ext cx="37" cy="37"/>
            </a:xfrm>
            <a:custGeom>
              <a:avLst/>
              <a:gdLst>
                <a:gd name="T0" fmla="*/ 18 w 37"/>
                <a:gd name="T1" fmla="*/ 0 h 37"/>
                <a:gd name="T2" fmla="*/ 37 w 37"/>
                <a:gd name="T3" fmla="*/ 18 h 37"/>
                <a:gd name="T4" fmla="*/ 18 w 37"/>
                <a:gd name="T5" fmla="*/ 37 h 37"/>
                <a:gd name="T6" fmla="*/ 0 w 37"/>
                <a:gd name="T7" fmla="*/ 18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8"/>
                  </a:lnTo>
                  <a:lnTo>
                    <a:pt x="18" y="37"/>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13" name="Freeform 92"/>
            <p:cNvSpPr>
              <a:spLocks/>
            </p:cNvSpPr>
            <p:nvPr/>
          </p:nvSpPr>
          <p:spPr bwMode="auto">
            <a:xfrm>
              <a:off x="1947" y="2381"/>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14" name="Freeform 93"/>
            <p:cNvSpPr>
              <a:spLocks/>
            </p:cNvSpPr>
            <p:nvPr/>
          </p:nvSpPr>
          <p:spPr bwMode="auto">
            <a:xfrm>
              <a:off x="1956" y="2381"/>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000080"/>
            </a:solidFill>
            <a:ln w="14288">
              <a:solidFill>
                <a:srgbClr val="0000FF"/>
              </a:solidFill>
              <a:prstDash val="solid"/>
              <a:round/>
              <a:headEnd/>
              <a:tailEnd/>
            </a:ln>
          </p:spPr>
          <p:txBody>
            <a:bodyPr/>
            <a:lstStyle/>
            <a:p>
              <a:endParaRPr lang="en-US"/>
            </a:p>
          </p:txBody>
        </p:sp>
        <p:sp>
          <p:nvSpPr>
            <p:cNvPr id="67115" name="Freeform 94"/>
            <p:cNvSpPr>
              <a:spLocks/>
            </p:cNvSpPr>
            <p:nvPr/>
          </p:nvSpPr>
          <p:spPr bwMode="auto">
            <a:xfrm>
              <a:off x="1965" y="2381"/>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000080"/>
            </a:solidFill>
            <a:ln w="14288">
              <a:solidFill>
                <a:srgbClr val="0000FF"/>
              </a:solidFill>
              <a:prstDash val="solid"/>
              <a:round/>
              <a:headEnd/>
              <a:tailEnd/>
            </a:ln>
          </p:spPr>
          <p:txBody>
            <a:bodyPr/>
            <a:lstStyle/>
            <a:p>
              <a:endParaRPr lang="en-US"/>
            </a:p>
          </p:txBody>
        </p:sp>
        <p:sp>
          <p:nvSpPr>
            <p:cNvPr id="67116" name="Freeform 95"/>
            <p:cNvSpPr>
              <a:spLocks/>
            </p:cNvSpPr>
            <p:nvPr/>
          </p:nvSpPr>
          <p:spPr bwMode="auto">
            <a:xfrm>
              <a:off x="1975" y="2235"/>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17" name="Freeform 96"/>
            <p:cNvSpPr>
              <a:spLocks/>
            </p:cNvSpPr>
            <p:nvPr/>
          </p:nvSpPr>
          <p:spPr bwMode="auto">
            <a:xfrm>
              <a:off x="1984" y="2445"/>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18" name="Freeform 97"/>
            <p:cNvSpPr>
              <a:spLocks/>
            </p:cNvSpPr>
            <p:nvPr/>
          </p:nvSpPr>
          <p:spPr bwMode="auto">
            <a:xfrm>
              <a:off x="2002" y="2262"/>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19" name="Freeform 98"/>
            <p:cNvSpPr>
              <a:spLocks/>
            </p:cNvSpPr>
            <p:nvPr/>
          </p:nvSpPr>
          <p:spPr bwMode="auto">
            <a:xfrm>
              <a:off x="2011" y="2344"/>
              <a:ext cx="37" cy="37"/>
            </a:xfrm>
            <a:custGeom>
              <a:avLst/>
              <a:gdLst>
                <a:gd name="T0" fmla="*/ 18 w 37"/>
                <a:gd name="T1" fmla="*/ 0 h 37"/>
                <a:gd name="T2" fmla="*/ 37 w 37"/>
                <a:gd name="T3" fmla="*/ 19 h 37"/>
                <a:gd name="T4" fmla="*/ 18 w 37"/>
                <a:gd name="T5" fmla="*/ 37 h 37"/>
                <a:gd name="T6" fmla="*/ 0 w 37"/>
                <a:gd name="T7" fmla="*/ 19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9"/>
                  </a:lnTo>
                  <a:lnTo>
                    <a:pt x="18" y="37"/>
                  </a:lnTo>
                  <a:lnTo>
                    <a:pt x="0" y="19"/>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20" name="Freeform 99"/>
            <p:cNvSpPr>
              <a:spLocks/>
            </p:cNvSpPr>
            <p:nvPr/>
          </p:nvSpPr>
          <p:spPr bwMode="auto">
            <a:xfrm>
              <a:off x="2020" y="2290"/>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21" name="Freeform 100"/>
            <p:cNvSpPr>
              <a:spLocks/>
            </p:cNvSpPr>
            <p:nvPr/>
          </p:nvSpPr>
          <p:spPr bwMode="auto">
            <a:xfrm>
              <a:off x="2029" y="2390"/>
              <a:ext cx="37" cy="37"/>
            </a:xfrm>
            <a:custGeom>
              <a:avLst/>
              <a:gdLst>
                <a:gd name="T0" fmla="*/ 19 w 37"/>
                <a:gd name="T1" fmla="*/ 0 h 37"/>
                <a:gd name="T2" fmla="*/ 37 w 37"/>
                <a:gd name="T3" fmla="*/ 18 h 37"/>
                <a:gd name="T4" fmla="*/ 19 w 37"/>
                <a:gd name="T5" fmla="*/ 37 h 37"/>
                <a:gd name="T6" fmla="*/ 0 w 37"/>
                <a:gd name="T7" fmla="*/ 18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8"/>
                  </a:lnTo>
                  <a:lnTo>
                    <a:pt x="19" y="37"/>
                  </a:lnTo>
                  <a:lnTo>
                    <a:pt x="0" y="18"/>
                  </a:lnTo>
                  <a:lnTo>
                    <a:pt x="19" y="0"/>
                  </a:lnTo>
                  <a:close/>
                </a:path>
              </a:pathLst>
            </a:custGeom>
            <a:solidFill>
              <a:srgbClr val="000080"/>
            </a:solidFill>
            <a:ln w="14288">
              <a:solidFill>
                <a:srgbClr val="0000FF"/>
              </a:solidFill>
              <a:prstDash val="solid"/>
              <a:round/>
              <a:headEnd/>
              <a:tailEnd/>
            </a:ln>
          </p:spPr>
          <p:txBody>
            <a:bodyPr/>
            <a:lstStyle/>
            <a:p>
              <a:endParaRPr lang="en-US"/>
            </a:p>
          </p:txBody>
        </p:sp>
        <p:sp>
          <p:nvSpPr>
            <p:cNvPr id="67122" name="Freeform 101"/>
            <p:cNvSpPr>
              <a:spLocks/>
            </p:cNvSpPr>
            <p:nvPr/>
          </p:nvSpPr>
          <p:spPr bwMode="auto">
            <a:xfrm>
              <a:off x="2038" y="2335"/>
              <a:ext cx="37" cy="37"/>
            </a:xfrm>
            <a:custGeom>
              <a:avLst/>
              <a:gdLst>
                <a:gd name="T0" fmla="*/ 19 w 37"/>
                <a:gd name="T1" fmla="*/ 0 h 37"/>
                <a:gd name="T2" fmla="*/ 37 w 37"/>
                <a:gd name="T3" fmla="*/ 19 h 37"/>
                <a:gd name="T4" fmla="*/ 19 w 37"/>
                <a:gd name="T5" fmla="*/ 37 h 37"/>
                <a:gd name="T6" fmla="*/ 0 w 37"/>
                <a:gd name="T7" fmla="*/ 19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9"/>
                  </a:lnTo>
                  <a:lnTo>
                    <a:pt x="19" y="37"/>
                  </a:lnTo>
                  <a:lnTo>
                    <a:pt x="0" y="19"/>
                  </a:lnTo>
                  <a:lnTo>
                    <a:pt x="19" y="0"/>
                  </a:lnTo>
                  <a:close/>
                </a:path>
              </a:pathLst>
            </a:custGeom>
            <a:solidFill>
              <a:srgbClr val="000080"/>
            </a:solidFill>
            <a:ln w="14288">
              <a:solidFill>
                <a:srgbClr val="0000FF"/>
              </a:solidFill>
              <a:prstDash val="solid"/>
              <a:round/>
              <a:headEnd/>
              <a:tailEnd/>
            </a:ln>
          </p:spPr>
          <p:txBody>
            <a:bodyPr/>
            <a:lstStyle/>
            <a:p>
              <a:endParaRPr lang="en-US"/>
            </a:p>
          </p:txBody>
        </p:sp>
        <p:sp>
          <p:nvSpPr>
            <p:cNvPr id="67123" name="Freeform 102"/>
            <p:cNvSpPr>
              <a:spLocks/>
            </p:cNvSpPr>
            <p:nvPr/>
          </p:nvSpPr>
          <p:spPr bwMode="auto">
            <a:xfrm>
              <a:off x="2048" y="2372"/>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24" name="Freeform 103"/>
            <p:cNvSpPr>
              <a:spLocks/>
            </p:cNvSpPr>
            <p:nvPr/>
          </p:nvSpPr>
          <p:spPr bwMode="auto">
            <a:xfrm>
              <a:off x="2057" y="2363"/>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25" name="Freeform 104"/>
            <p:cNvSpPr>
              <a:spLocks/>
            </p:cNvSpPr>
            <p:nvPr/>
          </p:nvSpPr>
          <p:spPr bwMode="auto">
            <a:xfrm>
              <a:off x="2066" y="2317"/>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26" name="Freeform 105"/>
            <p:cNvSpPr>
              <a:spLocks/>
            </p:cNvSpPr>
            <p:nvPr/>
          </p:nvSpPr>
          <p:spPr bwMode="auto">
            <a:xfrm>
              <a:off x="2075" y="2354"/>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27" name="Freeform 106"/>
            <p:cNvSpPr>
              <a:spLocks/>
            </p:cNvSpPr>
            <p:nvPr/>
          </p:nvSpPr>
          <p:spPr bwMode="auto">
            <a:xfrm>
              <a:off x="2084" y="2308"/>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28" name="Freeform 107"/>
            <p:cNvSpPr>
              <a:spLocks/>
            </p:cNvSpPr>
            <p:nvPr/>
          </p:nvSpPr>
          <p:spPr bwMode="auto">
            <a:xfrm>
              <a:off x="2093" y="2317"/>
              <a:ext cx="37" cy="37"/>
            </a:xfrm>
            <a:custGeom>
              <a:avLst/>
              <a:gdLst>
                <a:gd name="T0" fmla="*/ 18 w 37"/>
                <a:gd name="T1" fmla="*/ 0 h 37"/>
                <a:gd name="T2" fmla="*/ 37 w 37"/>
                <a:gd name="T3" fmla="*/ 18 h 37"/>
                <a:gd name="T4" fmla="*/ 18 w 37"/>
                <a:gd name="T5" fmla="*/ 37 h 37"/>
                <a:gd name="T6" fmla="*/ 0 w 37"/>
                <a:gd name="T7" fmla="*/ 18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8"/>
                  </a:lnTo>
                  <a:lnTo>
                    <a:pt x="18" y="37"/>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29" name="Freeform 108"/>
            <p:cNvSpPr>
              <a:spLocks/>
            </p:cNvSpPr>
            <p:nvPr/>
          </p:nvSpPr>
          <p:spPr bwMode="auto">
            <a:xfrm>
              <a:off x="2102" y="2271"/>
              <a:ext cx="37" cy="37"/>
            </a:xfrm>
            <a:custGeom>
              <a:avLst/>
              <a:gdLst>
                <a:gd name="T0" fmla="*/ 18 w 37"/>
                <a:gd name="T1" fmla="*/ 0 h 37"/>
                <a:gd name="T2" fmla="*/ 37 w 37"/>
                <a:gd name="T3" fmla="*/ 19 h 37"/>
                <a:gd name="T4" fmla="*/ 18 w 37"/>
                <a:gd name="T5" fmla="*/ 37 h 37"/>
                <a:gd name="T6" fmla="*/ 0 w 37"/>
                <a:gd name="T7" fmla="*/ 19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9"/>
                  </a:lnTo>
                  <a:lnTo>
                    <a:pt x="18" y="37"/>
                  </a:lnTo>
                  <a:lnTo>
                    <a:pt x="0" y="19"/>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30" name="Freeform 109"/>
            <p:cNvSpPr>
              <a:spLocks/>
            </p:cNvSpPr>
            <p:nvPr/>
          </p:nvSpPr>
          <p:spPr bwMode="auto">
            <a:xfrm>
              <a:off x="2111" y="2390"/>
              <a:ext cx="37" cy="37"/>
            </a:xfrm>
            <a:custGeom>
              <a:avLst/>
              <a:gdLst>
                <a:gd name="T0" fmla="*/ 19 w 37"/>
                <a:gd name="T1" fmla="*/ 0 h 37"/>
                <a:gd name="T2" fmla="*/ 37 w 37"/>
                <a:gd name="T3" fmla="*/ 18 h 37"/>
                <a:gd name="T4" fmla="*/ 19 w 37"/>
                <a:gd name="T5" fmla="*/ 37 h 37"/>
                <a:gd name="T6" fmla="*/ 0 w 37"/>
                <a:gd name="T7" fmla="*/ 18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8"/>
                  </a:lnTo>
                  <a:lnTo>
                    <a:pt x="19" y="37"/>
                  </a:lnTo>
                  <a:lnTo>
                    <a:pt x="0" y="18"/>
                  </a:lnTo>
                  <a:lnTo>
                    <a:pt x="19" y="0"/>
                  </a:lnTo>
                  <a:close/>
                </a:path>
              </a:pathLst>
            </a:custGeom>
            <a:solidFill>
              <a:srgbClr val="000080"/>
            </a:solidFill>
            <a:ln w="14288">
              <a:solidFill>
                <a:srgbClr val="0000FF"/>
              </a:solidFill>
              <a:prstDash val="solid"/>
              <a:round/>
              <a:headEnd/>
              <a:tailEnd/>
            </a:ln>
          </p:spPr>
          <p:txBody>
            <a:bodyPr/>
            <a:lstStyle/>
            <a:p>
              <a:endParaRPr lang="en-US"/>
            </a:p>
          </p:txBody>
        </p:sp>
        <p:sp>
          <p:nvSpPr>
            <p:cNvPr id="67131" name="Freeform 110"/>
            <p:cNvSpPr>
              <a:spLocks/>
            </p:cNvSpPr>
            <p:nvPr/>
          </p:nvSpPr>
          <p:spPr bwMode="auto">
            <a:xfrm>
              <a:off x="2120" y="2281"/>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000080"/>
            </a:solidFill>
            <a:ln w="14288">
              <a:solidFill>
                <a:srgbClr val="0000FF"/>
              </a:solidFill>
              <a:prstDash val="solid"/>
              <a:round/>
              <a:headEnd/>
              <a:tailEnd/>
            </a:ln>
          </p:spPr>
          <p:txBody>
            <a:bodyPr/>
            <a:lstStyle/>
            <a:p>
              <a:endParaRPr lang="en-US"/>
            </a:p>
          </p:txBody>
        </p:sp>
        <p:sp>
          <p:nvSpPr>
            <p:cNvPr id="67132" name="Freeform 111"/>
            <p:cNvSpPr>
              <a:spLocks/>
            </p:cNvSpPr>
            <p:nvPr/>
          </p:nvSpPr>
          <p:spPr bwMode="auto">
            <a:xfrm>
              <a:off x="2130" y="2326"/>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000080"/>
            </a:solidFill>
            <a:ln w="14351" cap="rnd">
              <a:solidFill>
                <a:srgbClr val="0000FF"/>
              </a:solidFill>
              <a:prstDash val="sysDot"/>
              <a:round/>
              <a:headEnd/>
              <a:tailEnd/>
            </a:ln>
          </p:spPr>
          <p:txBody>
            <a:bodyPr/>
            <a:lstStyle/>
            <a:p>
              <a:endParaRPr lang="en-US"/>
            </a:p>
          </p:txBody>
        </p:sp>
        <p:sp>
          <p:nvSpPr>
            <p:cNvPr id="67133" name="Freeform 112"/>
            <p:cNvSpPr>
              <a:spLocks/>
            </p:cNvSpPr>
            <p:nvPr/>
          </p:nvSpPr>
          <p:spPr bwMode="auto">
            <a:xfrm>
              <a:off x="2139" y="2281"/>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34" name="Freeform 113"/>
            <p:cNvSpPr>
              <a:spLocks/>
            </p:cNvSpPr>
            <p:nvPr/>
          </p:nvSpPr>
          <p:spPr bwMode="auto">
            <a:xfrm>
              <a:off x="2148" y="2244"/>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35" name="Freeform 114"/>
            <p:cNvSpPr>
              <a:spLocks/>
            </p:cNvSpPr>
            <p:nvPr/>
          </p:nvSpPr>
          <p:spPr bwMode="auto">
            <a:xfrm>
              <a:off x="2166" y="2271"/>
              <a:ext cx="37" cy="37"/>
            </a:xfrm>
            <a:custGeom>
              <a:avLst/>
              <a:gdLst>
                <a:gd name="T0" fmla="*/ 18 w 37"/>
                <a:gd name="T1" fmla="*/ 0 h 37"/>
                <a:gd name="T2" fmla="*/ 37 w 37"/>
                <a:gd name="T3" fmla="*/ 19 h 37"/>
                <a:gd name="T4" fmla="*/ 18 w 37"/>
                <a:gd name="T5" fmla="*/ 37 h 37"/>
                <a:gd name="T6" fmla="*/ 0 w 37"/>
                <a:gd name="T7" fmla="*/ 19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9"/>
                  </a:lnTo>
                  <a:lnTo>
                    <a:pt x="18" y="37"/>
                  </a:lnTo>
                  <a:lnTo>
                    <a:pt x="0" y="19"/>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36" name="Freeform 115"/>
            <p:cNvSpPr>
              <a:spLocks/>
            </p:cNvSpPr>
            <p:nvPr/>
          </p:nvSpPr>
          <p:spPr bwMode="auto">
            <a:xfrm>
              <a:off x="2175" y="2381"/>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37" name="Freeform 116"/>
            <p:cNvSpPr>
              <a:spLocks/>
            </p:cNvSpPr>
            <p:nvPr/>
          </p:nvSpPr>
          <p:spPr bwMode="auto">
            <a:xfrm>
              <a:off x="2184" y="2262"/>
              <a:ext cx="37" cy="37"/>
            </a:xfrm>
            <a:custGeom>
              <a:avLst/>
              <a:gdLst>
                <a:gd name="T0" fmla="*/ 19 w 37"/>
                <a:gd name="T1" fmla="*/ 0 h 37"/>
                <a:gd name="T2" fmla="*/ 37 w 37"/>
                <a:gd name="T3" fmla="*/ 19 h 37"/>
                <a:gd name="T4" fmla="*/ 19 w 37"/>
                <a:gd name="T5" fmla="*/ 37 h 37"/>
                <a:gd name="T6" fmla="*/ 0 w 37"/>
                <a:gd name="T7" fmla="*/ 19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9"/>
                  </a:lnTo>
                  <a:lnTo>
                    <a:pt x="19" y="37"/>
                  </a:lnTo>
                  <a:lnTo>
                    <a:pt x="0" y="19"/>
                  </a:lnTo>
                  <a:lnTo>
                    <a:pt x="19" y="0"/>
                  </a:lnTo>
                  <a:close/>
                </a:path>
              </a:pathLst>
            </a:custGeom>
            <a:solidFill>
              <a:srgbClr val="000080"/>
            </a:solidFill>
            <a:ln w="14288">
              <a:solidFill>
                <a:srgbClr val="0000FF"/>
              </a:solidFill>
              <a:prstDash val="solid"/>
              <a:round/>
              <a:headEnd/>
              <a:tailEnd/>
            </a:ln>
          </p:spPr>
          <p:txBody>
            <a:bodyPr/>
            <a:lstStyle/>
            <a:p>
              <a:endParaRPr lang="en-US"/>
            </a:p>
          </p:txBody>
        </p:sp>
        <p:sp>
          <p:nvSpPr>
            <p:cNvPr id="67138" name="Freeform 117"/>
            <p:cNvSpPr>
              <a:spLocks/>
            </p:cNvSpPr>
            <p:nvPr/>
          </p:nvSpPr>
          <p:spPr bwMode="auto">
            <a:xfrm>
              <a:off x="2193" y="2253"/>
              <a:ext cx="37" cy="37"/>
            </a:xfrm>
            <a:custGeom>
              <a:avLst/>
              <a:gdLst>
                <a:gd name="T0" fmla="*/ 19 w 37"/>
                <a:gd name="T1" fmla="*/ 0 h 37"/>
                <a:gd name="T2" fmla="*/ 37 w 37"/>
                <a:gd name="T3" fmla="*/ 18 h 37"/>
                <a:gd name="T4" fmla="*/ 19 w 37"/>
                <a:gd name="T5" fmla="*/ 37 h 37"/>
                <a:gd name="T6" fmla="*/ 0 w 37"/>
                <a:gd name="T7" fmla="*/ 18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8"/>
                  </a:lnTo>
                  <a:lnTo>
                    <a:pt x="19" y="37"/>
                  </a:lnTo>
                  <a:lnTo>
                    <a:pt x="0" y="18"/>
                  </a:lnTo>
                  <a:lnTo>
                    <a:pt x="19" y="0"/>
                  </a:lnTo>
                  <a:close/>
                </a:path>
              </a:pathLst>
            </a:custGeom>
            <a:solidFill>
              <a:srgbClr val="000080"/>
            </a:solidFill>
            <a:ln w="14288">
              <a:solidFill>
                <a:srgbClr val="0000FF"/>
              </a:solidFill>
              <a:prstDash val="solid"/>
              <a:round/>
              <a:headEnd/>
              <a:tailEnd/>
            </a:ln>
          </p:spPr>
          <p:txBody>
            <a:bodyPr/>
            <a:lstStyle/>
            <a:p>
              <a:endParaRPr lang="en-US"/>
            </a:p>
          </p:txBody>
        </p:sp>
        <p:sp>
          <p:nvSpPr>
            <p:cNvPr id="67139" name="Freeform 118"/>
            <p:cNvSpPr>
              <a:spLocks/>
            </p:cNvSpPr>
            <p:nvPr/>
          </p:nvSpPr>
          <p:spPr bwMode="auto">
            <a:xfrm>
              <a:off x="2203" y="2262"/>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40" name="Freeform 119"/>
            <p:cNvSpPr>
              <a:spLocks/>
            </p:cNvSpPr>
            <p:nvPr/>
          </p:nvSpPr>
          <p:spPr bwMode="auto">
            <a:xfrm>
              <a:off x="2212" y="2335"/>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41" name="Freeform 120"/>
            <p:cNvSpPr>
              <a:spLocks/>
            </p:cNvSpPr>
            <p:nvPr/>
          </p:nvSpPr>
          <p:spPr bwMode="auto">
            <a:xfrm>
              <a:off x="2221" y="2235"/>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42" name="Freeform 121"/>
            <p:cNvSpPr>
              <a:spLocks/>
            </p:cNvSpPr>
            <p:nvPr/>
          </p:nvSpPr>
          <p:spPr bwMode="auto">
            <a:xfrm>
              <a:off x="2230" y="2290"/>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43" name="Freeform 122"/>
            <p:cNvSpPr>
              <a:spLocks/>
            </p:cNvSpPr>
            <p:nvPr/>
          </p:nvSpPr>
          <p:spPr bwMode="auto">
            <a:xfrm>
              <a:off x="2239" y="2290"/>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44" name="Freeform 123"/>
            <p:cNvSpPr>
              <a:spLocks/>
            </p:cNvSpPr>
            <p:nvPr/>
          </p:nvSpPr>
          <p:spPr bwMode="auto">
            <a:xfrm>
              <a:off x="2248" y="2208"/>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45" name="Freeform 124"/>
            <p:cNvSpPr>
              <a:spLocks/>
            </p:cNvSpPr>
            <p:nvPr/>
          </p:nvSpPr>
          <p:spPr bwMode="auto">
            <a:xfrm>
              <a:off x="2257" y="2262"/>
              <a:ext cx="37" cy="37"/>
            </a:xfrm>
            <a:custGeom>
              <a:avLst/>
              <a:gdLst>
                <a:gd name="T0" fmla="*/ 19 w 37"/>
                <a:gd name="T1" fmla="*/ 0 h 37"/>
                <a:gd name="T2" fmla="*/ 37 w 37"/>
                <a:gd name="T3" fmla="*/ 19 h 37"/>
                <a:gd name="T4" fmla="*/ 19 w 37"/>
                <a:gd name="T5" fmla="*/ 37 h 37"/>
                <a:gd name="T6" fmla="*/ 0 w 37"/>
                <a:gd name="T7" fmla="*/ 19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9"/>
                  </a:lnTo>
                  <a:lnTo>
                    <a:pt x="19" y="37"/>
                  </a:lnTo>
                  <a:lnTo>
                    <a:pt x="0" y="19"/>
                  </a:lnTo>
                  <a:lnTo>
                    <a:pt x="19" y="0"/>
                  </a:lnTo>
                  <a:close/>
                </a:path>
              </a:pathLst>
            </a:custGeom>
            <a:solidFill>
              <a:srgbClr val="000080"/>
            </a:solidFill>
            <a:ln w="14288">
              <a:solidFill>
                <a:srgbClr val="0000FF"/>
              </a:solidFill>
              <a:prstDash val="solid"/>
              <a:round/>
              <a:headEnd/>
              <a:tailEnd/>
            </a:ln>
          </p:spPr>
          <p:txBody>
            <a:bodyPr/>
            <a:lstStyle/>
            <a:p>
              <a:endParaRPr lang="en-US"/>
            </a:p>
          </p:txBody>
        </p:sp>
        <p:sp>
          <p:nvSpPr>
            <p:cNvPr id="67146" name="Freeform 125"/>
            <p:cNvSpPr>
              <a:spLocks/>
            </p:cNvSpPr>
            <p:nvPr/>
          </p:nvSpPr>
          <p:spPr bwMode="auto">
            <a:xfrm>
              <a:off x="2266" y="2208"/>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000080"/>
            </a:solidFill>
            <a:ln w="14288">
              <a:solidFill>
                <a:srgbClr val="0000FF"/>
              </a:solidFill>
              <a:prstDash val="solid"/>
              <a:round/>
              <a:headEnd/>
              <a:tailEnd/>
            </a:ln>
          </p:spPr>
          <p:txBody>
            <a:bodyPr/>
            <a:lstStyle/>
            <a:p>
              <a:endParaRPr lang="en-US"/>
            </a:p>
          </p:txBody>
        </p:sp>
        <p:sp>
          <p:nvSpPr>
            <p:cNvPr id="67147" name="Freeform 126"/>
            <p:cNvSpPr>
              <a:spLocks/>
            </p:cNvSpPr>
            <p:nvPr/>
          </p:nvSpPr>
          <p:spPr bwMode="auto">
            <a:xfrm>
              <a:off x="2276" y="2363"/>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48" name="Freeform 127"/>
            <p:cNvSpPr>
              <a:spLocks/>
            </p:cNvSpPr>
            <p:nvPr/>
          </p:nvSpPr>
          <p:spPr bwMode="auto">
            <a:xfrm>
              <a:off x="2285" y="2253"/>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49" name="Freeform 128"/>
            <p:cNvSpPr>
              <a:spLocks/>
            </p:cNvSpPr>
            <p:nvPr/>
          </p:nvSpPr>
          <p:spPr bwMode="auto">
            <a:xfrm>
              <a:off x="2294" y="2317"/>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50" name="Freeform 129"/>
            <p:cNvSpPr>
              <a:spLocks/>
            </p:cNvSpPr>
            <p:nvPr/>
          </p:nvSpPr>
          <p:spPr bwMode="auto">
            <a:xfrm>
              <a:off x="2303" y="2253"/>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51" name="Freeform 130"/>
            <p:cNvSpPr>
              <a:spLocks/>
            </p:cNvSpPr>
            <p:nvPr/>
          </p:nvSpPr>
          <p:spPr bwMode="auto">
            <a:xfrm>
              <a:off x="2321" y="2290"/>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52" name="Freeform 131"/>
            <p:cNvSpPr>
              <a:spLocks/>
            </p:cNvSpPr>
            <p:nvPr/>
          </p:nvSpPr>
          <p:spPr bwMode="auto">
            <a:xfrm>
              <a:off x="2330" y="2281"/>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000080"/>
            </a:solidFill>
            <a:ln w="14288">
              <a:solidFill>
                <a:srgbClr val="0000FF"/>
              </a:solidFill>
              <a:prstDash val="solid"/>
              <a:round/>
              <a:headEnd/>
              <a:tailEnd/>
            </a:ln>
          </p:spPr>
          <p:txBody>
            <a:bodyPr/>
            <a:lstStyle/>
            <a:p>
              <a:endParaRPr lang="en-US"/>
            </a:p>
          </p:txBody>
        </p:sp>
        <p:sp>
          <p:nvSpPr>
            <p:cNvPr id="67153" name="Freeform 132"/>
            <p:cNvSpPr>
              <a:spLocks/>
            </p:cNvSpPr>
            <p:nvPr/>
          </p:nvSpPr>
          <p:spPr bwMode="auto">
            <a:xfrm>
              <a:off x="2339" y="2417"/>
              <a:ext cx="37" cy="37"/>
            </a:xfrm>
            <a:custGeom>
              <a:avLst/>
              <a:gdLst>
                <a:gd name="T0" fmla="*/ 19 w 37"/>
                <a:gd name="T1" fmla="*/ 0 h 37"/>
                <a:gd name="T2" fmla="*/ 37 w 37"/>
                <a:gd name="T3" fmla="*/ 19 h 37"/>
                <a:gd name="T4" fmla="*/ 19 w 37"/>
                <a:gd name="T5" fmla="*/ 37 h 37"/>
                <a:gd name="T6" fmla="*/ 0 w 37"/>
                <a:gd name="T7" fmla="*/ 19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9"/>
                  </a:lnTo>
                  <a:lnTo>
                    <a:pt x="19" y="37"/>
                  </a:lnTo>
                  <a:lnTo>
                    <a:pt x="0" y="19"/>
                  </a:lnTo>
                  <a:lnTo>
                    <a:pt x="19" y="0"/>
                  </a:lnTo>
                  <a:close/>
                </a:path>
              </a:pathLst>
            </a:custGeom>
            <a:solidFill>
              <a:srgbClr val="000080"/>
            </a:solidFill>
            <a:ln w="14288">
              <a:solidFill>
                <a:srgbClr val="0000FF"/>
              </a:solidFill>
              <a:prstDash val="solid"/>
              <a:round/>
              <a:headEnd/>
              <a:tailEnd/>
            </a:ln>
          </p:spPr>
          <p:txBody>
            <a:bodyPr/>
            <a:lstStyle/>
            <a:p>
              <a:endParaRPr lang="en-US"/>
            </a:p>
          </p:txBody>
        </p:sp>
        <p:sp>
          <p:nvSpPr>
            <p:cNvPr id="67154" name="Freeform 133"/>
            <p:cNvSpPr>
              <a:spLocks/>
            </p:cNvSpPr>
            <p:nvPr/>
          </p:nvSpPr>
          <p:spPr bwMode="auto">
            <a:xfrm>
              <a:off x="2349" y="2253"/>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55" name="Freeform 134"/>
            <p:cNvSpPr>
              <a:spLocks/>
            </p:cNvSpPr>
            <p:nvPr/>
          </p:nvSpPr>
          <p:spPr bwMode="auto">
            <a:xfrm>
              <a:off x="2358" y="2262"/>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56" name="Freeform 135"/>
            <p:cNvSpPr>
              <a:spLocks/>
            </p:cNvSpPr>
            <p:nvPr/>
          </p:nvSpPr>
          <p:spPr bwMode="auto">
            <a:xfrm>
              <a:off x="2367" y="2317"/>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57" name="Freeform 136"/>
            <p:cNvSpPr>
              <a:spLocks/>
            </p:cNvSpPr>
            <p:nvPr/>
          </p:nvSpPr>
          <p:spPr bwMode="auto">
            <a:xfrm>
              <a:off x="2376" y="2199"/>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58" name="Freeform 137"/>
            <p:cNvSpPr>
              <a:spLocks/>
            </p:cNvSpPr>
            <p:nvPr/>
          </p:nvSpPr>
          <p:spPr bwMode="auto">
            <a:xfrm>
              <a:off x="2385" y="2290"/>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59" name="Freeform 138"/>
            <p:cNvSpPr>
              <a:spLocks/>
            </p:cNvSpPr>
            <p:nvPr/>
          </p:nvSpPr>
          <p:spPr bwMode="auto">
            <a:xfrm>
              <a:off x="2394" y="2144"/>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60" name="Freeform 139"/>
            <p:cNvSpPr>
              <a:spLocks/>
            </p:cNvSpPr>
            <p:nvPr/>
          </p:nvSpPr>
          <p:spPr bwMode="auto">
            <a:xfrm>
              <a:off x="2403" y="2262"/>
              <a:ext cx="37" cy="37"/>
            </a:xfrm>
            <a:custGeom>
              <a:avLst/>
              <a:gdLst>
                <a:gd name="T0" fmla="*/ 18 w 37"/>
                <a:gd name="T1" fmla="*/ 0 h 37"/>
                <a:gd name="T2" fmla="*/ 37 w 37"/>
                <a:gd name="T3" fmla="*/ 19 h 37"/>
                <a:gd name="T4" fmla="*/ 18 w 37"/>
                <a:gd name="T5" fmla="*/ 37 h 37"/>
                <a:gd name="T6" fmla="*/ 0 w 37"/>
                <a:gd name="T7" fmla="*/ 19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9"/>
                  </a:lnTo>
                  <a:lnTo>
                    <a:pt x="18" y="37"/>
                  </a:lnTo>
                  <a:lnTo>
                    <a:pt x="0" y="19"/>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61" name="Freeform 140"/>
            <p:cNvSpPr>
              <a:spLocks/>
            </p:cNvSpPr>
            <p:nvPr/>
          </p:nvSpPr>
          <p:spPr bwMode="auto">
            <a:xfrm>
              <a:off x="2412" y="2290"/>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000080"/>
            </a:solidFill>
            <a:ln w="14288">
              <a:solidFill>
                <a:srgbClr val="0000FF"/>
              </a:solidFill>
              <a:prstDash val="solid"/>
              <a:round/>
              <a:headEnd/>
              <a:tailEnd/>
            </a:ln>
          </p:spPr>
          <p:txBody>
            <a:bodyPr/>
            <a:lstStyle/>
            <a:p>
              <a:endParaRPr lang="en-US"/>
            </a:p>
          </p:txBody>
        </p:sp>
        <p:sp>
          <p:nvSpPr>
            <p:cNvPr id="67162" name="Freeform 141"/>
            <p:cNvSpPr>
              <a:spLocks/>
            </p:cNvSpPr>
            <p:nvPr/>
          </p:nvSpPr>
          <p:spPr bwMode="auto">
            <a:xfrm>
              <a:off x="2380" y="2210"/>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000080"/>
            </a:solidFill>
            <a:ln w="14288">
              <a:solidFill>
                <a:srgbClr val="0000FF"/>
              </a:solidFill>
              <a:prstDash val="solid"/>
              <a:round/>
              <a:headEnd/>
              <a:tailEnd/>
            </a:ln>
          </p:spPr>
          <p:txBody>
            <a:bodyPr/>
            <a:lstStyle/>
            <a:p>
              <a:endParaRPr lang="en-US"/>
            </a:p>
          </p:txBody>
        </p:sp>
        <p:sp>
          <p:nvSpPr>
            <p:cNvPr id="67163" name="Freeform 142"/>
            <p:cNvSpPr>
              <a:spLocks/>
            </p:cNvSpPr>
            <p:nvPr/>
          </p:nvSpPr>
          <p:spPr bwMode="auto">
            <a:xfrm>
              <a:off x="2431" y="2180"/>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64" name="Freeform 143"/>
            <p:cNvSpPr>
              <a:spLocks/>
            </p:cNvSpPr>
            <p:nvPr/>
          </p:nvSpPr>
          <p:spPr bwMode="auto">
            <a:xfrm>
              <a:off x="2440" y="2189"/>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000080"/>
            </a:solidFill>
            <a:ln w="14288">
              <a:solidFill>
                <a:srgbClr val="0000FF"/>
              </a:solidFill>
              <a:prstDash val="solid"/>
              <a:round/>
              <a:headEnd/>
              <a:tailEnd/>
            </a:ln>
          </p:spPr>
          <p:txBody>
            <a:bodyPr/>
            <a:lstStyle/>
            <a:p>
              <a:endParaRPr lang="en-US"/>
            </a:p>
          </p:txBody>
        </p:sp>
        <p:sp>
          <p:nvSpPr>
            <p:cNvPr id="67165" name="Freeform 144"/>
            <p:cNvSpPr>
              <a:spLocks/>
            </p:cNvSpPr>
            <p:nvPr/>
          </p:nvSpPr>
          <p:spPr bwMode="auto">
            <a:xfrm>
              <a:off x="2449" y="2217"/>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000080"/>
            </a:solidFill>
            <a:ln w="14288">
              <a:solidFill>
                <a:srgbClr val="0000FF"/>
              </a:solidFill>
              <a:prstDash val="solid"/>
              <a:round/>
              <a:headEnd/>
              <a:tailEnd/>
            </a:ln>
          </p:spPr>
          <p:txBody>
            <a:bodyPr/>
            <a:lstStyle/>
            <a:p>
              <a:endParaRPr lang="en-US"/>
            </a:p>
          </p:txBody>
        </p:sp>
      </p:grpSp>
      <p:grpSp>
        <p:nvGrpSpPr>
          <p:cNvPr id="774289" name="Group 145"/>
          <p:cNvGrpSpPr>
            <a:grpSpLocks/>
          </p:cNvGrpSpPr>
          <p:nvPr/>
        </p:nvGrpSpPr>
        <p:grpSpPr bwMode="auto">
          <a:xfrm>
            <a:off x="3363913" y="2544763"/>
            <a:ext cx="3127375" cy="1997075"/>
            <a:chOff x="1875" y="1568"/>
            <a:chExt cx="1970" cy="1258"/>
          </a:xfrm>
        </p:grpSpPr>
        <p:sp>
          <p:nvSpPr>
            <p:cNvPr id="66891" name="Freeform 146"/>
            <p:cNvSpPr>
              <a:spLocks/>
            </p:cNvSpPr>
            <p:nvPr/>
          </p:nvSpPr>
          <p:spPr bwMode="auto">
            <a:xfrm>
              <a:off x="1875" y="2699"/>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892" name="Freeform 147"/>
            <p:cNvSpPr>
              <a:spLocks/>
            </p:cNvSpPr>
            <p:nvPr/>
          </p:nvSpPr>
          <p:spPr bwMode="auto">
            <a:xfrm>
              <a:off x="1884" y="2644"/>
              <a:ext cx="37" cy="37"/>
            </a:xfrm>
            <a:custGeom>
              <a:avLst/>
              <a:gdLst>
                <a:gd name="T0" fmla="*/ 18 w 37"/>
                <a:gd name="T1" fmla="*/ 0 h 37"/>
                <a:gd name="T2" fmla="*/ 37 w 37"/>
                <a:gd name="T3" fmla="*/ 18 h 37"/>
                <a:gd name="T4" fmla="*/ 18 w 37"/>
                <a:gd name="T5" fmla="*/ 37 h 37"/>
                <a:gd name="T6" fmla="*/ 0 w 37"/>
                <a:gd name="T7" fmla="*/ 18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893" name="Freeform 148"/>
            <p:cNvSpPr>
              <a:spLocks/>
            </p:cNvSpPr>
            <p:nvPr/>
          </p:nvSpPr>
          <p:spPr bwMode="auto">
            <a:xfrm>
              <a:off x="1902" y="2708"/>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6894" name="Freeform 149"/>
            <p:cNvSpPr>
              <a:spLocks/>
            </p:cNvSpPr>
            <p:nvPr/>
          </p:nvSpPr>
          <p:spPr bwMode="auto">
            <a:xfrm>
              <a:off x="1911" y="2662"/>
              <a:ext cx="37" cy="37"/>
            </a:xfrm>
            <a:custGeom>
              <a:avLst/>
              <a:gdLst>
                <a:gd name="T0" fmla="*/ 19 w 37"/>
                <a:gd name="T1" fmla="*/ 0 h 37"/>
                <a:gd name="T2" fmla="*/ 37 w 37"/>
                <a:gd name="T3" fmla="*/ 19 h 37"/>
                <a:gd name="T4" fmla="*/ 19 w 37"/>
                <a:gd name="T5" fmla="*/ 37 h 37"/>
                <a:gd name="T6" fmla="*/ 0 w 37"/>
                <a:gd name="T7" fmla="*/ 19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9"/>
                  </a:lnTo>
                  <a:lnTo>
                    <a:pt x="19" y="37"/>
                  </a:lnTo>
                  <a:lnTo>
                    <a:pt x="0" y="19"/>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6895" name="Freeform 150"/>
            <p:cNvSpPr>
              <a:spLocks/>
            </p:cNvSpPr>
            <p:nvPr/>
          </p:nvSpPr>
          <p:spPr bwMode="auto">
            <a:xfrm>
              <a:off x="1921" y="2699"/>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896" name="Freeform 151"/>
            <p:cNvSpPr>
              <a:spLocks/>
            </p:cNvSpPr>
            <p:nvPr/>
          </p:nvSpPr>
          <p:spPr bwMode="auto">
            <a:xfrm>
              <a:off x="1930" y="2717"/>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897" name="Freeform 152"/>
            <p:cNvSpPr>
              <a:spLocks/>
            </p:cNvSpPr>
            <p:nvPr/>
          </p:nvSpPr>
          <p:spPr bwMode="auto">
            <a:xfrm>
              <a:off x="1939" y="2726"/>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898" name="Freeform 153"/>
            <p:cNvSpPr>
              <a:spLocks/>
            </p:cNvSpPr>
            <p:nvPr/>
          </p:nvSpPr>
          <p:spPr bwMode="auto">
            <a:xfrm>
              <a:off x="1948" y="2662"/>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899" name="Freeform 154"/>
            <p:cNvSpPr>
              <a:spLocks/>
            </p:cNvSpPr>
            <p:nvPr/>
          </p:nvSpPr>
          <p:spPr bwMode="auto">
            <a:xfrm>
              <a:off x="1957" y="2744"/>
              <a:ext cx="37" cy="37"/>
            </a:xfrm>
            <a:custGeom>
              <a:avLst/>
              <a:gdLst>
                <a:gd name="T0" fmla="*/ 18 w 37"/>
                <a:gd name="T1" fmla="*/ 0 h 37"/>
                <a:gd name="T2" fmla="*/ 37 w 37"/>
                <a:gd name="T3" fmla="*/ 19 h 37"/>
                <a:gd name="T4" fmla="*/ 18 w 37"/>
                <a:gd name="T5" fmla="*/ 37 h 37"/>
                <a:gd name="T6" fmla="*/ 0 w 37"/>
                <a:gd name="T7" fmla="*/ 19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00" name="Freeform 155"/>
            <p:cNvSpPr>
              <a:spLocks/>
            </p:cNvSpPr>
            <p:nvPr/>
          </p:nvSpPr>
          <p:spPr bwMode="auto">
            <a:xfrm>
              <a:off x="1966" y="2781"/>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01" name="Freeform 156"/>
            <p:cNvSpPr>
              <a:spLocks/>
            </p:cNvSpPr>
            <p:nvPr/>
          </p:nvSpPr>
          <p:spPr bwMode="auto">
            <a:xfrm>
              <a:off x="1975" y="2744"/>
              <a:ext cx="37" cy="37"/>
            </a:xfrm>
            <a:custGeom>
              <a:avLst/>
              <a:gdLst>
                <a:gd name="T0" fmla="*/ 19 w 37"/>
                <a:gd name="T1" fmla="*/ 0 h 37"/>
                <a:gd name="T2" fmla="*/ 37 w 37"/>
                <a:gd name="T3" fmla="*/ 19 h 37"/>
                <a:gd name="T4" fmla="*/ 19 w 37"/>
                <a:gd name="T5" fmla="*/ 37 h 37"/>
                <a:gd name="T6" fmla="*/ 0 w 37"/>
                <a:gd name="T7" fmla="*/ 19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9"/>
                  </a:lnTo>
                  <a:lnTo>
                    <a:pt x="19" y="37"/>
                  </a:lnTo>
                  <a:lnTo>
                    <a:pt x="0" y="19"/>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6902" name="Freeform 157"/>
            <p:cNvSpPr>
              <a:spLocks/>
            </p:cNvSpPr>
            <p:nvPr/>
          </p:nvSpPr>
          <p:spPr bwMode="auto">
            <a:xfrm>
              <a:off x="1984" y="2717"/>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6903" name="Freeform 158"/>
            <p:cNvSpPr>
              <a:spLocks/>
            </p:cNvSpPr>
            <p:nvPr/>
          </p:nvSpPr>
          <p:spPr bwMode="auto">
            <a:xfrm>
              <a:off x="1994" y="2690"/>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04" name="Freeform 159"/>
            <p:cNvSpPr>
              <a:spLocks/>
            </p:cNvSpPr>
            <p:nvPr/>
          </p:nvSpPr>
          <p:spPr bwMode="auto">
            <a:xfrm>
              <a:off x="2003" y="2790"/>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05" name="Freeform 160"/>
            <p:cNvSpPr>
              <a:spLocks/>
            </p:cNvSpPr>
            <p:nvPr/>
          </p:nvSpPr>
          <p:spPr bwMode="auto">
            <a:xfrm>
              <a:off x="2012" y="2690"/>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06" name="Freeform 161"/>
            <p:cNvSpPr>
              <a:spLocks/>
            </p:cNvSpPr>
            <p:nvPr/>
          </p:nvSpPr>
          <p:spPr bwMode="auto">
            <a:xfrm>
              <a:off x="2021" y="2699"/>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07" name="Freeform 162"/>
            <p:cNvSpPr>
              <a:spLocks/>
            </p:cNvSpPr>
            <p:nvPr/>
          </p:nvSpPr>
          <p:spPr bwMode="auto">
            <a:xfrm>
              <a:off x="2030" y="2653"/>
              <a:ext cx="37" cy="37"/>
            </a:xfrm>
            <a:custGeom>
              <a:avLst/>
              <a:gdLst>
                <a:gd name="T0" fmla="*/ 18 w 37"/>
                <a:gd name="T1" fmla="*/ 0 h 37"/>
                <a:gd name="T2" fmla="*/ 37 w 37"/>
                <a:gd name="T3" fmla="*/ 18 h 37"/>
                <a:gd name="T4" fmla="*/ 18 w 37"/>
                <a:gd name="T5" fmla="*/ 37 h 37"/>
                <a:gd name="T6" fmla="*/ 0 w 37"/>
                <a:gd name="T7" fmla="*/ 18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08" name="Freeform 163"/>
            <p:cNvSpPr>
              <a:spLocks/>
            </p:cNvSpPr>
            <p:nvPr/>
          </p:nvSpPr>
          <p:spPr bwMode="auto">
            <a:xfrm>
              <a:off x="2039" y="2690"/>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09" name="Freeform 164"/>
            <p:cNvSpPr>
              <a:spLocks/>
            </p:cNvSpPr>
            <p:nvPr/>
          </p:nvSpPr>
          <p:spPr bwMode="auto">
            <a:xfrm>
              <a:off x="2057" y="2662"/>
              <a:ext cx="37" cy="37"/>
            </a:xfrm>
            <a:custGeom>
              <a:avLst/>
              <a:gdLst>
                <a:gd name="T0" fmla="*/ 19 w 37"/>
                <a:gd name="T1" fmla="*/ 0 h 37"/>
                <a:gd name="T2" fmla="*/ 37 w 37"/>
                <a:gd name="T3" fmla="*/ 19 h 37"/>
                <a:gd name="T4" fmla="*/ 19 w 37"/>
                <a:gd name="T5" fmla="*/ 37 h 37"/>
                <a:gd name="T6" fmla="*/ 0 w 37"/>
                <a:gd name="T7" fmla="*/ 19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9"/>
                  </a:lnTo>
                  <a:lnTo>
                    <a:pt x="19" y="37"/>
                  </a:lnTo>
                  <a:lnTo>
                    <a:pt x="0" y="19"/>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6910" name="Freeform 165"/>
            <p:cNvSpPr>
              <a:spLocks/>
            </p:cNvSpPr>
            <p:nvPr/>
          </p:nvSpPr>
          <p:spPr bwMode="auto">
            <a:xfrm>
              <a:off x="2067" y="2662"/>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11" name="Freeform 166"/>
            <p:cNvSpPr>
              <a:spLocks/>
            </p:cNvSpPr>
            <p:nvPr/>
          </p:nvSpPr>
          <p:spPr bwMode="auto">
            <a:xfrm>
              <a:off x="2076" y="2626"/>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12" name="Freeform 167"/>
            <p:cNvSpPr>
              <a:spLocks/>
            </p:cNvSpPr>
            <p:nvPr/>
          </p:nvSpPr>
          <p:spPr bwMode="auto">
            <a:xfrm>
              <a:off x="2085" y="2763"/>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13" name="Freeform 168"/>
            <p:cNvSpPr>
              <a:spLocks/>
            </p:cNvSpPr>
            <p:nvPr/>
          </p:nvSpPr>
          <p:spPr bwMode="auto">
            <a:xfrm>
              <a:off x="2094" y="2744"/>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14" name="Freeform 169"/>
            <p:cNvSpPr>
              <a:spLocks/>
            </p:cNvSpPr>
            <p:nvPr/>
          </p:nvSpPr>
          <p:spPr bwMode="auto">
            <a:xfrm>
              <a:off x="2103" y="2644"/>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15" name="Freeform 170"/>
            <p:cNvSpPr>
              <a:spLocks/>
            </p:cNvSpPr>
            <p:nvPr/>
          </p:nvSpPr>
          <p:spPr bwMode="auto">
            <a:xfrm>
              <a:off x="2112" y="2726"/>
              <a:ext cx="37" cy="37"/>
            </a:xfrm>
            <a:custGeom>
              <a:avLst/>
              <a:gdLst>
                <a:gd name="T0" fmla="*/ 18 w 37"/>
                <a:gd name="T1" fmla="*/ 0 h 37"/>
                <a:gd name="T2" fmla="*/ 37 w 37"/>
                <a:gd name="T3" fmla="*/ 18 h 37"/>
                <a:gd name="T4" fmla="*/ 18 w 37"/>
                <a:gd name="T5" fmla="*/ 37 h 37"/>
                <a:gd name="T6" fmla="*/ 0 w 37"/>
                <a:gd name="T7" fmla="*/ 18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16" name="Freeform 171"/>
            <p:cNvSpPr>
              <a:spLocks/>
            </p:cNvSpPr>
            <p:nvPr/>
          </p:nvSpPr>
          <p:spPr bwMode="auto">
            <a:xfrm>
              <a:off x="2121" y="2735"/>
              <a:ext cx="37" cy="37"/>
            </a:xfrm>
            <a:custGeom>
              <a:avLst/>
              <a:gdLst>
                <a:gd name="T0" fmla="*/ 18 w 37"/>
                <a:gd name="T1" fmla="*/ 0 h 37"/>
                <a:gd name="T2" fmla="*/ 37 w 37"/>
                <a:gd name="T3" fmla="*/ 18 h 37"/>
                <a:gd name="T4" fmla="*/ 18 w 37"/>
                <a:gd name="T5" fmla="*/ 37 h 37"/>
                <a:gd name="T6" fmla="*/ 0 w 37"/>
                <a:gd name="T7" fmla="*/ 18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17" name="Freeform 172"/>
            <p:cNvSpPr>
              <a:spLocks/>
            </p:cNvSpPr>
            <p:nvPr/>
          </p:nvSpPr>
          <p:spPr bwMode="auto">
            <a:xfrm>
              <a:off x="2130" y="2681"/>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6918" name="Freeform 173"/>
            <p:cNvSpPr>
              <a:spLocks/>
            </p:cNvSpPr>
            <p:nvPr/>
          </p:nvSpPr>
          <p:spPr bwMode="auto">
            <a:xfrm>
              <a:off x="2139" y="2589"/>
              <a:ext cx="37" cy="37"/>
            </a:xfrm>
            <a:custGeom>
              <a:avLst/>
              <a:gdLst>
                <a:gd name="T0" fmla="*/ 19 w 37"/>
                <a:gd name="T1" fmla="*/ 0 h 37"/>
                <a:gd name="T2" fmla="*/ 37 w 37"/>
                <a:gd name="T3" fmla="*/ 19 h 37"/>
                <a:gd name="T4" fmla="*/ 19 w 37"/>
                <a:gd name="T5" fmla="*/ 37 h 37"/>
                <a:gd name="T6" fmla="*/ 0 w 37"/>
                <a:gd name="T7" fmla="*/ 19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9"/>
                  </a:lnTo>
                  <a:lnTo>
                    <a:pt x="19" y="37"/>
                  </a:lnTo>
                  <a:lnTo>
                    <a:pt x="0" y="19"/>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6919" name="Freeform 174"/>
            <p:cNvSpPr>
              <a:spLocks/>
            </p:cNvSpPr>
            <p:nvPr/>
          </p:nvSpPr>
          <p:spPr bwMode="auto">
            <a:xfrm>
              <a:off x="2149" y="2699"/>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20" name="Freeform 175"/>
            <p:cNvSpPr>
              <a:spLocks/>
            </p:cNvSpPr>
            <p:nvPr/>
          </p:nvSpPr>
          <p:spPr bwMode="auto">
            <a:xfrm>
              <a:off x="2158" y="2781"/>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21" name="Freeform 176"/>
            <p:cNvSpPr>
              <a:spLocks/>
            </p:cNvSpPr>
            <p:nvPr/>
          </p:nvSpPr>
          <p:spPr bwMode="auto">
            <a:xfrm>
              <a:off x="2167" y="2726"/>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22" name="Freeform 177"/>
            <p:cNvSpPr>
              <a:spLocks/>
            </p:cNvSpPr>
            <p:nvPr/>
          </p:nvSpPr>
          <p:spPr bwMode="auto">
            <a:xfrm>
              <a:off x="2176" y="2662"/>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23" name="Freeform 178"/>
            <p:cNvSpPr>
              <a:spLocks/>
            </p:cNvSpPr>
            <p:nvPr/>
          </p:nvSpPr>
          <p:spPr bwMode="auto">
            <a:xfrm>
              <a:off x="2185" y="2690"/>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24" name="Freeform 179"/>
            <p:cNvSpPr>
              <a:spLocks/>
            </p:cNvSpPr>
            <p:nvPr/>
          </p:nvSpPr>
          <p:spPr bwMode="auto">
            <a:xfrm>
              <a:off x="2194" y="2617"/>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25" name="Freeform 180"/>
            <p:cNvSpPr>
              <a:spLocks/>
            </p:cNvSpPr>
            <p:nvPr/>
          </p:nvSpPr>
          <p:spPr bwMode="auto">
            <a:xfrm>
              <a:off x="2212" y="2589"/>
              <a:ext cx="37" cy="37"/>
            </a:xfrm>
            <a:custGeom>
              <a:avLst/>
              <a:gdLst>
                <a:gd name="T0" fmla="*/ 19 w 37"/>
                <a:gd name="T1" fmla="*/ 0 h 37"/>
                <a:gd name="T2" fmla="*/ 37 w 37"/>
                <a:gd name="T3" fmla="*/ 19 h 37"/>
                <a:gd name="T4" fmla="*/ 19 w 37"/>
                <a:gd name="T5" fmla="*/ 37 h 37"/>
                <a:gd name="T6" fmla="*/ 0 w 37"/>
                <a:gd name="T7" fmla="*/ 19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9"/>
                  </a:lnTo>
                  <a:lnTo>
                    <a:pt x="19" y="37"/>
                  </a:lnTo>
                  <a:lnTo>
                    <a:pt x="0" y="19"/>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6926" name="Freeform 181"/>
            <p:cNvSpPr>
              <a:spLocks/>
            </p:cNvSpPr>
            <p:nvPr/>
          </p:nvSpPr>
          <p:spPr bwMode="auto">
            <a:xfrm>
              <a:off x="2222" y="2662"/>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27" name="Freeform 182"/>
            <p:cNvSpPr>
              <a:spLocks/>
            </p:cNvSpPr>
            <p:nvPr/>
          </p:nvSpPr>
          <p:spPr bwMode="auto">
            <a:xfrm>
              <a:off x="2231" y="2589"/>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28" name="Freeform 183"/>
            <p:cNvSpPr>
              <a:spLocks/>
            </p:cNvSpPr>
            <p:nvPr/>
          </p:nvSpPr>
          <p:spPr bwMode="auto">
            <a:xfrm>
              <a:off x="2240" y="2708"/>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29" name="Freeform 184"/>
            <p:cNvSpPr>
              <a:spLocks/>
            </p:cNvSpPr>
            <p:nvPr/>
          </p:nvSpPr>
          <p:spPr bwMode="auto">
            <a:xfrm>
              <a:off x="2249" y="2671"/>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30" name="Freeform 185"/>
            <p:cNvSpPr>
              <a:spLocks/>
            </p:cNvSpPr>
            <p:nvPr/>
          </p:nvSpPr>
          <p:spPr bwMode="auto">
            <a:xfrm>
              <a:off x="2258" y="2635"/>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31" name="Freeform 186"/>
            <p:cNvSpPr>
              <a:spLocks/>
            </p:cNvSpPr>
            <p:nvPr/>
          </p:nvSpPr>
          <p:spPr bwMode="auto">
            <a:xfrm>
              <a:off x="2267" y="2598"/>
              <a:ext cx="37" cy="37"/>
            </a:xfrm>
            <a:custGeom>
              <a:avLst/>
              <a:gdLst>
                <a:gd name="T0" fmla="*/ 18 w 37"/>
                <a:gd name="T1" fmla="*/ 0 h 37"/>
                <a:gd name="T2" fmla="*/ 37 w 37"/>
                <a:gd name="T3" fmla="*/ 19 h 37"/>
                <a:gd name="T4" fmla="*/ 18 w 37"/>
                <a:gd name="T5" fmla="*/ 37 h 37"/>
                <a:gd name="T6" fmla="*/ 0 w 37"/>
                <a:gd name="T7" fmla="*/ 19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32" name="Freeform 187"/>
            <p:cNvSpPr>
              <a:spLocks/>
            </p:cNvSpPr>
            <p:nvPr/>
          </p:nvSpPr>
          <p:spPr bwMode="auto">
            <a:xfrm>
              <a:off x="2276" y="2626"/>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6933" name="Freeform 188"/>
            <p:cNvSpPr>
              <a:spLocks/>
            </p:cNvSpPr>
            <p:nvPr/>
          </p:nvSpPr>
          <p:spPr bwMode="auto">
            <a:xfrm>
              <a:off x="2285" y="2662"/>
              <a:ext cx="37" cy="37"/>
            </a:xfrm>
            <a:custGeom>
              <a:avLst/>
              <a:gdLst>
                <a:gd name="T0" fmla="*/ 19 w 37"/>
                <a:gd name="T1" fmla="*/ 0 h 37"/>
                <a:gd name="T2" fmla="*/ 37 w 37"/>
                <a:gd name="T3" fmla="*/ 19 h 37"/>
                <a:gd name="T4" fmla="*/ 19 w 37"/>
                <a:gd name="T5" fmla="*/ 37 h 37"/>
                <a:gd name="T6" fmla="*/ 0 w 37"/>
                <a:gd name="T7" fmla="*/ 19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9"/>
                  </a:lnTo>
                  <a:lnTo>
                    <a:pt x="19" y="37"/>
                  </a:lnTo>
                  <a:lnTo>
                    <a:pt x="0" y="19"/>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6934" name="Freeform 189"/>
            <p:cNvSpPr>
              <a:spLocks/>
            </p:cNvSpPr>
            <p:nvPr/>
          </p:nvSpPr>
          <p:spPr bwMode="auto">
            <a:xfrm>
              <a:off x="2295" y="2562"/>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35" name="Freeform 190"/>
            <p:cNvSpPr>
              <a:spLocks/>
            </p:cNvSpPr>
            <p:nvPr/>
          </p:nvSpPr>
          <p:spPr bwMode="auto">
            <a:xfrm>
              <a:off x="2304" y="2571"/>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36" name="Freeform 191"/>
            <p:cNvSpPr>
              <a:spLocks/>
            </p:cNvSpPr>
            <p:nvPr/>
          </p:nvSpPr>
          <p:spPr bwMode="auto">
            <a:xfrm>
              <a:off x="2313" y="2580"/>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37" name="Freeform 192"/>
            <p:cNvSpPr>
              <a:spLocks/>
            </p:cNvSpPr>
            <p:nvPr/>
          </p:nvSpPr>
          <p:spPr bwMode="auto">
            <a:xfrm>
              <a:off x="2322" y="2626"/>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38" name="Freeform 193"/>
            <p:cNvSpPr>
              <a:spLocks/>
            </p:cNvSpPr>
            <p:nvPr/>
          </p:nvSpPr>
          <p:spPr bwMode="auto">
            <a:xfrm>
              <a:off x="2331" y="2571"/>
              <a:ext cx="37" cy="37"/>
            </a:xfrm>
            <a:custGeom>
              <a:avLst/>
              <a:gdLst>
                <a:gd name="T0" fmla="*/ 18 w 37"/>
                <a:gd name="T1" fmla="*/ 0 h 37"/>
                <a:gd name="T2" fmla="*/ 37 w 37"/>
                <a:gd name="T3" fmla="*/ 18 h 37"/>
                <a:gd name="T4" fmla="*/ 18 w 37"/>
                <a:gd name="T5" fmla="*/ 37 h 37"/>
                <a:gd name="T6" fmla="*/ 0 w 37"/>
                <a:gd name="T7" fmla="*/ 18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39" name="Freeform 194"/>
            <p:cNvSpPr>
              <a:spLocks/>
            </p:cNvSpPr>
            <p:nvPr/>
          </p:nvSpPr>
          <p:spPr bwMode="auto">
            <a:xfrm>
              <a:off x="2340" y="2553"/>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40" name="Freeform 195"/>
            <p:cNvSpPr>
              <a:spLocks/>
            </p:cNvSpPr>
            <p:nvPr/>
          </p:nvSpPr>
          <p:spPr bwMode="auto">
            <a:xfrm>
              <a:off x="2349" y="2644"/>
              <a:ext cx="37" cy="37"/>
            </a:xfrm>
            <a:custGeom>
              <a:avLst/>
              <a:gdLst>
                <a:gd name="T0" fmla="*/ 19 w 37"/>
                <a:gd name="T1" fmla="*/ 0 h 37"/>
                <a:gd name="T2" fmla="*/ 37 w 37"/>
                <a:gd name="T3" fmla="*/ 18 h 37"/>
                <a:gd name="T4" fmla="*/ 19 w 37"/>
                <a:gd name="T5" fmla="*/ 37 h 37"/>
                <a:gd name="T6" fmla="*/ 0 w 37"/>
                <a:gd name="T7" fmla="*/ 18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8"/>
                  </a:lnTo>
                  <a:lnTo>
                    <a:pt x="19" y="37"/>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6941" name="Freeform 196"/>
            <p:cNvSpPr>
              <a:spLocks/>
            </p:cNvSpPr>
            <p:nvPr/>
          </p:nvSpPr>
          <p:spPr bwMode="auto">
            <a:xfrm>
              <a:off x="2358" y="2726"/>
              <a:ext cx="37" cy="37"/>
            </a:xfrm>
            <a:custGeom>
              <a:avLst/>
              <a:gdLst>
                <a:gd name="T0" fmla="*/ 19 w 37"/>
                <a:gd name="T1" fmla="*/ 0 h 37"/>
                <a:gd name="T2" fmla="*/ 37 w 37"/>
                <a:gd name="T3" fmla="*/ 18 h 37"/>
                <a:gd name="T4" fmla="*/ 19 w 37"/>
                <a:gd name="T5" fmla="*/ 37 h 37"/>
                <a:gd name="T6" fmla="*/ 0 w 37"/>
                <a:gd name="T7" fmla="*/ 18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8"/>
                  </a:lnTo>
                  <a:lnTo>
                    <a:pt x="19" y="37"/>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6942" name="Freeform 197"/>
            <p:cNvSpPr>
              <a:spLocks/>
            </p:cNvSpPr>
            <p:nvPr/>
          </p:nvSpPr>
          <p:spPr bwMode="auto">
            <a:xfrm>
              <a:off x="2377" y="2763"/>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43" name="Freeform 198"/>
            <p:cNvSpPr>
              <a:spLocks/>
            </p:cNvSpPr>
            <p:nvPr/>
          </p:nvSpPr>
          <p:spPr bwMode="auto">
            <a:xfrm>
              <a:off x="2386" y="2690"/>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44" name="Freeform 199"/>
            <p:cNvSpPr>
              <a:spLocks/>
            </p:cNvSpPr>
            <p:nvPr/>
          </p:nvSpPr>
          <p:spPr bwMode="auto">
            <a:xfrm>
              <a:off x="2395" y="2516"/>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45" name="Freeform 200"/>
            <p:cNvSpPr>
              <a:spLocks/>
            </p:cNvSpPr>
            <p:nvPr/>
          </p:nvSpPr>
          <p:spPr bwMode="auto">
            <a:xfrm>
              <a:off x="2404" y="2662"/>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46" name="Freeform 201"/>
            <p:cNvSpPr>
              <a:spLocks/>
            </p:cNvSpPr>
            <p:nvPr/>
          </p:nvSpPr>
          <p:spPr bwMode="auto">
            <a:xfrm>
              <a:off x="2413" y="2644"/>
              <a:ext cx="37" cy="37"/>
            </a:xfrm>
            <a:custGeom>
              <a:avLst/>
              <a:gdLst>
                <a:gd name="T0" fmla="*/ 18 w 37"/>
                <a:gd name="T1" fmla="*/ 0 h 37"/>
                <a:gd name="T2" fmla="*/ 37 w 37"/>
                <a:gd name="T3" fmla="*/ 18 h 37"/>
                <a:gd name="T4" fmla="*/ 18 w 37"/>
                <a:gd name="T5" fmla="*/ 37 h 37"/>
                <a:gd name="T6" fmla="*/ 0 w 37"/>
                <a:gd name="T7" fmla="*/ 18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47" name="Freeform 202"/>
            <p:cNvSpPr>
              <a:spLocks/>
            </p:cNvSpPr>
            <p:nvPr/>
          </p:nvSpPr>
          <p:spPr bwMode="auto">
            <a:xfrm>
              <a:off x="2422" y="2708"/>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48" name="Freeform 203"/>
            <p:cNvSpPr>
              <a:spLocks/>
            </p:cNvSpPr>
            <p:nvPr/>
          </p:nvSpPr>
          <p:spPr bwMode="auto">
            <a:xfrm>
              <a:off x="2431" y="2580"/>
              <a:ext cx="37" cy="37"/>
            </a:xfrm>
            <a:custGeom>
              <a:avLst/>
              <a:gdLst>
                <a:gd name="T0" fmla="*/ 19 w 37"/>
                <a:gd name="T1" fmla="*/ 0 h 37"/>
                <a:gd name="T2" fmla="*/ 37 w 37"/>
                <a:gd name="T3" fmla="*/ 18 h 37"/>
                <a:gd name="T4" fmla="*/ 19 w 37"/>
                <a:gd name="T5" fmla="*/ 37 h 37"/>
                <a:gd name="T6" fmla="*/ 0 w 37"/>
                <a:gd name="T7" fmla="*/ 18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8"/>
                  </a:lnTo>
                  <a:lnTo>
                    <a:pt x="19" y="37"/>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6949" name="Freeform 204"/>
            <p:cNvSpPr>
              <a:spLocks/>
            </p:cNvSpPr>
            <p:nvPr/>
          </p:nvSpPr>
          <p:spPr bwMode="auto">
            <a:xfrm>
              <a:off x="2440" y="2662"/>
              <a:ext cx="37" cy="37"/>
            </a:xfrm>
            <a:custGeom>
              <a:avLst/>
              <a:gdLst>
                <a:gd name="T0" fmla="*/ 19 w 37"/>
                <a:gd name="T1" fmla="*/ 0 h 37"/>
                <a:gd name="T2" fmla="*/ 37 w 37"/>
                <a:gd name="T3" fmla="*/ 19 h 37"/>
                <a:gd name="T4" fmla="*/ 19 w 37"/>
                <a:gd name="T5" fmla="*/ 37 h 37"/>
                <a:gd name="T6" fmla="*/ 0 w 37"/>
                <a:gd name="T7" fmla="*/ 19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9"/>
                  </a:lnTo>
                  <a:lnTo>
                    <a:pt x="19" y="37"/>
                  </a:lnTo>
                  <a:lnTo>
                    <a:pt x="0" y="19"/>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6950" name="Freeform 205"/>
            <p:cNvSpPr>
              <a:spLocks/>
            </p:cNvSpPr>
            <p:nvPr/>
          </p:nvSpPr>
          <p:spPr bwMode="auto">
            <a:xfrm>
              <a:off x="2450" y="2681"/>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51" name="Freeform 206"/>
            <p:cNvSpPr>
              <a:spLocks/>
            </p:cNvSpPr>
            <p:nvPr/>
          </p:nvSpPr>
          <p:spPr bwMode="auto">
            <a:xfrm>
              <a:off x="2459" y="2608"/>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52" name="Freeform 207"/>
            <p:cNvSpPr>
              <a:spLocks/>
            </p:cNvSpPr>
            <p:nvPr/>
          </p:nvSpPr>
          <p:spPr bwMode="auto">
            <a:xfrm>
              <a:off x="2468" y="2608"/>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53" name="Freeform 208"/>
            <p:cNvSpPr>
              <a:spLocks/>
            </p:cNvSpPr>
            <p:nvPr/>
          </p:nvSpPr>
          <p:spPr bwMode="auto">
            <a:xfrm>
              <a:off x="2477" y="2498"/>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54" name="Freeform 209"/>
            <p:cNvSpPr>
              <a:spLocks/>
            </p:cNvSpPr>
            <p:nvPr/>
          </p:nvSpPr>
          <p:spPr bwMode="auto">
            <a:xfrm>
              <a:off x="2486" y="2580"/>
              <a:ext cx="37" cy="37"/>
            </a:xfrm>
            <a:custGeom>
              <a:avLst/>
              <a:gdLst>
                <a:gd name="T0" fmla="*/ 18 w 37"/>
                <a:gd name="T1" fmla="*/ 0 h 37"/>
                <a:gd name="T2" fmla="*/ 37 w 37"/>
                <a:gd name="T3" fmla="*/ 18 h 37"/>
                <a:gd name="T4" fmla="*/ 18 w 37"/>
                <a:gd name="T5" fmla="*/ 37 h 37"/>
                <a:gd name="T6" fmla="*/ 0 w 37"/>
                <a:gd name="T7" fmla="*/ 18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55" name="Freeform 210"/>
            <p:cNvSpPr>
              <a:spLocks/>
            </p:cNvSpPr>
            <p:nvPr/>
          </p:nvSpPr>
          <p:spPr bwMode="auto">
            <a:xfrm>
              <a:off x="2495" y="2626"/>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56" name="Freeform 211"/>
            <p:cNvSpPr>
              <a:spLocks/>
            </p:cNvSpPr>
            <p:nvPr/>
          </p:nvSpPr>
          <p:spPr bwMode="auto">
            <a:xfrm>
              <a:off x="2504" y="2571"/>
              <a:ext cx="37" cy="37"/>
            </a:xfrm>
            <a:custGeom>
              <a:avLst/>
              <a:gdLst>
                <a:gd name="T0" fmla="*/ 19 w 37"/>
                <a:gd name="T1" fmla="*/ 0 h 37"/>
                <a:gd name="T2" fmla="*/ 37 w 37"/>
                <a:gd name="T3" fmla="*/ 18 h 37"/>
                <a:gd name="T4" fmla="*/ 19 w 37"/>
                <a:gd name="T5" fmla="*/ 37 h 37"/>
                <a:gd name="T6" fmla="*/ 0 w 37"/>
                <a:gd name="T7" fmla="*/ 18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8"/>
                  </a:lnTo>
                  <a:lnTo>
                    <a:pt x="19" y="37"/>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6957" name="Freeform 212"/>
            <p:cNvSpPr>
              <a:spLocks/>
            </p:cNvSpPr>
            <p:nvPr/>
          </p:nvSpPr>
          <p:spPr bwMode="auto">
            <a:xfrm>
              <a:off x="2513" y="2544"/>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6958" name="Freeform 213"/>
            <p:cNvSpPr>
              <a:spLocks/>
            </p:cNvSpPr>
            <p:nvPr/>
          </p:nvSpPr>
          <p:spPr bwMode="auto">
            <a:xfrm>
              <a:off x="2532" y="2635"/>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59" name="Freeform 214"/>
            <p:cNvSpPr>
              <a:spLocks/>
            </p:cNvSpPr>
            <p:nvPr/>
          </p:nvSpPr>
          <p:spPr bwMode="auto">
            <a:xfrm>
              <a:off x="2541" y="2507"/>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60" name="Freeform 215"/>
            <p:cNvSpPr>
              <a:spLocks/>
            </p:cNvSpPr>
            <p:nvPr/>
          </p:nvSpPr>
          <p:spPr bwMode="auto">
            <a:xfrm>
              <a:off x="2550" y="2544"/>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61" name="Freeform 216"/>
            <p:cNvSpPr>
              <a:spLocks/>
            </p:cNvSpPr>
            <p:nvPr/>
          </p:nvSpPr>
          <p:spPr bwMode="auto">
            <a:xfrm>
              <a:off x="2559" y="2626"/>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62" name="Freeform 217"/>
            <p:cNvSpPr>
              <a:spLocks/>
            </p:cNvSpPr>
            <p:nvPr/>
          </p:nvSpPr>
          <p:spPr bwMode="auto">
            <a:xfrm>
              <a:off x="2568" y="2589"/>
              <a:ext cx="37" cy="37"/>
            </a:xfrm>
            <a:custGeom>
              <a:avLst/>
              <a:gdLst>
                <a:gd name="T0" fmla="*/ 18 w 37"/>
                <a:gd name="T1" fmla="*/ 0 h 37"/>
                <a:gd name="T2" fmla="*/ 37 w 37"/>
                <a:gd name="T3" fmla="*/ 19 h 37"/>
                <a:gd name="T4" fmla="*/ 18 w 37"/>
                <a:gd name="T5" fmla="*/ 37 h 37"/>
                <a:gd name="T6" fmla="*/ 0 w 37"/>
                <a:gd name="T7" fmla="*/ 19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63" name="Freeform 218"/>
            <p:cNvSpPr>
              <a:spLocks/>
            </p:cNvSpPr>
            <p:nvPr/>
          </p:nvSpPr>
          <p:spPr bwMode="auto">
            <a:xfrm>
              <a:off x="2577" y="2525"/>
              <a:ext cx="37" cy="37"/>
            </a:xfrm>
            <a:custGeom>
              <a:avLst/>
              <a:gdLst>
                <a:gd name="T0" fmla="*/ 19 w 37"/>
                <a:gd name="T1" fmla="*/ 0 h 37"/>
                <a:gd name="T2" fmla="*/ 37 w 37"/>
                <a:gd name="T3" fmla="*/ 19 h 37"/>
                <a:gd name="T4" fmla="*/ 19 w 37"/>
                <a:gd name="T5" fmla="*/ 37 h 37"/>
                <a:gd name="T6" fmla="*/ 0 w 37"/>
                <a:gd name="T7" fmla="*/ 19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9"/>
                  </a:lnTo>
                  <a:lnTo>
                    <a:pt x="19" y="37"/>
                  </a:lnTo>
                  <a:lnTo>
                    <a:pt x="0" y="19"/>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6964" name="Freeform 219"/>
            <p:cNvSpPr>
              <a:spLocks/>
            </p:cNvSpPr>
            <p:nvPr/>
          </p:nvSpPr>
          <p:spPr bwMode="auto">
            <a:xfrm>
              <a:off x="2586" y="2644"/>
              <a:ext cx="37" cy="37"/>
            </a:xfrm>
            <a:custGeom>
              <a:avLst/>
              <a:gdLst>
                <a:gd name="T0" fmla="*/ 19 w 37"/>
                <a:gd name="T1" fmla="*/ 0 h 37"/>
                <a:gd name="T2" fmla="*/ 37 w 37"/>
                <a:gd name="T3" fmla="*/ 18 h 37"/>
                <a:gd name="T4" fmla="*/ 19 w 37"/>
                <a:gd name="T5" fmla="*/ 37 h 37"/>
                <a:gd name="T6" fmla="*/ 0 w 37"/>
                <a:gd name="T7" fmla="*/ 18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8"/>
                  </a:lnTo>
                  <a:lnTo>
                    <a:pt x="19" y="37"/>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6965" name="Freeform 220"/>
            <p:cNvSpPr>
              <a:spLocks/>
            </p:cNvSpPr>
            <p:nvPr/>
          </p:nvSpPr>
          <p:spPr bwMode="auto">
            <a:xfrm>
              <a:off x="2596" y="2516"/>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66" name="Freeform 221"/>
            <p:cNvSpPr>
              <a:spLocks/>
            </p:cNvSpPr>
            <p:nvPr/>
          </p:nvSpPr>
          <p:spPr bwMode="auto">
            <a:xfrm>
              <a:off x="2605" y="2635"/>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67" name="Freeform 222"/>
            <p:cNvSpPr>
              <a:spLocks/>
            </p:cNvSpPr>
            <p:nvPr/>
          </p:nvSpPr>
          <p:spPr bwMode="auto">
            <a:xfrm>
              <a:off x="2614" y="2507"/>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68" name="Freeform 223"/>
            <p:cNvSpPr>
              <a:spLocks/>
            </p:cNvSpPr>
            <p:nvPr/>
          </p:nvSpPr>
          <p:spPr bwMode="auto">
            <a:xfrm>
              <a:off x="2623" y="2571"/>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69" name="Freeform 224"/>
            <p:cNvSpPr>
              <a:spLocks/>
            </p:cNvSpPr>
            <p:nvPr/>
          </p:nvSpPr>
          <p:spPr bwMode="auto">
            <a:xfrm>
              <a:off x="2632" y="2544"/>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70" name="Freeform 225"/>
            <p:cNvSpPr>
              <a:spLocks/>
            </p:cNvSpPr>
            <p:nvPr/>
          </p:nvSpPr>
          <p:spPr bwMode="auto">
            <a:xfrm>
              <a:off x="2641" y="2507"/>
              <a:ext cx="37" cy="37"/>
            </a:xfrm>
            <a:custGeom>
              <a:avLst/>
              <a:gdLst>
                <a:gd name="T0" fmla="*/ 18 w 37"/>
                <a:gd name="T1" fmla="*/ 0 h 37"/>
                <a:gd name="T2" fmla="*/ 37 w 37"/>
                <a:gd name="T3" fmla="*/ 18 h 37"/>
                <a:gd name="T4" fmla="*/ 18 w 37"/>
                <a:gd name="T5" fmla="*/ 37 h 37"/>
                <a:gd name="T6" fmla="*/ 0 w 37"/>
                <a:gd name="T7" fmla="*/ 18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71" name="Freeform 226"/>
            <p:cNvSpPr>
              <a:spLocks/>
            </p:cNvSpPr>
            <p:nvPr/>
          </p:nvSpPr>
          <p:spPr bwMode="auto">
            <a:xfrm>
              <a:off x="2650" y="2608"/>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6972" name="Freeform 227"/>
            <p:cNvSpPr>
              <a:spLocks/>
            </p:cNvSpPr>
            <p:nvPr/>
          </p:nvSpPr>
          <p:spPr bwMode="auto">
            <a:xfrm>
              <a:off x="2659" y="2480"/>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6973" name="Freeform 228"/>
            <p:cNvSpPr>
              <a:spLocks/>
            </p:cNvSpPr>
            <p:nvPr/>
          </p:nvSpPr>
          <p:spPr bwMode="auto">
            <a:xfrm>
              <a:off x="2669" y="2361"/>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74" name="Freeform 229"/>
            <p:cNvSpPr>
              <a:spLocks/>
            </p:cNvSpPr>
            <p:nvPr/>
          </p:nvSpPr>
          <p:spPr bwMode="auto">
            <a:xfrm>
              <a:off x="2678" y="2507"/>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75" name="Freeform 230"/>
            <p:cNvSpPr>
              <a:spLocks/>
            </p:cNvSpPr>
            <p:nvPr/>
          </p:nvSpPr>
          <p:spPr bwMode="auto">
            <a:xfrm>
              <a:off x="2696" y="2535"/>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76" name="Freeform 231"/>
            <p:cNvSpPr>
              <a:spLocks/>
            </p:cNvSpPr>
            <p:nvPr/>
          </p:nvSpPr>
          <p:spPr bwMode="auto">
            <a:xfrm>
              <a:off x="2705" y="2489"/>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77" name="Freeform 232"/>
            <p:cNvSpPr>
              <a:spLocks/>
            </p:cNvSpPr>
            <p:nvPr/>
          </p:nvSpPr>
          <p:spPr bwMode="auto">
            <a:xfrm>
              <a:off x="2714" y="2571"/>
              <a:ext cx="37" cy="37"/>
            </a:xfrm>
            <a:custGeom>
              <a:avLst/>
              <a:gdLst>
                <a:gd name="T0" fmla="*/ 18 w 37"/>
                <a:gd name="T1" fmla="*/ 0 h 37"/>
                <a:gd name="T2" fmla="*/ 37 w 37"/>
                <a:gd name="T3" fmla="*/ 18 h 37"/>
                <a:gd name="T4" fmla="*/ 18 w 37"/>
                <a:gd name="T5" fmla="*/ 37 h 37"/>
                <a:gd name="T6" fmla="*/ 0 w 37"/>
                <a:gd name="T7" fmla="*/ 18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78" name="Freeform 233"/>
            <p:cNvSpPr>
              <a:spLocks/>
            </p:cNvSpPr>
            <p:nvPr/>
          </p:nvSpPr>
          <p:spPr bwMode="auto">
            <a:xfrm>
              <a:off x="2723" y="2544"/>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79" name="Freeform 234"/>
            <p:cNvSpPr>
              <a:spLocks/>
            </p:cNvSpPr>
            <p:nvPr/>
          </p:nvSpPr>
          <p:spPr bwMode="auto">
            <a:xfrm>
              <a:off x="2732" y="2544"/>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6980" name="Freeform 235"/>
            <p:cNvSpPr>
              <a:spLocks/>
            </p:cNvSpPr>
            <p:nvPr/>
          </p:nvSpPr>
          <p:spPr bwMode="auto">
            <a:xfrm>
              <a:off x="2741" y="2453"/>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6981" name="Freeform 236"/>
            <p:cNvSpPr>
              <a:spLocks/>
            </p:cNvSpPr>
            <p:nvPr/>
          </p:nvSpPr>
          <p:spPr bwMode="auto">
            <a:xfrm>
              <a:off x="2751" y="2544"/>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82" name="Freeform 237"/>
            <p:cNvSpPr>
              <a:spLocks/>
            </p:cNvSpPr>
            <p:nvPr/>
          </p:nvSpPr>
          <p:spPr bwMode="auto">
            <a:xfrm>
              <a:off x="2760" y="2598"/>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83" name="Freeform 238"/>
            <p:cNvSpPr>
              <a:spLocks/>
            </p:cNvSpPr>
            <p:nvPr/>
          </p:nvSpPr>
          <p:spPr bwMode="auto">
            <a:xfrm>
              <a:off x="2769" y="2434"/>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84" name="Freeform 239"/>
            <p:cNvSpPr>
              <a:spLocks/>
            </p:cNvSpPr>
            <p:nvPr/>
          </p:nvSpPr>
          <p:spPr bwMode="auto">
            <a:xfrm>
              <a:off x="2778" y="2598"/>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85" name="Freeform 240"/>
            <p:cNvSpPr>
              <a:spLocks/>
            </p:cNvSpPr>
            <p:nvPr/>
          </p:nvSpPr>
          <p:spPr bwMode="auto">
            <a:xfrm>
              <a:off x="2787" y="2489"/>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86" name="Freeform 241"/>
            <p:cNvSpPr>
              <a:spLocks/>
            </p:cNvSpPr>
            <p:nvPr/>
          </p:nvSpPr>
          <p:spPr bwMode="auto">
            <a:xfrm>
              <a:off x="2796" y="2525"/>
              <a:ext cx="37" cy="37"/>
            </a:xfrm>
            <a:custGeom>
              <a:avLst/>
              <a:gdLst>
                <a:gd name="T0" fmla="*/ 18 w 37"/>
                <a:gd name="T1" fmla="*/ 0 h 37"/>
                <a:gd name="T2" fmla="*/ 37 w 37"/>
                <a:gd name="T3" fmla="*/ 19 h 37"/>
                <a:gd name="T4" fmla="*/ 18 w 37"/>
                <a:gd name="T5" fmla="*/ 37 h 37"/>
                <a:gd name="T6" fmla="*/ 0 w 37"/>
                <a:gd name="T7" fmla="*/ 19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87" name="Freeform 242"/>
            <p:cNvSpPr>
              <a:spLocks/>
            </p:cNvSpPr>
            <p:nvPr/>
          </p:nvSpPr>
          <p:spPr bwMode="auto">
            <a:xfrm>
              <a:off x="2805" y="2453"/>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6988" name="Freeform 243"/>
            <p:cNvSpPr>
              <a:spLocks/>
            </p:cNvSpPr>
            <p:nvPr/>
          </p:nvSpPr>
          <p:spPr bwMode="auto">
            <a:xfrm>
              <a:off x="2814" y="2571"/>
              <a:ext cx="37" cy="37"/>
            </a:xfrm>
            <a:custGeom>
              <a:avLst/>
              <a:gdLst>
                <a:gd name="T0" fmla="*/ 19 w 37"/>
                <a:gd name="T1" fmla="*/ 0 h 37"/>
                <a:gd name="T2" fmla="*/ 37 w 37"/>
                <a:gd name="T3" fmla="*/ 18 h 37"/>
                <a:gd name="T4" fmla="*/ 19 w 37"/>
                <a:gd name="T5" fmla="*/ 37 h 37"/>
                <a:gd name="T6" fmla="*/ 0 w 37"/>
                <a:gd name="T7" fmla="*/ 18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8"/>
                  </a:lnTo>
                  <a:lnTo>
                    <a:pt x="19" y="37"/>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6989" name="Freeform 244"/>
            <p:cNvSpPr>
              <a:spLocks/>
            </p:cNvSpPr>
            <p:nvPr/>
          </p:nvSpPr>
          <p:spPr bwMode="auto">
            <a:xfrm>
              <a:off x="2824" y="2407"/>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90" name="Freeform 245"/>
            <p:cNvSpPr>
              <a:spLocks/>
            </p:cNvSpPr>
            <p:nvPr/>
          </p:nvSpPr>
          <p:spPr bwMode="auto">
            <a:xfrm>
              <a:off x="2833" y="2425"/>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91" name="Freeform 246"/>
            <p:cNvSpPr>
              <a:spLocks/>
            </p:cNvSpPr>
            <p:nvPr/>
          </p:nvSpPr>
          <p:spPr bwMode="auto">
            <a:xfrm>
              <a:off x="2851" y="2471"/>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92" name="Freeform 247"/>
            <p:cNvSpPr>
              <a:spLocks/>
            </p:cNvSpPr>
            <p:nvPr/>
          </p:nvSpPr>
          <p:spPr bwMode="auto">
            <a:xfrm>
              <a:off x="2860" y="2434"/>
              <a:ext cx="37" cy="37"/>
            </a:xfrm>
            <a:custGeom>
              <a:avLst/>
              <a:gdLst>
                <a:gd name="T0" fmla="*/ 18 w 37"/>
                <a:gd name="T1" fmla="*/ 0 h 37"/>
                <a:gd name="T2" fmla="*/ 37 w 37"/>
                <a:gd name="T3" fmla="*/ 19 h 37"/>
                <a:gd name="T4" fmla="*/ 18 w 37"/>
                <a:gd name="T5" fmla="*/ 37 h 37"/>
                <a:gd name="T6" fmla="*/ 0 w 37"/>
                <a:gd name="T7" fmla="*/ 19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93" name="Freeform 248"/>
            <p:cNvSpPr>
              <a:spLocks/>
            </p:cNvSpPr>
            <p:nvPr/>
          </p:nvSpPr>
          <p:spPr bwMode="auto">
            <a:xfrm>
              <a:off x="2869" y="2462"/>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94" name="Freeform 249"/>
            <p:cNvSpPr>
              <a:spLocks/>
            </p:cNvSpPr>
            <p:nvPr/>
          </p:nvSpPr>
          <p:spPr bwMode="auto">
            <a:xfrm>
              <a:off x="2878" y="2398"/>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6995" name="Freeform 250"/>
            <p:cNvSpPr>
              <a:spLocks/>
            </p:cNvSpPr>
            <p:nvPr/>
          </p:nvSpPr>
          <p:spPr bwMode="auto">
            <a:xfrm>
              <a:off x="2887" y="2489"/>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6996" name="Freeform 251"/>
            <p:cNvSpPr>
              <a:spLocks/>
            </p:cNvSpPr>
            <p:nvPr/>
          </p:nvSpPr>
          <p:spPr bwMode="auto">
            <a:xfrm>
              <a:off x="2897" y="2498"/>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97" name="Freeform 252"/>
            <p:cNvSpPr>
              <a:spLocks/>
            </p:cNvSpPr>
            <p:nvPr/>
          </p:nvSpPr>
          <p:spPr bwMode="auto">
            <a:xfrm>
              <a:off x="2906" y="2453"/>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98" name="Freeform 253"/>
            <p:cNvSpPr>
              <a:spLocks/>
            </p:cNvSpPr>
            <p:nvPr/>
          </p:nvSpPr>
          <p:spPr bwMode="auto">
            <a:xfrm>
              <a:off x="2915" y="2407"/>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6999" name="Freeform 254"/>
            <p:cNvSpPr>
              <a:spLocks/>
            </p:cNvSpPr>
            <p:nvPr/>
          </p:nvSpPr>
          <p:spPr bwMode="auto">
            <a:xfrm>
              <a:off x="2924" y="2462"/>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00" name="Freeform 255"/>
            <p:cNvSpPr>
              <a:spLocks/>
            </p:cNvSpPr>
            <p:nvPr/>
          </p:nvSpPr>
          <p:spPr bwMode="auto">
            <a:xfrm>
              <a:off x="2933" y="2425"/>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01" name="Freeform 256"/>
            <p:cNvSpPr>
              <a:spLocks/>
            </p:cNvSpPr>
            <p:nvPr/>
          </p:nvSpPr>
          <p:spPr bwMode="auto">
            <a:xfrm>
              <a:off x="2942" y="2507"/>
              <a:ext cx="37" cy="37"/>
            </a:xfrm>
            <a:custGeom>
              <a:avLst/>
              <a:gdLst>
                <a:gd name="T0" fmla="*/ 18 w 37"/>
                <a:gd name="T1" fmla="*/ 0 h 37"/>
                <a:gd name="T2" fmla="*/ 37 w 37"/>
                <a:gd name="T3" fmla="*/ 18 h 37"/>
                <a:gd name="T4" fmla="*/ 18 w 37"/>
                <a:gd name="T5" fmla="*/ 37 h 37"/>
                <a:gd name="T6" fmla="*/ 0 w 37"/>
                <a:gd name="T7" fmla="*/ 18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02" name="Freeform 257"/>
            <p:cNvSpPr>
              <a:spLocks/>
            </p:cNvSpPr>
            <p:nvPr/>
          </p:nvSpPr>
          <p:spPr bwMode="auto">
            <a:xfrm>
              <a:off x="2951" y="2416"/>
              <a:ext cx="37" cy="37"/>
            </a:xfrm>
            <a:custGeom>
              <a:avLst/>
              <a:gdLst>
                <a:gd name="T0" fmla="*/ 18 w 37"/>
                <a:gd name="T1" fmla="*/ 0 h 37"/>
                <a:gd name="T2" fmla="*/ 37 w 37"/>
                <a:gd name="T3" fmla="*/ 18 h 37"/>
                <a:gd name="T4" fmla="*/ 18 w 37"/>
                <a:gd name="T5" fmla="*/ 37 h 37"/>
                <a:gd name="T6" fmla="*/ 0 w 37"/>
                <a:gd name="T7" fmla="*/ 18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03" name="Freeform 258"/>
            <p:cNvSpPr>
              <a:spLocks/>
            </p:cNvSpPr>
            <p:nvPr/>
          </p:nvSpPr>
          <p:spPr bwMode="auto">
            <a:xfrm>
              <a:off x="2960" y="2316"/>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7004" name="Freeform 259"/>
            <p:cNvSpPr>
              <a:spLocks/>
            </p:cNvSpPr>
            <p:nvPr/>
          </p:nvSpPr>
          <p:spPr bwMode="auto">
            <a:xfrm>
              <a:off x="2969" y="2398"/>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7005" name="Freeform 260"/>
            <p:cNvSpPr>
              <a:spLocks/>
            </p:cNvSpPr>
            <p:nvPr/>
          </p:nvSpPr>
          <p:spPr bwMode="auto">
            <a:xfrm>
              <a:off x="2979" y="2352"/>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06" name="Freeform 261"/>
            <p:cNvSpPr>
              <a:spLocks/>
            </p:cNvSpPr>
            <p:nvPr/>
          </p:nvSpPr>
          <p:spPr bwMode="auto">
            <a:xfrm>
              <a:off x="2988" y="2425"/>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07" name="Freeform 262"/>
            <p:cNvSpPr>
              <a:spLocks/>
            </p:cNvSpPr>
            <p:nvPr/>
          </p:nvSpPr>
          <p:spPr bwMode="auto">
            <a:xfrm>
              <a:off x="3006" y="2380"/>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08" name="Freeform 263"/>
            <p:cNvSpPr>
              <a:spLocks/>
            </p:cNvSpPr>
            <p:nvPr/>
          </p:nvSpPr>
          <p:spPr bwMode="auto">
            <a:xfrm>
              <a:off x="3015" y="2407"/>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09" name="Freeform 264"/>
            <p:cNvSpPr>
              <a:spLocks/>
            </p:cNvSpPr>
            <p:nvPr/>
          </p:nvSpPr>
          <p:spPr bwMode="auto">
            <a:xfrm>
              <a:off x="3024" y="2389"/>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10" name="Freeform 265"/>
            <p:cNvSpPr>
              <a:spLocks/>
            </p:cNvSpPr>
            <p:nvPr/>
          </p:nvSpPr>
          <p:spPr bwMode="auto">
            <a:xfrm>
              <a:off x="3033" y="2279"/>
              <a:ext cx="37" cy="37"/>
            </a:xfrm>
            <a:custGeom>
              <a:avLst/>
              <a:gdLst>
                <a:gd name="T0" fmla="*/ 19 w 37"/>
                <a:gd name="T1" fmla="*/ 0 h 37"/>
                <a:gd name="T2" fmla="*/ 37 w 37"/>
                <a:gd name="T3" fmla="*/ 18 h 37"/>
                <a:gd name="T4" fmla="*/ 19 w 37"/>
                <a:gd name="T5" fmla="*/ 37 h 37"/>
                <a:gd name="T6" fmla="*/ 0 w 37"/>
                <a:gd name="T7" fmla="*/ 18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8"/>
                  </a:lnTo>
                  <a:lnTo>
                    <a:pt x="19" y="37"/>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7011" name="Freeform 266"/>
            <p:cNvSpPr>
              <a:spLocks/>
            </p:cNvSpPr>
            <p:nvPr/>
          </p:nvSpPr>
          <p:spPr bwMode="auto">
            <a:xfrm>
              <a:off x="3042" y="2325"/>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7012" name="Freeform 267"/>
            <p:cNvSpPr>
              <a:spLocks/>
            </p:cNvSpPr>
            <p:nvPr/>
          </p:nvSpPr>
          <p:spPr bwMode="auto">
            <a:xfrm>
              <a:off x="3052" y="2389"/>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13" name="Freeform 268"/>
            <p:cNvSpPr>
              <a:spLocks/>
            </p:cNvSpPr>
            <p:nvPr/>
          </p:nvSpPr>
          <p:spPr bwMode="auto">
            <a:xfrm>
              <a:off x="3061" y="2325"/>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14" name="Freeform 269"/>
            <p:cNvSpPr>
              <a:spLocks/>
            </p:cNvSpPr>
            <p:nvPr/>
          </p:nvSpPr>
          <p:spPr bwMode="auto">
            <a:xfrm>
              <a:off x="3070" y="2370"/>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15" name="Freeform 270"/>
            <p:cNvSpPr>
              <a:spLocks/>
            </p:cNvSpPr>
            <p:nvPr/>
          </p:nvSpPr>
          <p:spPr bwMode="auto">
            <a:xfrm>
              <a:off x="3079" y="2243"/>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16" name="Freeform 271"/>
            <p:cNvSpPr>
              <a:spLocks/>
            </p:cNvSpPr>
            <p:nvPr/>
          </p:nvSpPr>
          <p:spPr bwMode="auto">
            <a:xfrm>
              <a:off x="3088" y="2352"/>
              <a:ext cx="37" cy="37"/>
            </a:xfrm>
            <a:custGeom>
              <a:avLst/>
              <a:gdLst>
                <a:gd name="T0" fmla="*/ 18 w 37"/>
                <a:gd name="T1" fmla="*/ 0 h 37"/>
                <a:gd name="T2" fmla="*/ 37 w 37"/>
                <a:gd name="T3" fmla="*/ 18 h 37"/>
                <a:gd name="T4" fmla="*/ 18 w 37"/>
                <a:gd name="T5" fmla="*/ 37 h 37"/>
                <a:gd name="T6" fmla="*/ 0 w 37"/>
                <a:gd name="T7" fmla="*/ 18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17" name="Freeform 272"/>
            <p:cNvSpPr>
              <a:spLocks/>
            </p:cNvSpPr>
            <p:nvPr/>
          </p:nvSpPr>
          <p:spPr bwMode="auto">
            <a:xfrm>
              <a:off x="3097" y="2307"/>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18" name="Freeform 273"/>
            <p:cNvSpPr>
              <a:spLocks/>
            </p:cNvSpPr>
            <p:nvPr/>
          </p:nvSpPr>
          <p:spPr bwMode="auto">
            <a:xfrm>
              <a:off x="3106" y="2380"/>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7019" name="Freeform 274"/>
            <p:cNvSpPr>
              <a:spLocks/>
            </p:cNvSpPr>
            <p:nvPr/>
          </p:nvSpPr>
          <p:spPr bwMode="auto">
            <a:xfrm>
              <a:off x="3115" y="2334"/>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7020" name="Freeform 275"/>
            <p:cNvSpPr>
              <a:spLocks/>
            </p:cNvSpPr>
            <p:nvPr/>
          </p:nvSpPr>
          <p:spPr bwMode="auto">
            <a:xfrm>
              <a:off x="3125" y="2343"/>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21" name="Freeform 276"/>
            <p:cNvSpPr>
              <a:spLocks/>
            </p:cNvSpPr>
            <p:nvPr/>
          </p:nvSpPr>
          <p:spPr bwMode="auto">
            <a:xfrm>
              <a:off x="3134" y="2343"/>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22" name="Freeform 277"/>
            <p:cNvSpPr>
              <a:spLocks/>
            </p:cNvSpPr>
            <p:nvPr/>
          </p:nvSpPr>
          <p:spPr bwMode="auto">
            <a:xfrm>
              <a:off x="3143" y="2270"/>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23" name="Freeform 278"/>
            <p:cNvSpPr>
              <a:spLocks/>
            </p:cNvSpPr>
            <p:nvPr/>
          </p:nvSpPr>
          <p:spPr bwMode="auto">
            <a:xfrm>
              <a:off x="3152" y="2288"/>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24" name="Freeform 279"/>
            <p:cNvSpPr>
              <a:spLocks/>
            </p:cNvSpPr>
            <p:nvPr/>
          </p:nvSpPr>
          <p:spPr bwMode="auto">
            <a:xfrm>
              <a:off x="3170" y="2133"/>
              <a:ext cx="37" cy="37"/>
            </a:xfrm>
            <a:custGeom>
              <a:avLst/>
              <a:gdLst>
                <a:gd name="T0" fmla="*/ 18 w 37"/>
                <a:gd name="T1" fmla="*/ 0 h 37"/>
                <a:gd name="T2" fmla="*/ 37 w 37"/>
                <a:gd name="T3" fmla="*/ 19 h 37"/>
                <a:gd name="T4" fmla="*/ 18 w 37"/>
                <a:gd name="T5" fmla="*/ 37 h 37"/>
                <a:gd name="T6" fmla="*/ 0 w 37"/>
                <a:gd name="T7" fmla="*/ 19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25" name="Freeform 280"/>
            <p:cNvSpPr>
              <a:spLocks/>
            </p:cNvSpPr>
            <p:nvPr/>
          </p:nvSpPr>
          <p:spPr bwMode="auto">
            <a:xfrm>
              <a:off x="3179" y="2225"/>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7026" name="Freeform 281"/>
            <p:cNvSpPr>
              <a:spLocks/>
            </p:cNvSpPr>
            <p:nvPr/>
          </p:nvSpPr>
          <p:spPr bwMode="auto">
            <a:xfrm>
              <a:off x="3188" y="2270"/>
              <a:ext cx="37" cy="37"/>
            </a:xfrm>
            <a:custGeom>
              <a:avLst/>
              <a:gdLst>
                <a:gd name="T0" fmla="*/ 19 w 37"/>
                <a:gd name="T1" fmla="*/ 0 h 37"/>
                <a:gd name="T2" fmla="*/ 37 w 37"/>
                <a:gd name="T3" fmla="*/ 18 h 37"/>
                <a:gd name="T4" fmla="*/ 19 w 37"/>
                <a:gd name="T5" fmla="*/ 37 h 37"/>
                <a:gd name="T6" fmla="*/ 0 w 37"/>
                <a:gd name="T7" fmla="*/ 18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8"/>
                  </a:lnTo>
                  <a:lnTo>
                    <a:pt x="19" y="37"/>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7027" name="Freeform 282"/>
            <p:cNvSpPr>
              <a:spLocks/>
            </p:cNvSpPr>
            <p:nvPr/>
          </p:nvSpPr>
          <p:spPr bwMode="auto">
            <a:xfrm>
              <a:off x="3198" y="2288"/>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28" name="Freeform 283"/>
            <p:cNvSpPr>
              <a:spLocks/>
            </p:cNvSpPr>
            <p:nvPr/>
          </p:nvSpPr>
          <p:spPr bwMode="auto">
            <a:xfrm>
              <a:off x="3207" y="2252"/>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29" name="Freeform 284"/>
            <p:cNvSpPr>
              <a:spLocks/>
            </p:cNvSpPr>
            <p:nvPr/>
          </p:nvSpPr>
          <p:spPr bwMode="auto">
            <a:xfrm>
              <a:off x="3216" y="2307"/>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30" name="Freeform 285"/>
            <p:cNvSpPr>
              <a:spLocks/>
            </p:cNvSpPr>
            <p:nvPr/>
          </p:nvSpPr>
          <p:spPr bwMode="auto">
            <a:xfrm>
              <a:off x="3225" y="2206"/>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31" name="Freeform 286"/>
            <p:cNvSpPr>
              <a:spLocks/>
            </p:cNvSpPr>
            <p:nvPr/>
          </p:nvSpPr>
          <p:spPr bwMode="auto">
            <a:xfrm>
              <a:off x="3234" y="2225"/>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32" name="Freeform 287"/>
            <p:cNvSpPr>
              <a:spLocks/>
            </p:cNvSpPr>
            <p:nvPr/>
          </p:nvSpPr>
          <p:spPr bwMode="auto">
            <a:xfrm>
              <a:off x="3243" y="2161"/>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33" name="Freeform 288"/>
            <p:cNvSpPr>
              <a:spLocks/>
            </p:cNvSpPr>
            <p:nvPr/>
          </p:nvSpPr>
          <p:spPr bwMode="auto">
            <a:xfrm>
              <a:off x="3252" y="2142"/>
              <a:ext cx="37" cy="37"/>
            </a:xfrm>
            <a:custGeom>
              <a:avLst/>
              <a:gdLst>
                <a:gd name="T0" fmla="*/ 18 w 37"/>
                <a:gd name="T1" fmla="*/ 0 h 37"/>
                <a:gd name="T2" fmla="*/ 37 w 37"/>
                <a:gd name="T3" fmla="*/ 19 h 37"/>
                <a:gd name="T4" fmla="*/ 18 w 37"/>
                <a:gd name="T5" fmla="*/ 37 h 37"/>
                <a:gd name="T6" fmla="*/ 0 w 37"/>
                <a:gd name="T7" fmla="*/ 19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34" name="Freeform 289"/>
            <p:cNvSpPr>
              <a:spLocks/>
            </p:cNvSpPr>
            <p:nvPr/>
          </p:nvSpPr>
          <p:spPr bwMode="auto">
            <a:xfrm>
              <a:off x="3261" y="2170"/>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7035" name="Freeform 290"/>
            <p:cNvSpPr>
              <a:spLocks/>
            </p:cNvSpPr>
            <p:nvPr/>
          </p:nvSpPr>
          <p:spPr bwMode="auto">
            <a:xfrm>
              <a:off x="3270" y="2161"/>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7036" name="Freeform 291"/>
            <p:cNvSpPr>
              <a:spLocks/>
            </p:cNvSpPr>
            <p:nvPr/>
          </p:nvSpPr>
          <p:spPr bwMode="auto">
            <a:xfrm>
              <a:off x="3280" y="2170"/>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37" name="Freeform 292"/>
            <p:cNvSpPr>
              <a:spLocks/>
            </p:cNvSpPr>
            <p:nvPr/>
          </p:nvSpPr>
          <p:spPr bwMode="auto">
            <a:xfrm>
              <a:off x="3289" y="2197"/>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38" name="Freeform 293"/>
            <p:cNvSpPr>
              <a:spLocks/>
            </p:cNvSpPr>
            <p:nvPr/>
          </p:nvSpPr>
          <p:spPr bwMode="auto">
            <a:xfrm>
              <a:off x="3298" y="2243"/>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39" name="Freeform 294"/>
            <p:cNvSpPr>
              <a:spLocks/>
            </p:cNvSpPr>
            <p:nvPr/>
          </p:nvSpPr>
          <p:spPr bwMode="auto">
            <a:xfrm>
              <a:off x="3307" y="2161"/>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40" name="Freeform 295"/>
            <p:cNvSpPr>
              <a:spLocks/>
            </p:cNvSpPr>
            <p:nvPr/>
          </p:nvSpPr>
          <p:spPr bwMode="auto">
            <a:xfrm>
              <a:off x="3325" y="2124"/>
              <a:ext cx="37" cy="37"/>
            </a:xfrm>
            <a:custGeom>
              <a:avLst/>
              <a:gdLst>
                <a:gd name="T0" fmla="*/ 18 w 37"/>
                <a:gd name="T1" fmla="*/ 0 h 37"/>
                <a:gd name="T2" fmla="*/ 37 w 37"/>
                <a:gd name="T3" fmla="*/ 18 h 37"/>
                <a:gd name="T4" fmla="*/ 18 w 37"/>
                <a:gd name="T5" fmla="*/ 37 h 37"/>
                <a:gd name="T6" fmla="*/ 0 w 37"/>
                <a:gd name="T7" fmla="*/ 18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41" name="Freeform 296"/>
            <p:cNvSpPr>
              <a:spLocks/>
            </p:cNvSpPr>
            <p:nvPr/>
          </p:nvSpPr>
          <p:spPr bwMode="auto">
            <a:xfrm>
              <a:off x="3334" y="1997"/>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7042" name="Freeform 297"/>
            <p:cNvSpPr>
              <a:spLocks/>
            </p:cNvSpPr>
            <p:nvPr/>
          </p:nvSpPr>
          <p:spPr bwMode="auto">
            <a:xfrm>
              <a:off x="3343" y="2097"/>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7043" name="Freeform 298"/>
            <p:cNvSpPr>
              <a:spLocks/>
            </p:cNvSpPr>
            <p:nvPr/>
          </p:nvSpPr>
          <p:spPr bwMode="auto">
            <a:xfrm>
              <a:off x="3353" y="2115"/>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44" name="Freeform 299"/>
            <p:cNvSpPr>
              <a:spLocks/>
            </p:cNvSpPr>
            <p:nvPr/>
          </p:nvSpPr>
          <p:spPr bwMode="auto">
            <a:xfrm>
              <a:off x="3362" y="2033"/>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45" name="Freeform 300"/>
            <p:cNvSpPr>
              <a:spLocks/>
            </p:cNvSpPr>
            <p:nvPr/>
          </p:nvSpPr>
          <p:spPr bwMode="auto">
            <a:xfrm>
              <a:off x="3371" y="2115"/>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46" name="Freeform 301"/>
            <p:cNvSpPr>
              <a:spLocks/>
            </p:cNvSpPr>
            <p:nvPr/>
          </p:nvSpPr>
          <p:spPr bwMode="auto">
            <a:xfrm>
              <a:off x="3380" y="2170"/>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47" name="Freeform 302"/>
            <p:cNvSpPr>
              <a:spLocks/>
            </p:cNvSpPr>
            <p:nvPr/>
          </p:nvSpPr>
          <p:spPr bwMode="auto">
            <a:xfrm>
              <a:off x="3389" y="2042"/>
              <a:ext cx="37" cy="37"/>
            </a:xfrm>
            <a:custGeom>
              <a:avLst/>
              <a:gdLst>
                <a:gd name="T0" fmla="*/ 18 w 37"/>
                <a:gd name="T1" fmla="*/ 0 h 37"/>
                <a:gd name="T2" fmla="*/ 37 w 37"/>
                <a:gd name="T3" fmla="*/ 18 h 37"/>
                <a:gd name="T4" fmla="*/ 18 w 37"/>
                <a:gd name="T5" fmla="*/ 37 h 37"/>
                <a:gd name="T6" fmla="*/ 0 w 37"/>
                <a:gd name="T7" fmla="*/ 18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48" name="Freeform 303"/>
            <p:cNvSpPr>
              <a:spLocks/>
            </p:cNvSpPr>
            <p:nvPr/>
          </p:nvSpPr>
          <p:spPr bwMode="auto">
            <a:xfrm>
              <a:off x="3398" y="2015"/>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49" name="Freeform 304"/>
            <p:cNvSpPr>
              <a:spLocks/>
            </p:cNvSpPr>
            <p:nvPr/>
          </p:nvSpPr>
          <p:spPr bwMode="auto">
            <a:xfrm>
              <a:off x="3407" y="1960"/>
              <a:ext cx="37" cy="37"/>
            </a:xfrm>
            <a:custGeom>
              <a:avLst/>
              <a:gdLst>
                <a:gd name="T0" fmla="*/ 19 w 37"/>
                <a:gd name="T1" fmla="*/ 0 h 37"/>
                <a:gd name="T2" fmla="*/ 37 w 37"/>
                <a:gd name="T3" fmla="*/ 18 h 37"/>
                <a:gd name="T4" fmla="*/ 19 w 37"/>
                <a:gd name="T5" fmla="*/ 37 h 37"/>
                <a:gd name="T6" fmla="*/ 0 w 37"/>
                <a:gd name="T7" fmla="*/ 18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8"/>
                  </a:lnTo>
                  <a:lnTo>
                    <a:pt x="19" y="37"/>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7050" name="Freeform 305"/>
            <p:cNvSpPr>
              <a:spLocks/>
            </p:cNvSpPr>
            <p:nvPr/>
          </p:nvSpPr>
          <p:spPr bwMode="auto">
            <a:xfrm>
              <a:off x="3416" y="2124"/>
              <a:ext cx="37" cy="37"/>
            </a:xfrm>
            <a:custGeom>
              <a:avLst/>
              <a:gdLst>
                <a:gd name="T0" fmla="*/ 19 w 37"/>
                <a:gd name="T1" fmla="*/ 0 h 37"/>
                <a:gd name="T2" fmla="*/ 37 w 37"/>
                <a:gd name="T3" fmla="*/ 18 h 37"/>
                <a:gd name="T4" fmla="*/ 19 w 37"/>
                <a:gd name="T5" fmla="*/ 37 h 37"/>
                <a:gd name="T6" fmla="*/ 0 w 37"/>
                <a:gd name="T7" fmla="*/ 18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8"/>
                  </a:lnTo>
                  <a:lnTo>
                    <a:pt x="19" y="37"/>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7051" name="Freeform 306"/>
            <p:cNvSpPr>
              <a:spLocks/>
            </p:cNvSpPr>
            <p:nvPr/>
          </p:nvSpPr>
          <p:spPr bwMode="auto">
            <a:xfrm>
              <a:off x="3426" y="1978"/>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52" name="Freeform 307"/>
            <p:cNvSpPr>
              <a:spLocks/>
            </p:cNvSpPr>
            <p:nvPr/>
          </p:nvSpPr>
          <p:spPr bwMode="auto">
            <a:xfrm>
              <a:off x="3435" y="2060"/>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53" name="Freeform 308"/>
            <p:cNvSpPr>
              <a:spLocks/>
            </p:cNvSpPr>
            <p:nvPr/>
          </p:nvSpPr>
          <p:spPr bwMode="auto">
            <a:xfrm>
              <a:off x="3444" y="2051"/>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54" name="Freeform 309"/>
            <p:cNvSpPr>
              <a:spLocks/>
            </p:cNvSpPr>
            <p:nvPr/>
          </p:nvSpPr>
          <p:spPr bwMode="auto">
            <a:xfrm>
              <a:off x="3453" y="1942"/>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55" name="Freeform 310"/>
            <p:cNvSpPr>
              <a:spLocks/>
            </p:cNvSpPr>
            <p:nvPr/>
          </p:nvSpPr>
          <p:spPr bwMode="auto">
            <a:xfrm>
              <a:off x="3462" y="1997"/>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56" name="Freeform 311"/>
            <p:cNvSpPr>
              <a:spLocks/>
            </p:cNvSpPr>
            <p:nvPr/>
          </p:nvSpPr>
          <p:spPr bwMode="auto">
            <a:xfrm>
              <a:off x="3471" y="1887"/>
              <a:ext cx="37" cy="37"/>
            </a:xfrm>
            <a:custGeom>
              <a:avLst/>
              <a:gdLst>
                <a:gd name="T0" fmla="*/ 18 w 37"/>
                <a:gd name="T1" fmla="*/ 0 h 37"/>
                <a:gd name="T2" fmla="*/ 37 w 37"/>
                <a:gd name="T3" fmla="*/ 18 h 37"/>
                <a:gd name="T4" fmla="*/ 18 w 37"/>
                <a:gd name="T5" fmla="*/ 37 h 37"/>
                <a:gd name="T6" fmla="*/ 0 w 37"/>
                <a:gd name="T7" fmla="*/ 18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57" name="Freeform 312"/>
            <p:cNvSpPr>
              <a:spLocks/>
            </p:cNvSpPr>
            <p:nvPr/>
          </p:nvSpPr>
          <p:spPr bwMode="auto">
            <a:xfrm>
              <a:off x="3489" y="1942"/>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7058" name="Freeform 313"/>
            <p:cNvSpPr>
              <a:spLocks/>
            </p:cNvSpPr>
            <p:nvPr/>
          </p:nvSpPr>
          <p:spPr bwMode="auto">
            <a:xfrm>
              <a:off x="3499" y="1978"/>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59" name="Freeform 314"/>
            <p:cNvSpPr>
              <a:spLocks/>
            </p:cNvSpPr>
            <p:nvPr/>
          </p:nvSpPr>
          <p:spPr bwMode="auto">
            <a:xfrm>
              <a:off x="3508" y="1942"/>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60" name="Freeform 315"/>
            <p:cNvSpPr>
              <a:spLocks/>
            </p:cNvSpPr>
            <p:nvPr/>
          </p:nvSpPr>
          <p:spPr bwMode="auto">
            <a:xfrm>
              <a:off x="3517" y="1987"/>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61" name="Freeform 316"/>
            <p:cNvSpPr>
              <a:spLocks/>
            </p:cNvSpPr>
            <p:nvPr/>
          </p:nvSpPr>
          <p:spPr bwMode="auto">
            <a:xfrm>
              <a:off x="3526" y="1896"/>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62" name="Freeform 317"/>
            <p:cNvSpPr>
              <a:spLocks/>
            </p:cNvSpPr>
            <p:nvPr/>
          </p:nvSpPr>
          <p:spPr bwMode="auto">
            <a:xfrm>
              <a:off x="3535" y="1951"/>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63" name="Freeform 318"/>
            <p:cNvSpPr>
              <a:spLocks/>
            </p:cNvSpPr>
            <p:nvPr/>
          </p:nvSpPr>
          <p:spPr bwMode="auto">
            <a:xfrm>
              <a:off x="3544" y="1778"/>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64" name="Freeform 319"/>
            <p:cNvSpPr>
              <a:spLocks/>
            </p:cNvSpPr>
            <p:nvPr/>
          </p:nvSpPr>
          <p:spPr bwMode="auto">
            <a:xfrm>
              <a:off x="3553" y="1869"/>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65" name="Freeform 320"/>
            <p:cNvSpPr>
              <a:spLocks/>
            </p:cNvSpPr>
            <p:nvPr/>
          </p:nvSpPr>
          <p:spPr bwMode="auto">
            <a:xfrm>
              <a:off x="3562" y="1778"/>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7066" name="Freeform 321"/>
            <p:cNvSpPr>
              <a:spLocks/>
            </p:cNvSpPr>
            <p:nvPr/>
          </p:nvSpPr>
          <p:spPr bwMode="auto">
            <a:xfrm>
              <a:off x="3571" y="1887"/>
              <a:ext cx="37" cy="37"/>
            </a:xfrm>
            <a:custGeom>
              <a:avLst/>
              <a:gdLst>
                <a:gd name="T0" fmla="*/ 19 w 37"/>
                <a:gd name="T1" fmla="*/ 0 h 37"/>
                <a:gd name="T2" fmla="*/ 37 w 37"/>
                <a:gd name="T3" fmla="*/ 18 h 37"/>
                <a:gd name="T4" fmla="*/ 19 w 37"/>
                <a:gd name="T5" fmla="*/ 37 h 37"/>
                <a:gd name="T6" fmla="*/ 0 w 37"/>
                <a:gd name="T7" fmla="*/ 18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8"/>
                  </a:lnTo>
                  <a:lnTo>
                    <a:pt x="19" y="37"/>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7067" name="Freeform 322"/>
            <p:cNvSpPr>
              <a:spLocks/>
            </p:cNvSpPr>
            <p:nvPr/>
          </p:nvSpPr>
          <p:spPr bwMode="auto">
            <a:xfrm>
              <a:off x="3581" y="1741"/>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68" name="Freeform 323"/>
            <p:cNvSpPr>
              <a:spLocks/>
            </p:cNvSpPr>
            <p:nvPr/>
          </p:nvSpPr>
          <p:spPr bwMode="auto">
            <a:xfrm>
              <a:off x="3590" y="1905"/>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69" name="Freeform 324"/>
            <p:cNvSpPr>
              <a:spLocks/>
            </p:cNvSpPr>
            <p:nvPr/>
          </p:nvSpPr>
          <p:spPr bwMode="auto">
            <a:xfrm>
              <a:off x="3599" y="1823"/>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70" name="Freeform 325"/>
            <p:cNvSpPr>
              <a:spLocks/>
            </p:cNvSpPr>
            <p:nvPr/>
          </p:nvSpPr>
          <p:spPr bwMode="auto">
            <a:xfrm>
              <a:off x="3608" y="1969"/>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71" name="Freeform 326"/>
            <p:cNvSpPr>
              <a:spLocks/>
            </p:cNvSpPr>
            <p:nvPr/>
          </p:nvSpPr>
          <p:spPr bwMode="auto">
            <a:xfrm>
              <a:off x="3617" y="1769"/>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72" name="Freeform 327"/>
            <p:cNvSpPr>
              <a:spLocks/>
            </p:cNvSpPr>
            <p:nvPr/>
          </p:nvSpPr>
          <p:spPr bwMode="auto">
            <a:xfrm>
              <a:off x="3626" y="1914"/>
              <a:ext cx="37" cy="37"/>
            </a:xfrm>
            <a:custGeom>
              <a:avLst/>
              <a:gdLst>
                <a:gd name="T0" fmla="*/ 18 w 37"/>
                <a:gd name="T1" fmla="*/ 0 h 37"/>
                <a:gd name="T2" fmla="*/ 37 w 37"/>
                <a:gd name="T3" fmla="*/ 19 h 37"/>
                <a:gd name="T4" fmla="*/ 18 w 37"/>
                <a:gd name="T5" fmla="*/ 37 h 37"/>
                <a:gd name="T6" fmla="*/ 0 w 37"/>
                <a:gd name="T7" fmla="*/ 19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73" name="Freeform 328"/>
            <p:cNvSpPr>
              <a:spLocks/>
            </p:cNvSpPr>
            <p:nvPr/>
          </p:nvSpPr>
          <p:spPr bwMode="auto">
            <a:xfrm>
              <a:off x="3644" y="1677"/>
              <a:ext cx="37" cy="37"/>
            </a:xfrm>
            <a:custGeom>
              <a:avLst/>
              <a:gdLst>
                <a:gd name="T0" fmla="*/ 19 w 37"/>
                <a:gd name="T1" fmla="*/ 0 h 37"/>
                <a:gd name="T2" fmla="*/ 37 w 37"/>
                <a:gd name="T3" fmla="*/ 19 h 37"/>
                <a:gd name="T4" fmla="*/ 19 w 37"/>
                <a:gd name="T5" fmla="*/ 37 h 37"/>
                <a:gd name="T6" fmla="*/ 0 w 37"/>
                <a:gd name="T7" fmla="*/ 19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9"/>
                  </a:lnTo>
                  <a:lnTo>
                    <a:pt x="19" y="37"/>
                  </a:lnTo>
                  <a:lnTo>
                    <a:pt x="0" y="19"/>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7074" name="Freeform 329"/>
            <p:cNvSpPr>
              <a:spLocks/>
            </p:cNvSpPr>
            <p:nvPr/>
          </p:nvSpPr>
          <p:spPr bwMode="auto">
            <a:xfrm>
              <a:off x="3654" y="1750"/>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75" name="Freeform 330"/>
            <p:cNvSpPr>
              <a:spLocks/>
            </p:cNvSpPr>
            <p:nvPr/>
          </p:nvSpPr>
          <p:spPr bwMode="auto">
            <a:xfrm>
              <a:off x="3663" y="1832"/>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76" name="Freeform 331"/>
            <p:cNvSpPr>
              <a:spLocks/>
            </p:cNvSpPr>
            <p:nvPr/>
          </p:nvSpPr>
          <p:spPr bwMode="auto">
            <a:xfrm>
              <a:off x="3672" y="1686"/>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77" name="Freeform 332"/>
            <p:cNvSpPr>
              <a:spLocks/>
            </p:cNvSpPr>
            <p:nvPr/>
          </p:nvSpPr>
          <p:spPr bwMode="auto">
            <a:xfrm>
              <a:off x="3681" y="1796"/>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78" name="Freeform 333"/>
            <p:cNvSpPr>
              <a:spLocks/>
            </p:cNvSpPr>
            <p:nvPr/>
          </p:nvSpPr>
          <p:spPr bwMode="auto">
            <a:xfrm>
              <a:off x="3690" y="1832"/>
              <a:ext cx="37" cy="37"/>
            </a:xfrm>
            <a:custGeom>
              <a:avLst/>
              <a:gdLst>
                <a:gd name="T0" fmla="*/ 18 w 37"/>
                <a:gd name="T1" fmla="*/ 0 h 37"/>
                <a:gd name="T2" fmla="*/ 37 w 37"/>
                <a:gd name="T3" fmla="*/ 19 h 37"/>
                <a:gd name="T4" fmla="*/ 18 w 37"/>
                <a:gd name="T5" fmla="*/ 37 h 37"/>
                <a:gd name="T6" fmla="*/ 0 w 37"/>
                <a:gd name="T7" fmla="*/ 19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9"/>
                  </a:lnTo>
                  <a:lnTo>
                    <a:pt x="18" y="37"/>
                  </a:lnTo>
                  <a:lnTo>
                    <a:pt x="0" y="19"/>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79" name="Freeform 334"/>
            <p:cNvSpPr>
              <a:spLocks/>
            </p:cNvSpPr>
            <p:nvPr/>
          </p:nvSpPr>
          <p:spPr bwMode="auto">
            <a:xfrm>
              <a:off x="3699" y="1796"/>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80" name="Freeform 335"/>
            <p:cNvSpPr>
              <a:spLocks/>
            </p:cNvSpPr>
            <p:nvPr/>
          </p:nvSpPr>
          <p:spPr bwMode="auto">
            <a:xfrm>
              <a:off x="3708" y="1604"/>
              <a:ext cx="37" cy="37"/>
            </a:xfrm>
            <a:custGeom>
              <a:avLst/>
              <a:gdLst>
                <a:gd name="T0" fmla="*/ 19 w 37"/>
                <a:gd name="T1" fmla="*/ 0 h 37"/>
                <a:gd name="T2" fmla="*/ 37 w 37"/>
                <a:gd name="T3" fmla="*/ 19 h 37"/>
                <a:gd name="T4" fmla="*/ 19 w 37"/>
                <a:gd name="T5" fmla="*/ 37 h 37"/>
                <a:gd name="T6" fmla="*/ 0 w 37"/>
                <a:gd name="T7" fmla="*/ 19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9"/>
                  </a:lnTo>
                  <a:lnTo>
                    <a:pt x="19" y="37"/>
                  </a:lnTo>
                  <a:lnTo>
                    <a:pt x="0" y="19"/>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7081" name="Freeform 336"/>
            <p:cNvSpPr>
              <a:spLocks/>
            </p:cNvSpPr>
            <p:nvPr/>
          </p:nvSpPr>
          <p:spPr bwMode="auto">
            <a:xfrm>
              <a:off x="3717" y="1696"/>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7082" name="Freeform 337"/>
            <p:cNvSpPr>
              <a:spLocks/>
            </p:cNvSpPr>
            <p:nvPr/>
          </p:nvSpPr>
          <p:spPr bwMode="auto">
            <a:xfrm>
              <a:off x="3727" y="1769"/>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83" name="Freeform 338"/>
            <p:cNvSpPr>
              <a:spLocks/>
            </p:cNvSpPr>
            <p:nvPr/>
          </p:nvSpPr>
          <p:spPr bwMode="auto">
            <a:xfrm>
              <a:off x="3736" y="1568"/>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84" name="Freeform 339"/>
            <p:cNvSpPr>
              <a:spLocks/>
            </p:cNvSpPr>
            <p:nvPr/>
          </p:nvSpPr>
          <p:spPr bwMode="auto">
            <a:xfrm>
              <a:off x="3745" y="1568"/>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85" name="Freeform 340"/>
            <p:cNvSpPr>
              <a:spLocks/>
            </p:cNvSpPr>
            <p:nvPr/>
          </p:nvSpPr>
          <p:spPr bwMode="auto">
            <a:xfrm>
              <a:off x="3754" y="1641"/>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86" name="Freeform 341"/>
            <p:cNvSpPr>
              <a:spLocks/>
            </p:cNvSpPr>
            <p:nvPr/>
          </p:nvSpPr>
          <p:spPr bwMode="auto">
            <a:xfrm>
              <a:off x="3763" y="1659"/>
              <a:ext cx="37" cy="37"/>
            </a:xfrm>
            <a:custGeom>
              <a:avLst/>
              <a:gdLst>
                <a:gd name="T0" fmla="*/ 18 w 37"/>
                <a:gd name="T1" fmla="*/ 0 h 37"/>
                <a:gd name="T2" fmla="*/ 37 w 37"/>
                <a:gd name="T3" fmla="*/ 18 h 37"/>
                <a:gd name="T4" fmla="*/ 18 w 37"/>
                <a:gd name="T5" fmla="*/ 37 h 37"/>
                <a:gd name="T6" fmla="*/ 0 w 37"/>
                <a:gd name="T7" fmla="*/ 18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87" name="Freeform 342"/>
            <p:cNvSpPr>
              <a:spLocks/>
            </p:cNvSpPr>
            <p:nvPr/>
          </p:nvSpPr>
          <p:spPr bwMode="auto">
            <a:xfrm>
              <a:off x="3772" y="1641"/>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88" name="Freeform 343"/>
            <p:cNvSpPr>
              <a:spLocks/>
            </p:cNvSpPr>
            <p:nvPr/>
          </p:nvSpPr>
          <p:spPr bwMode="auto">
            <a:xfrm>
              <a:off x="3781" y="1568"/>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9933FF"/>
            </a:solidFill>
            <a:ln w="14288">
              <a:solidFill>
                <a:srgbClr val="9933FF"/>
              </a:solidFill>
              <a:prstDash val="solid"/>
              <a:round/>
              <a:headEnd/>
              <a:tailEnd/>
            </a:ln>
          </p:spPr>
          <p:txBody>
            <a:bodyPr/>
            <a:lstStyle/>
            <a:p>
              <a:endParaRPr lang="en-US"/>
            </a:p>
          </p:txBody>
        </p:sp>
        <p:sp>
          <p:nvSpPr>
            <p:cNvPr id="67089" name="Freeform 344"/>
            <p:cNvSpPr>
              <a:spLocks/>
            </p:cNvSpPr>
            <p:nvPr/>
          </p:nvSpPr>
          <p:spPr bwMode="auto">
            <a:xfrm>
              <a:off x="3800" y="1632"/>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sp>
          <p:nvSpPr>
            <p:cNvPr id="67090" name="Freeform 345"/>
            <p:cNvSpPr>
              <a:spLocks/>
            </p:cNvSpPr>
            <p:nvPr/>
          </p:nvSpPr>
          <p:spPr bwMode="auto">
            <a:xfrm>
              <a:off x="3809" y="1586"/>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9933FF"/>
            </a:solidFill>
            <a:ln w="14288">
              <a:solidFill>
                <a:srgbClr val="9933FF"/>
              </a:solidFill>
              <a:prstDash val="solid"/>
              <a:round/>
              <a:headEnd/>
              <a:tailEnd/>
            </a:ln>
          </p:spPr>
          <p:txBody>
            <a:bodyPr/>
            <a:lstStyle/>
            <a:p>
              <a:endParaRPr lang="en-US"/>
            </a:p>
          </p:txBody>
        </p:sp>
      </p:grpSp>
      <p:grpSp>
        <p:nvGrpSpPr>
          <p:cNvPr id="774490" name="Group 346"/>
          <p:cNvGrpSpPr>
            <a:grpSpLocks/>
          </p:cNvGrpSpPr>
          <p:nvPr/>
        </p:nvGrpSpPr>
        <p:grpSpPr bwMode="auto">
          <a:xfrm>
            <a:off x="6421438" y="2351088"/>
            <a:ext cx="1795462" cy="477837"/>
            <a:chOff x="4421" y="1015"/>
            <a:chExt cx="1131" cy="301"/>
          </a:xfrm>
        </p:grpSpPr>
        <p:sp>
          <p:nvSpPr>
            <p:cNvPr id="66777" name="Freeform 347"/>
            <p:cNvSpPr>
              <a:spLocks/>
            </p:cNvSpPr>
            <p:nvPr/>
          </p:nvSpPr>
          <p:spPr bwMode="auto">
            <a:xfrm>
              <a:off x="4421" y="1124"/>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778" name="Freeform 348"/>
            <p:cNvSpPr>
              <a:spLocks/>
            </p:cNvSpPr>
            <p:nvPr/>
          </p:nvSpPr>
          <p:spPr bwMode="auto">
            <a:xfrm>
              <a:off x="4430" y="1079"/>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779" name="Freeform 349"/>
            <p:cNvSpPr>
              <a:spLocks/>
            </p:cNvSpPr>
            <p:nvPr/>
          </p:nvSpPr>
          <p:spPr bwMode="auto">
            <a:xfrm>
              <a:off x="4439" y="1133"/>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780" name="Freeform 350"/>
            <p:cNvSpPr>
              <a:spLocks/>
            </p:cNvSpPr>
            <p:nvPr/>
          </p:nvSpPr>
          <p:spPr bwMode="auto">
            <a:xfrm>
              <a:off x="4448" y="1115"/>
              <a:ext cx="37" cy="37"/>
            </a:xfrm>
            <a:custGeom>
              <a:avLst/>
              <a:gdLst>
                <a:gd name="T0" fmla="*/ 18 w 37"/>
                <a:gd name="T1" fmla="*/ 0 h 37"/>
                <a:gd name="T2" fmla="*/ 37 w 37"/>
                <a:gd name="T3" fmla="*/ 18 h 37"/>
                <a:gd name="T4" fmla="*/ 18 w 37"/>
                <a:gd name="T5" fmla="*/ 37 h 37"/>
                <a:gd name="T6" fmla="*/ 0 w 37"/>
                <a:gd name="T7" fmla="*/ 18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8"/>
                  </a:lnTo>
                  <a:lnTo>
                    <a:pt x="18" y="37"/>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781" name="Freeform 351"/>
            <p:cNvSpPr>
              <a:spLocks/>
            </p:cNvSpPr>
            <p:nvPr/>
          </p:nvSpPr>
          <p:spPr bwMode="auto">
            <a:xfrm>
              <a:off x="4457" y="1042"/>
              <a:ext cx="37" cy="37"/>
            </a:xfrm>
            <a:custGeom>
              <a:avLst/>
              <a:gdLst>
                <a:gd name="T0" fmla="*/ 18 w 37"/>
                <a:gd name="T1" fmla="*/ 0 h 37"/>
                <a:gd name="T2" fmla="*/ 37 w 37"/>
                <a:gd name="T3" fmla="*/ 18 h 37"/>
                <a:gd name="T4" fmla="*/ 18 w 37"/>
                <a:gd name="T5" fmla="*/ 37 h 37"/>
                <a:gd name="T6" fmla="*/ 0 w 37"/>
                <a:gd name="T7" fmla="*/ 18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8"/>
                  </a:lnTo>
                  <a:lnTo>
                    <a:pt x="18" y="37"/>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782" name="Freeform 352"/>
            <p:cNvSpPr>
              <a:spLocks/>
            </p:cNvSpPr>
            <p:nvPr/>
          </p:nvSpPr>
          <p:spPr bwMode="auto">
            <a:xfrm>
              <a:off x="4466" y="1170"/>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FF00FF"/>
            </a:solidFill>
            <a:ln w="14288">
              <a:solidFill>
                <a:srgbClr val="FF00FF"/>
              </a:solidFill>
              <a:prstDash val="solid"/>
              <a:round/>
              <a:headEnd/>
              <a:tailEnd/>
            </a:ln>
          </p:spPr>
          <p:txBody>
            <a:bodyPr/>
            <a:lstStyle/>
            <a:p>
              <a:endParaRPr lang="en-US"/>
            </a:p>
          </p:txBody>
        </p:sp>
        <p:sp>
          <p:nvSpPr>
            <p:cNvPr id="66783" name="Freeform 353"/>
            <p:cNvSpPr>
              <a:spLocks/>
            </p:cNvSpPr>
            <p:nvPr/>
          </p:nvSpPr>
          <p:spPr bwMode="auto">
            <a:xfrm>
              <a:off x="4475" y="1179"/>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FF00FF"/>
            </a:solidFill>
            <a:ln w="14288">
              <a:solidFill>
                <a:srgbClr val="FF00FF"/>
              </a:solidFill>
              <a:prstDash val="solid"/>
              <a:round/>
              <a:headEnd/>
              <a:tailEnd/>
            </a:ln>
          </p:spPr>
          <p:txBody>
            <a:bodyPr/>
            <a:lstStyle/>
            <a:p>
              <a:endParaRPr lang="en-US"/>
            </a:p>
          </p:txBody>
        </p:sp>
        <p:sp>
          <p:nvSpPr>
            <p:cNvPr id="66784" name="Freeform 354"/>
            <p:cNvSpPr>
              <a:spLocks/>
            </p:cNvSpPr>
            <p:nvPr/>
          </p:nvSpPr>
          <p:spPr bwMode="auto">
            <a:xfrm>
              <a:off x="4485" y="1079"/>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785" name="Freeform 355"/>
            <p:cNvSpPr>
              <a:spLocks/>
            </p:cNvSpPr>
            <p:nvPr/>
          </p:nvSpPr>
          <p:spPr bwMode="auto">
            <a:xfrm>
              <a:off x="4494" y="1115"/>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786" name="Freeform 356"/>
            <p:cNvSpPr>
              <a:spLocks/>
            </p:cNvSpPr>
            <p:nvPr/>
          </p:nvSpPr>
          <p:spPr bwMode="auto">
            <a:xfrm>
              <a:off x="4503" y="1188"/>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787" name="Freeform 357"/>
            <p:cNvSpPr>
              <a:spLocks/>
            </p:cNvSpPr>
            <p:nvPr/>
          </p:nvSpPr>
          <p:spPr bwMode="auto">
            <a:xfrm>
              <a:off x="4512" y="1051"/>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788" name="Freeform 358"/>
            <p:cNvSpPr>
              <a:spLocks/>
            </p:cNvSpPr>
            <p:nvPr/>
          </p:nvSpPr>
          <p:spPr bwMode="auto">
            <a:xfrm>
              <a:off x="4521" y="1161"/>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789" name="Freeform 359"/>
            <p:cNvSpPr>
              <a:spLocks/>
            </p:cNvSpPr>
            <p:nvPr/>
          </p:nvSpPr>
          <p:spPr bwMode="auto">
            <a:xfrm>
              <a:off x="4530" y="1170"/>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790" name="Freeform 360"/>
            <p:cNvSpPr>
              <a:spLocks/>
            </p:cNvSpPr>
            <p:nvPr/>
          </p:nvSpPr>
          <p:spPr bwMode="auto">
            <a:xfrm>
              <a:off x="4539" y="1170"/>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FF00FF"/>
            </a:solidFill>
            <a:ln w="14288">
              <a:solidFill>
                <a:srgbClr val="FF00FF"/>
              </a:solidFill>
              <a:prstDash val="solid"/>
              <a:round/>
              <a:headEnd/>
              <a:tailEnd/>
            </a:ln>
          </p:spPr>
          <p:txBody>
            <a:bodyPr/>
            <a:lstStyle/>
            <a:p>
              <a:endParaRPr lang="en-US"/>
            </a:p>
          </p:txBody>
        </p:sp>
        <p:sp>
          <p:nvSpPr>
            <p:cNvPr id="66791" name="Freeform 361"/>
            <p:cNvSpPr>
              <a:spLocks/>
            </p:cNvSpPr>
            <p:nvPr/>
          </p:nvSpPr>
          <p:spPr bwMode="auto">
            <a:xfrm>
              <a:off x="4548" y="1051"/>
              <a:ext cx="37" cy="37"/>
            </a:xfrm>
            <a:custGeom>
              <a:avLst/>
              <a:gdLst>
                <a:gd name="T0" fmla="*/ 19 w 37"/>
                <a:gd name="T1" fmla="*/ 0 h 37"/>
                <a:gd name="T2" fmla="*/ 37 w 37"/>
                <a:gd name="T3" fmla="*/ 18 h 37"/>
                <a:gd name="T4" fmla="*/ 19 w 37"/>
                <a:gd name="T5" fmla="*/ 37 h 37"/>
                <a:gd name="T6" fmla="*/ 0 w 37"/>
                <a:gd name="T7" fmla="*/ 18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8"/>
                  </a:lnTo>
                  <a:lnTo>
                    <a:pt x="19" y="37"/>
                  </a:lnTo>
                  <a:lnTo>
                    <a:pt x="0" y="18"/>
                  </a:lnTo>
                  <a:lnTo>
                    <a:pt x="19" y="0"/>
                  </a:lnTo>
                  <a:close/>
                </a:path>
              </a:pathLst>
            </a:custGeom>
            <a:solidFill>
              <a:srgbClr val="FF00FF"/>
            </a:solidFill>
            <a:ln w="14288">
              <a:solidFill>
                <a:srgbClr val="FF00FF"/>
              </a:solidFill>
              <a:prstDash val="solid"/>
              <a:round/>
              <a:headEnd/>
              <a:tailEnd/>
            </a:ln>
          </p:spPr>
          <p:txBody>
            <a:bodyPr/>
            <a:lstStyle/>
            <a:p>
              <a:endParaRPr lang="en-US"/>
            </a:p>
          </p:txBody>
        </p:sp>
        <p:sp>
          <p:nvSpPr>
            <p:cNvPr id="66792" name="Freeform 362"/>
            <p:cNvSpPr>
              <a:spLocks/>
            </p:cNvSpPr>
            <p:nvPr/>
          </p:nvSpPr>
          <p:spPr bwMode="auto">
            <a:xfrm>
              <a:off x="4567" y="1161"/>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793" name="Freeform 363"/>
            <p:cNvSpPr>
              <a:spLocks/>
            </p:cNvSpPr>
            <p:nvPr/>
          </p:nvSpPr>
          <p:spPr bwMode="auto">
            <a:xfrm>
              <a:off x="4576" y="1224"/>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794" name="Freeform 364"/>
            <p:cNvSpPr>
              <a:spLocks/>
            </p:cNvSpPr>
            <p:nvPr/>
          </p:nvSpPr>
          <p:spPr bwMode="auto">
            <a:xfrm>
              <a:off x="4585" y="1060"/>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795" name="Freeform 365"/>
            <p:cNvSpPr>
              <a:spLocks/>
            </p:cNvSpPr>
            <p:nvPr/>
          </p:nvSpPr>
          <p:spPr bwMode="auto">
            <a:xfrm>
              <a:off x="4594" y="1115"/>
              <a:ext cx="37" cy="37"/>
            </a:xfrm>
            <a:custGeom>
              <a:avLst/>
              <a:gdLst>
                <a:gd name="T0" fmla="*/ 18 w 37"/>
                <a:gd name="T1" fmla="*/ 0 h 37"/>
                <a:gd name="T2" fmla="*/ 37 w 37"/>
                <a:gd name="T3" fmla="*/ 18 h 37"/>
                <a:gd name="T4" fmla="*/ 18 w 37"/>
                <a:gd name="T5" fmla="*/ 37 h 37"/>
                <a:gd name="T6" fmla="*/ 0 w 37"/>
                <a:gd name="T7" fmla="*/ 18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8"/>
                  </a:lnTo>
                  <a:lnTo>
                    <a:pt x="18" y="37"/>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796" name="Freeform 366"/>
            <p:cNvSpPr>
              <a:spLocks/>
            </p:cNvSpPr>
            <p:nvPr/>
          </p:nvSpPr>
          <p:spPr bwMode="auto">
            <a:xfrm>
              <a:off x="4603" y="1115"/>
              <a:ext cx="37" cy="37"/>
            </a:xfrm>
            <a:custGeom>
              <a:avLst/>
              <a:gdLst>
                <a:gd name="T0" fmla="*/ 18 w 37"/>
                <a:gd name="T1" fmla="*/ 0 h 37"/>
                <a:gd name="T2" fmla="*/ 37 w 37"/>
                <a:gd name="T3" fmla="*/ 18 h 37"/>
                <a:gd name="T4" fmla="*/ 18 w 37"/>
                <a:gd name="T5" fmla="*/ 37 h 37"/>
                <a:gd name="T6" fmla="*/ 0 w 37"/>
                <a:gd name="T7" fmla="*/ 18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8"/>
                  </a:lnTo>
                  <a:lnTo>
                    <a:pt x="18" y="37"/>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797" name="Freeform 367"/>
            <p:cNvSpPr>
              <a:spLocks/>
            </p:cNvSpPr>
            <p:nvPr/>
          </p:nvSpPr>
          <p:spPr bwMode="auto">
            <a:xfrm>
              <a:off x="4612" y="1069"/>
              <a:ext cx="37" cy="37"/>
            </a:xfrm>
            <a:custGeom>
              <a:avLst/>
              <a:gdLst>
                <a:gd name="T0" fmla="*/ 19 w 37"/>
                <a:gd name="T1" fmla="*/ 0 h 37"/>
                <a:gd name="T2" fmla="*/ 37 w 37"/>
                <a:gd name="T3" fmla="*/ 19 h 37"/>
                <a:gd name="T4" fmla="*/ 19 w 37"/>
                <a:gd name="T5" fmla="*/ 37 h 37"/>
                <a:gd name="T6" fmla="*/ 0 w 37"/>
                <a:gd name="T7" fmla="*/ 19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9"/>
                  </a:lnTo>
                  <a:lnTo>
                    <a:pt x="19" y="37"/>
                  </a:lnTo>
                  <a:lnTo>
                    <a:pt x="0" y="19"/>
                  </a:lnTo>
                  <a:lnTo>
                    <a:pt x="19" y="0"/>
                  </a:lnTo>
                  <a:close/>
                </a:path>
              </a:pathLst>
            </a:custGeom>
            <a:solidFill>
              <a:srgbClr val="FF00FF"/>
            </a:solidFill>
            <a:ln w="14288">
              <a:solidFill>
                <a:srgbClr val="FF00FF"/>
              </a:solidFill>
              <a:prstDash val="solid"/>
              <a:round/>
              <a:headEnd/>
              <a:tailEnd/>
            </a:ln>
          </p:spPr>
          <p:txBody>
            <a:bodyPr/>
            <a:lstStyle/>
            <a:p>
              <a:endParaRPr lang="en-US"/>
            </a:p>
          </p:txBody>
        </p:sp>
        <p:sp>
          <p:nvSpPr>
            <p:cNvPr id="66798" name="Freeform 368"/>
            <p:cNvSpPr>
              <a:spLocks/>
            </p:cNvSpPr>
            <p:nvPr/>
          </p:nvSpPr>
          <p:spPr bwMode="auto">
            <a:xfrm>
              <a:off x="4621" y="1115"/>
              <a:ext cx="37" cy="37"/>
            </a:xfrm>
            <a:custGeom>
              <a:avLst/>
              <a:gdLst>
                <a:gd name="T0" fmla="*/ 19 w 37"/>
                <a:gd name="T1" fmla="*/ 0 h 37"/>
                <a:gd name="T2" fmla="*/ 37 w 37"/>
                <a:gd name="T3" fmla="*/ 18 h 37"/>
                <a:gd name="T4" fmla="*/ 19 w 37"/>
                <a:gd name="T5" fmla="*/ 37 h 37"/>
                <a:gd name="T6" fmla="*/ 0 w 37"/>
                <a:gd name="T7" fmla="*/ 18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8"/>
                  </a:lnTo>
                  <a:lnTo>
                    <a:pt x="19" y="37"/>
                  </a:lnTo>
                  <a:lnTo>
                    <a:pt x="0" y="18"/>
                  </a:lnTo>
                  <a:lnTo>
                    <a:pt x="19" y="0"/>
                  </a:lnTo>
                  <a:close/>
                </a:path>
              </a:pathLst>
            </a:custGeom>
            <a:solidFill>
              <a:srgbClr val="FF00FF"/>
            </a:solidFill>
            <a:ln w="14288">
              <a:solidFill>
                <a:srgbClr val="FF00FF"/>
              </a:solidFill>
              <a:prstDash val="solid"/>
              <a:round/>
              <a:headEnd/>
              <a:tailEnd/>
            </a:ln>
          </p:spPr>
          <p:txBody>
            <a:bodyPr/>
            <a:lstStyle/>
            <a:p>
              <a:endParaRPr lang="en-US"/>
            </a:p>
          </p:txBody>
        </p:sp>
        <p:sp>
          <p:nvSpPr>
            <p:cNvPr id="66799" name="Freeform 369"/>
            <p:cNvSpPr>
              <a:spLocks/>
            </p:cNvSpPr>
            <p:nvPr/>
          </p:nvSpPr>
          <p:spPr bwMode="auto">
            <a:xfrm>
              <a:off x="4631" y="1060"/>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00" name="Freeform 370"/>
            <p:cNvSpPr>
              <a:spLocks/>
            </p:cNvSpPr>
            <p:nvPr/>
          </p:nvSpPr>
          <p:spPr bwMode="auto">
            <a:xfrm>
              <a:off x="4640" y="1133"/>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01" name="Freeform 371"/>
            <p:cNvSpPr>
              <a:spLocks/>
            </p:cNvSpPr>
            <p:nvPr/>
          </p:nvSpPr>
          <p:spPr bwMode="auto">
            <a:xfrm>
              <a:off x="4649" y="1051"/>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02" name="Freeform 372"/>
            <p:cNvSpPr>
              <a:spLocks/>
            </p:cNvSpPr>
            <p:nvPr/>
          </p:nvSpPr>
          <p:spPr bwMode="auto">
            <a:xfrm>
              <a:off x="4658" y="1133"/>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03" name="Freeform 373"/>
            <p:cNvSpPr>
              <a:spLocks/>
            </p:cNvSpPr>
            <p:nvPr/>
          </p:nvSpPr>
          <p:spPr bwMode="auto">
            <a:xfrm>
              <a:off x="4667" y="1161"/>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04" name="Freeform 374"/>
            <p:cNvSpPr>
              <a:spLocks/>
            </p:cNvSpPr>
            <p:nvPr/>
          </p:nvSpPr>
          <p:spPr bwMode="auto">
            <a:xfrm>
              <a:off x="4676" y="1079"/>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05" name="Freeform 375"/>
            <p:cNvSpPr>
              <a:spLocks/>
            </p:cNvSpPr>
            <p:nvPr/>
          </p:nvSpPr>
          <p:spPr bwMode="auto">
            <a:xfrm>
              <a:off x="4685" y="1024"/>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FF00FF"/>
            </a:solidFill>
            <a:ln w="14288">
              <a:solidFill>
                <a:srgbClr val="FF00FF"/>
              </a:solidFill>
              <a:prstDash val="solid"/>
              <a:round/>
              <a:headEnd/>
              <a:tailEnd/>
            </a:ln>
          </p:spPr>
          <p:txBody>
            <a:bodyPr/>
            <a:lstStyle/>
            <a:p>
              <a:endParaRPr lang="en-US"/>
            </a:p>
          </p:txBody>
        </p:sp>
        <p:sp>
          <p:nvSpPr>
            <p:cNvPr id="66806" name="Freeform 376"/>
            <p:cNvSpPr>
              <a:spLocks/>
            </p:cNvSpPr>
            <p:nvPr/>
          </p:nvSpPr>
          <p:spPr bwMode="auto">
            <a:xfrm>
              <a:off x="4694" y="1179"/>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FF00FF"/>
            </a:solidFill>
            <a:ln w="14288">
              <a:solidFill>
                <a:srgbClr val="FF00FF"/>
              </a:solidFill>
              <a:prstDash val="solid"/>
              <a:round/>
              <a:headEnd/>
              <a:tailEnd/>
            </a:ln>
          </p:spPr>
          <p:txBody>
            <a:bodyPr/>
            <a:lstStyle/>
            <a:p>
              <a:endParaRPr lang="en-US"/>
            </a:p>
          </p:txBody>
        </p:sp>
        <p:sp>
          <p:nvSpPr>
            <p:cNvPr id="66807" name="Freeform 377"/>
            <p:cNvSpPr>
              <a:spLocks/>
            </p:cNvSpPr>
            <p:nvPr/>
          </p:nvSpPr>
          <p:spPr bwMode="auto">
            <a:xfrm>
              <a:off x="4704" y="1161"/>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08" name="Freeform 378"/>
            <p:cNvSpPr>
              <a:spLocks/>
            </p:cNvSpPr>
            <p:nvPr/>
          </p:nvSpPr>
          <p:spPr bwMode="auto">
            <a:xfrm>
              <a:off x="4722" y="1079"/>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09" name="Freeform 379"/>
            <p:cNvSpPr>
              <a:spLocks/>
            </p:cNvSpPr>
            <p:nvPr/>
          </p:nvSpPr>
          <p:spPr bwMode="auto">
            <a:xfrm>
              <a:off x="4731" y="1279"/>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10" name="Freeform 380"/>
            <p:cNvSpPr>
              <a:spLocks/>
            </p:cNvSpPr>
            <p:nvPr/>
          </p:nvSpPr>
          <p:spPr bwMode="auto">
            <a:xfrm>
              <a:off x="4740" y="1142"/>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11" name="Freeform 381"/>
            <p:cNvSpPr>
              <a:spLocks/>
            </p:cNvSpPr>
            <p:nvPr/>
          </p:nvSpPr>
          <p:spPr bwMode="auto">
            <a:xfrm>
              <a:off x="4749" y="1152"/>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12" name="Freeform 382"/>
            <p:cNvSpPr>
              <a:spLocks/>
            </p:cNvSpPr>
            <p:nvPr/>
          </p:nvSpPr>
          <p:spPr bwMode="auto">
            <a:xfrm>
              <a:off x="4758" y="1088"/>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13" name="Freeform 383"/>
            <p:cNvSpPr>
              <a:spLocks/>
            </p:cNvSpPr>
            <p:nvPr/>
          </p:nvSpPr>
          <p:spPr bwMode="auto">
            <a:xfrm>
              <a:off x="4767" y="1133"/>
              <a:ext cx="37" cy="37"/>
            </a:xfrm>
            <a:custGeom>
              <a:avLst/>
              <a:gdLst>
                <a:gd name="T0" fmla="*/ 19 w 37"/>
                <a:gd name="T1" fmla="*/ 0 h 37"/>
                <a:gd name="T2" fmla="*/ 37 w 37"/>
                <a:gd name="T3" fmla="*/ 19 h 37"/>
                <a:gd name="T4" fmla="*/ 19 w 37"/>
                <a:gd name="T5" fmla="*/ 37 h 37"/>
                <a:gd name="T6" fmla="*/ 0 w 37"/>
                <a:gd name="T7" fmla="*/ 19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9"/>
                  </a:lnTo>
                  <a:lnTo>
                    <a:pt x="19" y="37"/>
                  </a:lnTo>
                  <a:lnTo>
                    <a:pt x="0" y="19"/>
                  </a:lnTo>
                  <a:lnTo>
                    <a:pt x="19" y="0"/>
                  </a:lnTo>
                  <a:close/>
                </a:path>
              </a:pathLst>
            </a:custGeom>
            <a:solidFill>
              <a:srgbClr val="FF00FF"/>
            </a:solidFill>
            <a:ln w="14288">
              <a:solidFill>
                <a:srgbClr val="FF00FF"/>
              </a:solidFill>
              <a:prstDash val="solid"/>
              <a:round/>
              <a:headEnd/>
              <a:tailEnd/>
            </a:ln>
          </p:spPr>
          <p:txBody>
            <a:bodyPr/>
            <a:lstStyle/>
            <a:p>
              <a:endParaRPr lang="en-US"/>
            </a:p>
          </p:txBody>
        </p:sp>
        <p:sp>
          <p:nvSpPr>
            <p:cNvPr id="66814" name="Freeform 384"/>
            <p:cNvSpPr>
              <a:spLocks/>
            </p:cNvSpPr>
            <p:nvPr/>
          </p:nvSpPr>
          <p:spPr bwMode="auto">
            <a:xfrm>
              <a:off x="4776" y="1142"/>
              <a:ext cx="37" cy="37"/>
            </a:xfrm>
            <a:custGeom>
              <a:avLst/>
              <a:gdLst>
                <a:gd name="T0" fmla="*/ 19 w 37"/>
                <a:gd name="T1" fmla="*/ 0 h 37"/>
                <a:gd name="T2" fmla="*/ 37 w 37"/>
                <a:gd name="T3" fmla="*/ 19 h 37"/>
                <a:gd name="T4" fmla="*/ 19 w 37"/>
                <a:gd name="T5" fmla="*/ 37 h 37"/>
                <a:gd name="T6" fmla="*/ 0 w 37"/>
                <a:gd name="T7" fmla="*/ 19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9"/>
                  </a:lnTo>
                  <a:lnTo>
                    <a:pt x="19" y="37"/>
                  </a:lnTo>
                  <a:lnTo>
                    <a:pt x="0" y="19"/>
                  </a:lnTo>
                  <a:lnTo>
                    <a:pt x="19" y="0"/>
                  </a:lnTo>
                  <a:close/>
                </a:path>
              </a:pathLst>
            </a:custGeom>
            <a:solidFill>
              <a:srgbClr val="FF00FF"/>
            </a:solidFill>
            <a:ln w="14351">
              <a:solidFill>
                <a:srgbClr val="FF00FF"/>
              </a:solidFill>
              <a:prstDash val="solid"/>
              <a:round/>
              <a:headEnd/>
              <a:tailEnd/>
            </a:ln>
          </p:spPr>
          <p:txBody>
            <a:bodyPr/>
            <a:lstStyle/>
            <a:p>
              <a:endParaRPr lang="en-US"/>
            </a:p>
          </p:txBody>
        </p:sp>
        <p:sp>
          <p:nvSpPr>
            <p:cNvPr id="66815" name="Freeform 385"/>
            <p:cNvSpPr>
              <a:spLocks/>
            </p:cNvSpPr>
            <p:nvPr/>
          </p:nvSpPr>
          <p:spPr bwMode="auto">
            <a:xfrm>
              <a:off x="4786" y="1170"/>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16" name="Freeform 386"/>
            <p:cNvSpPr>
              <a:spLocks/>
            </p:cNvSpPr>
            <p:nvPr/>
          </p:nvSpPr>
          <p:spPr bwMode="auto">
            <a:xfrm>
              <a:off x="4795" y="1069"/>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17" name="Freeform 387"/>
            <p:cNvSpPr>
              <a:spLocks/>
            </p:cNvSpPr>
            <p:nvPr/>
          </p:nvSpPr>
          <p:spPr bwMode="auto">
            <a:xfrm>
              <a:off x="4804" y="1188"/>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18" name="Freeform 388"/>
            <p:cNvSpPr>
              <a:spLocks/>
            </p:cNvSpPr>
            <p:nvPr/>
          </p:nvSpPr>
          <p:spPr bwMode="auto">
            <a:xfrm>
              <a:off x="4813" y="1152"/>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19" name="Freeform 389"/>
            <p:cNvSpPr>
              <a:spLocks/>
            </p:cNvSpPr>
            <p:nvPr/>
          </p:nvSpPr>
          <p:spPr bwMode="auto">
            <a:xfrm>
              <a:off x="4822" y="1079"/>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20" name="Freeform 390"/>
            <p:cNvSpPr>
              <a:spLocks/>
            </p:cNvSpPr>
            <p:nvPr/>
          </p:nvSpPr>
          <p:spPr bwMode="auto">
            <a:xfrm>
              <a:off x="4831" y="1206"/>
              <a:ext cx="37" cy="37"/>
            </a:xfrm>
            <a:custGeom>
              <a:avLst/>
              <a:gdLst>
                <a:gd name="T0" fmla="*/ 18 w 37"/>
                <a:gd name="T1" fmla="*/ 0 h 37"/>
                <a:gd name="T2" fmla="*/ 37 w 37"/>
                <a:gd name="T3" fmla="*/ 18 h 37"/>
                <a:gd name="T4" fmla="*/ 18 w 37"/>
                <a:gd name="T5" fmla="*/ 37 h 37"/>
                <a:gd name="T6" fmla="*/ 0 w 37"/>
                <a:gd name="T7" fmla="*/ 18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8"/>
                  </a:lnTo>
                  <a:lnTo>
                    <a:pt x="18" y="37"/>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21" name="Freeform 391"/>
            <p:cNvSpPr>
              <a:spLocks/>
            </p:cNvSpPr>
            <p:nvPr/>
          </p:nvSpPr>
          <p:spPr bwMode="auto">
            <a:xfrm>
              <a:off x="4840" y="1188"/>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FF00FF"/>
            </a:solidFill>
            <a:ln w="14288">
              <a:solidFill>
                <a:srgbClr val="FF00FF"/>
              </a:solidFill>
              <a:prstDash val="solid"/>
              <a:round/>
              <a:headEnd/>
              <a:tailEnd/>
            </a:ln>
          </p:spPr>
          <p:txBody>
            <a:bodyPr/>
            <a:lstStyle/>
            <a:p>
              <a:endParaRPr lang="en-US"/>
            </a:p>
          </p:txBody>
        </p:sp>
        <p:sp>
          <p:nvSpPr>
            <p:cNvPr id="66822" name="Freeform 392"/>
            <p:cNvSpPr>
              <a:spLocks/>
            </p:cNvSpPr>
            <p:nvPr/>
          </p:nvSpPr>
          <p:spPr bwMode="auto">
            <a:xfrm>
              <a:off x="4849" y="1097"/>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FF00FF"/>
            </a:solidFill>
            <a:ln w="14288">
              <a:solidFill>
                <a:srgbClr val="FF00FF"/>
              </a:solidFill>
              <a:prstDash val="solid"/>
              <a:round/>
              <a:headEnd/>
              <a:tailEnd/>
            </a:ln>
          </p:spPr>
          <p:txBody>
            <a:bodyPr/>
            <a:lstStyle/>
            <a:p>
              <a:endParaRPr lang="en-US"/>
            </a:p>
          </p:txBody>
        </p:sp>
        <p:sp>
          <p:nvSpPr>
            <p:cNvPr id="66823" name="Freeform 393"/>
            <p:cNvSpPr>
              <a:spLocks/>
            </p:cNvSpPr>
            <p:nvPr/>
          </p:nvSpPr>
          <p:spPr bwMode="auto">
            <a:xfrm>
              <a:off x="4859" y="1115"/>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24" name="Freeform 394"/>
            <p:cNvSpPr>
              <a:spLocks/>
            </p:cNvSpPr>
            <p:nvPr/>
          </p:nvSpPr>
          <p:spPr bwMode="auto">
            <a:xfrm>
              <a:off x="4868" y="1152"/>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25" name="Freeform 395"/>
            <p:cNvSpPr>
              <a:spLocks/>
            </p:cNvSpPr>
            <p:nvPr/>
          </p:nvSpPr>
          <p:spPr bwMode="auto">
            <a:xfrm>
              <a:off x="4886" y="1133"/>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26" name="Freeform 396"/>
            <p:cNvSpPr>
              <a:spLocks/>
            </p:cNvSpPr>
            <p:nvPr/>
          </p:nvSpPr>
          <p:spPr bwMode="auto">
            <a:xfrm>
              <a:off x="4895" y="1133"/>
              <a:ext cx="37" cy="37"/>
            </a:xfrm>
            <a:custGeom>
              <a:avLst/>
              <a:gdLst>
                <a:gd name="T0" fmla="*/ 18 w 37"/>
                <a:gd name="T1" fmla="*/ 0 h 37"/>
                <a:gd name="T2" fmla="*/ 37 w 37"/>
                <a:gd name="T3" fmla="*/ 19 h 37"/>
                <a:gd name="T4" fmla="*/ 18 w 37"/>
                <a:gd name="T5" fmla="*/ 37 h 37"/>
                <a:gd name="T6" fmla="*/ 0 w 37"/>
                <a:gd name="T7" fmla="*/ 19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9"/>
                  </a:lnTo>
                  <a:lnTo>
                    <a:pt x="18" y="37"/>
                  </a:lnTo>
                  <a:lnTo>
                    <a:pt x="0" y="19"/>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27" name="Freeform 397"/>
            <p:cNvSpPr>
              <a:spLocks/>
            </p:cNvSpPr>
            <p:nvPr/>
          </p:nvSpPr>
          <p:spPr bwMode="auto">
            <a:xfrm>
              <a:off x="4904" y="1152"/>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28" name="Freeform 398"/>
            <p:cNvSpPr>
              <a:spLocks/>
            </p:cNvSpPr>
            <p:nvPr/>
          </p:nvSpPr>
          <p:spPr bwMode="auto">
            <a:xfrm>
              <a:off x="4913" y="1124"/>
              <a:ext cx="37" cy="37"/>
            </a:xfrm>
            <a:custGeom>
              <a:avLst/>
              <a:gdLst>
                <a:gd name="T0" fmla="*/ 19 w 37"/>
                <a:gd name="T1" fmla="*/ 0 h 37"/>
                <a:gd name="T2" fmla="*/ 37 w 37"/>
                <a:gd name="T3" fmla="*/ 18 h 37"/>
                <a:gd name="T4" fmla="*/ 19 w 37"/>
                <a:gd name="T5" fmla="*/ 37 h 37"/>
                <a:gd name="T6" fmla="*/ 0 w 37"/>
                <a:gd name="T7" fmla="*/ 18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8"/>
                  </a:lnTo>
                  <a:lnTo>
                    <a:pt x="19" y="37"/>
                  </a:lnTo>
                  <a:lnTo>
                    <a:pt x="0" y="18"/>
                  </a:lnTo>
                  <a:lnTo>
                    <a:pt x="19" y="0"/>
                  </a:lnTo>
                  <a:close/>
                </a:path>
              </a:pathLst>
            </a:custGeom>
            <a:solidFill>
              <a:srgbClr val="FF00FF"/>
            </a:solidFill>
            <a:ln w="14288">
              <a:solidFill>
                <a:srgbClr val="FF00FF"/>
              </a:solidFill>
              <a:prstDash val="solid"/>
              <a:round/>
              <a:headEnd/>
              <a:tailEnd/>
            </a:ln>
          </p:spPr>
          <p:txBody>
            <a:bodyPr/>
            <a:lstStyle/>
            <a:p>
              <a:endParaRPr lang="en-US"/>
            </a:p>
          </p:txBody>
        </p:sp>
        <p:sp>
          <p:nvSpPr>
            <p:cNvPr id="66829" name="Freeform 399"/>
            <p:cNvSpPr>
              <a:spLocks/>
            </p:cNvSpPr>
            <p:nvPr/>
          </p:nvSpPr>
          <p:spPr bwMode="auto">
            <a:xfrm>
              <a:off x="4922" y="1188"/>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FF00FF"/>
            </a:solidFill>
            <a:ln w="14288">
              <a:solidFill>
                <a:srgbClr val="FF00FF"/>
              </a:solidFill>
              <a:prstDash val="solid"/>
              <a:round/>
              <a:headEnd/>
              <a:tailEnd/>
            </a:ln>
          </p:spPr>
          <p:txBody>
            <a:bodyPr/>
            <a:lstStyle/>
            <a:p>
              <a:endParaRPr lang="en-US"/>
            </a:p>
          </p:txBody>
        </p:sp>
        <p:sp>
          <p:nvSpPr>
            <p:cNvPr id="66830" name="Freeform 400"/>
            <p:cNvSpPr>
              <a:spLocks/>
            </p:cNvSpPr>
            <p:nvPr/>
          </p:nvSpPr>
          <p:spPr bwMode="auto">
            <a:xfrm>
              <a:off x="4932" y="1115"/>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31" name="Freeform 401"/>
            <p:cNvSpPr>
              <a:spLocks/>
            </p:cNvSpPr>
            <p:nvPr/>
          </p:nvSpPr>
          <p:spPr bwMode="auto">
            <a:xfrm>
              <a:off x="4941" y="1106"/>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32" name="Freeform 402"/>
            <p:cNvSpPr>
              <a:spLocks/>
            </p:cNvSpPr>
            <p:nvPr/>
          </p:nvSpPr>
          <p:spPr bwMode="auto">
            <a:xfrm>
              <a:off x="4950" y="1197"/>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33" name="Freeform 403"/>
            <p:cNvSpPr>
              <a:spLocks/>
            </p:cNvSpPr>
            <p:nvPr/>
          </p:nvSpPr>
          <p:spPr bwMode="auto">
            <a:xfrm>
              <a:off x="4959" y="1142"/>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FF00FF"/>
            </a:solidFill>
            <a:ln w="14351">
              <a:solidFill>
                <a:srgbClr val="FF00FF"/>
              </a:solidFill>
              <a:prstDash val="solid"/>
              <a:round/>
              <a:headEnd/>
              <a:tailEnd/>
            </a:ln>
          </p:spPr>
          <p:txBody>
            <a:bodyPr/>
            <a:lstStyle/>
            <a:p>
              <a:endParaRPr lang="en-US"/>
            </a:p>
          </p:txBody>
        </p:sp>
        <p:sp>
          <p:nvSpPr>
            <p:cNvPr id="66834" name="Freeform 404"/>
            <p:cNvSpPr>
              <a:spLocks/>
            </p:cNvSpPr>
            <p:nvPr/>
          </p:nvSpPr>
          <p:spPr bwMode="auto">
            <a:xfrm>
              <a:off x="4968" y="1197"/>
              <a:ext cx="37" cy="37"/>
            </a:xfrm>
            <a:custGeom>
              <a:avLst/>
              <a:gdLst>
                <a:gd name="T0" fmla="*/ 18 w 37"/>
                <a:gd name="T1" fmla="*/ 0 h 37"/>
                <a:gd name="T2" fmla="*/ 37 w 37"/>
                <a:gd name="T3" fmla="*/ 18 h 37"/>
                <a:gd name="T4" fmla="*/ 18 w 37"/>
                <a:gd name="T5" fmla="*/ 37 h 37"/>
                <a:gd name="T6" fmla="*/ 0 w 37"/>
                <a:gd name="T7" fmla="*/ 18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8"/>
                  </a:lnTo>
                  <a:lnTo>
                    <a:pt x="18" y="37"/>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35" name="Freeform 405"/>
            <p:cNvSpPr>
              <a:spLocks/>
            </p:cNvSpPr>
            <p:nvPr/>
          </p:nvSpPr>
          <p:spPr bwMode="auto">
            <a:xfrm>
              <a:off x="4977" y="1215"/>
              <a:ext cx="37" cy="37"/>
            </a:xfrm>
            <a:custGeom>
              <a:avLst/>
              <a:gdLst>
                <a:gd name="T0" fmla="*/ 18 w 37"/>
                <a:gd name="T1" fmla="*/ 0 h 37"/>
                <a:gd name="T2" fmla="*/ 37 w 37"/>
                <a:gd name="T3" fmla="*/ 19 h 37"/>
                <a:gd name="T4" fmla="*/ 18 w 37"/>
                <a:gd name="T5" fmla="*/ 37 h 37"/>
                <a:gd name="T6" fmla="*/ 0 w 37"/>
                <a:gd name="T7" fmla="*/ 19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9"/>
                  </a:lnTo>
                  <a:lnTo>
                    <a:pt x="18" y="37"/>
                  </a:lnTo>
                  <a:lnTo>
                    <a:pt x="0" y="19"/>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36" name="Freeform 406"/>
            <p:cNvSpPr>
              <a:spLocks/>
            </p:cNvSpPr>
            <p:nvPr/>
          </p:nvSpPr>
          <p:spPr bwMode="auto">
            <a:xfrm>
              <a:off x="4986" y="1124"/>
              <a:ext cx="37" cy="37"/>
            </a:xfrm>
            <a:custGeom>
              <a:avLst/>
              <a:gdLst>
                <a:gd name="T0" fmla="*/ 19 w 37"/>
                <a:gd name="T1" fmla="*/ 0 h 37"/>
                <a:gd name="T2" fmla="*/ 37 w 37"/>
                <a:gd name="T3" fmla="*/ 18 h 37"/>
                <a:gd name="T4" fmla="*/ 19 w 37"/>
                <a:gd name="T5" fmla="*/ 37 h 37"/>
                <a:gd name="T6" fmla="*/ 0 w 37"/>
                <a:gd name="T7" fmla="*/ 18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8"/>
                  </a:lnTo>
                  <a:lnTo>
                    <a:pt x="19" y="37"/>
                  </a:lnTo>
                  <a:lnTo>
                    <a:pt x="0" y="18"/>
                  </a:lnTo>
                  <a:lnTo>
                    <a:pt x="19" y="0"/>
                  </a:lnTo>
                  <a:close/>
                </a:path>
              </a:pathLst>
            </a:custGeom>
            <a:solidFill>
              <a:srgbClr val="FF00FF"/>
            </a:solidFill>
            <a:ln w="14288">
              <a:solidFill>
                <a:srgbClr val="FF00FF"/>
              </a:solidFill>
              <a:prstDash val="solid"/>
              <a:round/>
              <a:headEnd/>
              <a:tailEnd/>
            </a:ln>
          </p:spPr>
          <p:txBody>
            <a:bodyPr/>
            <a:lstStyle/>
            <a:p>
              <a:endParaRPr lang="en-US"/>
            </a:p>
          </p:txBody>
        </p:sp>
        <p:sp>
          <p:nvSpPr>
            <p:cNvPr id="66837" name="Freeform 407"/>
            <p:cNvSpPr>
              <a:spLocks/>
            </p:cNvSpPr>
            <p:nvPr/>
          </p:nvSpPr>
          <p:spPr bwMode="auto">
            <a:xfrm>
              <a:off x="4995" y="1133"/>
              <a:ext cx="37" cy="37"/>
            </a:xfrm>
            <a:custGeom>
              <a:avLst/>
              <a:gdLst>
                <a:gd name="T0" fmla="*/ 19 w 37"/>
                <a:gd name="T1" fmla="*/ 0 h 37"/>
                <a:gd name="T2" fmla="*/ 37 w 37"/>
                <a:gd name="T3" fmla="*/ 19 h 37"/>
                <a:gd name="T4" fmla="*/ 19 w 37"/>
                <a:gd name="T5" fmla="*/ 37 h 37"/>
                <a:gd name="T6" fmla="*/ 0 w 37"/>
                <a:gd name="T7" fmla="*/ 19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9"/>
                  </a:lnTo>
                  <a:lnTo>
                    <a:pt x="19" y="37"/>
                  </a:lnTo>
                  <a:lnTo>
                    <a:pt x="0" y="19"/>
                  </a:lnTo>
                  <a:lnTo>
                    <a:pt x="19" y="0"/>
                  </a:lnTo>
                  <a:close/>
                </a:path>
              </a:pathLst>
            </a:custGeom>
            <a:solidFill>
              <a:srgbClr val="FF00FF"/>
            </a:solidFill>
            <a:ln w="14288">
              <a:solidFill>
                <a:srgbClr val="FF00FF"/>
              </a:solidFill>
              <a:prstDash val="solid"/>
              <a:round/>
              <a:headEnd/>
              <a:tailEnd/>
            </a:ln>
          </p:spPr>
          <p:txBody>
            <a:bodyPr/>
            <a:lstStyle/>
            <a:p>
              <a:endParaRPr lang="en-US"/>
            </a:p>
          </p:txBody>
        </p:sp>
        <p:sp>
          <p:nvSpPr>
            <p:cNvPr id="66838" name="Freeform 408"/>
            <p:cNvSpPr>
              <a:spLocks/>
            </p:cNvSpPr>
            <p:nvPr/>
          </p:nvSpPr>
          <p:spPr bwMode="auto">
            <a:xfrm>
              <a:off x="5005" y="1015"/>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39" name="Freeform 409"/>
            <p:cNvSpPr>
              <a:spLocks/>
            </p:cNvSpPr>
            <p:nvPr/>
          </p:nvSpPr>
          <p:spPr bwMode="auto">
            <a:xfrm>
              <a:off x="5014" y="1161"/>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40" name="Freeform 410"/>
            <p:cNvSpPr>
              <a:spLocks/>
            </p:cNvSpPr>
            <p:nvPr/>
          </p:nvSpPr>
          <p:spPr bwMode="auto">
            <a:xfrm>
              <a:off x="5023" y="1179"/>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41" name="Freeform 411"/>
            <p:cNvSpPr>
              <a:spLocks/>
            </p:cNvSpPr>
            <p:nvPr/>
          </p:nvSpPr>
          <p:spPr bwMode="auto">
            <a:xfrm>
              <a:off x="5041" y="1115"/>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42" name="Freeform 412"/>
            <p:cNvSpPr>
              <a:spLocks/>
            </p:cNvSpPr>
            <p:nvPr/>
          </p:nvSpPr>
          <p:spPr bwMode="auto">
            <a:xfrm>
              <a:off x="5050" y="1124"/>
              <a:ext cx="37" cy="37"/>
            </a:xfrm>
            <a:custGeom>
              <a:avLst/>
              <a:gdLst>
                <a:gd name="T0" fmla="*/ 18 w 37"/>
                <a:gd name="T1" fmla="*/ 0 h 37"/>
                <a:gd name="T2" fmla="*/ 37 w 37"/>
                <a:gd name="T3" fmla="*/ 18 h 37"/>
                <a:gd name="T4" fmla="*/ 18 w 37"/>
                <a:gd name="T5" fmla="*/ 37 h 37"/>
                <a:gd name="T6" fmla="*/ 0 w 37"/>
                <a:gd name="T7" fmla="*/ 18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8"/>
                  </a:lnTo>
                  <a:lnTo>
                    <a:pt x="18" y="37"/>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43" name="Freeform 413"/>
            <p:cNvSpPr>
              <a:spLocks/>
            </p:cNvSpPr>
            <p:nvPr/>
          </p:nvSpPr>
          <p:spPr bwMode="auto">
            <a:xfrm>
              <a:off x="5059" y="1051"/>
              <a:ext cx="37" cy="37"/>
            </a:xfrm>
            <a:custGeom>
              <a:avLst/>
              <a:gdLst>
                <a:gd name="T0" fmla="*/ 18 w 37"/>
                <a:gd name="T1" fmla="*/ 0 h 37"/>
                <a:gd name="T2" fmla="*/ 37 w 37"/>
                <a:gd name="T3" fmla="*/ 18 h 37"/>
                <a:gd name="T4" fmla="*/ 18 w 37"/>
                <a:gd name="T5" fmla="*/ 37 h 37"/>
                <a:gd name="T6" fmla="*/ 0 w 37"/>
                <a:gd name="T7" fmla="*/ 18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8"/>
                  </a:lnTo>
                  <a:lnTo>
                    <a:pt x="18" y="37"/>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44" name="Freeform 414"/>
            <p:cNvSpPr>
              <a:spLocks/>
            </p:cNvSpPr>
            <p:nvPr/>
          </p:nvSpPr>
          <p:spPr bwMode="auto">
            <a:xfrm>
              <a:off x="5068" y="1060"/>
              <a:ext cx="37" cy="37"/>
            </a:xfrm>
            <a:custGeom>
              <a:avLst/>
              <a:gdLst>
                <a:gd name="T0" fmla="*/ 19 w 37"/>
                <a:gd name="T1" fmla="*/ 0 h 37"/>
                <a:gd name="T2" fmla="*/ 37 w 37"/>
                <a:gd name="T3" fmla="*/ 19 h 37"/>
                <a:gd name="T4" fmla="*/ 19 w 37"/>
                <a:gd name="T5" fmla="*/ 37 h 37"/>
                <a:gd name="T6" fmla="*/ 0 w 37"/>
                <a:gd name="T7" fmla="*/ 19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9"/>
                  </a:lnTo>
                  <a:lnTo>
                    <a:pt x="19" y="37"/>
                  </a:lnTo>
                  <a:lnTo>
                    <a:pt x="0" y="19"/>
                  </a:lnTo>
                  <a:lnTo>
                    <a:pt x="19" y="0"/>
                  </a:lnTo>
                  <a:close/>
                </a:path>
              </a:pathLst>
            </a:custGeom>
            <a:solidFill>
              <a:srgbClr val="FF00FF"/>
            </a:solidFill>
            <a:ln w="14288">
              <a:solidFill>
                <a:srgbClr val="FF00FF"/>
              </a:solidFill>
              <a:prstDash val="solid"/>
              <a:round/>
              <a:headEnd/>
              <a:tailEnd/>
            </a:ln>
          </p:spPr>
          <p:txBody>
            <a:bodyPr/>
            <a:lstStyle/>
            <a:p>
              <a:endParaRPr lang="en-US"/>
            </a:p>
          </p:txBody>
        </p:sp>
        <p:sp>
          <p:nvSpPr>
            <p:cNvPr id="66845" name="Freeform 415"/>
            <p:cNvSpPr>
              <a:spLocks/>
            </p:cNvSpPr>
            <p:nvPr/>
          </p:nvSpPr>
          <p:spPr bwMode="auto">
            <a:xfrm>
              <a:off x="5077" y="1106"/>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FF00FF"/>
            </a:solidFill>
            <a:ln w="14288">
              <a:solidFill>
                <a:srgbClr val="FF00FF"/>
              </a:solidFill>
              <a:prstDash val="solid"/>
              <a:round/>
              <a:headEnd/>
              <a:tailEnd/>
            </a:ln>
          </p:spPr>
          <p:txBody>
            <a:bodyPr/>
            <a:lstStyle/>
            <a:p>
              <a:endParaRPr lang="en-US"/>
            </a:p>
          </p:txBody>
        </p:sp>
        <p:sp>
          <p:nvSpPr>
            <p:cNvPr id="66846" name="Freeform 416"/>
            <p:cNvSpPr>
              <a:spLocks/>
            </p:cNvSpPr>
            <p:nvPr/>
          </p:nvSpPr>
          <p:spPr bwMode="auto">
            <a:xfrm>
              <a:off x="5087" y="1033"/>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47" name="Freeform 417"/>
            <p:cNvSpPr>
              <a:spLocks/>
            </p:cNvSpPr>
            <p:nvPr/>
          </p:nvSpPr>
          <p:spPr bwMode="auto">
            <a:xfrm>
              <a:off x="5096" y="1197"/>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48" name="Freeform 418"/>
            <p:cNvSpPr>
              <a:spLocks/>
            </p:cNvSpPr>
            <p:nvPr/>
          </p:nvSpPr>
          <p:spPr bwMode="auto">
            <a:xfrm>
              <a:off x="5105" y="1152"/>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49" name="Freeform 419"/>
            <p:cNvSpPr>
              <a:spLocks/>
            </p:cNvSpPr>
            <p:nvPr/>
          </p:nvSpPr>
          <p:spPr bwMode="auto">
            <a:xfrm>
              <a:off x="5114" y="1106"/>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50" name="Freeform 420"/>
            <p:cNvSpPr>
              <a:spLocks/>
            </p:cNvSpPr>
            <p:nvPr/>
          </p:nvSpPr>
          <p:spPr bwMode="auto">
            <a:xfrm>
              <a:off x="5123" y="1069"/>
              <a:ext cx="37" cy="37"/>
            </a:xfrm>
            <a:custGeom>
              <a:avLst/>
              <a:gdLst>
                <a:gd name="T0" fmla="*/ 18 w 37"/>
                <a:gd name="T1" fmla="*/ 0 h 37"/>
                <a:gd name="T2" fmla="*/ 37 w 37"/>
                <a:gd name="T3" fmla="*/ 19 h 37"/>
                <a:gd name="T4" fmla="*/ 18 w 37"/>
                <a:gd name="T5" fmla="*/ 37 h 37"/>
                <a:gd name="T6" fmla="*/ 0 w 37"/>
                <a:gd name="T7" fmla="*/ 19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9"/>
                  </a:lnTo>
                  <a:lnTo>
                    <a:pt x="18" y="37"/>
                  </a:lnTo>
                  <a:lnTo>
                    <a:pt x="0" y="19"/>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51" name="Freeform 421"/>
            <p:cNvSpPr>
              <a:spLocks/>
            </p:cNvSpPr>
            <p:nvPr/>
          </p:nvSpPr>
          <p:spPr bwMode="auto">
            <a:xfrm>
              <a:off x="5132" y="1206"/>
              <a:ext cx="37" cy="37"/>
            </a:xfrm>
            <a:custGeom>
              <a:avLst/>
              <a:gdLst>
                <a:gd name="T0" fmla="*/ 18 w 37"/>
                <a:gd name="T1" fmla="*/ 0 h 37"/>
                <a:gd name="T2" fmla="*/ 37 w 37"/>
                <a:gd name="T3" fmla="*/ 18 h 37"/>
                <a:gd name="T4" fmla="*/ 18 w 37"/>
                <a:gd name="T5" fmla="*/ 37 h 37"/>
                <a:gd name="T6" fmla="*/ 0 w 37"/>
                <a:gd name="T7" fmla="*/ 18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8"/>
                  </a:lnTo>
                  <a:lnTo>
                    <a:pt x="18" y="37"/>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52" name="Freeform 422"/>
            <p:cNvSpPr>
              <a:spLocks/>
            </p:cNvSpPr>
            <p:nvPr/>
          </p:nvSpPr>
          <p:spPr bwMode="auto">
            <a:xfrm>
              <a:off x="5141" y="1152"/>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FF00FF"/>
            </a:solidFill>
            <a:ln w="14288">
              <a:solidFill>
                <a:srgbClr val="FF00FF"/>
              </a:solidFill>
              <a:prstDash val="solid"/>
              <a:round/>
              <a:headEnd/>
              <a:tailEnd/>
            </a:ln>
          </p:spPr>
          <p:txBody>
            <a:bodyPr/>
            <a:lstStyle/>
            <a:p>
              <a:endParaRPr lang="en-US"/>
            </a:p>
          </p:txBody>
        </p:sp>
        <p:sp>
          <p:nvSpPr>
            <p:cNvPr id="66853" name="Freeform 423"/>
            <p:cNvSpPr>
              <a:spLocks/>
            </p:cNvSpPr>
            <p:nvPr/>
          </p:nvSpPr>
          <p:spPr bwMode="auto">
            <a:xfrm>
              <a:off x="5150" y="1124"/>
              <a:ext cx="37" cy="37"/>
            </a:xfrm>
            <a:custGeom>
              <a:avLst/>
              <a:gdLst>
                <a:gd name="T0" fmla="*/ 19 w 37"/>
                <a:gd name="T1" fmla="*/ 0 h 37"/>
                <a:gd name="T2" fmla="*/ 37 w 37"/>
                <a:gd name="T3" fmla="*/ 18 h 37"/>
                <a:gd name="T4" fmla="*/ 19 w 37"/>
                <a:gd name="T5" fmla="*/ 37 h 37"/>
                <a:gd name="T6" fmla="*/ 0 w 37"/>
                <a:gd name="T7" fmla="*/ 18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8"/>
                  </a:lnTo>
                  <a:lnTo>
                    <a:pt x="19" y="37"/>
                  </a:lnTo>
                  <a:lnTo>
                    <a:pt x="0" y="18"/>
                  </a:lnTo>
                  <a:lnTo>
                    <a:pt x="19" y="0"/>
                  </a:lnTo>
                  <a:close/>
                </a:path>
              </a:pathLst>
            </a:custGeom>
            <a:solidFill>
              <a:srgbClr val="FF00FF"/>
            </a:solidFill>
            <a:ln w="14288">
              <a:solidFill>
                <a:srgbClr val="FF00FF"/>
              </a:solidFill>
              <a:prstDash val="solid"/>
              <a:round/>
              <a:headEnd/>
              <a:tailEnd/>
            </a:ln>
          </p:spPr>
          <p:txBody>
            <a:bodyPr/>
            <a:lstStyle/>
            <a:p>
              <a:endParaRPr lang="en-US"/>
            </a:p>
          </p:txBody>
        </p:sp>
        <p:sp>
          <p:nvSpPr>
            <p:cNvPr id="66854" name="Freeform 424"/>
            <p:cNvSpPr>
              <a:spLocks/>
            </p:cNvSpPr>
            <p:nvPr/>
          </p:nvSpPr>
          <p:spPr bwMode="auto">
            <a:xfrm>
              <a:off x="5160" y="1088"/>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55" name="Freeform 425"/>
            <p:cNvSpPr>
              <a:spLocks/>
            </p:cNvSpPr>
            <p:nvPr/>
          </p:nvSpPr>
          <p:spPr bwMode="auto">
            <a:xfrm>
              <a:off x="5169" y="1106"/>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56" name="Freeform 426"/>
            <p:cNvSpPr>
              <a:spLocks/>
            </p:cNvSpPr>
            <p:nvPr/>
          </p:nvSpPr>
          <p:spPr bwMode="auto">
            <a:xfrm>
              <a:off x="5178" y="1097"/>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57" name="Freeform 427"/>
            <p:cNvSpPr>
              <a:spLocks/>
            </p:cNvSpPr>
            <p:nvPr/>
          </p:nvSpPr>
          <p:spPr bwMode="auto">
            <a:xfrm>
              <a:off x="5196" y="1124"/>
              <a:ext cx="37" cy="37"/>
            </a:xfrm>
            <a:custGeom>
              <a:avLst/>
              <a:gdLst>
                <a:gd name="T0" fmla="*/ 18 w 37"/>
                <a:gd name="T1" fmla="*/ 0 h 37"/>
                <a:gd name="T2" fmla="*/ 37 w 37"/>
                <a:gd name="T3" fmla="*/ 18 h 37"/>
                <a:gd name="T4" fmla="*/ 18 w 37"/>
                <a:gd name="T5" fmla="*/ 37 h 37"/>
                <a:gd name="T6" fmla="*/ 0 w 37"/>
                <a:gd name="T7" fmla="*/ 18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8"/>
                  </a:lnTo>
                  <a:lnTo>
                    <a:pt x="18" y="37"/>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58" name="Freeform 428"/>
            <p:cNvSpPr>
              <a:spLocks/>
            </p:cNvSpPr>
            <p:nvPr/>
          </p:nvSpPr>
          <p:spPr bwMode="auto">
            <a:xfrm>
              <a:off x="5205" y="1142"/>
              <a:ext cx="37" cy="37"/>
            </a:xfrm>
            <a:custGeom>
              <a:avLst/>
              <a:gdLst>
                <a:gd name="T0" fmla="*/ 18 w 37"/>
                <a:gd name="T1" fmla="*/ 0 h 37"/>
                <a:gd name="T2" fmla="*/ 37 w 37"/>
                <a:gd name="T3" fmla="*/ 19 h 37"/>
                <a:gd name="T4" fmla="*/ 18 w 37"/>
                <a:gd name="T5" fmla="*/ 37 h 37"/>
                <a:gd name="T6" fmla="*/ 0 w 37"/>
                <a:gd name="T7" fmla="*/ 19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9"/>
                  </a:lnTo>
                  <a:lnTo>
                    <a:pt x="18" y="37"/>
                  </a:lnTo>
                  <a:lnTo>
                    <a:pt x="0" y="19"/>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59" name="Freeform 429"/>
            <p:cNvSpPr>
              <a:spLocks/>
            </p:cNvSpPr>
            <p:nvPr/>
          </p:nvSpPr>
          <p:spPr bwMode="auto">
            <a:xfrm>
              <a:off x="5214" y="1188"/>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FF00FF"/>
            </a:solidFill>
            <a:ln w="14288">
              <a:solidFill>
                <a:srgbClr val="FF00FF"/>
              </a:solidFill>
              <a:prstDash val="solid"/>
              <a:round/>
              <a:headEnd/>
              <a:tailEnd/>
            </a:ln>
          </p:spPr>
          <p:txBody>
            <a:bodyPr/>
            <a:lstStyle/>
            <a:p>
              <a:endParaRPr lang="en-US"/>
            </a:p>
          </p:txBody>
        </p:sp>
        <p:sp>
          <p:nvSpPr>
            <p:cNvPr id="66860" name="Freeform 430"/>
            <p:cNvSpPr>
              <a:spLocks/>
            </p:cNvSpPr>
            <p:nvPr/>
          </p:nvSpPr>
          <p:spPr bwMode="auto">
            <a:xfrm>
              <a:off x="5223" y="1106"/>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FF00FF"/>
            </a:solidFill>
            <a:ln w="14288">
              <a:solidFill>
                <a:srgbClr val="FF00FF"/>
              </a:solidFill>
              <a:prstDash val="solid"/>
              <a:round/>
              <a:headEnd/>
              <a:tailEnd/>
            </a:ln>
          </p:spPr>
          <p:txBody>
            <a:bodyPr/>
            <a:lstStyle/>
            <a:p>
              <a:endParaRPr lang="en-US"/>
            </a:p>
          </p:txBody>
        </p:sp>
        <p:sp>
          <p:nvSpPr>
            <p:cNvPr id="66861" name="Freeform 431"/>
            <p:cNvSpPr>
              <a:spLocks/>
            </p:cNvSpPr>
            <p:nvPr/>
          </p:nvSpPr>
          <p:spPr bwMode="auto">
            <a:xfrm>
              <a:off x="5233" y="1097"/>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62" name="Freeform 432"/>
            <p:cNvSpPr>
              <a:spLocks/>
            </p:cNvSpPr>
            <p:nvPr/>
          </p:nvSpPr>
          <p:spPr bwMode="auto">
            <a:xfrm>
              <a:off x="5242" y="1133"/>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63" name="Freeform 433"/>
            <p:cNvSpPr>
              <a:spLocks/>
            </p:cNvSpPr>
            <p:nvPr/>
          </p:nvSpPr>
          <p:spPr bwMode="auto">
            <a:xfrm>
              <a:off x="5251" y="1179"/>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64" name="Freeform 434"/>
            <p:cNvSpPr>
              <a:spLocks/>
            </p:cNvSpPr>
            <p:nvPr/>
          </p:nvSpPr>
          <p:spPr bwMode="auto">
            <a:xfrm>
              <a:off x="5260" y="1142"/>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65" name="Freeform 435"/>
            <p:cNvSpPr>
              <a:spLocks/>
            </p:cNvSpPr>
            <p:nvPr/>
          </p:nvSpPr>
          <p:spPr bwMode="auto">
            <a:xfrm>
              <a:off x="5269" y="1042"/>
              <a:ext cx="37" cy="37"/>
            </a:xfrm>
            <a:custGeom>
              <a:avLst/>
              <a:gdLst>
                <a:gd name="T0" fmla="*/ 18 w 37"/>
                <a:gd name="T1" fmla="*/ 0 h 37"/>
                <a:gd name="T2" fmla="*/ 37 w 37"/>
                <a:gd name="T3" fmla="*/ 18 h 37"/>
                <a:gd name="T4" fmla="*/ 18 w 37"/>
                <a:gd name="T5" fmla="*/ 37 h 37"/>
                <a:gd name="T6" fmla="*/ 0 w 37"/>
                <a:gd name="T7" fmla="*/ 18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8"/>
                  </a:lnTo>
                  <a:lnTo>
                    <a:pt x="18" y="37"/>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66" name="Freeform 436"/>
            <p:cNvSpPr>
              <a:spLocks/>
            </p:cNvSpPr>
            <p:nvPr/>
          </p:nvSpPr>
          <p:spPr bwMode="auto">
            <a:xfrm>
              <a:off x="5278" y="1152"/>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67" name="Freeform 437"/>
            <p:cNvSpPr>
              <a:spLocks/>
            </p:cNvSpPr>
            <p:nvPr/>
          </p:nvSpPr>
          <p:spPr bwMode="auto">
            <a:xfrm>
              <a:off x="5287" y="1161"/>
              <a:ext cx="37" cy="36"/>
            </a:xfrm>
            <a:custGeom>
              <a:avLst/>
              <a:gdLst>
                <a:gd name="T0" fmla="*/ 19 w 37"/>
                <a:gd name="T1" fmla="*/ 0 h 36"/>
                <a:gd name="T2" fmla="*/ 37 w 37"/>
                <a:gd name="T3" fmla="*/ 18 h 36"/>
                <a:gd name="T4" fmla="*/ 19 w 37"/>
                <a:gd name="T5" fmla="*/ 36 h 36"/>
                <a:gd name="T6" fmla="*/ 0 w 37"/>
                <a:gd name="T7" fmla="*/ 18 h 36"/>
                <a:gd name="T8" fmla="*/ 19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9" y="0"/>
                  </a:moveTo>
                  <a:lnTo>
                    <a:pt x="37" y="18"/>
                  </a:lnTo>
                  <a:lnTo>
                    <a:pt x="19" y="36"/>
                  </a:lnTo>
                  <a:lnTo>
                    <a:pt x="0" y="18"/>
                  </a:lnTo>
                  <a:lnTo>
                    <a:pt x="19" y="0"/>
                  </a:lnTo>
                  <a:close/>
                </a:path>
              </a:pathLst>
            </a:custGeom>
            <a:solidFill>
              <a:srgbClr val="FF00FF"/>
            </a:solidFill>
            <a:ln w="14288">
              <a:solidFill>
                <a:srgbClr val="FF00FF"/>
              </a:solidFill>
              <a:prstDash val="solid"/>
              <a:round/>
              <a:headEnd/>
              <a:tailEnd/>
            </a:ln>
          </p:spPr>
          <p:txBody>
            <a:bodyPr/>
            <a:lstStyle/>
            <a:p>
              <a:endParaRPr lang="en-US"/>
            </a:p>
          </p:txBody>
        </p:sp>
        <p:sp>
          <p:nvSpPr>
            <p:cNvPr id="66868" name="Freeform 438"/>
            <p:cNvSpPr>
              <a:spLocks/>
            </p:cNvSpPr>
            <p:nvPr/>
          </p:nvSpPr>
          <p:spPr bwMode="auto">
            <a:xfrm>
              <a:off x="5296" y="1069"/>
              <a:ext cx="37" cy="37"/>
            </a:xfrm>
            <a:custGeom>
              <a:avLst/>
              <a:gdLst>
                <a:gd name="T0" fmla="*/ 19 w 37"/>
                <a:gd name="T1" fmla="*/ 0 h 37"/>
                <a:gd name="T2" fmla="*/ 37 w 37"/>
                <a:gd name="T3" fmla="*/ 19 h 37"/>
                <a:gd name="T4" fmla="*/ 19 w 37"/>
                <a:gd name="T5" fmla="*/ 37 h 37"/>
                <a:gd name="T6" fmla="*/ 0 w 37"/>
                <a:gd name="T7" fmla="*/ 19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9"/>
                  </a:lnTo>
                  <a:lnTo>
                    <a:pt x="19" y="37"/>
                  </a:lnTo>
                  <a:lnTo>
                    <a:pt x="0" y="19"/>
                  </a:lnTo>
                  <a:lnTo>
                    <a:pt x="19" y="0"/>
                  </a:lnTo>
                  <a:close/>
                </a:path>
              </a:pathLst>
            </a:custGeom>
            <a:solidFill>
              <a:srgbClr val="FF00FF"/>
            </a:solidFill>
            <a:ln w="14288">
              <a:solidFill>
                <a:srgbClr val="FF00FF"/>
              </a:solidFill>
              <a:prstDash val="solid"/>
              <a:round/>
              <a:headEnd/>
              <a:tailEnd/>
            </a:ln>
          </p:spPr>
          <p:txBody>
            <a:bodyPr/>
            <a:lstStyle/>
            <a:p>
              <a:endParaRPr lang="en-US"/>
            </a:p>
          </p:txBody>
        </p:sp>
        <p:sp>
          <p:nvSpPr>
            <p:cNvPr id="66869" name="Freeform 439"/>
            <p:cNvSpPr>
              <a:spLocks/>
            </p:cNvSpPr>
            <p:nvPr/>
          </p:nvSpPr>
          <p:spPr bwMode="auto">
            <a:xfrm>
              <a:off x="5306" y="1142"/>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70" name="Freeform 440"/>
            <p:cNvSpPr>
              <a:spLocks/>
            </p:cNvSpPr>
            <p:nvPr/>
          </p:nvSpPr>
          <p:spPr bwMode="auto">
            <a:xfrm>
              <a:off x="5315" y="1115"/>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71" name="Freeform 441"/>
            <p:cNvSpPr>
              <a:spLocks/>
            </p:cNvSpPr>
            <p:nvPr/>
          </p:nvSpPr>
          <p:spPr bwMode="auto">
            <a:xfrm>
              <a:off x="5324" y="1179"/>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72" name="Freeform 442"/>
            <p:cNvSpPr>
              <a:spLocks/>
            </p:cNvSpPr>
            <p:nvPr/>
          </p:nvSpPr>
          <p:spPr bwMode="auto">
            <a:xfrm>
              <a:off x="5333" y="1161"/>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73" name="Freeform 443"/>
            <p:cNvSpPr>
              <a:spLocks/>
            </p:cNvSpPr>
            <p:nvPr/>
          </p:nvSpPr>
          <p:spPr bwMode="auto">
            <a:xfrm>
              <a:off x="5342" y="1161"/>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74" name="Freeform 444"/>
            <p:cNvSpPr>
              <a:spLocks/>
            </p:cNvSpPr>
            <p:nvPr/>
          </p:nvSpPr>
          <p:spPr bwMode="auto">
            <a:xfrm>
              <a:off x="5360" y="1179"/>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75" name="Freeform 445"/>
            <p:cNvSpPr>
              <a:spLocks/>
            </p:cNvSpPr>
            <p:nvPr/>
          </p:nvSpPr>
          <p:spPr bwMode="auto">
            <a:xfrm>
              <a:off x="5369" y="1115"/>
              <a:ext cx="37" cy="37"/>
            </a:xfrm>
            <a:custGeom>
              <a:avLst/>
              <a:gdLst>
                <a:gd name="T0" fmla="*/ 19 w 37"/>
                <a:gd name="T1" fmla="*/ 0 h 37"/>
                <a:gd name="T2" fmla="*/ 37 w 37"/>
                <a:gd name="T3" fmla="*/ 18 h 37"/>
                <a:gd name="T4" fmla="*/ 19 w 37"/>
                <a:gd name="T5" fmla="*/ 37 h 37"/>
                <a:gd name="T6" fmla="*/ 0 w 37"/>
                <a:gd name="T7" fmla="*/ 18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8"/>
                  </a:lnTo>
                  <a:lnTo>
                    <a:pt x="19" y="37"/>
                  </a:lnTo>
                  <a:lnTo>
                    <a:pt x="0" y="18"/>
                  </a:lnTo>
                  <a:lnTo>
                    <a:pt x="19" y="0"/>
                  </a:lnTo>
                  <a:close/>
                </a:path>
              </a:pathLst>
            </a:custGeom>
            <a:solidFill>
              <a:srgbClr val="FF00FF"/>
            </a:solidFill>
            <a:ln w="14288">
              <a:solidFill>
                <a:srgbClr val="FF00FF"/>
              </a:solidFill>
              <a:prstDash val="solid"/>
              <a:round/>
              <a:headEnd/>
              <a:tailEnd/>
            </a:ln>
          </p:spPr>
          <p:txBody>
            <a:bodyPr/>
            <a:lstStyle/>
            <a:p>
              <a:endParaRPr lang="en-US"/>
            </a:p>
          </p:txBody>
        </p:sp>
        <p:sp>
          <p:nvSpPr>
            <p:cNvPr id="66876" name="Freeform 446"/>
            <p:cNvSpPr>
              <a:spLocks/>
            </p:cNvSpPr>
            <p:nvPr/>
          </p:nvSpPr>
          <p:spPr bwMode="auto">
            <a:xfrm>
              <a:off x="5378" y="1224"/>
              <a:ext cx="37" cy="37"/>
            </a:xfrm>
            <a:custGeom>
              <a:avLst/>
              <a:gdLst>
                <a:gd name="T0" fmla="*/ 19 w 37"/>
                <a:gd name="T1" fmla="*/ 0 h 37"/>
                <a:gd name="T2" fmla="*/ 37 w 37"/>
                <a:gd name="T3" fmla="*/ 19 h 37"/>
                <a:gd name="T4" fmla="*/ 19 w 37"/>
                <a:gd name="T5" fmla="*/ 37 h 37"/>
                <a:gd name="T6" fmla="*/ 0 w 37"/>
                <a:gd name="T7" fmla="*/ 19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9"/>
                  </a:lnTo>
                  <a:lnTo>
                    <a:pt x="19" y="37"/>
                  </a:lnTo>
                  <a:lnTo>
                    <a:pt x="0" y="19"/>
                  </a:lnTo>
                  <a:lnTo>
                    <a:pt x="19" y="0"/>
                  </a:lnTo>
                  <a:close/>
                </a:path>
              </a:pathLst>
            </a:custGeom>
            <a:solidFill>
              <a:srgbClr val="FF00FF"/>
            </a:solidFill>
            <a:ln w="14288">
              <a:solidFill>
                <a:srgbClr val="FF00FF"/>
              </a:solidFill>
              <a:prstDash val="solid"/>
              <a:round/>
              <a:headEnd/>
              <a:tailEnd/>
            </a:ln>
          </p:spPr>
          <p:txBody>
            <a:bodyPr/>
            <a:lstStyle/>
            <a:p>
              <a:endParaRPr lang="en-US"/>
            </a:p>
          </p:txBody>
        </p:sp>
        <p:sp>
          <p:nvSpPr>
            <p:cNvPr id="66877" name="Freeform 447"/>
            <p:cNvSpPr>
              <a:spLocks/>
            </p:cNvSpPr>
            <p:nvPr/>
          </p:nvSpPr>
          <p:spPr bwMode="auto">
            <a:xfrm>
              <a:off x="5388" y="1097"/>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78" name="Freeform 448"/>
            <p:cNvSpPr>
              <a:spLocks/>
            </p:cNvSpPr>
            <p:nvPr/>
          </p:nvSpPr>
          <p:spPr bwMode="auto">
            <a:xfrm>
              <a:off x="5397" y="1170"/>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79" name="Freeform 449"/>
            <p:cNvSpPr>
              <a:spLocks/>
            </p:cNvSpPr>
            <p:nvPr/>
          </p:nvSpPr>
          <p:spPr bwMode="auto">
            <a:xfrm>
              <a:off x="5406" y="1215"/>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80" name="Freeform 450"/>
            <p:cNvSpPr>
              <a:spLocks/>
            </p:cNvSpPr>
            <p:nvPr/>
          </p:nvSpPr>
          <p:spPr bwMode="auto">
            <a:xfrm>
              <a:off x="5415" y="1142"/>
              <a:ext cx="36" cy="37"/>
            </a:xfrm>
            <a:custGeom>
              <a:avLst/>
              <a:gdLst>
                <a:gd name="T0" fmla="*/ 18 w 36"/>
                <a:gd name="T1" fmla="*/ 0 h 37"/>
                <a:gd name="T2" fmla="*/ 36 w 36"/>
                <a:gd name="T3" fmla="*/ 19 h 37"/>
                <a:gd name="T4" fmla="*/ 18 w 36"/>
                <a:gd name="T5" fmla="*/ 37 h 37"/>
                <a:gd name="T6" fmla="*/ 0 w 36"/>
                <a:gd name="T7" fmla="*/ 19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9"/>
                  </a:lnTo>
                  <a:lnTo>
                    <a:pt x="18" y="37"/>
                  </a:lnTo>
                  <a:lnTo>
                    <a:pt x="0" y="19"/>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81" name="Freeform 451"/>
            <p:cNvSpPr>
              <a:spLocks/>
            </p:cNvSpPr>
            <p:nvPr/>
          </p:nvSpPr>
          <p:spPr bwMode="auto">
            <a:xfrm>
              <a:off x="5424" y="1206"/>
              <a:ext cx="37" cy="37"/>
            </a:xfrm>
            <a:custGeom>
              <a:avLst/>
              <a:gdLst>
                <a:gd name="T0" fmla="*/ 18 w 37"/>
                <a:gd name="T1" fmla="*/ 0 h 37"/>
                <a:gd name="T2" fmla="*/ 37 w 37"/>
                <a:gd name="T3" fmla="*/ 18 h 37"/>
                <a:gd name="T4" fmla="*/ 18 w 37"/>
                <a:gd name="T5" fmla="*/ 37 h 37"/>
                <a:gd name="T6" fmla="*/ 0 w 37"/>
                <a:gd name="T7" fmla="*/ 18 h 37"/>
                <a:gd name="T8" fmla="*/ 18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8" y="0"/>
                  </a:moveTo>
                  <a:lnTo>
                    <a:pt x="37" y="18"/>
                  </a:lnTo>
                  <a:lnTo>
                    <a:pt x="18" y="37"/>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82" name="Freeform 452"/>
            <p:cNvSpPr>
              <a:spLocks/>
            </p:cNvSpPr>
            <p:nvPr/>
          </p:nvSpPr>
          <p:spPr bwMode="auto">
            <a:xfrm>
              <a:off x="5433" y="1097"/>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83" name="Freeform 453"/>
            <p:cNvSpPr>
              <a:spLocks/>
            </p:cNvSpPr>
            <p:nvPr/>
          </p:nvSpPr>
          <p:spPr bwMode="auto">
            <a:xfrm>
              <a:off x="5442" y="1133"/>
              <a:ext cx="37" cy="37"/>
            </a:xfrm>
            <a:custGeom>
              <a:avLst/>
              <a:gdLst>
                <a:gd name="T0" fmla="*/ 19 w 37"/>
                <a:gd name="T1" fmla="*/ 0 h 37"/>
                <a:gd name="T2" fmla="*/ 37 w 37"/>
                <a:gd name="T3" fmla="*/ 19 h 37"/>
                <a:gd name="T4" fmla="*/ 19 w 37"/>
                <a:gd name="T5" fmla="*/ 37 h 37"/>
                <a:gd name="T6" fmla="*/ 0 w 37"/>
                <a:gd name="T7" fmla="*/ 19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9"/>
                  </a:lnTo>
                  <a:lnTo>
                    <a:pt x="19" y="37"/>
                  </a:lnTo>
                  <a:lnTo>
                    <a:pt x="0" y="19"/>
                  </a:lnTo>
                  <a:lnTo>
                    <a:pt x="19" y="0"/>
                  </a:lnTo>
                  <a:close/>
                </a:path>
              </a:pathLst>
            </a:custGeom>
            <a:solidFill>
              <a:srgbClr val="FF00FF"/>
            </a:solidFill>
            <a:ln w="14288">
              <a:solidFill>
                <a:srgbClr val="FF00FF"/>
              </a:solidFill>
              <a:prstDash val="solid"/>
              <a:round/>
              <a:headEnd/>
              <a:tailEnd/>
            </a:ln>
          </p:spPr>
          <p:txBody>
            <a:bodyPr/>
            <a:lstStyle/>
            <a:p>
              <a:endParaRPr lang="en-US"/>
            </a:p>
          </p:txBody>
        </p:sp>
        <p:sp>
          <p:nvSpPr>
            <p:cNvPr id="66884" name="Freeform 454"/>
            <p:cNvSpPr>
              <a:spLocks/>
            </p:cNvSpPr>
            <p:nvPr/>
          </p:nvSpPr>
          <p:spPr bwMode="auto">
            <a:xfrm>
              <a:off x="5451" y="1206"/>
              <a:ext cx="37" cy="37"/>
            </a:xfrm>
            <a:custGeom>
              <a:avLst/>
              <a:gdLst>
                <a:gd name="T0" fmla="*/ 19 w 37"/>
                <a:gd name="T1" fmla="*/ 0 h 37"/>
                <a:gd name="T2" fmla="*/ 37 w 37"/>
                <a:gd name="T3" fmla="*/ 18 h 37"/>
                <a:gd name="T4" fmla="*/ 19 w 37"/>
                <a:gd name="T5" fmla="*/ 37 h 37"/>
                <a:gd name="T6" fmla="*/ 0 w 37"/>
                <a:gd name="T7" fmla="*/ 18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8"/>
                  </a:lnTo>
                  <a:lnTo>
                    <a:pt x="19" y="37"/>
                  </a:lnTo>
                  <a:lnTo>
                    <a:pt x="0" y="18"/>
                  </a:lnTo>
                  <a:lnTo>
                    <a:pt x="19" y="0"/>
                  </a:lnTo>
                  <a:close/>
                </a:path>
              </a:pathLst>
            </a:custGeom>
            <a:solidFill>
              <a:srgbClr val="FF00FF"/>
            </a:solidFill>
            <a:ln w="14288">
              <a:solidFill>
                <a:srgbClr val="FF00FF"/>
              </a:solidFill>
              <a:prstDash val="solid"/>
              <a:round/>
              <a:headEnd/>
              <a:tailEnd/>
            </a:ln>
          </p:spPr>
          <p:txBody>
            <a:bodyPr/>
            <a:lstStyle/>
            <a:p>
              <a:endParaRPr lang="en-US"/>
            </a:p>
          </p:txBody>
        </p:sp>
        <p:sp>
          <p:nvSpPr>
            <p:cNvPr id="66885" name="Freeform 455"/>
            <p:cNvSpPr>
              <a:spLocks/>
            </p:cNvSpPr>
            <p:nvPr/>
          </p:nvSpPr>
          <p:spPr bwMode="auto">
            <a:xfrm>
              <a:off x="5461" y="1197"/>
              <a:ext cx="36" cy="37"/>
            </a:xfrm>
            <a:custGeom>
              <a:avLst/>
              <a:gdLst>
                <a:gd name="T0" fmla="*/ 18 w 36"/>
                <a:gd name="T1" fmla="*/ 0 h 37"/>
                <a:gd name="T2" fmla="*/ 36 w 36"/>
                <a:gd name="T3" fmla="*/ 18 h 37"/>
                <a:gd name="T4" fmla="*/ 18 w 36"/>
                <a:gd name="T5" fmla="*/ 37 h 37"/>
                <a:gd name="T6" fmla="*/ 0 w 36"/>
                <a:gd name="T7" fmla="*/ 18 h 37"/>
                <a:gd name="T8" fmla="*/ 18 w 3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7">
                  <a:moveTo>
                    <a:pt x="18" y="0"/>
                  </a:moveTo>
                  <a:lnTo>
                    <a:pt x="36" y="18"/>
                  </a:lnTo>
                  <a:lnTo>
                    <a:pt x="18" y="37"/>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86" name="Freeform 456"/>
            <p:cNvSpPr>
              <a:spLocks/>
            </p:cNvSpPr>
            <p:nvPr/>
          </p:nvSpPr>
          <p:spPr bwMode="auto">
            <a:xfrm>
              <a:off x="5470" y="1170"/>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87" name="Freeform 457"/>
            <p:cNvSpPr>
              <a:spLocks/>
            </p:cNvSpPr>
            <p:nvPr/>
          </p:nvSpPr>
          <p:spPr bwMode="auto">
            <a:xfrm>
              <a:off x="5479" y="1152"/>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88" name="Freeform 458"/>
            <p:cNvSpPr>
              <a:spLocks/>
            </p:cNvSpPr>
            <p:nvPr/>
          </p:nvSpPr>
          <p:spPr bwMode="auto">
            <a:xfrm>
              <a:off x="5488" y="1152"/>
              <a:ext cx="36" cy="36"/>
            </a:xfrm>
            <a:custGeom>
              <a:avLst/>
              <a:gdLst>
                <a:gd name="T0" fmla="*/ 18 w 36"/>
                <a:gd name="T1" fmla="*/ 0 h 36"/>
                <a:gd name="T2" fmla="*/ 36 w 36"/>
                <a:gd name="T3" fmla="*/ 18 h 36"/>
                <a:gd name="T4" fmla="*/ 18 w 36"/>
                <a:gd name="T5" fmla="*/ 36 h 36"/>
                <a:gd name="T6" fmla="*/ 0 w 36"/>
                <a:gd name="T7" fmla="*/ 18 h 36"/>
                <a:gd name="T8" fmla="*/ 18 w 3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6">
                  <a:moveTo>
                    <a:pt x="18" y="0"/>
                  </a:moveTo>
                  <a:lnTo>
                    <a:pt x="36"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89" name="Freeform 459"/>
            <p:cNvSpPr>
              <a:spLocks/>
            </p:cNvSpPr>
            <p:nvPr/>
          </p:nvSpPr>
          <p:spPr bwMode="auto">
            <a:xfrm>
              <a:off x="5497" y="1243"/>
              <a:ext cx="37" cy="36"/>
            </a:xfrm>
            <a:custGeom>
              <a:avLst/>
              <a:gdLst>
                <a:gd name="T0" fmla="*/ 18 w 37"/>
                <a:gd name="T1" fmla="*/ 0 h 36"/>
                <a:gd name="T2" fmla="*/ 37 w 37"/>
                <a:gd name="T3" fmla="*/ 18 h 36"/>
                <a:gd name="T4" fmla="*/ 18 w 37"/>
                <a:gd name="T5" fmla="*/ 36 h 36"/>
                <a:gd name="T6" fmla="*/ 0 w 37"/>
                <a:gd name="T7" fmla="*/ 18 h 36"/>
                <a:gd name="T8" fmla="*/ 18 w 37"/>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6">
                  <a:moveTo>
                    <a:pt x="18" y="0"/>
                  </a:moveTo>
                  <a:lnTo>
                    <a:pt x="37" y="18"/>
                  </a:lnTo>
                  <a:lnTo>
                    <a:pt x="18" y="36"/>
                  </a:lnTo>
                  <a:lnTo>
                    <a:pt x="0" y="18"/>
                  </a:lnTo>
                  <a:lnTo>
                    <a:pt x="18" y="0"/>
                  </a:lnTo>
                  <a:close/>
                </a:path>
              </a:pathLst>
            </a:custGeom>
            <a:solidFill>
              <a:srgbClr val="FF00FF"/>
            </a:solidFill>
            <a:ln w="14288">
              <a:solidFill>
                <a:srgbClr val="FF00FF"/>
              </a:solidFill>
              <a:prstDash val="solid"/>
              <a:round/>
              <a:headEnd/>
              <a:tailEnd/>
            </a:ln>
          </p:spPr>
          <p:txBody>
            <a:bodyPr/>
            <a:lstStyle/>
            <a:p>
              <a:endParaRPr lang="en-US"/>
            </a:p>
          </p:txBody>
        </p:sp>
        <p:sp>
          <p:nvSpPr>
            <p:cNvPr id="66890" name="Freeform 460"/>
            <p:cNvSpPr>
              <a:spLocks/>
            </p:cNvSpPr>
            <p:nvPr/>
          </p:nvSpPr>
          <p:spPr bwMode="auto">
            <a:xfrm>
              <a:off x="5515" y="1115"/>
              <a:ext cx="37" cy="37"/>
            </a:xfrm>
            <a:custGeom>
              <a:avLst/>
              <a:gdLst>
                <a:gd name="T0" fmla="*/ 19 w 37"/>
                <a:gd name="T1" fmla="*/ 0 h 37"/>
                <a:gd name="T2" fmla="*/ 37 w 37"/>
                <a:gd name="T3" fmla="*/ 18 h 37"/>
                <a:gd name="T4" fmla="*/ 19 w 37"/>
                <a:gd name="T5" fmla="*/ 37 h 37"/>
                <a:gd name="T6" fmla="*/ 0 w 37"/>
                <a:gd name="T7" fmla="*/ 18 h 37"/>
                <a:gd name="T8" fmla="*/ 19 w 37"/>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9" y="0"/>
                  </a:moveTo>
                  <a:lnTo>
                    <a:pt x="37" y="18"/>
                  </a:lnTo>
                  <a:lnTo>
                    <a:pt x="19" y="37"/>
                  </a:lnTo>
                  <a:lnTo>
                    <a:pt x="0" y="18"/>
                  </a:lnTo>
                  <a:lnTo>
                    <a:pt x="19" y="0"/>
                  </a:lnTo>
                  <a:close/>
                </a:path>
              </a:pathLst>
            </a:custGeom>
            <a:solidFill>
              <a:srgbClr val="FF00FF"/>
            </a:solidFill>
            <a:ln w="14288">
              <a:solidFill>
                <a:srgbClr val="FF00FF"/>
              </a:solidFill>
              <a:prstDash val="solid"/>
              <a:round/>
              <a:headEnd/>
              <a:tailEnd/>
            </a:ln>
          </p:spPr>
          <p:txBody>
            <a:bodyPr/>
            <a:lstStyle/>
            <a:p>
              <a:endParaRPr lang="en-US"/>
            </a:p>
          </p:txBody>
        </p:sp>
      </p:grpSp>
      <p:sp>
        <p:nvSpPr>
          <p:cNvPr id="66616" name="Rectangle 461"/>
          <p:cNvSpPr>
            <a:spLocks noChangeArrowheads="1"/>
          </p:cNvSpPr>
          <p:nvPr/>
        </p:nvSpPr>
        <p:spPr bwMode="auto">
          <a:xfrm>
            <a:off x="957263" y="4549775"/>
            <a:ext cx="45402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1300" b="1">
                <a:solidFill>
                  <a:srgbClr val="000000"/>
                </a:solidFill>
                <a:latin typeface="Times New Roman" panose="02020603050405020304" pitchFamily="18" charset="0"/>
                <a:ea typeface="SimSun" panose="02010600030101010101" pitchFamily="2" charset="-122"/>
              </a:rPr>
              <a:t>1004.2</a:t>
            </a:r>
            <a:endParaRPr lang="en-US" altLang="zh-CN" sz="2000" b="1">
              <a:latin typeface="News Gothic MT" pitchFamily="34" charset="0"/>
              <a:ea typeface="SimSun" panose="02010600030101010101" pitchFamily="2" charset="-122"/>
            </a:endParaRPr>
          </a:p>
        </p:txBody>
      </p:sp>
      <p:sp>
        <p:nvSpPr>
          <p:cNvPr id="66617" name="Rectangle 462"/>
          <p:cNvSpPr>
            <a:spLocks noChangeArrowheads="1"/>
          </p:cNvSpPr>
          <p:nvPr/>
        </p:nvSpPr>
        <p:spPr bwMode="auto">
          <a:xfrm>
            <a:off x="957263" y="4216400"/>
            <a:ext cx="45402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1300" b="1">
                <a:solidFill>
                  <a:srgbClr val="000000"/>
                </a:solidFill>
                <a:latin typeface="Times New Roman" panose="02020603050405020304" pitchFamily="18" charset="0"/>
                <a:ea typeface="SimSun" panose="02010600030101010101" pitchFamily="2" charset="-122"/>
              </a:rPr>
              <a:t>1004.3</a:t>
            </a:r>
            <a:endParaRPr lang="en-US" altLang="zh-CN" sz="2000" b="1">
              <a:latin typeface="News Gothic MT" pitchFamily="34" charset="0"/>
              <a:ea typeface="SimSun" panose="02010600030101010101" pitchFamily="2" charset="-122"/>
            </a:endParaRPr>
          </a:p>
        </p:txBody>
      </p:sp>
      <p:sp>
        <p:nvSpPr>
          <p:cNvPr id="66618" name="Rectangle 463"/>
          <p:cNvSpPr>
            <a:spLocks noChangeArrowheads="1"/>
          </p:cNvSpPr>
          <p:nvPr/>
        </p:nvSpPr>
        <p:spPr bwMode="auto">
          <a:xfrm>
            <a:off x="957263" y="3883025"/>
            <a:ext cx="45402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1300" b="1">
                <a:solidFill>
                  <a:srgbClr val="000000"/>
                </a:solidFill>
                <a:latin typeface="Times New Roman" panose="02020603050405020304" pitchFamily="18" charset="0"/>
                <a:ea typeface="SimSun" panose="02010600030101010101" pitchFamily="2" charset="-122"/>
              </a:rPr>
              <a:t>1004.4</a:t>
            </a:r>
            <a:endParaRPr lang="en-US" altLang="zh-CN" sz="2000" b="1">
              <a:latin typeface="News Gothic MT" pitchFamily="34" charset="0"/>
              <a:ea typeface="SimSun" panose="02010600030101010101" pitchFamily="2" charset="-122"/>
            </a:endParaRPr>
          </a:p>
        </p:txBody>
      </p:sp>
      <p:sp>
        <p:nvSpPr>
          <p:cNvPr id="66619" name="Rectangle 464"/>
          <p:cNvSpPr>
            <a:spLocks noChangeArrowheads="1"/>
          </p:cNvSpPr>
          <p:nvPr/>
        </p:nvSpPr>
        <p:spPr bwMode="auto">
          <a:xfrm>
            <a:off x="957263" y="3549650"/>
            <a:ext cx="45402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1300" b="1">
                <a:solidFill>
                  <a:srgbClr val="000000"/>
                </a:solidFill>
                <a:latin typeface="Times New Roman" panose="02020603050405020304" pitchFamily="18" charset="0"/>
                <a:ea typeface="SimSun" panose="02010600030101010101" pitchFamily="2" charset="-122"/>
              </a:rPr>
              <a:t>1004.5</a:t>
            </a:r>
            <a:endParaRPr lang="en-US" altLang="zh-CN" sz="2000" b="1">
              <a:latin typeface="News Gothic MT" pitchFamily="34" charset="0"/>
              <a:ea typeface="SimSun" panose="02010600030101010101" pitchFamily="2" charset="-122"/>
            </a:endParaRPr>
          </a:p>
        </p:txBody>
      </p:sp>
      <p:sp>
        <p:nvSpPr>
          <p:cNvPr id="66620" name="Rectangle 465"/>
          <p:cNvSpPr>
            <a:spLocks noChangeArrowheads="1"/>
          </p:cNvSpPr>
          <p:nvPr/>
        </p:nvSpPr>
        <p:spPr bwMode="auto">
          <a:xfrm>
            <a:off x="957263" y="3232150"/>
            <a:ext cx="45402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1300" b="1">
                <a:solidFill>
                  <a:srgbClr val="000000"/>
                </a:solidFill>
                <a:latin typeface="Times New Roman" panose="02020603050405020304" pitchFamily="18" charset="0"/>
                <a:ea typeface="SimSun" panose="02010600030101010101" pitchFamily="2" charset="-122"/>
              </a:rPr>
              <a:t>1004.6</a:t>
            </a:r>
            <a:endParaRPr lang="en-US" altLang="zh-CN" sz="2000" b="1">
              <a:latin typeface="News Gothic MT" pitchFamily="34" charset="0"/>
              <a:ea typeface="SimSun" panose="02010600030101010101" pitchFamily="2" charset="-122"/>
            </a:endParaRPr>
          </a:p>
        </p:txBody>
      </p:sp>
      <p:sp>
        <p:nvSpPr>
          <p:cNvPr id="66621" name="Rectangle 466"/>
          <p:cNvSpPr>
            <a:spLocks noChangeArrowheads="1"/>
          </p:cNvSpPr>
          <p:nvPr/>
        </p:nvSpPr>
        <p:spPr bwMode="auto">
          <a:xfrm>
            <a:off x="957263" y="2898775"/>
            <a:ext cx="45402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1300" b="1">
                <a:solidFill>
                  <a:srgbClr val="000000"/>
                </a:solidFill>
                <a:latin typeface="Times New Roman" panose="02020603050405020304" pitchFamily="18" charset="0"/>
                <a:ea typeface="SimSun" panose="02010600030101010101" pitchFamily="2" charset="-122"/>
              </a:rPr>
              <a:t>1004.7</a:t>
            </a:r>
            <a:endParaRPr lang="en-US" altLang="zh-CN" sz="2000" b="1">
              <a:latin typeface="News Gothic MT" pitchFamily="34" charset="0"/>
              <a:ea typeface="SimSun" panose="02010600030101010101" pitchFamily="2" charset="-122"/>
            </a:endParaRPr>
          </a:p>
        </p:txBody>
      </p:sp>
      <p:sp>
        <p:nvSpPr>
          <p:cNvPr id="66622" name="Rectangle 467"/>
          <p:cNvSpPr>
            <a:spLocks noChangeArrowheads="1"/>
          </p:cNvSpPr>
          <p:nvPr/>
        </p:nvSpPr>
        <p:spPr bwMode="auto">
          <a:xfrm>
            <a:off x="957263" y="2565400"/>
            <a:ext cx="45402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1300" b="1">
                <a:solidFill>
                  <a:srgbClr val="000000"/>
                </a:solidFill>
                <a:latin typeface="Times New Roman" panose="02020603050405020304" pitchFamily="18" charset="0"/>
                <a:ea typeface="SimSun" panose="02010600030101010101" pitchFamily="2" charset="-122"/>
              </a:rPr>
              <a:t>1004.8</a:t>
            </a:r>
            <a:endParaRPr lang="en-US" altLang="zh-CN" sz="2000" b="1">
              <a:latin typeface="News Gothic MT" pitchFamily="34" charset="0"/>
              <a:ea typeface="SimSun" panose="02010600030101010101" pitchFamily="2" charset="-122"/>
            </a:endParaRPr>
          </a:p>
        </p:txBody>
      </p:sp>
      <p:sp>
        <p:nvSpPr>
          <p:cNvPr id="66623" name="Rectangle 468"/>
          <p:cNvSpPr>
            <a:spLocks noChangeArrowheads="1"/>
          </p:cNvSpPr>
          <p:nvPr/>
        </p:nvSpPr>
        <p:spPr bwMode="auto">
          <a:xfrm>
            <a:off x="957263" y="2233613"/>
            <a:ext cx="45402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1300" b="1">
                <a:solidFill>
                  <a:srgbClr val="000000"/>
                </a:solidFill>
                <a:latin typeface="Times New Roman" panose="02020603050405020304" pitchFamily="18" charset="0"/>
                <a:ea typeface="SimSun" panose="02010600030101010101" pitchFamily="2" charset="-122"/>
              </a:rPr>
              <a:t>1004.9</a:t>
            </a:r>
            <a:endParaRPr lang="en-US" altLang="zh-CN" sz="2000" b="1">
              <a:latin typeface="News Gothic MT" pitchFamily="34" charset="0"/>
              <a:ea typeface="SimSun" panose="02010600030101010101" pitchFamily="2" charset="-122"/>
            </a:endParaRPr>
          </a:p>
        </p:txBody>
      </p:sp>
      <p:sp>
        <p:nvSpPr>
          <p:cNvPr id="66624" name="Rectangle 469"/>
          <p:cNvSpPr>
            <a:spLocks noChangeArrowheads="1"/>
          </p:cNvSpPr>
          <p:nvPr/>
        </p:nvSpPr>
        <p:spPr bwMode="auto">
          <a:xfrm>
            <a:off x="957263" y="1900238"/>
            <a:ext cx="45402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1300" b="1">
                <a:solidFill>
                  <a:srgbClr val="000000"/>
                </a:solidFill>
                <a:latin typeface="Times New Roman" panose="02020603050405020304" pitchFamily="18" charset="0"/>
                <a:ea typeface="SimSun" panose="02010600030101010101" pitchFamily="2" charset="-122"/>
              </a:rPr>
              <a:t>1005.0</a:t>
            </a:r>
            <a:endParaRPr lang="en-US" altLang="zh-CN" sz="2000" b="1">
              <a:latin typeface="News Gothic MT" pitchFamily="34" charset="0"/>
              <a:ea typeface="SimSun" panose="02010600030101010101" pitchFamily="2" charset="-122"/>
            </a:endParaRPr>
          </a:p>
        </p:txBody>
      </p:sp>
      <p:grpSp>
        <p:nvGrpSpPr>
          <p:cNvPr id="66625" name="Group 470"/>
          <p:cNvGrpSpPr>
            <a:grpSpLocks/>
          </p:cNvGrpSpPr>
          <p:nvPr/>
        </p:nvGrpSpPr>
        <p:grpSpPr bwMode="auto">
          <a:xfrm>
            <a:off x="487363" y="2687638"/>
            <a:ext cx="7359650" cy="3109912"/>
            <a:chOff x="306" y="1693"/>
            <a:chExt cx="4637" cy="1959"/>
          </a:xfrm>
        </p:grpSpPr>
        <p:sp>
          <p:nvSpPr>
            <p:cNvPr id="66707" name="Text Box 471"/>
            <p:cNvSpPr txBox="1">
              <a:spLocks noChangeArrowheads="1"/>
            </p:cNvSpPr>
            <p:nvPr/>
          </p:nvSpPr>
          <p:spPr bwMode="auto">
            <a:xfrm>
              <a:off x="2573" y="3446"/>
              <a:ext cx="806" cy="20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4125" tIns="42062" rIns="84125" bIns="42062">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US" altLang="zh-CN" sz="1600" b="1">
                  <a:latin typeface="Times New Roman" panose="02020603050405020304" pitchFamily="18" charset="0"/>
                  <a:ea typeface="SimSun" panose="02010600030101010101" pitchFamily="2" charset="-122"/>
                </a:rPr>
                <a:t>Time (mins.)</a:t>
              </a:r>
            </a:p>
          </p:txBody>
        </p:sp>
        <p:sp>
          <p:nvSpPr>
            <p:cNvPr id="66708" name="Text Box 472"/>
            <p:cNvSpPr txBox="1">
              <a:spLocks noChangeArrowheads="1"/>
            </p:cNvSpPr>
            <p:nvPr/>
          </p:nvSpPr>
          <p:spPr bwMode="auto">
            <a:xfrm rot="10800000">
              <a:off x="306" y="1693"/>
              <a:ext cx="260" cy="114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84125" tIns="42062" rIns="84125" bIns="42062">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US" altLang="zh-CN" sz="1600" b="1">
                  <a:latin typeface="Times New Roman" panose="02020603050405020304" pitchFamily="18" charset="0"/>
                  <a:ea typeface="SimSun" panose="02010600030101010101" pitchFamily="2" charset="-122"/>
                </a:rPr>
                <a:t>Peak position (cm</a:t>
              </a:r>
              <a:r>
                <a:rPr lang="en-US" altLang="zh-CN" sz="1600" b="1" baseline="30000">
                  <a:latin typeface="Times New Roman" panose="02020603050405020304" pitchFamily="18" charset="0"/>
                  <a:ea typeface="SimSun" panose="02010600030101010101" pitchFamily="2" charset="-122"/>
                </a:rPr>
                <a:t>-1</a:t>
              </a:r>
              <a:r>
                <a:rPr lang="en-US" altLang="zh-CN" sz="1600" b="1">
                  <a:latin typeface="Times New Roman" panose="02020603050405020304" pitchFamily="18" charset="0"/>
                  <a:ea typeface="SimSun" panose="02010600030101010101" pitchFamily="2" charset="-122"/>
                </a:rPr>
                <a:t>)</a:t>
              </a:r>
            </a:p>
          </p:txBody>
        </p:sp>
        <p:sp>
          <p:nvSpPr>
            <p:cNvPr id="66709" name="Line 473"/>
            <p:cNvSpPr>
              <a:spLocks noChangeShapeType="1"/>
            </p:cNvSpPr>
            <p:nvPr/>
          </p:nvSpPr>
          <p:spPr bwMode="auto">
            <a:xfrm>
              <a:off x="957" y="3119"/>
              <a:ext cx="18"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10" name="Line 474"/>
            <p:cNvSpPr>
              <a:spLocks noChangeShapeType="1"/>
            </p:cNvSpPr>
            <p:nvPr/>
          </p:nvSpPr>
          <p:spPr bwMode="auto">
            <a:xfrm>
              <a:off x="957" y="3074"/>
              <a:ext cx="18"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11" name="Line 475"/>
            <p:cNvSpPr>
              <a:spLocks noChangeShapeType="1"/>
            </p:cNvSpPr>
            <p:nvPr/>
          </p:nvSpPr>
          <p:spPr bwMode="auto">
            <a:xfrm>
              <a:off x="957" y="3037"/>
              <a:ext cx="18"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12" name="Line 476"/>
            <p:cNvSpPr>
              <a:spLocks noChangeShapeType="1"/>
            </p:cNvSpPr>
            <p:nvPr/>
          </p:nvSpPr>
          <p:spPr bwMode="auto">
            <a:xfrm>
              <a:off x="957" y="2992"/>
              <a:ext cx="18"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13" name="Line 477"/>
            <p:cNvSpPr>
              <a:spLocks noChangeShapeType="1"/>
            </p:cNvSpPr>
            <p:nvPr/>
          </p:nvSpPr>
          <p:spPr bwMode="auto">
            <a:xfrm>
              <a:off x="957" y="3119"/>
              <a:ext cx="27"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14" name="Line 478"/>
            <p:cNvSpPr>
              <a:spLocks noChangeShapeType="1"/>
            </p:cNvSpPr>
            <p:nvPr/>
          </p:nvSpPr>
          <p:spPr bwMode="auto">
            <a:xfrm>
              <a:off x="957" y="3119"/>
              <a:ext cx="3968"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15" name="Line 479"/>
            <p:cNvSpPr>
              <a:spLocks noChangeShapeType="1"/>
            </p:cNvSpPr>
            <p:nvPr/>
          </p:nvSpPr>
          <p:spPr bwMode="auto">
            <a:xfrm flipV="1">
              <a:off x="957"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16" name="Line 480"/>
            <p:cNvSpPr>
              <a:spLocks noChangeShapeType="1"/>
            </p:cNvSpPr>
            <p:nvPr/>
          </p:nvSpPr>
          <p:spPr bwMode="auto">
            <a:xfrm flipV="1">
              <a:off x="1057"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17" name="Line 481"/>
            <p:cNvSpPr>
              <a:spLocks noChangeShapeType="1"/>
            </p:cNvSpPr>
            <p:nvPr/>
          </p:nvSpPr>
          <p:spPr bwMode="auto">
            <a:xfrm flipV="1">
              <a:off x="1148"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18" name="Line 482"/>
            <p:cNvSpPr>
              <a:spLocks noChangeShapeType="1"/>
            </p:cNvSpPr>
            <p:nvPr/>
          </p:nvSpPr>
          <p:spPr bwMode="auto">
            <a:xfrm flipV="1">
              <a:off x="1249"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19" name="Line 483"/>
            <p:cNvSpPr>
              <a:spLocks noChangeShapeType="1"/>
            </p:cNvSpPr>
            <p:nvPr/>
          </p:nvSpPr>
          <p:spPr bwMode="auto">
            <a:xfrm flipV="1">
              <a:off x="1340"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20" name="Line 484"/>
            <p:cNvSpPr>
              <a:spLocks noChangeShapeType="1"/>
            </p:cNvSpPr>
            <p:nvPr/>
          </p:nvSpPr>
          <p:spPr bwMode="auto">
            <a:xfrm flipV="1">
              <a:off x="1440"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21" name="Line 485"/>
            <p:cNvSpPr>
              <a:spLocks noChangeShapeType="1"/>
            </p:cNvSpPr>
            <p:nvPr/>
          </p:nvSpPr>
          <p:spPr bwMode="auto">
            <a:xfrm flipV="1">
              <a:off x="1541"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22" name="Line 486"/>
            <p:cNvSpPr>
              <a:spLocks noChangeShapeType="1"/>
            </p:cNvSpPr>
            <p:nvPr/>
          </p:nvSpPr>
          <p:spPr bwMode="auto">
            <a:xfrm flipV="1">
              <a:off x="1632"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23" name="Line 487"/>
            <p:cNvSpPr>
              <a:spLocks noChangeShapeType="1"/>
            </p:cNvSpPr>
            <p:nvPr/>
          </p:nvSpPr>
          <p:spPr bwMode="auto">
            <a:xfrm flipV="1">
              <a:off x="1732"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24" name="Line 488"/>
            <p:cNvSpPr>
              <a:spLocks noChangeShapeType="1"/>
            </p:cNvSpPr>
            <p:nvPr/>
          </p:nvSpPr>
          <p:spPr bwMode="auto">
            <a:xfrm flipV="1">
              <a:off x="1823"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25" name="Line 489"/>
            <p:cNvSpPr>
              <a:spLocks noChangeShapeType="1"/>
            </p:cNvSpPr>
            <p:nvPr/>
          </p:nvSpPr>
          <p:spPr bwMode="auto">
            <a:xfrm flipV="1">
              <a:off x="1924"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26" name="Line 490"/>
            <p:cNvSpPr>
              <a:spLocks noChangeShapeType="1"/>
            </p:cNvSpPr>
            <p:nvPr/>
          </p:nvSpPr>
          <p:spPr bwMode="auto">
            <a:xfrm flipV="1">
              <a:off x="2024"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27" name="Line 491"/>
            <p:cNvSpPr>
              <a:spLocks noChangeShapeType="1"/>
            </p:cNvSpPr>
            <p:nvPr/>
          </p:nvSpPr>
          <p:spPr bwMode="auto">
            <a:xfrm flipV="1">
              <a:off x="2115"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28" name="Line 492"/>
            <p:cNvSpPr>
              <a:spLocks noChangeShapeType="1"/>
            </p:cNvSpPr>
            <p:nvPr/>
          </p:nvSpPr>
          <p:spPr bwMode="auto">
            <a:xfrm flipV="1">
              <a:off x="2216"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29" name="Line 493"/>
            <p:cNvSpPr>
              <a:spLocks noChangeShapeType="1"/>
            </p:cNvSpPr>
            <p:nvPr/>
          </p:nvSpPr>
          <p:spPr bwMode="auto">
            <a:xfrm flipV="1">
              <a:off x="2316"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30" name="Line 494"/>
            <p:cNvSpPr>
              <a:spLocks noChangeShapeType="1"/>
            </p:cNvSpPr>
            <p:nvPr/>
          </p:nvSpPr>
          <p:spPr bwMode="auto">
            <a:xfrm flipV="1">
              <a:off x="2407"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31" name="Line 495"/>
            <p:cNvSpPr>
              <a:spLocks noChangeShapeType="1"/>
            </p:cNvSpPr>
            <p:nvPr/>
          </p:nvSpPr>
          <p:spPr bwMode="auto">
            <a:xfrm flipV="1">
              <a:off x="2507"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32" name="Line 496"/>
            <p:cNvSpPr>
              <a:spLocks noChangeShapeType="1"/>
            </p:cNvSpPr>
            <p:nvPr/>
          </p:nvSpPr>
          <p:spPr bwMode="auto">
            <a:xfrm flipV="1">
              <a:off x="2599"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33" name="Line 497"/>
            <p:cNvSpPr>
              <a:spLocks noChangeShapeType="1"/>
            </p:cNvSpPr>
            <p:nvPr/>
          </p:nvSpPr>
          <p:spPr bwMode="auto">
            <a:xfrm flipV="1">
              <a:off x="2699"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34" name="Line 498"/>
            <p:cNvSpPr>
              <a:spLocks noChangeShapeType="1"/>
            </p:cNvSpPr>
            <p:nvPr/>
          </p:nvSpPr>
          <p:spPr bwMode="auto">
            <a:xfrm flipV="1">
              <a:off x="2799"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35" name="Line 499"/>
            <p:cNvSpPr>
              <a:spLocks noChangeShapeType="1"/>
            </p:cNvSpPr>
            <p:nvPr/>
          </p:nvSpPr>
          <p:spPr bwMode="auto">
            <a:xfrm flipV="1">
              <a:off x="2890"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36" name="Line 500"/>
            <p:cNvSpPr>
              <a:spLocks noChangeShapeType="1"/>
            </p:cNvSpPr>
            <p:nvPr/>
          </p:nvSpPr>
          <p:spPr bwMode="auto">
            <a:xfrm flipV="1">
              <a:off x="2991"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37" name="Line 501"/>
            <p:cNvSpPr>
              <a:spLocks noChangeShapeType="1"/>
            </p:cNvSpPr>
            <p:nvPr/>
          </p:nvSpPr>
          <p:spPr bwMode="auto">
            <a:xfrm flipV="1">
              <a:off x="3082"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38" name="Line 502"/>
            <p:cNvSpPr>
              <a:spLocks noChangeShapeType="1"/>
            </p:cNvSpPr>
            <p:nvPr/>
          </p:nvSpPr>
          <p:spPr bwMode="auto">
            <a:xfrm flipV="1">
              <a:off x="3182"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39" name="Line 503"/>
            <p:cNvSpPr>
              <a:spLocks noChangeShapeType="1"/>
            </p:cNvSpPr>
            <p:nvPr/>
          </p:nvSpPr>
          <p:spPr bwMode="auto">
            <a:xfrm flipV="1">
              <a:off x="3283"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40" name="Line 504"/>
            <p:cNvSpPr>
              <a:spLocks noChangeShapeType="1"/>
            </p:cNvSpPr>
            <p:nvPr/>
          </p:nvSpPr>
          <p:spPr bwMode="auto">
            <a:xfrm flipV="1">
              <a:off x="3374"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41" name="Line 505"/>
            <p:cNvSpPr>
              <a:spLocks noChangeShapeType="1"/>
            </p:cNvSpPr>
            <p:nvPr/>
          </p:nvSpPr>
          <p:spPr bwMode="auto">
            <a:xfrm flipV="1">
              <a:off x="3474"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42" name="Line 506"/>
            <p:cNvSpPr>
              <a:spLocks noChangeShapeType="1"/>
            </p:cNvSpPr>
            <p:nvPr/>
          </p:nvSpPr>
          <p:spPr bwMode="auto">
            <a:xfrm flipV="1">
              <a:off x="3565"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43" name="Line 507"/>
            <p:cNvSpPr>
              <a:spLocks noChangeShapeType="1"/>
            </p:cNvSpPr>
            <p:nvPr/>
          </p:nvSpPr>
          <p:spPr bwMode="auto">
            <a:xfrm flipV="1">
              <a:off x="3666"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44" name="Line 508"/>
            <p:cNvSpPr>
              <a:spLocks noChangeShapeType="1"/>
            </p:cNvSpPr>
            <p:nvPr/>
          </p:nvSpPr>
          <p:spPr bwMode="auto">
            <a:xfrm flipV="1">
              <a:off x="3766"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45" name="Line 509"/>
            <p:cNvSpPr>
              <a:spLocks noChangeShapeType="1"/>
            </p:cNvSpPr>
            <p:nvPr/>
          </p:nvSpPr>
          <p:spPr bwMode="auto">
            <a:xfrm flipV="1">
              <a:off x="3857"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46" name="Line 510"/>
            <p:cNvSpPr>
              <a:spLocks noChangeShapeType="1"/>
            </p:cNvSpPr>
            <p:nvPr/>
          </p:nvSpPr>
          <p:spPr bwMode="auto">
            <a:xfrm flipV="1">
              <a:off x="3958"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47" name="Line 511"/>
            <p:cNvSpPr>
              <a:spLocks noChangeShapeType="1"/>
            </p:cNvSpPr>
            <p:nvPr/>
          </p:nvSpPr>
          <p:spPr bwMode="auto">
            <a:xfrm flipV="1">
              <a:off x="4058"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48" name="Line 512"/>
            <p:cNvSpPr>
              <a:spLocks noChangeShapeType="1"/>
            </p:cNvSpPr>
            <p:nvPr/>
          </p:nvSpPr>
          <p:spPr bwMode="auto">
            <a:xfrm flipV="1">
              <a:off x="4149"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49" name="Line 513"/>
            <p:cNvSpPr>
              <a:spLocks noChangeShapeType="1"/>
            </p:cNvSpPr>
            <p:nvPr/>
          </p:nvSpPr>
          <p:spPr bwMode="auto">
            <a:xfrm flipV="1">
              <a:off x="4250"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50" name="Line 514"/>
            <p:cNvSpPr>
              <a:spLocks noChangeShapeType="1"/>
            </p:cNvSpPr>
            <p:nvPr/>
          </p:nvSpPr>
          <p:spPr bwMode="auto">
            <a:xfrm flipV="1">
              <a:off x="4341"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51" name="Line 515"/>
            <p:cNvSpPr>
              <a:spLocks noChangeShapeType="1"/>
            </p:cNvSpPr>
            <p:nvPr/>
          </p:nvSpPr>
          <p:spPr bwMode="auto">
            <a:xfrm flipV="1">
              <a:off x="4441"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52" name="Line 516"/>
            <p:cNvSpPr>
              <a:spLocks noChangeShapeType="1"/>
            </p:cNvSpPr>
            <p:nvPr/>
          </p:nvSpPr>
          <p:spPr bwMode="auto">
            <a:xfrm flipV="1">
              <a:off x="4541"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53" name="Line 517"/>
            <p:cNvSpPr>
              <a:spLocks noChangeShapeType="1"/>
            </p:cNvSpPr>
            <p:nvPr/>
          </p:nvSpPr>
          <p:spPr bwMode="auto">
            <a:xfrm flipV="1">
              <a:off x="4633"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54" name="Line 518"/>
            <p:cNvSpPr>
              <a:spLocks noChangeShapeType="1"/>
            </p:cNvSpPr>
            <p:nvPr/>
          </p:nvSpPr>
          <p:spPr bwMode="auto">
            <a:xfrm flipV="1">
              <a:off x="4733"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55" name="Line 519"/>
            <p:cNvSpPr>
              <a:spLocks noChangeShapeType="1"/>
            </p:cNvSpPr>
            <p:nvPr/>
          </p:nvSpPr>
          <p:spPr bwMode="auto">
            <a:xfrm flipV="1">
              <a:off x="4824"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56" name="Line 520"/>
            <p:cNvSpPr>
              <a:spLocks noChangeShapeType="1"/>
            </p:cNvSpPr>
            <p:nvPr/>
          </p:nvSpPr>
          <p:spPr bwMode="auto">
            <a:xfrm flipV="1">
              <a:off x="4925"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57" name="Line 521"/>
            <p:cNvSpPr>
              <a:spLocks noChangeShapeType="1"/>
            </p:cNvSpPr>
            <p:nvPr/>
          </p:nvSpPr>
          <p:spPr bwMode="auto">
            <a:xfrm flipV="1">
              <a:off x="957" y="3092"/>
              <a:ext cx="1" cy="2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58" name="Line 522"/>
            <p:cNvSpPr>
              <a:spLocks noChangeShapeType="1"/>
            </p:cNvSpPr>
            <p:nvPr/>
          </p:nvSpPr>
          <p:spPr bwMode="auto">
            <a:xfrm flipV="1">
              <a:off x="1440" y="3092"/>
              <a:ext cx="1" cy="2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59" name="Line 523"/>
            <p:cNvSpPr>
              <a:spLocks noChangeShapeType="1"/>
            </p:cNvSpPr>
            <p:nvPr/>
          </p:nvSpPr>
          <p:spPr bwMode="auto">
            <a:xfrm flipV="1">
              <a:off x="1924" y="3092"/>
              <a:ext cx="1" cy="2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60" name="Line 524"/>
            <p:cNvSpPr>
              <a:spLocks noChangeShapeType="1"/>
            </p:cNvSpPr>
            <p:nvPr/>
          </p:nvSpPr>
          <p:spPr bwMode="auto">
            <a:xfrm flipV="1">
              <a:off x="2407" y="3092"/>
              <a:ext cx="1" cy="2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61" name="Line 525"/>
            <p:cNvSpPr>
              <a:spLocks noChangeShapeType="1"/>
            </p:cNvSpPr>
            <p:nvPr/>
          </p:nvSpPr>
          <p:spPr bwMode="auto">
            <a:xfrm flipV="1">
              <a:off x="2890" y="3092"/>
              <a:ext cx="1" cy="2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62" name="Line 526"/>
            <p:cNvSpPr>
              <a:spLocks noChangeShapeType="1"/>
            </p:cNvSpPr>
            <p:nvPr/>
          </p:nvSpPr>
          <p:spPr bwMode="auto">
            <a:xfrm flipV="1">
              <a:off x="3374" y="3092"/>
              <a:ext cx="1" cy="2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63" name="Line 527"/>
            <p:cNvSpPr>
              <a:spLocks noChangeShapeType="1"/>
            </p:cNvSpPr>
            <p:nvPr/>
          </p:nvSpPr>
          <p:spPr bwMode="auto">
            <a:xfrm flipV="1">
              <a:off x="3857" y="3092"/>
              <a:ext cx="1" cy="2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64" name="Line 528"/>
            <p:cNvSpPr>
              <a:spLocks noChangeShapeType="1"/>
            </p:cNvSpPr>
            <p:nvPr/>
          </p:nvSpPr>
          <p:spPr bwMode="auto">
            <a:xfrm flipV="1">
              <a:off x="4341" y="3092"/>
              <a:ext cx="1" cy="2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65" name="Line 529"/>
            <p:cNvSpPr>
              <a:spLocks noChangeShapeType="1"/>
            </p:cNvSpPr>
            <p:nvPr/>
          </p:nvSpPr>
          <p:spPr bwMode="auto">
            <a:xfrm flipV="1">
              <a:off x="4824" y="3092"/>
              <a:ext cx="1" cy="2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66" name="Line 530"/>
            <p:cNvSpPr>
              <a:spLocks noChangeShapeType="1"/>
            </p:cNvSpPr>
            <p:nvPr/>
          </p:nvSpPr>
          <p:spPr bwMode="auto">
            <a:xfrm>
              <a:off x="956" y="2986"/>
              <a:ext cx="18"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767" name="Rectangle 531"/>
            <p:cNvSpPr>
              <a:spLocks noChangeArrowheads="1"/>
            </p:cNvSpPr>
            <p:nvPr/>
          </p:nvSpPr>
          <p:spPr bwMode="auto">
            <a:xfrm>
              <a:off x="602" y="3076"/>
              <a:ext cx="286"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1300" b="1">
                  <a:solidFill>
                    <a:srgbClr val="000000"/>
                  </a:solidFill>
                  <a:latin typeface="Times New Roman" panose="02020603050405020304" pitchFamily="18" charset="0"/>
                  <a:ea typeface="SimSun" panose="02010600030101010101" pitchFamily="2" charset="-122"/>
                </a:rPr>
                <a:t>1004.1</a:t>
              </a:r>
              <a:endParaRPr lang="en-US" altLang="zh-CN" sz="2000" b="1">
                <a:latin typeface="News Gothic MT" pitchFamily="34" charset="0"/>
                <a:ea typeface="SimSun" panose="02010600030101010101" pitchFamily="2" charset="-122"/>
              </a:endParaRPr>
            </a:p>
          </p:txBody>
        </p:sp>
        <p:sp>
          <p:nvSpPr>
            <p:cNvPr id="66768" name="Rectangle 532"/>
            <p:cNvSpPr>
              <a:spLocks noChangeArrowheads="1"/>
            </p:cNvSpPr>
            <p:nvPr/>
          </p:nvSpPr>
          <p:spPr bwMode="auto">
            <a:xfrm>
              <a:off x="949" y="3212"/>
              <a:ext cx="52"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1300" b="1">
                  <a:solidFill>
                    <a:srgbClr val="000000"/>
                  </a:solidFill>
                  <a:latin typeface="Times New Roman" panose="02020603050405020304" pitchFamily="18" charset="0"/>
                  <a:ea typeface="SimSun" panose="02010600030101010101" pitchFamily="2" charset="-122"/>
                </a:rPr>
                <a:t>0</a:t>
              </a:r>
              <a:endParaRPr lang="en-US" altLang="zh-CN" sz="2000" b="1">
                <a:latin typeface="News Gothic MT" pitchFamily="34" charset="0"/>
                <a:ea typeface="SimSun" panose="02010600030101010101" pitchFamily="2" charset="-122"/>
              </a:endParaRPr>
            </a:p>
          </p:txBody>
        </p:sp>
        <p:sp>
          <p:nvSpPr>
            <p:cNvPr id="66769" name="Rectangle 533"/>
            <p:cNvSpPr>
              <a:spLocks noChangeArrowheads="1"/>
            </p:cNvSpPr>
            <p:nvPr/>
          </p:nvSpPr>
          <p:spPr bwMode="auto">
            <a:xfrm>
              <a:off x="1378" y="3212"/>
              <a:ext cx="156"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1300" b="1">
                  <a:solidFill>
                    <a:srgbClr val="000000"/>
                  </a:solidFill>
                  <a:latin typeface="Times New Roman" panose="02020603050405020304" pitchFamily="18" charset="0"/>
                  <a:ea typeface="SimSun" panose="02010600030101010101" pitchFamily="2" charset="-122"/>
                </a:rPr>
                <a:t>500</a:t>
              </a:r>
              <a:endParaRPr lang="en-US" altLang="zh-CN" sz="2000" b="1">
                <a:latin typeface="News Gothic MT" pitchFamily="34" charset="0"/>
                <a:ea typeface="SimSun" panose="02010600030101010101" pitchFamily="2" charset="-122"/>
              </a:endParaRPr>
            </a:p>
          </p:txBody>
        </p:sp>
        <p:sp>
          <p:nvSpPr>
            <p:cNvPr id="66770" name="Rectangle 534"/>
            <p:cNvSpPr>
              <a:spLocks noChangeArrowheads="1"/>
            </p:cNvSpPr>
            <p:nvPr/>
          </p:nvSpPr>
          <p:spPr bwMode="auto">
            <a:xfrm>
              <a:off x="1834" y="3212"/>
              <a:ext cx="208"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1300" b="1">
                  <a:solidFill>
                    <a:srgbClr val="000000"/>
                  </a:solidFill>
                  <a:latin typeface="Times New Roman" panose="02020603050405020304" pitchFamily="18" charset="0"/>
                  <a:ea typeface="SimSun" panose="02010600030101010101" pitchFamily="2" charset="-122"/>
                </a:rPr>
                <a:t>1000</a:t>
              </a:r>
              <a:endParaRPr lang="en-US" altLang="zh-CN" sz="2000" b="1">
                <a:latin typeface="News Gothic MT" pitchFamily="34" charset="0"/>
                <a:ea typeface="SimSun" panose="02010600030101010101" pitchFamily="2" charset="-122"/>
              </a:endParaRPr>
            </a:p>
          </p:txBody>
        </p:sp>
        <p:sp>
          <p:nvSpPr>
            <p:cNvPr id="66771" name="Rectangle 535"/>
            <p:cNvSpPr>
              <a:spLocks noChangeArrowheads="1"/>
            </p:cNvSpPr>
            <p:nvPr/>
          </p:nvSpPr>
          <p:spPr bwMode="auto">
            <a:xfrm>
              <a:off x="2318" y="3212"/>
              <a:ext cx="208"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1300" b="1">
                  <a:solidFill>
                    <a:srgbClr val="000000"/>
                  </a:solidFill>
                  <a:latin typeface="Times New Roman" panose="02020603050405020304" pitchFamily="18" charset="0"/>
                  <a:ea typeface="SimSun" panose="02010600030101010101" pitchFamily="2" charset="-122"/>
                </a:rPr>
                <a:t>1500</a:t>
              </a:r>
              <a:endParaRPr lang="en-US" altLang="zh-CN" sz="2000" b="1">
                <a:latin typeface="News Gothic MT" pitchFamily="34" charset="0"/>
                <a:ea typeface="SimSun" panose="02010600030101010101" pitchFamily="2" charset="-122"/>
              </a:endParaRPr>
            </a:p>
          </p:txBody>
        </p:sp>
        <p:sp>
          <p:nvSpPr>
            <p:cNvPr id="66772" name="Rectangle 536"/>
            <p:cNvSpPr>
              <a:spLocks noChangeArrowheads="1"/>
            </p:cNvSpPr>
            <p:nvPr/>
          </p:nvSpPr>
          <p:spPr bwMode="auto">
            <a:xfrm>
              <a:off x="2801" y="3212"/>
              <a:ext cx="208"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1300" b="1">
                  <a:solidFill>
                    <a:srgbClr val="000000"/>
                  </a:solidFill>
                  <a:latin typeface="Times New Roman" panose="02020603050405020304" pitchFamily="18" charset="0"/>
                  <a:ea typeface="SimSun" panose="02010600030101010101" pitchFamily="2" charset="-122"/>
                </a:rPr>
                <a:t>2000</a:t>
              </a:r>
              <a:endParaRPr lang="en-US" altLang="zh-CN" sz="2000" b="1">
                <a:latin typeface="News Gothic MT" pitchFamily="34" charset="0"/>
                <a:ea typeface="SimSun" panose="02010600030101010101" pitchFamily="2" charset="-122"/>
              </a:endParaRPr>
            </a:p>
          </p:txBody>
        </p:sp>
        <p:sp>
          <p:nvSpPr>
            <p:cNvPr id="66773" name="Rectangle 537"/>
            <p:cNvSpPr>
              <a:spLocks noChangeArrowheads="1"/>
            </p:cNvSpPr>
            <p:nvPr/>
          </p:nvSpPr>
          <p:spPr bwMode="auto">
            <a:xfrm>
              <a:off x="3284" y="3212"/>
              <a:ext cx="208"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1300" b="1">
                  <a:solidFill>
                    <a:srgbClr val="000000"/>
                  </a:solidFill>
                  <a:latin typeface="Times New Roman" panose="02020603050405020304" pitchFamily="18" charset="0"/>
                  <a:ea typeface="SimSun" panose="02010600030101010101" pitchFamily="2" charset="-122"/>
                </a:rPr>
                <a:t>2500</a:t>
              </a:r>
              <a:endParaRPr lang="en-US" altLang="zh-CN" sz="2000" b="1">
                <a:latin typeface="News Gothic MT" pitchFamily="34" charset="0"/>
                <a:ea typeface="SimSun" panose="02010600030101010101" pitchFamily="2" charset="-122"/>
              </a:endParaRPr>
            </a:p>
          </p:txBody>
        </p:sp>
        <p:sp>
          <p:nvSpPr>
            <p:cNvPr id="66774" name="Rectangle 538"/>
            <p:cNvSpPr>
              <a:spLocks noChangeArrowheads="1"/>
            </p:cNvSpPr>
            <p:nvPr/>
          </p:nvSpPr>
          <p:spPr bwMode="auto">
            <a:xfrm>
              <a:off x="3768" y="3212"/>
              <a:ext cx="208"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1300" b="1">
                  <a:solidFill>
                    <a:srgbClr val="000000"/>
                  </a:solidFill>
                  <a:latin typeface="Times New Roman" panose="02020603050405020304" pitchFamily="18" charset="0"/>
                  <a:ea typeface="SimSun" panose="02010600030101010101" pitchFamily="2" charset="-122"/>
                </a:rPr>
                <a:t>3000</a:t>
              </a:r>
              <a:endParaRPr lang="en-US" altLang="zh-CN" sz="2000" b="1">
                <a:latin typeface="News Gothic MT" pitchFamily="34" charset="0"/>
                <a:ea typeface="SimSun" panose="02010600030101010101" pitchFamily="2" charset="-122"/>
              </a:endParaRPr>
            </a:p>
          </p:txBody>
        </p:sp>
        <p:sp>
          <p:nvSpPr>
            <p:cNvPr id="66775" name="Rectangle 539"/>
            <p:cNvSpPr>
              <a:spLocks noChangeArrowheads="1"/>
            </p:cNvSpPr>
            <p:nvPr/>
          </p:nvSpPr>
          <p:spPr bwMode="auto">
            <a:xfrm>
              <a:off x="4251" y="3212"/>
              <a:ext cx="208"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1300" b="1">
                  <a:solidFill>
                    <a:srgbClr val="000000"/>
                  </a:solidFill>
                  <a:latin typeface="Times New Roman" panose="02020603050405020304" pitchFamily="18" charset="0"/>
                  <a:ea typeface="SimSun" panose="02010600030101010101" pitchFamily="2" charset="-122"/>
                </a:rPr>
                <a:t>3500</a:t>
              </a:r>
              <a:endParaRPr lang="en-US" altLang="zh-CN" sz="2000" b="1">
                <a:latin typeface="News Gothic MT" pitchFamily="34" charset="0"/>
                <a:ea typeface="SimSun" panose="02010600030101010101" pitchFamily="2" charset="-122"/>
              </a:endParaRPr>
            </a:p>
          </p:txBody>
        </p:sp>
        <p:sp>
          <p:nvSpPr>
            <p:cNvPr id="66776" name="Rectangle 540"/>
            <p:cNvSpPr>
              <a:spLocks noChangeArrowheads="1"/>
            </p:cNvSpPr>
            <p:nvPr/>
          </p:nvSpPr>
          <p:spPr bwMode="auto">
            <a:xfrm>
              <a:off x="4735" y="3212"/>
              <a:ext cx="208"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1300" b="1">
                  <a:solidFill>
                    <a:srgbClr val="000000"/>
                  </a:solidFill>
                  <a:latin typeface="Times New Roman" panose="02020603050405020304" pitchFamily="18" charset="0"/>
                  <a:ea typeface="SimSun" panose="02010600030101010101" pitchFamily="2" charset="-122"/>
                </a:rPr>
                <a:t>4000</a:t>
              </a:r>
              <a:endParaRPr lang="en-US" altLang="zh-CN" sz="2000" b="1">
                <a:latin typeface="News Gothic MT" pitchFamily="34" charset="0"/>
                <a:ea typeface="SimSun" panose="02010600030101010101" pitchFamily="2" charset="-122"/>
              </a:endParaRPr>
            </a:p>
          </p:txBody>
        </p:sp>
      </p:grpSp>
      <p:sp>
        <p:nvSpPr>
          <p:cNvPr id="774685" name="Text Box 541"/>
          <p:cNvSpPr txBox="1">
            <a:spLocks noChangeArrowheads="1"/>
          </p:cNvSpPr>
          <p:nvPr/>
        </p:nvSpPr>
        <p:spPr bwMode="auto">
          <a:xfrm>
            <a:off x="901700" y="5907088"/>
            <a:ext cx="1624013" cy="396875"/>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buFontTx/>
              <a:buChar char="•"/>
            </a:pPr>
            <a:r>
              <a:rPr lang="en-US" altLang="zh-CN" sz="2000" b="1">
                <a:latin typeface="Times New Roman" panose="02020603050405020304" pitchFamily="18" charset="0"/>
                <a:ea typeface="SimSun" panose="02010600030101010101" pitchFamily="2" charset="-122"/>
              </a:rPr>
              <a:t>form B to A</a:t>
            </a:r>
            <a:r>
              <a:rPr lang="en-US" altLang="zh-CN" sz="2000" b="1">
                <a:solidFill>
                  <a:srgbClr val="FF0000"/>
                </a:solidFill>
                <a:latin typeface="Times New Roman" panose="02020603050405020304" pitchFamily="18" charset="0"/>
                <a:ea typeface="SimSun" panose="02010600030101010101" pitchFamily="2" charset="-122"/>
              </a:rPr>
              <a:t> </a:t>
            </a:r>
          </a:p>
        </p:txBody>
      </p:sp>
      <p:sp>
        <p:nvSpPr>
          <p:cNvPr id="774686" name="Rectangle 542"/>
          <p:cNvSpPr>
            <a:spLocks noChangeArrowheads="1"/>
          </p:cNvSpPr>
          <p:nvPr/>
        </p:nvSpPr>
        <p:spPr bwMode="auto">
          <a:xfrm>
            <a:off x="2944813" y="5915025"/>
            <a:ext cx="1052512" cy="396875"/>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buFontTx/>
              <a:buChar char="•"/>
            </a:pPr>
            <a:r>
              <a:rPr lang="en-US" altLang="zh-CN" sz="2000" b="1">
                <a:solidFill>
                  <a:srgbClr val="0033CC"/>
                </a:solidFill>
                <a:latin typeface="Times New Roman" panose="02020603050405020304" pitchFamily="18" charset="0"/>
                <a:ea typeface="SimSun" panose="02010600030101010101" pitchFamily="2" charset="-122"/>
              </a:rPr>
              <a:t>form A</a:t>
            </a:r>
          </a:p>
        </p:txBody>
      </p:sp>
      <p:sp>
        <p:nvSpPr>
          <p:cNvPr id="774687" name="Rectangle 543"/>
          <p:cNvSpPr>
            <a:spLocks noChangeArrowheads="1"/>
          </p:cNvSpPr>
          <p:nvPr/>
        </p:nvSpPr>
        <p:spPr bwMode="auto">
          <a:xfrm>
            <a:off x="4743450" y="5916613"/>
            <a:ext cx="1587500" cy="396875"/>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buFontTx/>
              <a:buChar char="•"/>
            </a:pPr>
            <a:r>
              <a:rPr lang="en-US" altLang="zh-CN" sz="2000" b="1">
                <a:solidFill>
                  <a:srgbClr val="9933FF"/>
                </a:solidFill>
                <a:latin typeface="Times New Roman" panose="02020603050405020304" pitchFamily="18" charset="0"/>
                <a:ea typeface="SimSun" panose="02010600030101010101" pitchFamily="2" charset="-122"/>
              </a:rPr>
              <a:t>form A to H</a:t>
            </a:r>
          </a:p>
        </p:txBody>
      </p:sp>
      <p:sp>
        <p:nvSpPr>
          <p:cNvPr id="774688" name="Rectangle 544"/>
          <p:cNvSpPr>
            <a:spLocks noChangeArrowheads="1"/>
          </p:cNvSpPr>
          <p:nvPr/>
        </p:nvSpPr>
        <p:spPr bwMode="auto">
          <a:xfrm>
            <a:off x="6919913" y="5913438"/>
            <a:ext cx="1065212" cy="396875"/>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buFontTx/>
              <a:buChar char="•"/>
            </a:pPr>
            <a:r>
              <a:rPr lang="en-US" altLang="zh-CN" sz="2000" b="1">
                <a:solidFill>
                  <a:srgbClr val="FF00FF"/>
                </a:solidFill>
                <a:latin typeface="Times New Roman" panose="02020603050405020304" pitchFamily="18" charset="0"/>
                <a:ea typeface="SimSun" panose="02010600030101010101" pitchFamily="2" charset="-122"/>
              </a:rPr>
              <a:t>form H</a:t>
            </a:r>
          </a:p>
        </p:txBody>
      </p:sp>
      <p:grpSp>
        <p:nvGrpSpPr>
          <p:cNvPr id="66630" name="Group 545"/>
          <p:cNvGrpSpPr>
            <a:grpSpLocks/>
          </p:cNvGrpSpPr>
          <p:nvPr/>
        </p:nvGrpSpPr>
        <p:grpSpPr bwMode="auto">
          <a:xfrm>
            <a:off x="957263" y="4740275"/>
            <a:ext cx="6889750" cy="1057275"/>
            <a:chOff x="603" y="2986"/>
            <a:chExt cx="4340" cy="666"/>
          </a:xfrm>
        </p:grpSpPr>
        <p:sp>
          <p:nvSpPr>
            <p:cNvPr id="66638" name="Text Box 546"/>
            <p:cNvSpPr txBox="1">
              <a:spLocks noChangeArrowheads="1"/>
            </p:cNvSpPr>
            <p:nvPr/>
          </p:nvSpPr>
          <p:spPr bwMode="auto">
            <a:xfrm>
              <a:off x="2574" y="3446"/>
              <a:ext cx="805" cy="20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4125" tIns="42062" rIns="84125" bIns="42062">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US" altLang="zh-CN" sz="1600" b="1">
                  <a:latin typeface="Times New Roman" panose="02020603050405020304" pitchFamily="18" charset="0"/>
                  <a:ea typeface="SimSun" panose="02010600030101010101" pitchFamily="2" charset="-122"/>
                </a:rPr>
                <a:t>Time (mins.)</a:t>
              </a:r>
            </a:p>
          </p:txBody>
        </p:sp>
        <p:sp>
          <p:nvSpPr>
            <p:cNvPr id="66639" name="Line 547"/>
            <p:cNvSpPr>
              <a:spLocks noChangeShapeType="1"/>
            </p:cNvSpPr>
            <p:nvPr/>
          </p:nvSpPr>
          <p:spPr bwMode="auto">
            <a:xfrm>
              <a:off x="957" y="3119"/>
              <a:ext cx="18"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40" name="Line 548"/>
            <p:cNvSpPr>
              <a:spLocks noChangeShapeType="1"/>
            </p:cNvSpPr>
            <p:nvPr/>
          </p:nvSpPr>
          <p:spPr bwMode="auto">
            <a:xfrm>
              <a:off x="957" y="3074"/>
              <a:ext cx="18"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41" name="Line 549"/>
            <p:cNvSpPr>
              <a:spLocks noChangeShapeType="1"/>
            </p:cNvSpPr>
            <p:nvPr/>
          </p:nvSpPr>
          <p:spPr bwMode="auto">
            <a:xfrm>
              <a:off x="957" y="3037"/>
              <a:ext cx="18"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42" name="Line 550"/>
            <p:cNvSpPr>
              <a:spLocks noChangeShapeType="1"/>
            </p:cNvSpPr>
            <p:nvPr/>
          </p:nvSpPr>
          <p:spPr bwMode="auto">
            <a:xfrm>
              <a:off x="957" y="2992"/>
              <a:ext cx="18"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43" name="Line 551"/>
            <p:cNvSpPr>
              <a:spLocks noChangeShapeType="1"/>
            </p:cNvSpPr>
            <p:nvPr/>
          </p:nvSpPr>
          <p:spPr bwMode="auto">
            <a:xfrm>
              <a:off x="957" y="3119"/>
              <a:ext cx="27"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44" name="Line 552"/>
            <p:cNvSpPr>
              <a:spLocks noChangeShapeType="1"/>
            </p:cNvSpPr>
            <p:nvPr/>
          </p:nvSpPr>
          <p:spPr bwMode="auto">
            <a:xfrm>
              <a:off x="957" y="3119"/>
              <a:ext cx="3968"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45" name="Line 553"/>
            <p:cNvSpPr>
              <a:spLocks noChangeShapeType="1"/>
            </p:cNvSpPr>
            <p:nvPr/>
          </p:nvSpPr>
          <p:spPr bwMode="auto">
            <a:xfrm flipV="1">
              <a:off x="957"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46" name="Line 554"/>
            <p:cNvSpPr>
              <a:spLocks noChangeShapeType="1"/>
            </p:cNvSpPr>
            <p:nvPr/>
          </p:nvSpPr>
          <p:spPr bwMode="auto">
            <a:xfrm flipV="1">
              <a:off x="1057"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47" name="Line 555"/>
            <p:cNvSpPr>
              <a:spLocks noChangeShapeType="1"/>
            </p:cNvSpPr>
            <p:nvPr/>
          </p:nvSpPr>
          <p:spPr bwMode="auto">
            <a:xfrm flipV="1">
              <a:off x="1148"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48" name="Line 556"/>
            <p:cNvSpPr>
              <a:spLocks noChangeShapeType="1"/>
            </p:cNvSpPr>
            <p:nvPr/>
          </p:nvSpPr>
          <p:spPr bwMode="auto">
            <a:xfrm flipV="1">
              <a:off x="1249"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49" name="Line 557"/>
            <p:cNvSpPr>
              <a:spLocks noChangeShapeType="1"/>
            </p:cNvSpPr>
            <p:nvPr/>
          </p:nvSpPr>
          <p:spPr bwMode="auto">
            <a:xfrm flipV="1">
              <a:off x="1340"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50" name="Line 558"/>
            <p:cNvSpPr>
              <a:spLocks noChangeShapeType="1"/>
            </p:cNvSpPr>
            <p:nvPr/>
          </p:nvSpPr>
          <p:spPr bwMode="auto">
            <a:xfrm flipV="1">
              <a:off x="1440"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51" name="Line 559"/>
            <p:cNvSpPr>
              <a:spLocks noChangeShapeType="1"/>
            </p:cNvSpPr>
            <p:nvPr/>
          </p:nvSpPr>
          <p:spPr bwMode="auto">
            <a:xfrm flipV="1">
              <a:off x="1541"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52" name="Line 560"/>
            <p:cNvSpPr>
              <a:spLocks noChangeShapeType="1"/>
            </p:cNvSpPr>
            <p:nvPr/>
          </p:nvSpPr>
          <p:spPr bwMode="auto">
            <a:xfrm flipV="1">
              <a:off x="1632"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53" name="Line 561"/>
            <p:cNvSpPr>
              <a:spLocks noChangeShapeType="1"/>
            </p:cNvSpPr>
            <p:nvPr/>
          </p:nvSpPr>
          <p:spPr bwMode="auto">
            <a:xfrm flipV="1">
              <a:off x="1732"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54" name="Line 562"/>
            <p:cNvSpPr>
              <a:spLocks noChangeShapeType="1"/>
            </p:cNvSpPr>
            <p:nvPr/>
          </p:nvSpPr>
          <p:spPr bwMode="auto">
            <a:xfrm flipV="1">
              <a:off x="1823"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55" name="Line 563"/>
            <p:cNvSpPr>
              <a:spLocks noChangeShapeType="1"/>
            </p:cNvSpPr>
            <p:nvPr/>
          </p:nvSpPr>
          <p:spPr bwMode="auto">
            <a:xfrm flipV="1">
              <a:off x="1924"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56" name="Line 564"/>
            <p:cNvSpPr>
              <a:spLocks noChangeShapeType="1"/>
            </p:cNvSpPr>
            <p:nvPr/>
          </p:nvSpPr>
          <p:spPr bwMode="auto">
            <a:xfrm flipV="1">
              <a:off x="2024"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57" name="Line 565"/>
            <p:cNvSpPr>
              <a:spLocks noChangeShapeType="1"/>
            </p:cNvSpPr>
            <p:nvPr/>
          </p:nvSpPr>
          <p:spPr bwMode="auto">
            <a:xfrm flipV="1">
              <a:off x="2115"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58" name="Line 566"/>
            <p:cNvSpPr>
              <a:spLocks noChangeShapeType="1"/>
            </p:cNvSpPr>
            <p:nvPr/>
          </p:nvSpPr>
          <p:spPr bwMode="auto">
            <a:xfrm flipV="1">
              <a:off x="2216"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59" name="Line 567"/>
            <p:cNvSpPr>
              <a:spLocks noChangeShapeType="1"/>
            </p:cNvSpPr>
            <p:nvPr/>
          </p:nvSpPr>
          <p:spPr bwMode="auto">
            <a:xfrm flipV="1">
              <a:off x="2316"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60" name="Line 568"/>
            <p:cNvSpPr>
              <a:spLocks noChangeShapeType="1"/>
            </p:cNvSpPr>
            <p:nvPr/>
          </p:nvSpPr>
          <p:spPr bwMode="auto">
            <a:xfrm flipV="1">
              <a:off x="2407"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61" name="Line 569"/>
            <p:cNvSpPr>
              <a:spLocks noChangeShapeType="1"/>
            </p:cNvSpPr>
            <p:nvPr/>
          </p:nvSpPr>
          <p:spPr bwMode="auto">
            <a:xfrm flipV="1">
              <a:off x="2507"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62" name="Line 570"/>
            <p:cNvSpPr>
              <a:spLocks noChangeShapeType="1"/>
            </p:cNvSpPr>
            <p:nvPr/>
          </p:nvSpPr>
          <p:spPr bwMode="auto">
            <a:xfrm flipV="1">
              <a:off x="2599"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63" name="Line 571"/>
            <p:cNvSpPr>
              <a:spLocks noChangeShapeType="1"/>
            </p:cNvSpPr>
            <p:nvPr/>
          </p:nvSpPr>
          <p:spPr bwMode="auto">
            <a:xfrm flipV="1">
              <a:off x="2699"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64" name="Line 572"/>
            <p:cNvSpPr>
              <a:spLocks noChangeShapeType="1"/>
            </p:cNvSpPr>
            <p:nvPr/>
          </p:nvSpPr>
          <p:spPr bwMode="auto">
            <a:xfrm flipV="1">
              <a:off x="2799"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65" name="Line 573"/>
            <p:cNvSpPr>
              <a:spLocks noChangeShapeType="1"/>
            </p:cNvSpPr>
            <p:nvPr/>
          </p:nvSpPr>
          <p:spPr bwMode="auto">
            <a:xfrm flipV="1">
              <a:off x="2890"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66" name="Line 574"/>
            <p:cNvSpPr>
              <a:spLocks noChangeShapeType="1"/>
            </p:cNvSpPr>
            <p:nvPr/>
          </p:nvSpPr>
          <p:spPr bwMode="auto">
            <a:xfrm flipV="1">
              <a:off x="2991"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67" name="Line 575"/>
            <p:cNvSpPr>
              <a:spLocks noChangeShapeType="1"/>
            </p:cNvSpPr>
            <p:nvPr/>
          </p:nvSpPr>
          <p:spPr bwMode="auto">
            <a:xfrm flipV="1">
              <a:off x="3082"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68" name="Line 576"/>
            <p:cNvSpPr>
              <a:spLocks noChangeShapeType="1"/>
            </p:cNvSpPr>
            <p:nvPr/>
          </p:nvSpPr>
          <p:spPr bwMode="auto">
            <a:xfrm flipV="1">
              <a:off x="3182"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69" name="Line 577"/>
            <p:cNvSpPr>
              <a:spLocks noChangeShapeType="1"/>
            </p:cNvSpPr>
            <p:nvPr/>
          </p:nvSpPr>
          <p:spPr bwMode="auto">
            <a:xfrm flipV="1">
              <a:off x="3283"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70" name="Line 578"/>
            <p:cNvSpPr>
              <a:spLocks noChangeShapeType="1"/>
            </p:cNvSpPr>
            <p:nvPr/>
          </p:nvSpPr>
          <p:spPr bwMode="auto">
            <a:xfrm flipV="1">
              <a:off x="3374"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71" name="Line 579"/>
            <p:cNvSpPr>
              <a:spLocks noChangeShapeType="1"/>
            </p:cNvSpPr>
            <p:nvPr/>
          </p:nvSpPr>
          <p:spPr bwMode="auto">
            <a:xfrm flipV="1">
              <a:off x="3474"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72" name="Line 580"/>
            <p:cNvSpPr>
              <a:spLocks noChangeShapeType="1"/>
            </p:cNvSpPr>
            <p:nvPr/>
          </p:nvSpPr>
          <p:spPr bwMode="auto">
            <a:xfrm flipV="1">
              <a:off x="3565"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73" name="Line 581"/>
            <p:cNvSpPr>
              <a:spLocks noChangeShapeType="1"/>
            </p:cNvSpPr>
            <p:nvPr/>
          </p:nvSpPr>
          <p:spPr bwMode="auto">
            <a:xfrm flipV="1">
              <a:off x="3666"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74" name="Line 582"/>
            <p:cNvSpPr>
              <a:spLocks noChangeShapeType="1"/>
            </p:cNvSpPr>
            <p:nvPr/>
          </p:nvSpPr>
          <p:spPr bwMode="auto">
            <a:xfrm flipV="1">
              <a:off x="3766"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75" name="Line 583"/>
            <p:cNvSpPr>
              <a:spLocks noChangeShapeType="1"/>
            </p:cNvSpPr>
            <p:nvPr/>
          </p:nvSpPr>
          <p:spPr bwMode="auto">
            <a:xfrm flipV="1">
              <a:off x="3857"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76" name="Line 584"/>
            <p:cNvSpPr>
              <a:spLocks noChangeShapeType="1"/>
            </p:cNvSpPr>
            <p:nvPr/>
          </p:nvSpPr>
          <p:spPr bwMode="auto">
            <a:xfrm flipV="1">
              <a:off x="3958"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77" name="Line 585"/>
            <p:cNvSpPr>
              <a:spLocks noChangeShapeType="1"/>
            </p:cNvSpPr>
            <p:nvPr/>
          </p:nvSpPr>
          <p:spPr bwMode="auto">
            <a:xfrm flipV="1">
              <a:off x="4058"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78" name="Line 586"/>
            <p:cNvSpPr>
              <a:spLocks noChangeShapeType="1"/>
            </p:cNvSpPr>
            <p:nvPr/>
          </p:nvSpPr>
          <p:spPr bwMode="auto">
            <a:xfrm flipV="1">
              <a:off x="4149"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79" name="Line 587"/>
            <p:cNvSpPr>
              <a:spLocks noChangeShapeType="1"/>
            </p:cNvSpPr>
            <p:nvPr/>
          </p:nvSpPr>
          <p:spPr bwMode="auto">
            <a:xfrm flipV="1">
              <a:off x="4250"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80" name="Line 588"/>
            <p:cNvSpPr>
              <a:spLocks noChangeShapeType="1"/>
            </p:cNvSpPr>
            <p:nvPr/>
          </p:nvSpPr>
          <p:spPr bwMode="auto">
            <a:xfrm flipV="1">
              <a:off x="4341"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81" name="Line 589"/>
            <p:cNvSpPr>
              <a:spLocks noChangeShapeType="1"/>
            </p:cNvSpPr>
            <p:nvPr/>
          </p:nvSpPr>
          <p:spPr bwMode="auto">
            <a:xfrm flipV="1">
              <a:off x="4441"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82" name="Line 590"/>
            <p:cNvSpPr>
              <a:spLocks noChangeShapeType="1"/>
            </p:cNvSpPr>
            <p:nvPr/>
          </p:nvSpPr>
          <p:spPr bwMode="auto">
            <a:xfrm flipV="1">
              <a:off x="4541"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83" name="Line 591"/>
            <p:cNvSpPr>
              <a:spLocks noChangeShapeType="1"/>
            </p:cNvSpPr>
            <p:nvPr/>
          </p:nvSpPr>
          <p:spPr bwMode="auto">
            <a:xfrm flipV="1">
              <a:off x="4633"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84" name="Line 592"/>
            <p:cNvSpPr>
              <a:spLocks noChangeShapeType="1"/>
            </p:cNvSpPr>
            <p:nvPr/>
          </p:nvSpPr>
          <p:spPr bwMode="auto">
            <a:xfrm flipV="1">
              <a:off x="4733"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85" name="Line 593"/>
            <p:cNvSpPr>
              <a:spLocks noChangeShapeType="1"/>
            </p:cNvSpPr>
            <p:nvPr/>
          </p:nvSpPr>
          <p:spPr bwMode="auto">
            <a:xfrm flipV="1">
              <a:off x="4824"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86" name="Line 594"/>
            <p:cNvSpPr>
              <a:spLocks noChangeShapeType="1"/>
            </p:cNvSpPr>
            <p:nvPr/>
          </p:nvSpPr>
          <p:spPr bwMode="auto">
            <a:xfrm flipV="1">
              <a:off x="4925" y="3101"/>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87" name="Line 595"/>
            <p:cNvSpPr>
              <a:spLocks noChangeShapeType="1"/>
            </p:cNvSpPr>
            <p:nvPr/>
          </p:nvSpPr>
          <p:spPr bwMode="auto">
            <a:xfrm flipV="1">
              <a:off x="957" y="3092"/>
              <a:ext cx="1" cy="2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88" name="Line 596"/>
            <p:cNvSpPr>
              <a:spLocks noChangeShapeType="1"/>
            </p:cNvSpPr>
            <p:nvPr/>
          </p:nvSpPr>
          <p:spPr bwMode="auto">
            <a:xfrm flipV="1">
              <a:off x="1440" y="3092"/>
              <a:ext cx="1" cy="2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89" name="Line 597"/>
            <p:cNvSpPr>
              <a:spLocks noChangeShapeType="1"/>
            </p:cNvSpPr>
            <p:nvPr/>
          </p:nvSpPr>
          <p:spPr bwMode="auto">
            <a:xfrm flipV="1">
              <a:off x="1924" y="3092"/>
              <a:ext cx="1" cy="2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90" name="Line 598"/>
            <p:cNvSpPr>
              <a:spLocks noChangeShapeType="1"/>
            </p:cNvSpPr>
            <p:nvPr/>
          </p:nvSpPr>
          <p:spPr bwMode="auto">
            <a:xfrm flipV="1">
              <a:off x="2407" y="3092"/>
              <a:ext cx="1" cy="2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91" name="Line 599"/>
            <p:cNvSpPr>
              <a:spLocks noChangeShapeType="1"/>
            </p:cNvSpPr>
            <p:nvPr/>
          </p:nvSpPr>
          <p:spPr bwMode="auto">
            <a:xfrm flipV="1">
              <a:off x="2890" y="3092"/>
              <a:ext cx="1" cy="2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92" name="Line 600"/>
            <p:cNvSpPr>
              <a:spLocks noChangeShapeType="1"/>
            </p:cNvSpPr>
            <p:nvPr/>
          </p:nvSpPr>
          <p:spPr bwMode="auto">
            <a:xfrm flipV="1">
              <a:off x="3374" y="3092"/>
              <a:ext cx="1" cy="2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93" name="Line 601"/>
            <p:cNvSpPr>
              <a:spLocks noChangeShapeType="1"/>
            </p:cNvSpPr>
            <p:nvPr/>
          </p:nvSpPr>
          <p:spPr bwMode="auto">
            <a:xfrm flipV="1">
              <a:off x="3857" y="3092"/>
              <a:ext cx="1" cy="2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94" name="Line 602"/>
            <p:cNvSpPr>
              <a:spLocks noChangeShapeType="1"/>
            </p:cNvSpPr>
            <p:nvPr/>
          </p:nvSpPr>
          <p:spPr bwMode="auto">
            <a:xfrm flipV="1">
              <a:off x="4341" y="3092"/>
              <a:ext cx="1" cy="2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95" name="Line 603"/>
            <p:cNvSpPr>
              <a:spLocks noChangeShapeType="1"/>
            </p:cNvSpPr>
            <p:nvPr/>
          </p:nvSpPr>
          <p:spPr bwMode="auto">
            <a:xfrm flipV="1">
              <a:off x="4824" y="3092"/>
              <a:ext cx="1" cy="2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96" name="Line 604"/>
            <p:cNvSpPr>
              <a:spLocks noChangeShapeType="1"/>
            </p:cNvSpPr>
            <p:nvPr/>
          </p:nvSpPr>
          <p:spPr bwMode="auto">
            <a:xfrm>
              <a:off x="956" y="2986"/>
              <a:ext cx="18"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697" name="Rectangle 605"/>
            <p:cNvSpPr>
              <a:spLocks noChangeArrowheads="1"/>
            </p:cNvSpPr>
            <p:nvPr/>
          </p:nvSpPr>
          <p:spPr bwMode="auto">
            <a:xfrm>
              <a:off x="603" y="3076"/>
              <a:ext cx="286"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1300" b="1">
                  <a:solidFill>
                    <a:srgbClr val="000000"/>
                  </a:solidFill>
                  <a:latin typeface="Times New Roman" panose="02020603050405020304" pitchFamily="18" charset="0"/>
                  <a:ea typeface="SimSun" panose="02010600030101010101" pitchFamily="2" charset="-122"/>
                </a:rPr>
                <a:t>1004.1</a:t>
              </a:r>
              <a:endParaRPr lang="en-US" altLang="zh-CN" sz="2000" b="1">
                <a:latin typeface="News Gothic MT" pitchFamily="34" charset="0"/>
                <a:ea typeface="SimSun" panose="02010600030101010101" pitchFamily="2" charset="-122"/>
              </a:endParaRPr>
            </a:p>
          </p:txBody>
        </p:sp>
        <p:sp>
          <p:nvSpPr>
            <p:cNvPr id="66698" name="Rectangle 606"/>
            <p:cNvSpPr>
              <a:spLocks noChangeArrowheads="1"/>
            </p:cNvSpPr>
            <p:nvPr/>
          </p:nvSpPr>
          <p:spPr bwMode="auto">
            <a:xfrm>
              <a:off x="950" y="3212"/>
              <a:ext cx="52"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1300" b="1">
                  <a:solidFill>
                    <a:srgbClr val="000000"/>
                  </a:solidFill>
                  <a:latin typeface="Times New Roman" panose="02020603050405020304" pitchFamily="18" charset="0"/>
                  <a:ea typeface="SimSun" panose="02010600030101010101" pitchFamily="2" charset="-122"/>
                </a:rPr>
                <a:t>0</a:t>
              </a:r>
              <a:endParaRPr lang="en-US" altLang="zh-CN" sz="2000" b="1">
                <a:latin typeface="News Gothic MT" pitchFamily="34" charset="0"/>
                <a:ea typeface="SimSun" panose="02010600030101010101" pitchFamily="2" charset="-122"/>
              </a:endParaRPr>
            </a:p>
          </p:txBody>
        </p:sp>
        <p:sp>
          <p:nvSpPr>
            <p:cNvPr id="66699" name="Rectangle 607"/>
            <p:cNvSpPr>
              <a:spLocks noChangeArrowheads="1"/>
            </p:cNvSpPr>
            <p:nvPr/>
          </p:nvSpPr>
          <p:spPr bwMode="auto">
            <a:xfrm>
              <a:off x="1378" y="3212"/>
              <a:ext cx="156"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1300" b="1">
                  <a:solidFill>
                    <a:srgbClr val="000000"/>
                  </a:solidFill>
                  <a:latin typeface="Times New Roman" panose="02020603050405020304" pitchFamily="18" charset="0"/>
                  <a:ea typeface="SimSun" panose="02010600030101010101" pitchFamily="2" charset="-122"/>
                </a:rPr>
                <a:t>500</a:t>
              </a:r>
              <a:endParaRPr lang="en-US" altLang="zh-CN" sz="2000" b="1">
                <a:latin typeface="News Gothic MT" pitchFamily="34" charset="0"/>
                <a:ea typeface="SimSun" panose="02010600030101010101" pitchFamily="2" charset="-122"/>
              </a:endParaRPr>
            </a:p>
          </p:txBody>
        </p:sp>
        <p:sp>
          <p:nvSpPr>
            <p:cNvPr id="66700" name="Rectangle 608"/>
            <p:cNvSpPr>
              <a:spLocks noChangeArrowheads="1"/>
            </p:cNvSpPr>
            <p:nvPr/>
          </p:nvSpPr>
          <p:spPr bwMode="auto">
            <a:xfrm>
              <a:off x="1834" y="3212"/>
              <a:ext cx="208"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1300" b="1">
                  <a:solidFill>
                    <a:srgbClr val="000000"/>
                  </a:solidFill>
                  <a:latin typeface="Times New Roman" panose="02020603050405020304" pitchFamily="18" charset="0"/>
                  <a:ea typeface="SimSun" panose="02010600030101010101" pitchFamily="2" charset="-122"/>
                </a:rPr>
                <a:t>1000</a:t>
              </a:r>
              <a:endParaRPr lang="en-US" altLang="zh-CN" sz="2000" b="1">
                <a:latin typeface="News Gothic MT" pitchFamily="34" charset="0"/>
                <a:ea typeface="SimSun" panose="02010600030101010101" pitchFamily="2" charset="-122"/>
              </a:endParaRPr>
            </a:p>
          </p:txBody>
        </p:sp>
        <p:sp>
          <p:nvSpPr>
            <p:cNvPr id="66701" name="Rectangle 609"/>
            <p:cNvSpPr>
              <a:spLocks noChangeArrowheads="1"/>
            </p:cNvSpPr>
            <p:nvPr/>
          </p:nvSpPr>
          <p:spPr bwMode="auto">
            <a:xfrm>
              <a:off x="2318" y="3212"/>
              <a:ext cx="208"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1300" b="1">
                  <a:solidFill>
                    <a:srgbClr val="000000"/>
                  </a:solidFill>
                  <a:latin typeface="Times New Roman" panose="02020603050405020304" pitchFamily="18" charset="0"/>
                  <a:ea typeface="SimSun" panose="02010600030101010101" pitchFamily="2" charset="-122"/>
                </a:rPr>
                <a:t>1500</a:t>
              </a:r>
              <a:endParaRPr lang="en-US" altLang="zh-CN" sz="2000" b="1">
                <a:latin typeface="News Gothic MT" pitchFamily="34" charset="0"/>
                <a:ea typeface="SimSun" panose="02010600030101010101" pitchFamily="2" charset="-122"/>
              </a:endParaRPr>
            </a:p>
          </p:txBody>
        </p:sp>
        <p:sp>
          <p:nvSpPr>
            <p:cNvPr id="66702" name="Rectangle 610"/>
            <p:cNvSpPr>
              <a:spLocks noChangeArrowheads="1"/>
            </p:cNvSpPr>
            <p:nvPr/>
          </p:nvSpPr>
          <p:spPr bwMode="auto">
            <a:xfrm>
              <a:off x="2802" y="3212"/>
              <a:ext cx="208"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1300" b="1">
                  <a:solidFill>
                    <a:srgbClr val="000000"/>
                  </a:solidFill>
                  <a:latin typeface="Times New Roman" panose="02020603050405020304" pitchFamily="18" charset="0"/>
                  <a:ea typeface="SimSun" panose="02010600030101010101" pitchFamily="2" charset="-122"/>
                </a:rPr>
                <a:t>2000</a:t>
              </a:r>
              <a:endParaRPr lang="en-US" altLang="zh-CN" sz="2000" b="1">
                <a:latin typeface="News Gothic MT" pitchFamily="34" charset="0"/>
                <a:ea typeface="SimSun" panose="02010600030101010101" pitchFamily="2" charset="-122"/>
              </a:endParaRPr>
            </a:p>
          </p:txBody>
        </p:sp>
        <p:sp>
          <p:nvSpPr>
            <p:cNvPr id="66703" name="Rectangle 611"/>
            <p:cNvSpPr>
              <a:spLocks noChangeArrowheads="1"/>
            </p:cNvSpPr>
            <p:nvPr/>
          </p:nvSpPr>
          <p:spPr bwMode="auto">
            <a:xfrm>
              <a:off x="3284" y="3212"/>
              <a:ext cx="208"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1300" b="1">
                  <a:solidFill>
                    <a:srgbClr val="000000"/>
                  </a:solidFill>
                  <a:latin typeface="Times New Roman" panose="02020603050405020304" pitchFamily="18" charset="0"/>
                  <a:ea typeface="SimSun" panose="02010600030101010101" pitchFamily="2" charset="-122"/>
                </a:rPr>
                <a:t>2500</a:t>
              </a:r>
              <a:endParaRPr lang="en-US" altLang="zh-CN" sz="2000" b="1">
                <a:latin typeface="News Gothic MT" pitchFamily="34" charset="0"/>
                <a:ea typeface="SimSun" panose="02010600030101010101" pitchFamily="2" charset="-122"/>
              </a:endParaRPr>
            </a:p>
          </p:txBody>
        </p:sp>
        <p:sp>
          <p:nvSpPr>
            <p:cNvPr id="66704" name="Rectangle 612"/>
            <p:cNvSpPr>
              <a:spLocks noChangeArrowheads="1"/>
            </p:cNvSpPr>
            <p:nvPr/>
          </p:nvSpPr>
          <p:spPr bwMode="auto">
            <a:xfrm>
              <a:off x="3768" y="3212"/>
              <a:ext cx="208"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1300" b="1">
                  <a:solidFill>
                    <a:srgbClr val="000000"/>
                  </a:solidFill>
                  <a:latin typeface="Times New Roman" panose="02020603050405020304" pitchFamily="18" charset="0"/>
                  <a:ea typeface="SimSun" panose="02010600030101010101" pitchFamily="2" charset="-122"/>
                </a:rPr>
                <a:t>3000</a:t>
              </a:r>
              <a:endParaRPr lang="en-US" altLang="zh-CN" sz="2000" b="1">
                <a:latin typeface="News Gothic MT" pitchFamily="34" charset="0"/>
                <a:ea typeface="SimSun" panose="02010600030101010101" pitchFamily="2" charset="-122"/>
              </a:endParaRPr>
            </a:p>
          </p:txBody>
        </p:sp>
        <p:sp>
          <p:nvSpPr>
            <p:cNvPr id="66705" name="Rectangle 613"/>
            <p:cNvSpPr>
              <a:spLocks noChangeArrowheads="1"/>
            </p:cNvSpPr>
            <p:nvPr/>
          </p:nvSpPr>
          <p:spPr bwMode="auto">
            <a:xfrm>
              <a:off x="4251" y="3212"/>
              <a:ext cx="208"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1300" b="1">
                  <a:solidFill>
                    <a:srgbClr val="000000"/>
                  </a:solidFill>
                  <a:latin typeface="Times New Roman" panose="02020603050405020304" pitchFamily="18" charset="0"/>
                  <a:ea typeface="SimSun" panose="02010600030101010101" pitchFamily="2" charset="-122"/>
                </a:rPr>
                <a:t>3500</a:t>
              </a:r>
              <a:endParaRPr lang="en-US" altLang="zh-CN" sz="2000" b="1">
                <a:latin typeface="News Gothic MT" pitchFamily="34" charset="0"/>
                <a:ea typeface="SimSun" panose="02010600030101010101" pitchFamily="2" charset="-122"/>
              </a:endParaRPr>
            </a:p>
          </p:txBody>
        </p:sp>
        <p:sp>
          <p:nvSpPr>
            <p:cNvPr id="66706" name="Rectangle 614"/>
            <p:cNvSpPr>
              <a:spLocks noChangeArrowheads="1"/>
            </p:cNvSpPr>
            <p:nvPr/>
          </p:nvSpPr>
          <p:spPr bwMode="auto">
            <a:xfrm>
              <a:off x="4735" y="3212"/>
              <a:ext cx="208"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1300" b="1">
                  <a:solidFill>
                    <a:srgbClr val="000000"/>
                  </a:solidFill>
                  <a:latin typeface="Times New Roman" panose="02020603050405020304" pitchFamily="18" charset="0"/>
                  <a:ea typeface="SimSun" panose="02010600030101010101" pitchFamily="2" charset="-122"/>
                </a:rPr>
                <a:t>4000</a:t>
              </a:r>
              <a:endParaRPr lang="en-US" altLang="zh-CN" sz="2000" b="1">
                <a:latin typeface="News Gothic MT" pitchFamily="34" charset="0"/>
                <a:ea typeface="SimSun" panose="02010600030101010101" pitchFamily="2" charset="-122"/>
              </a:endParaRPr>
            </a:p>
          </p:txBody>
        </p:sp>
      </p:grpSp>
      <p:grpSp>
        <p:nvGrpSpPr>
          <p:cNvPr id="66631" name="Group 615"/>
          <p:cNvGrpSpPr>
            <a:grpSpLocks/>
          </p:cNvGrpSpPr>
          <p:nvPr/>
        </p:nvGrpSpPr>
        <p:grpSpPr bwMode="auto">
          <a:xfrm>
            <a:off x="3302000" y="1293813"/>
            <a:ext cx="2857500" cy="646112"/>
            <a:chOff x="2080" y="797"/>
            <a:chExt cx="1800" cy="407"/>
          </a:xfrm>
        </p:grpSpPr>
        <p:sp>
          <p:nvSpPr>
            <p:cNvPr id="66633" name="AutoShape 616"/>
            <p:cNvSpPr>
              <a:spLocks noChangeArrowheads="1"/>
            </p:cNvSpPr>
            <p:nvPr/>
          </p:nvSpPr>
          <p:spPr bwMode="auto">
            <a:xfrm>
              <a:off x="2080" y="797"/>
              <a:ext cx="1800" cy="407"/>
            </a:xfrm>
            <a:prstGeom prst="roundRect">
              <a:avLst>
                <a:gd name="adj" fmla="val 16667"/>
              </a:avLst>
            </a:prstGeom>
            <a:gradFill rotWithShape="0">
              <a:gsLst>
                <a:gs pos="0">
                  <a:srgbClr val="99CCFF"/>
                </a:gs>
                <a:gs pos="100000">
                  <a:schemeClr val="bg1"/>
                </a:gs>
              </a:gsLst>
              <a:lin ang="5400000" scaled="1"/>
            </a:gradFill>
            <a:ln>
              <a:noFill/>
            </a:ln>
            <a:effectLst/>
            <a:extLst>
              <a:ext uri="{91240B29-F687-4F45-9708-019B960494DF}">
                <a14:hiddenLine xmlns:a14="http://schemas.microsoft.com/office/drawing/2010/main" w="9525">
                  <a:solidFill>
                    <a:srgbClr val="0000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endParaRPr lang="zh-CN" altLang="en-US" sz="2000" b="1">
                <a:latin typeface="News Gothic MT" pitchFamily="34" charset="0"/>
                <a:ea typeface="SimSun" panose="02010600030101010101" pitchFamily="2" charset="-122"/>
              </a:endParaRPr>
            </a:p>
          </p:txBody>
        </p:sp>
        <p:sp>
          <p:nvSpPr>
            <p:cNvPr id="66634" name="Rectangle 617"/>
            <p:cNvSpPr>
              <a:spLocks noChangeArrowheads="1"/>
            </p:cNvSpPr>
            <p:nvPr/>
          </p:nvSpPr>
          <p:spPr bwMode="auto">
            <a:xfrm>
              <a:off x="2191" y="882"/>
              <a:ext cx="277" cy="25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2000" b="1">
                  <a:solidFill>
                    <a:srgbClr val="CC3300"/>
                  </a:solidFill>
                  <a:latin typeface="Times New Roman" panose="02020603050405020304" pitchFamily="18" charset="0"/>
                  <a:ea typeface="SimSun" panose="02010600030101010101" pitchFamily="2" charset="-122"/>
                </a:rPr>
                <a:t>B</a:t>
              </a:r>
              <a:r>
                <a:rPr lang="en-US" altLang="zh-CN" sz="2000" b="1">
                  <a:solidFill>
                    <a:srgbClr val="CC3300"/>
                  </a:solidFill>
                  <a:latin typeface="News Gothic MT" pitchFamily="34" charset="0"/>
                  <a:ea typeface="SimSun" panose="02010600030101010101" pitchFamily="2" charset="-122"/>
                </a:rPr>
                <a:t> </a:t>
              </a:r>
            </a:p>
          </p:txBody>
        </p:sp>
        <p:sp>
          <p:nvSpPr>
            <p:cNvPr id="66635" name="Line 618"/>
            <p:cNvSpPr>
              <a:spLocks noChangeShapeType="1"/>
            </p:cNvSpPr>
            <p:nvPr/>
          </p:nvSpPr>
          <p:spPr bwMode="auto">
            <a:xfrm>
              <a:off x="2661" y="1061"/>
              <a:ext cx="540" cy="0"/>
            </a:xfrm>
            <a:prstGeom prst="line">
              <a:avLst/>
            </a:prstGeom>
            <a:noFill/>
            <a:ln w="12700">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endParaRPr lang="en-US"/>
            </a:p>
          </p:txBody>
        </p:sp>
        <p:sp>
          <p:nvSpPr>
            <p:cNvPr id="66636" name="Rectangle 619"/>
            <p:cNvSpPr>
              <a:spLocks noChangeArrowheads="1"/>
            </p:cNvSpPr>
            <p:nvPr/>
          </p:nvSpPr>
          <p:spPr bwMode="auto">
            <a:xfrm>
              <a:off x="3359" y="895"/>
              <a:ext cx="276" cy="25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2000" b="1">
                  <a:solidFill>
                    <a:srgbClr val="CC3300"/>
                  </a:solidFill>
                  <a:latin typeface="Times New Roman" panose="02020603050405020304" pitchFamily="18" charset="0"/>
                  <a:ea typeface="SimSun" panose="02010600030101010101" pitchFamily="2" charset="-122"/>
                </a:rPr>
                <a:t>H</a:t>
              </a:r>
              <a:endParaRPr lang="en-US" altLang="zh-CN" sz="2000" b="1">
                <a:solidFill>
                  <a:srgbClr val="CC3300"/>
                </a:solidFill>
                <a:latin typeface="News Gothic MT" pitchFamily="34" charset="0"/>
                <a:ea typeface="SimSun" panose="02010600030101010101" pitchFamily="2" charset="-122"/>
              </a:endParaRPr>
            </a:p>
          </p:txBody>
        </p:sp>
        <p:sp>
          <p:nvSpPr>
            <p:cNvPr id="66637" name="Text Box 620"/>
            <p:cNvSpPr txBox="1">
              <a:spLocks noChangeArrowheads="1"/>
            </p:cNvSpPr>
            <p:nvPr/>
          </p:nvSpPr>
          <p:spPr bwMode="auto">
            <a:xfrm>
              <a:off x="2575" y="804"/>
              <a:ext cx="656" cy="25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2000" b="1">
                  <a:solidFill>
                    <a:srgbClr val="CC3300"/>
                  </a:solidFill>
                  <a:latin typeface="Times New Roman" panose="02020603050405020304" pitchFamily="18" charset="0"/>
                  <a:ea typeface="SimSun" panose="02010600030101010101" pitchFamily="2" charset="-122"/>
                </a:rPr>
                <a:t>Ethanol</a:t>
              </a:r>
            </a:p>
          </p:txBody>
        </p:sp>
      </p:grpSp>
      <p:sp>
        <p:nvSpPr>
          <p:cNvPr id="66632" name="Rectangle 622"/>
          <p:cNvSpPr>
            <a:spLocks noChangeArrowheads="1"/>
          </p:cNvSpPr>
          <p:nvPr/>
        </p:nvSpPr>
        <p:spPr bwMode="auto">
          <a:xfrm>
            <a:off x="388938" y="152400"/>
            <a:ext cx="7793037" cy="928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US" altLang="en-US" sz="2800">
                <a:solidFill>
                  <a:srgbClr val="3333FF"/>
                </a:solidFill>
              </a:rPr>
              <a:t>CASE STUDY 9: (Alchemy Factor)            Solvent-Mediated Polymorphic Transformations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774197"/>
                                        </p:tgtEl>
                                        <p:attrNameLst>
                                          <p:attrName>style.visibility</p:attrName>
                                        </p:attrNameLst>
                                      </p:cBhvr>
                                      <p:to>
                                        <p:strVal val="visible"/>
                                      </p:to>
                                    </p:set>
                                    <p:animEffect transition="in" filter="wipe(up)">
                                      <p:cBhvr>
                                        <p:cTn id="7" dur="1000"/>
                                        <p:tgtEl>
                                          <p:spTgt spid="774197"/>
                                        </p:tgtEl>
                                      </p:cBhvr>
                                    </p:animEffect>
                                  </p:childTnLst>
                                </p:cTn>
                              </p:par>
                            </p:childTnLst>
                          </p:cTn>
                        </p:par>
                        <p:par>
                          <p:cTn id="8" fill="hold" nodeType="afterGroup">
                            <p:stCondLst>
                              <p:cond delay="1000"/>
                            </p:stCondLst>
                            <p:childTnLst>
                              <p:par>
                                <p:cTn id="9" presetID="1" presetClass="entr" presetSubtype="0" fill="hold" grpId="0" nodeType="afterEffect">
                                  <p:stCondLst>
                                    <p:cond delay="0"/>
                                  </p:stCondLst>
                                  <p:childTnLst>
                                    <p:set>
                                      <p:cBhvr>
                                        <p:cTn id="10" dur="1" fill="hold">
                                          <p:stCondLst>
                                            <p:cond delay="0"/>
                                          </p:stCondLst>
                                        </p:cTn>
                                        <p:tgtEl>
                                          <p:spTgt spid="77468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774213"/>
                                        </p:tgtEl>
                                        <p:attrNameLst>
                                          <p:attrName>style.visibility</p:attrName>
                                        </p:attrNameLst>
                                      </p:cBhvr>
                                      <p:to>
                                        <p:strVal val="visible"/>
                                      </p:to>
                                    </p:set>
                                    <p:animEffect transition="in" filter="wipe(left)">
                                      <p:cBhvr>
                                        <p:cTn id="15" dur="1000"/>
                                        <p:tgtEl>
                                          <p:spTgt spid="774213"/>
                                        </p:tgtEl>
                                      </p:cBhvr>
                                    </p:animEffect>
                                  </p:childTnLst>
                                </p:cTn>
                              </p:par>
                            </p:childTnLst>
                          </p:cTn>
                        </p:par>
                        <p:par>
                          <p:cTn id="16" fill="hold" nodeType="afterGroup">
                            <p:stCondLst>
                              <p:cond delay="1000"/>
                            </p:stCondLst>
                            <p:childTnLst>
                              <p:par>
                                <p:cTn id="17" presetID="1" presetClass="entr" presetSubtype="0" fill="hold" grpId="0" nodeType="afterEffect">
                                  <p:stCondLst>
                                    <p:cond delay="0"/>
                                  </p:stCondLst>
                                  <p:childTnLst>
                                    <p:set>
                                      <p:cBhvr>
                                        <p:cTn id="18" dur="1" fill="hold">
                                          <p:stCondLst>
                                            <p:cond delay="0"/>
                                          </p:stCondLst>
                                        </p:cTn>
                                        <p:tgtEl>
                                          <p:spTgt spid="77468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4" fill="hold" nodeType="clickEffect">
                                  <p:stCondLst>
                                    <p:cond delay="0"/>
                                  </p:stCondLst>
                                  <p:childTnLst>
                                    <p:set>
                                      <p:cBhvr>
                                        <p:cTn id="22" dur="1" fill="hold">
                                          <p:stCondLst>
                                            <p:cond delay="0"/>
                                          </p:stCondLst>
                                        </p:cTn>
                                        <p:tgtEl>
                                          <p:spTgt spid="774289"/>
                                        </p:tgtEl>
                                        <p:attrNameLst>
                                          <p:attrName>style.visibility</p:attrName>
                                        </p:attrNameLst>
                                      </p:cBhvr>
                                      <p:to>
                                        <p:strVal val="visible"/>
                                      </p:to>
                                    </p:set>
                                    <p:animEffect transition="in" filter="wipe(down)">
                                      <p:cBhvr>
                                        <p:cTn id="23" dur="1000"/>
                                        <p:tgtEl>
                                          <p:spTgt spid="774289"/>
                                        </p:tgtEl>
                                      </p:cBhvr>
                                    </p:animEffect>
                                  </p:childTnLst>
                                </p:cTn>
                              </p:par>
                            </p:childTnLst>
                          </p:cTn>
                        </p:par>
                        <p:par>
                          <p:cTn id="24" fill="hold" nodeType="afterGroup">
                            <p:stCondLst>
                              <p:cond delay="1000"/>
                            </p:stCondLst>
                            <p:childTnLst>
                              <p:par>
                                <p:cTn id="25" presetID="1" presetClass="entr" presetSubtype="0" fill="hold" grpId="0" nodeType="afterEffect">
                                  <p:stCondLst>
                                    <p:cond delay="0"/>
                                  </p:stCondLst>
                                  <p:childTnLst>
                                    <p:set>
                                      <p:cBhvr>
                                        <p:cTn id="26" dur="1" fill="hold">
                                          <p:stCondLst>
                                            <p:cond delay="0"/>
                                          </p:stCondLst>
                                        </p:cTn>
                                        <p:tgtEl>
                                          <p:spTgt spid="77468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774490"/>
                                        </p:tgtEl>
                                        <p:attrNameLst>
                                          <p:attrName>style.visibility</p:attrName>
                                        </p:attrNameLst>
                                      </p:cBhvr>
                                      <p:to>
                                        <p:strVal val="visible"/>
                                      </p:to>
                                    </p:set>
                                    <p:animEffect transition="in" filter="wipe(left)">
                                      <p:cBhvr>
                                        <p:cTn id="31" dur="1000"/>
                                        <p:tgtEl>
                                          <p:spTgt spid="774490"/>
                                        </p:tgtEl>
                                      </p:cBhvr>
                                    </p:animEffect>
                                  </p:childTnLst>
                                </p:cTn>
                              </p:par>
                            </p:childTnLst>
                          </p:cTn>
                        </p:par>
                        <p:par>
                          <p:cTn id="32" fill="hold" nodeType="afterGroup">
                            <p:stCondLst>
                              <p:cond delay="1000"/>
                            </p:stCondLst>
                            <p:childTnLst>
                              <p:par>
                                <p:cTn id="33" presetID="1" presetClass="entr" presetSubtype="0" fill="hold" grpId="0" nodeType="afterEffect">
                                  <p:stCondLst>
                                    <p:cond delay="0"/>
                                  </p:stCondLst>
                                  <p:childTnLst>
                                    <p:set>
                                      <p:cBhvr>
                                        <p:cTn id="34" dur="1" fill="hold">
                                          <p:stCondLst>
                                            <p:cond delay="0"/>
                                          </p:stCondLst>
                                        </p:cTn>
                                        <p:tgtEl>
                                          <p:spTgt spid="7746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4685" grpId="0"/>
      <p:bldP spid="774686" grpId="0"/>
      <p:bldP spid="774687" grpId="0"/>
      <p:bldP spid="77468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7586" name="Object 2"/>
          <p:cNvGraphicFramePr>
            <a:graphicFrameLocks noChangeAspect="1"/>
          </p:cNvGraphicFramePr>
          <p:nvPr/>
        </p:nvGraphicFramePr>
        <p:xfrm>
          <a:off x="1060450" y="2228850"/>
          <a:ext cx="7218363" cy="4189413"/>
        </p:xfrm>
        <a:graphic>
          <a:graphicData uri="http://schemas.openxmlformats.org/presentationml/2006/ole">
            <mc:AlternateContent xmlns:mc="http://schemas.openxmlformats.org/markup-compatibility/2006">
              <mc:Choice xmlns:v="urn:schemas-microsoft-com:vml" Requires="v">
                <p:oleObj spid="_x0000_s67628" name="Chart" r:id="rId4" imgW="5400751" imgH="3219602" progId="Excel.Chart.8">
                  <p:embed/>
                </p:oleObj>
              </mc:Choice>
              <mc:Fallback>
                <p:oleObj name="Chart" r:id="rId4" imgW="5400751" imgH="3219602" progId="Excel.Chart.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0450" y="2228850"/>
                        <a:ext cx="7218363" cy="4189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7587" name="Text Box 3"/>
          <p:cNvSpPr txBox="1">
            <a:spLocks noChangeArrowheads="1"/>
          </p:cNvSpPr>
          <p:nvPr/>
        </p:nvSpPr>
        <p:spPr bwMode="auto">
          <a:xfrm>
            <a:off x="5848350" y="1943100"/>
            <a:ext cx="863600" cy="32702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4125" tIns="42062" rIns="84125" bIns="42062">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US" altLang="zh-CN" sz="1600" b="1">
                <a:solidFill>
                  <a:srgbClr val="006600"/>
                </a:solidFill>
                <a:latin typeface="Times New Roman" panose="02020603050405020304" pitchFamily="18" charset="0"/>
                <a:ea typeface="SimSun" panose="02010600030101010101" pitchFamily="2" charset="-122"/>
              </a:rPr>
              <a:t>Form G</a:t>
            </a:r>
          </a:p>
        </p:txBody>
      </p:sp>
      <p:sp>
        <p:nvSpPr>
          <p:cNvPr id="67588" name="Text Box 4"/>
          <p:cNvSpPr txBox="1">
            <a:spLocks noChangeArrowheads="1"/>
          </p:cNvSpPr>
          <p:nvPr/>
        </p:nvSpPr>
        <p:spPr bwMode="auto">
          <a:xfrm>
            <a:off x="3481388" y="1938338"/>
            <a:ext cx="1149350" cy="27305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4125" tIns="42062" rIns="84125" bIns="42062"/>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US" altLang="zh-CN" sz="1600" b="1">
                <a:solidFill>
                  <a:srgbClr val="006600"/>
                </a:solidFill>
                <a:latin typeface="Times New Roman" panose="02020603050405020304" pitchFamily="18" charset="0"/>
                <a:ea typeface="SimSun" panose="02010600030101010101" pitchFamily="2" charset="-122"/>
              </a:rPr>
              <a:t>Form B + G</a:t>
            </a:r>
          </a:p>
        </p:txBody>
      </p:sp>
      <p:sp>
        <p:nvSpPr>
          <p:cNvPr id="67589" name="Text Box 5"/>
          <p:cNvSpPr txBox="1">
            <a:spLocks noChangeArrowheads="1"/>
          </p:cNvSpPr>
          <p:nvPr/>
        </p:nvSpPr>
        <p:spPr bwMode="auto">
          <a:xfrm>
            <a:off x="4157663" y="6156325"/>
            <a:ext cx="1277937" cy="32702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4125" tIns="42062" rIns="84125" bIns="42062">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US" altLang="zh-CN" sz="1600" b="1">
                <a:solidFill>
                  <a:srgbClr val="333399"/>
                </a:solidFill>
                <a:latin typeface="Times New Roman" panose="02020603050405020304" pitchFamily="18" charset="0"/>
                <a:ea typeface="SimSun" panose="02010600030101010101" pitchFamily="2" charset="-122"/>
              </a:rPr>
              <a:t>Time (mins.)</a:t>
            </a:r>
          </a:p>
        </p:txBody>
      </p:sp>
      <p:sp>
        <p:nvSpPr>
          <p:cNvPr id="67590" name="Text Box 6"/>
          <p:cNvSpPr txBox="1">
            <a:spLocks noChangeArrowheads="1"/>
          </p:cNvSpPr>
          <p:nvPr/>
        </p:nvSpPr>
        <p:spPr bwMode="auto">
          <a:xfrm rot="10800000">
            <a:off x="612775" y="2782888"/>
            <a:ext cx="412750" cy="181610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84125" tIns="42062" rIns="84125" bIns="42062">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US" altLang="zh-CN" sz="1600" b="1">
                <a:solidFill>
                  <a:srgbClr val="333399"/>
                </a:solidFill>
                <a:latin typeface="Times New Roman" panose="02020603050405020304" pitchFamily="18" charset="0"/>
                <a:ea typeface="SimSun" panose="02010600030101010101" pitchFamily="2" charset="-122"/>
              </a:rPr>
              <a:t>Peak position (cm</a:t>
            </a:r>
            <a:r>
              <a:rPr lang="en-US" altLang="zh-CN" sz="1600" b="1" baseline="30000">
                <a:solidFill>
                  <a:srgbClr val="333399"/>
                </a:solidFill>
                <a:latin typeface="Times New Roman" panose="02020603050405020304" pitchFamily="18" charset="0"/>
                <a:ea typeface="SimSun" panose="02010600030101010101" pitchFamily="2" charset="-122"/>
              </a:rPr>
              <a:t>-1</a:t>
            </a:r>
            <a:r>
              <a:rPr lang="en-US" altLang="zh-CN" sz="1600" b="1">
                <a:solidFill>
                  <a:srgbClr val="333399"/>
                </a:solidFill>
                <a:latin typeface="Times New Roman" panose="02020603050405020304" pitchFamily="18" charset="0"/>
                <a:ea typeface="SimSun" panose="02010600030101010101" pitchFamily="2" charset="-122"/>
              </a:rPr>
              <a:t>)</a:t>
            </a:r>
          </a:p>
        </p:txBody>
      </p:sp>
      <p:sp>
        <p:nvSpPr>
          <p:cNvPr id="67591" name="Text Box 7"/>
          <p:cNvSpPr txBox="1">
            <a:spLocks noChangeArrowheads="1"/>
          </p:cNvSpPr>
          <p:nvPr/>
        </p:nvSpPr>
        <p:spPr bwMode="auto">
          <a:xfrm>
            <a:off x="2298700" y="1963738"/>
            <a:ext cx="601663" cy="27305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4125" tIns="42062" rIns="84125" bIns="42062"/>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US" altLang="zh-CN" sz="1600" b="1">
                <a:solidFill>
                  <a:srgbClr val="006600"/>
                </a:solidFill>
                <a:latin typeface="Times New Roman" panose="02020603050405020304" pitchFamily="18" charset="0"/>
                <a:ea typeface="SimSun" panose="02010600030101010101" pitchFamily="2" charset="-122"/>
              </a:rPr>
              <a:t>Form B</a:t>
            </a:r>
          </a:p>
        </p:txBody>
      </p:sp>
      <p:sp>
        <p:nvSpPr>
          <p:cNvPr id="67592" name="Line 8"/>
          <p:cNvSpPr>
            <a:spLocks noChangeShapeType="1"/>
          </p:cNvSpPr>
          <p:nvPr/>
        </p:nvSpPr>
        <p:spPr bwMode="auto">
          <a:xfrm>
            <a:off x="3205163" y="1889125"/>
            <a:ext cx="0" cy="3779838"/>
          </a:xfrm>
          <a:prstGeom prst="line">
            <a:avLst/>
          </a:prstGeom>
          <a:noFill/>
          <a:ln w="12700">
            <a:solidFill>
              <a:srgbClr val="FF0000"/>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593" name="Line 9"/>
          <p:cNvSpPr>
            <a:spLocks noChangeShapeType="1"/>
          </p:cNvSpPr>
          <p:nvPr/>
        </p:nvSpPr>
        <p:spPr bwMode="auto">
          <a:xfrm>
            <a:off x="4857750" y="1919288"/>
            <a:ext cx="0" cy="3748087"/>
          </a:xfrm>
          <a:prstGeom prst="line">
            <a:avLst/>
          </a:prstGeom>
          <a:noFill/>
          <a:ln w="12700">
            <a:solidFill>
              <a:srgbClr val="FF0000"/>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67594" name="Group 10"/>
          <p:cNvGrpSpPr>
            <a:grpSpLocks/>
          </p:cNvGrpSpPr>
          <p:nvPr/>
        </p:nvGrpSpPr>
        <p:grpSpPr bwMode="auto">
          <a:xfrm>
            <a:off x="3367088" y="1220788"/>
            <a:ext cx="2857500" cy="646112"/>
            <a:chOff x="2153" y="715"/>
            <a:chExt cx="1800" cy="407"/>
          </a:xfrm>
        </p:grpSpPr>
        <p:sp>
          <p:nvSpPr>
            <p:cNvPr id="67596" name="AutoShape 11"/>
            <p:cNvSpPr>
              <a:spLocks noChangeArrowheads="1"/>
            </p:cNvSpPr>
            <p:nvPr/>
          </p:nvSpPr>
          <p:spPr bwMode="auto">
            <a:xfrm>
              <a:off x="2153" y="715"/>
              <a:ext cx="1800" cy="407"/>
            </a:xfrm>
            <a:prstGeom prst="roundRect">
              <a:avLst>
                <a:gd name="adj" fmla="val 16667"/>
              </a:avLst>
            </a:prstGeom>
            <a:gradFill rotWithShape="0">
              <a:gsLst>
                <a:gs pos="0">
                  <a:srgbClr val="99CCFF"/>
                </a:gs>
                <a:gs pos="100000">
                  <a:schemeClr val="bg1"/>
                </a:gs>
              </a:gsLst>
              <a:lin ang="5400000" scaled="1"/>
            </a:gradFill>
            <a:ln>
              <a:noFill/>
            </a:ln>
            <a:effectLst/>
            <a:extLst>
              <a:ext uri="{91240B29-F687-4F45-9708-019B960494DF}">
                <a14:hiddenLine xmlns:a14="http://schemas.microsoft.com/office/drawing/2010/main" w="9525">
                  <a:solidFill>
                    <a:srgbClr val="0000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endParaRPr lang="zh-CN" altLang="en-US" sz="2000" b="1">
                <a:latin typeface="News Gothic MT" pitchFamily="34" charset="0"/>
                <a:ea typeface="SimSun" panose="02010600030101010101" pitchFamily="2" charset="-122"/>
              </a:endParaRPr>
            </a:p>
          </p:txBody>
        </p:sp>
        <p:sp>
          <p:nvSpPr>
            <p:cNvPr id="67597" name="Rectangle 12"/>
            <p:cNvSpPr>
              <a:spLocks noChangeArrowheads="1"/>
            </p:cNvSpPr>
            <p:nvPr/>
          </p:nvSpPr>
          <p:spPr bwMode="auto">
            <a:xfrm>
              <a:off x="2264" y="800"/>
              <a:ext cx="277" cy="25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2000" b="1">
                  <a:solidFill>
                    <a:srgbClr val="CC3300"/>
                  </a:solidFill>
                  <a:latin typeface="Times New Roman" panose="02020603050405020304" pitchFamily="18" charset="0"/>
                  <a:ea typeface="SimSun" panose="02010600030101010101" pitchFamily="2" charset="-122"/>
                </a:rPr>
                <a:t>B</a:t>
              </a:r>
              <a:r>
                <a:rPr lang="en-US" altLang="zh-CN" sz="2000" b="1">
                  <a:solidFill>
                    <a:srgbClr val="CC3300"/>
                  </a:solidFill>
                  <a:latin typeface="News Gothic MT" pitchFamily="34" charset="0"/>
                  <a:ea typeface="SimSun" panose="02010600030101010101" pitchFamily="2" charset="-122"/>
                </a:rPr>
                <a:t> </a:t>
              </a:r>
            </a:p>
          </p:txBody>
        </p:sp>
        <p:sp>
          <p:nvSpPr>
            <p:cNvPr id="67598" name="Line 13"/>
            <p:cNvSpPr>
              <a:spLocks noChangeShapeType="1"/>
            </p:cNvSpPr>
            <p:nvPr/>
          </p:nvSpPr>
          <p:spPr bwMode="auto">
            <a:xfrm>
              <a:off x="2734" y="979"/>
              <a:ext cx="540" cy="0"/>
            </a:xfrm>
            <a:prstGeom prst="line">
              <a:avLst/>
            </a:prstGeom>
            <a:noFill/>
            <a:ln w="12700">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endParaRPr lang="en-US"/>
            </a:p>
          </p:txBody>
        </p:sp>
        <p:sp>
          <p:nvSpPr>
            <p:cNvPr id="67599" name="Rectangle 14"/>
            <p:cNvSpPr>
              <a:spLocks noChangeArrowheads="1"/>
            </p:cNvSpPr>
            <p:nvPr/>
          </p:nvSpPr>
          <p:spPr bwMode="auto">
            <a:xfrm>
              <a:off x="3432" y="813"/>
              <a:ext cx="276" cy="25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2000" b="1">
                  <a:solidFill>
                    <a:srgbClr val="CC3300"/>
                  </a:solidFill>
                  <a:latin typeface="Times New Roman" panose="02020603050405020304" pitchFamily="18" charset="0"/>
                  <a:ea typeface="SimSun" panose="02010600030101010101" pitchFamily="2" charset="-122"/>
                </a:rPr>
                <a:t>G</a:t>
              </a:r>
              <a:endParaRPr lang="en-US" altLang="zh-CN" sz="2000" b="1">
                <a:solidFill>
                  <a:srgbClr val="CC3300"/>
                </a:solidFill>
                <a:latin typeface="News Gothic MT" pitchFamily="34" charset="0"/>
                <a:ea typeface="SimSun" panose="02010600030101010101" pitchFamily="2" charset="-122"/>
              </a:endParaRPr>
            </a:p>
          </p:txBody>
        </p:sp>
        <p:sp>
          <p:nvSpPr>
            <p:cNvPr id="67600" name="Text Box 15"/>
            <p:cNvSpPr txBox="1">
              <a:spLocks noChangeArrowheads="1"/>
            </p:cNvSpPr>
            <p:nvPr/>
          </p:nvSpPr>
          <p:spPr bwMode="auto">
            <a:xfrm>
              <a:off x="2530" y="722"/>
              <a:ext cx="921" cy="25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spcAft>
                  <a:spcPct val="40000"/>
                </a:spcAft>
              </a:pPr>
              <a:r>
                <a:rPr lang="en-US" altLang="zh-CN" sz="2000" b="1">
                  <a:solidFill>
                    <a:srgbClr val="CC3300"/>
                  </a:solidFill>
                  <a:latin typeface="Times New Roman" panose="02020603050405020304" pitchFamily="18" charset="0"/>
                  <a:ea typeface="SimSun" panose="02010600030101010101" pitchFamily="2" charset="-122"/>
                </a:rPr>
                <a:t>Acetonitrile</a:t>
              </a:r>
            </a:p>
          </p:txBody>
        </p:sp>
      </p:grpSp>
      <p:sp>
        <p:nvSpPr>
          <p:cNvPr id="67595" name="Rectangle 23"/>
          <p:cNvSpPr>
            <a:spLocks noChangeArrowheads="1"/>
          </p:cNvSpPr>
          <p:nvPr/>
        </p:nvSpPr>
        <p:spPr bwMode="auto">
          <a:xfrm>
            <a:off x="312738" y="152400"/>
            <a:ext cx="7612062" cy="928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US" altLang="en-US" sz="2800">
                <a:solidFill>
                  <a:srgbClr val="3333FF"/>
                </a:solidFill>
              </a:rPr>
              <a:t>CASE STUDY 9: (Alchemy Factor)          Solvent-Mediated Polymorphic Transformations</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mtClean="0">
                <a:solidFill>
                  <a:srgbClr val="3333FF"/>
                </a:solidFill>
              </a:rPr>
              <a:t>Conclusions </a:t>
            </a:r>
            <a:r>
              <a:rPr lang="en-US" altLang="en-US" sz="2800" smtClean="0">
                <a:solidFill>
                  <a:srgbClr val="3333FF"/>
                </a:solidFill>
              </a:rPr>
              <a:t>(abbreviated)</a:t>
            </a:r>
          </a:p>
        </p:txBody>
      </p:sp>
      <p:sp>
        <p:nvSpPr>
          <p:cNvPr id="103427" name="Rectangle 3"/>
          <p:cNvSpPr>
            <a:spLocks noGrp="1" noChangeArrowheads="1"/>
          </p:cNvSpPr>
          <p:nvPr>
            <p:ph type="body" sz="half" idx="1"/>
          </p:nvPr>
        </p:nvSpPr>
        <p:spPr>
          <a:xfrm>
            <a:off x="914400" y="1981200"/>
            <a:ext cx="7543800" cy="4114800"/>
          </a:xfrm>
        </p:spPr>
        <p:txBody>
          <a:bodyPr/>
          <a:lstStyle/>
          <a:p>
            <a:r>
              <a:rPr lang="en-US" altLang="en-US" smtClean="0"/>
              <a:t>Several complementary techniques must be used in polymorph characterization</a:t>
            </a:r>
          </a:p>
          <a:p>
            <a:r>
              <a:rPr lang="en-US" altLang="en-US" smtClean="0"/>
              <a:t>Only thermodynamically most stable API form should be developed (if possible)</a:t>
            </a:r>
          </a:p>
          <a:p>
            <a:r>
              <a:rPr lang="en-US" altLang="en-US" smtClean="0"/>
              <a:t>High-Throughput Screening may be considered to speed-up the polymorph discovery stage and make it more complete</a:t>
            </a:r>
          </a:p>
          <a:p>
            <a:pPr lvl="1"/>
            <a:endParaRPr lang="en-US" altLang="en-US" smtClean="0"/>
          </a:p>
          <a:p>
            <a:pPr lvl="1"/>
            <a:endParaRPr lang="en-US" altLang="en-US" smtClean="0"/>
          </a:p>
          <a:p>
            <a:pPr lvl="1"/>
            <a:endParaRPr lang="en-US" altLang="en-US" smtClean="0"/>
          </a:p>
          <a:p>
            <a:endParaRPr lang="en-US" altLang="en-US" smtClean="0"/>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bwMode="auto">
          <a:xfrm>
            <a:off x="1350963" y="228600"/>
            <a:ext cx="7793037" cy="9286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mtClean="0">
                <a:solidFill>
                  <a:srgbClr val="3333FF"/>
                </a:solidFill>
              </a:rPr>
              <a:t>Conclusions</a:t>
            </a:r>
          </a:p>
        </p:txBody>
      </p:sp>
      <p:sp>
        <p:nvSpPr>
          <p:cNvPr id="104451" name="Rectangle 3"/>
          <p:cNvSpPr>
            <a:spLocks noGrp="1" noChangeArrowheads="1"/>
          </p:cNvSpPr>
          <p:nvPr>
            <p:ph type="body" sz="half" idx="1"/>
          </p:nvPr>
        </p:nvSpPr>
        <p:spPr>
          <a:xfrm>
            <a:off x="1219200" y="1676400"/>
            <a:ext cx="7543800" cy="4876800"/>
          </a:xfrm>
        </p:spPr>
        <p:txBody>
          <a:bodyPr/>
          <a:lstStyle/>
          <a:p>
            <a:pPr>
              <a:spcBef>
                <a:spcPct val="25000"/>
              </a:spcBef>
            </a:pPr>
            <a:r>
              <a:rPr lang="en-US" altLang="en-US" smtClean="0"/>
              <a:t>In order to avoid late-stage development surprises, only thermodynamically most stable API forms should be developed.  Frequently, such forms are discovered after a significant research and development effort, in the post-screening stage.  In fact, they are often the last to be discovered (or suddenly appear, as in the (un)famous ritonavir or API2, API3 and API5 case).</a:t>
            </a:r>
          </a:p>
          <a:p>
            <a:pPr>
              <a:lnSpc>
                <a:spcPct val="80000"/>
              </a:lnSpc>
            </a:pPr>
            <a:endParaRPr lang="en-US" altLang="en-US" smtClean="0"/>
          </a:p>
          <a:p>
            <a:pPr>
              <a:lnSpc>
                <a:spcPct val="80000"/>
              </a:lnSpc>
            </a:pPr>
            <a:endParaRPr lang="en-US" altLang="en-US" smtClean="0"/>
          </a:p>
          <a:p>
            <a:pPr lvl="1">
              <a:lnSpc>
                <a:spcPct val="80000"/>
              </a:lnSpc>
            </a:pPr>
            <a:endParaRPr lang="en-US" altLang="en-US" sz="1800" smtClean="0"/>
          </a:p>
          <a:p>
            <a:pPr lvl="1">
              <a:lnSpc>
                <a:spcPct val="80000"/>
              </a:lnSpc>
            </a:pPr>
            <a:endParaRPr lang="en-US" altLang="en-US" sz="1800" smtClean="0"/>
          </a:p>
          <a:p>
            <a:pPr lvl="1">
              <a:lnSpc>
                <a:spcPct val="80000"/>
              </a:lnSpc>
            </a:pPr>
            <a:endParaRPr lang="en-US" altLang="en-US" sz="1800" smtClean="0"/>
          </a:p>
          <a:p>
            <a:pPr>
              <a:lnSpc>
                <a:spcPct val="80000"/>
              </a:lnSpc>
            </a:pPr>
            <a:endParaRPr lang="en-US" altLang="en-US" sz="2000" smtClean="0"/>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bwMode="auto">
          <a:xfrm>
            <a:off x="1350963" y="228600"/>
            <a:ext cx="7793037" cy="9286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mtClean="0">
                <a:solidFill>
                  <a:srgbClr val="3333FF"/>
                </a:solidFill>
              </a:rPr>
              <a:t>Conclusions</a:t>
            </a:r>
          </a:p>
        </p:txBody>
      </p:sp>
      <p:sp>
        <p:nvSpPr>
          <p:cNvPr id="30723" name="Rectangle 3"/>
          <p:cNvSpPr>
            <a:spLocks noGrp="1" noChangeArrowheads="1"/>
          </p:cNvSpPr>
          <p:nvPr>
            <p:ph type="body" sz="half" idx="1"/>
          </p:nvPr>
        </p:nvSpPr>
        <p:spPr>
          <a:xfrm>
            <a:off x="1143000" y="2209800"/>
            <a:ext cx="7543800" cy="4876800"/>
          </a:xfrm>
        </p:spPr>
        <p:txBody>
          <a:bodyPr/>
          <a:lstStyle/>
          <a:p>
            <a:pPr>
              <a:lnSpc>
                <a:spcPct val="90000"/>
              </a:lnSpc>
            </a:pPr>
            <a:r>
              <a:rPr lang="en-US" altLang="en-US" smtClean="0"/>
              <a:t> Multiple complementary techniques must be used in polymorph detection and characterization which, however, is both  capital-intensive and highly labor-intensive as well as time-consuming exercise</a:t>
            </a:r>
          </a:p>
          <a:p>
            <a:pPr lvl="1">
              <a:lnSpc>
                <a:spcPct val="80000"/>
              </a:lnSpc>
              <a:buFont typeface="Wingdings" panose="05000000000000000000" pitchFamily="2" charset="2"/>
              <a:buNone/>
            </a:pPr>
            <a:endParaRPr lang="en-US" altLang="en-US" sz="1800" smtClean="0"/>
          </a:p>
          <a:p>
            <a:pPr lvl="1">
              <a:lnSpc>
                <a:spcPct val="80000"/>
              </a:lnSpc>
              <a:buFont typeface="Wingdings" panose="05000000000000000000" pitchFamily="2" charset="2"/>
              <a:buNone/>
            </a:pPr>
            <a:endParaRPr lang="en-US" altLang="en-US" sz="1800" smtClean="0"/>
          </a:p>
          <a:p>
            <a:pPr>
              <a:lnSpc>
                <a:spcPct val="80000"/>
              </a:lnSpc>
            </a:pPr>
            <a:endParaRPr lang="en-US" altLang="en-US" sz="2000" smtClean="0"/>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bwMode="auto">
          <a:xfrm>
            <a:off x="1350963" y="228600"/>
            <a:ext cx="7793037" cy="9286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mtClean="0">
                <a:solidFill>
                  <a:srgbClr val="3333FF"/>
                </a:solidFill>
              </a:rPr>
              <a:t>Conclusions</a:t>
            </a:r>
          </a:p>
        </p:txBody>
      </p:sp>
      <p:sp>
        <p:nvSpPr>
          <p:cNvPr id="105475" name="Rectangle 3"/>
          <p:cNvSpPr>
            <a:spLocks noGrp="1" noChangeArrowheads="1"/>
          </p:cNvSpPr>
          <p:nvPr>
            <p:ph type="body" sz="half" idx="1"/>
          </p:nvPr>
        </p:nvSpPr>
        <p:spPr>
          <a:xfrm>
            <a:off x="914400" y="2286000"/>
            <a:ext cx="7848600" cy="4876800"/>
          </a:xfrm>
        </p:spPr>
        <p:txBody>
          <a:bodyPr/>
          <a:lstStyle/>
          <a:p>
            <a:pPr>
              <a:lnSpc>
                <a:spcPct val="90000"/>
              </a:lnSpc>
            </a:pPr>
            <a:r>
              <a:rPr lang="en-US" altLang="en-US" dirty="0" smtClean="0"/>
              <a:t>With increased demands on the speed and efficiency of drug discovery and development, </a:t>
            </a:r>
            <a:r>
              <a:rPr lang="en-US" altLang="en-US" dirty="0" smtClean="0"/>
              <a:t>one may wish to involve </a:t>
            </a:r>
            <a:r>
              <a:rPr lang="en-US" altLang="en-US" dirty="0" smtClean="0"/>
              <a:t>the </a:t>
            </a:r>
            <a:r>
              <a:rPr lang="en-US" altLang="en-US" dirty="0" smtClean="0"/>
              <a:t>automated </a:t>
            </a:r>
            <a:r>
              <a:rPr lang="en-US" altLang="en-US" dirty="0" smtClean="0"/>
              <a:t>and robotic systems for generation of polymorphs in different crystallization environment – followed by their automated characterization by XRPD, Raman </a:t>
            </a:r>
            <a:r>
              <a:rPr lang="en-US" altLang="en-US" dirty="0" smtClean="0"/>
              <a:t>spectroscopy, and other techniques </a:t>
            </a:r>
          </a:p>
          <a:p>
            <a:pPr lvl="1">
              <a:lnSpc>
                <a:spcPct val="80000"/>
              </a:lnSpc>
              <a:buFont typeface="Wingdings" panose="05000000000000000000" pitchFamily="2" charset="2"/>
              <a:buNone/>
            </a:pPr>
            <a:endParaRPr lang="en-US" altLang="en-US" sz="2800" dirty="0" smtClean="0"/>
          </a:p>
          <a:p>
            <a:pPr lvl="1">
              <a:lnSpc>
                <a:spcPct val="80000"/>
              </a:lnSpc>
              <a:buFont typeface="Wingdings" panose="05000000000000000000" pitchFamily="2" charset="2"/>
              <a:buNone/>
            </a:pPr>
            <a:endParaRPr lang="en-US" altLang="en-US" sz="1800" dirty="0" smtClean="0"/>
          </a:p>
          <a:p>
            <a:pPr lvl="1">
              <a:lnSpc>
                <a:spcPct val="80000"/>
              </a:lnSpc>
              <a:buFont typeface="Wingdings" panose="05000000000000000000" pitchFamily="2" charset="2"/>
              <a:buNone/>
            </a:pPr>
            <a:endParaRPr lang="en-US" altLang="en-US" sz="1800" dirty="0" smtClean="0"/>
          </a:p>
          <a:p>
            <a:pPr>
              <a:lnSpc>
                <a:spcPct val="80000"/>
              </a:lnSpc>
            </a:pPr>
            <a:endParaRPr lang="en-US" altLang="en-US" sz="2000" dirty="0" smtClean="0"/>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mtClean="0">
                <a:solidFill>
                  <a:srgbClr val="009999"/>
                </a:solidFill>
              </a:rPr>
              <a:t> </a:t>
            </a:r>
            <a:r>
              <a:rPr lang="en-US" altLang="en-US" smtClean="0">
                <a:solidFill>
                  <a:srgbClr val="3333FF"/>
                </a:solidFill>
              </a:rPr>
              <a:t>Acknowledgements</a:t>
            </a:r>
          </a:p>
        </p:txBody>
      </p:sp>
      <p:sp>
        <p:nvSpPr>
          <p:cNvPr id="73731" name="Rectangle 3"/>
          <p:cNvSpPr>
            <a:spLocks noGrp="1" noChangeArrowheads="1"/>
          </p:cNvSpPr>
          <p:nvPr>
            <p:ph type="body" sz="half" idx="1"/>
          </p:nvPr>
        </p:nvSpPr>
        <p:spPr>
          <a:xfrm>
            <a:off x="990600" y="1752600"/>
            <a:ext cx="7391400" cy="4114800"/>
          </a:xfrm>
        </p:spPr>
        <p:txBody>
          <a:bodyPr/>
          <a:lstStyle/>
          <a:p>
            <a:pPr lvl="1"/>
            <a:endParaRPr lang="en-US" altLang="en-US" sz="2800" dirty="0" smtClean="0"/>
          </a:p>
          <a:p>
            <a:pPr lvl="1"/>
            <a:r>
              <a:rPr lang="en-US" altLang="en-US" sz="2800" dirty="0" smtClean="0"/>
              <a:t>OMICS</a:t>
            </a:r>
          </a:p>
          <a:p>
            <a:pPr lvl="1"/>
            <a:r>
              <a:rPr lang="en-US" altLang="en-US" sz="2800" dirty="0" smtClean="0"/>
              <a:t>Audience</a:t>
            </a:r>
          </a:p>
          <a:p>
            <a:pPr lvl="1"/>
            <a:r>
              <a:rPr lang="en-US" altLang="en-US" sz="2800" dirty="0" err="1" smtClean="0"/>
              <a:t>Lili</a:t>
            </a:r>
            <a:r>
              <a:rPr lang="en-US" altLang="en-US" sz="2800" dirty="0" smtClean="0"/>
              <a:t> Feng, Dimitris </a:t>
            </a:r>
            <a:r>
              <a:rPr lang="en-US" altLang="en-US" sz="2800" dirty="0" err="1" smtClean="0"/>
              <a:t>Papoutsakis</a:t>
            </a:r>
            <a:r>
              <a:rPr lang="en-US" altLang="en-US" sz="2800" dirty="0" smtClean="0"/>
              <a:t>, </a:t>
            </a:r>
            <a:r>
              <a:rPr lang="en-US" altLang="en-US" sz="2800" dirty="0" err="1"/>
              <a:t>Beata</a:t>
            </a:r>
            <a:r>
              <a:rPr lang="en-US" altLang="en-US" sz="2800" dirty="0"/>
              <a:t> </a:t>
            </a:r>
            <a:r>
              <a:rPr lang="en-US" altLang="en-US" sz="2800" dirty="0" err="1" smtClean="0"/>
              <a:t>Sweryda-Krawiec</a:t>
            </a:r>
            <a:r>
              <a:rPr lang="en-US" altLang="en-US" sz="2800" dirty="0" smtClean="0"/>
              <a:t>, and Jean Xu,    Novartis Pharmaceuticals, USA </a:t>
            </a:r>
          </a:p>
          <a:p>
            <a:pPr marL="457200" lvl="1" indent="0">
              <a:buNone/>
            </a:pPr>
            <a:r>
              <a:rPr lang="en-US" altLang="en-US" sz="2800" dirty="0" smtClean="0"/>
              <a:t>– for experiments and API characterization</a:t>
            </a:r>
            <a:endParaRPr lang="en-US" altLang="en-US" dirty="0" smtClean="0"/>
          </a:p>
          <a:p>
            <a:pPr lvl="1"/>
            <a:endParaRPr lang="en-US" altLang="en-US" dirty="0" smtClean="0"/>
          </a:p>
          <a:p>
            <a:endParaRPr lang="en-US" altLang="en-US" dirty="0" smtClean="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61446</TotalTime>
  <Words>2688</Words>
  <Application>Microsoft Office PowerPoint</Application>
  <PresentationFormat>On-screen Show (4:3)</PresentationFormat>
  <Paragraphs>591</Paragraphs>
  <Slides>59</Slides>
  <Notes>5</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7</vt:i4>
      </vt:variant>
      <vt:variant>
        <vt:lpstr>Slide Titles</vt:lpstr>
      </vt:variant>
      <vt:variant>
        <vt:i4>59</vt:i4>
      </vt:variant>
    </vt:vector>
  </HeadingPairs>
  <TitlesOfParts>
    <vt:vector size="75" baseType="lpstr">
      <vt:lpstr>宋体</vt:lpstr>
      <vt:lpstr>宋体</vt:lpstr>
      <vt:lpstr>Arial</vt:lpstr>
      <vt:lpstr>News Gothic MT</vt:lpstr>
      <vt:lpstr>Symbol</vt:lpstr>
      <vt:lpstr>Tahoma</vt:lpstr>
      <vt:lpstr>Times New Roman</vt:lpstr>
      <vt:lpstr>Wingdings</vt:lpstr>
      <vt:lpstr>Blends</vt:lpstr>
      <vt:lpstr>Slide</vt:lpstr>
      <vt:lpstr>Document</vt:lpstr>
      <vt:lpstr>Picture</vt:lpstr>
      <vt:lpstr>Worksheet</vt:lpstr>
      <vt:lpstr>Photo Editor Photo</vt:lpstr>
      <vt:lpstr>Bitmap Image</vt:lpstr>
      <vt:lpstr>Chart</vt:lpstr>
      <vt:lpstr>PowerPoint Presentation</vt:lpstr>
      <vt:lpstr> Presentation Flow</vt:lpstr>
      <vt:lpstr>POLYMORPHISM and POLYMORPHS  Definitions</vt:lpstr>
      <vt:lpstr>  Polymorphs - Definition</vt:lpstr>
      <vt:lpstr>Monotropic and Enantiotropic Systems </vt:lpstr>
      <vt:lpstr>  Significance of polymorphism</vt:lpstr>
      <vt:lpstr>     ‘Desired’ API Forms</vt:lpstr>
      <vt:lpstr>   ‘Well-behaved’ Polymorphs</vt:lpstr>
      <vt:lpstr>    ‘All the Rest’</vt:lpstr>
      <vt:lpstr>    ‘All the Rest’</vt:lpstr>
      <vt:lpstr> Case study examples</vt:lpstr>
      <vt:lpstr>CASE STUDY 1: Creeping Polymorph Conversion (Time Factor)</vt:lpstr>
      <vt:lpstr>CASE STUDY 1: Creeping Polymorph Conversion (Time Factor)</vt:lpstr>
      <vt:lpstr>CASE STUDY 1: Creeping Polymorph Conversion (Time Factor)</vt:lpstr>
      <vt:lpstr>CASE STUDY 1: Creeping Polymorph Conversion (Time Factor)</vt:lpstr>
      <vt:lpstr>CASE STUDY 1: Creeping Polymorph Conversion (Time Factor)</vt:lpstr>
      <vt:lpstr>CASE STUDY 1: Creeping Polymorph Conversion (Time Factor)</vt:lpstr>
      <vt:lpstr>CASE STUDY 2: Unexpected Polymorphic Transformation (Holiday Surprise Factor)</vt:lpstr>
      <vt:lpstr>CASE STUDY 2: Unexpected Polymorphic Transformation (Holiday Surprise Factor)</vt:lpstr>
      <vt:lpstr>CASE STUDY 3: Unexpected Appearance of New Form (Weekend Factor)</vt:lpstr>
      <vt:lpstr>CASE STUDY 3: Unexpected Appearance of New Form (Weekend Factor)</vt:lpstr>
      <vt:lpstr>CASE STUDY 3: Unexpected Appearance of New Form (Weekend Factor)</vt:lpstr>
      <vt:lpstr>CASE STUDY 3: Unexpected Appearance of New Form (Weekend Factor)</vt:lpstr>
      <vt:lpstr>CASE STUDY 4: ‘Disappearing’ Polymorphs (Geography Factor)</vt:lpstr>
      <vt:lpstr>CASE STUDY 4: ‘Disappearing’ Polymorphs (Geography Factor)</vt:lpstr>
      <vt:lpstr>CASE STUDY 5: “Disappearing” Polymorph                      (Surprise Factor)</vt:lpstr>
      <vt:lpstr>CASE STUDY 5: “Disappearing” Polymorph                      (Surprise Factor)</vt:lpstr>
      <vt:lpstr>CASE STUDY 5: “Disappearing” Polymorph                      (Surprise Factor)</vt:lpstr>
      <vt:lpstr>CASE STUDY 5: “Disappearing” Polymorph                      (Surprise Factor)</vt:lpstr>
      <vt:lpstr>CASE STUDY 5: “Disappearing” Polymorph                      (Surprise Factor)</vt:lpstr>
      <vt:lpstr>CASE STUDY 5: “Disappearing” Polymorph                      (Surprise Factor)</vt:lpstr>
      <vt:lpstr>CASE STUDY 6: Polymorphs Analyzed by Vibrational Spectroscopy (Tool Factor)</vt:lpstr>
      <vt:lpstr>CASE STUDY 6: Polymorphs Analyzed by Vibrational Spectroscopy (Tool Factor)</vt:lpstr>
      <vt:lpstr>CASE STUDY 6: Polymorphs Analyzed by Vibrational Spectroscopy (Tool Factor)</vt:lpstr>
      <vt:lpstr>CASE STUDY 6: Polymorphs Analyzed by Vibrational Spectroscopy (Tool Factor)</vt:lpstr>
      <vt:lpstr>CASE STUDY 6: Polymorphs Analyzed by Vibrational Spectroscopy (Tool Factor)</vt:lpstr>
      <vt:lpstr>CASE STUDY 7: Isostructural Forms of Different Solvates (Camouflage Factor)</vt:lpstr>
      <vt:lpstr>CASE STUDY 7: Isostructural Forms of Different Solvates (Camouflage Factor)</vt:lpstr>
      <vt:lpstr>CASE STUDY 7: Isostructural Forms of Different Solvates (Camouflage Factor)</vt:lpstr>
      <vt:lpstr>CASE STUDY 7: Isostructural Forms of Different Solvates (Camouflage Factor)</vt:lpstr>
      <vt:lpstr>CASE STUDY 7: Isostructural Forms of Different Solvates (Camouflage Factor)</vt:lpstr>
      <vt:lpstr> CASE STUDY 8: Same Polymorph - Different Powder Properties (Hit &amp; Miss Factor) </vt:lpstr>
      <vt:lpstr>CASE STUDY 8: Same Polymorph - Different Powder Properties (Hit &amp; Miss Factor) </vt:lpstr>
      <vt:lpstr>CASE STUDY 8: Same Polymorph - Different Powder Properties (Hit &amp; Miss Factor) </vt:lpstr>
      <vt:lpstr>CASE STUDY 8: Same Polymorph - Different Powder Properties (Hit &amp; Miss Factor) </vt:lpstr>
      <vt:lpstr>CASE STUDY 9: (Alchemy Factor)                                    Solvent-Mediated Polymorphic Transformations</vt:lpstr>
      <vt:lpstr>CASE STUDY 9: (Alchemy Factor)                                    Solvent-Mediated Polymorphic Transformations</vt:lpstr>
      <vt:lpstr>CASE STUDY 9: (Alchemy Factor)                                    Solvent-Mediated Polymorphic Transformations</vt:lpstr>
      <vt:lpstr>PowerPoint Presentation</vt:lpstr>
      <vt:lpstr>PowerPoint Presentation</vt:lpstr>
      <vt:lpstr>PowerPoint Presentation</vt:lpstr>
      <vt:lpstr>PowerPoint Presentation</vt:lpstr>
      <vt:lpstr>PowerPoint Presentation</vt:lpstr>
      <vt:lpstr>PowerPoint Presentation</vt:lpstr>
      <vt:lpstr>Conclusions (abbreviated)</vt:lpstr>
      <vt:lpstr>Conclusions</vt:lpstr>
      <vt:lpstr>Conclusions</vt:lpstr>
      <vt:lpstr>Conclusions</vt:lpstr>
      <vt:lpstr> Acknowledgements</vt:lpstr>
    </vt:vector>
  </TitlesOfParts>
  <Company>Novartis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PHK</dc:creator>
  <cp:lastModifiedBy>piotr</cp:lastModifiedBy>
  <cp:revision>644</cp:revision>
  <cp:lastPrinted>2003-03-10T13:45:06Z</cp:lastPrinted>
  <dcterms:created xsi:type="dcterms:W3CDTF">2001-10-03T22:51:43Z</dcterms:created>
  <dcterms:modified xsi:type="dcterms:W3CDTF">2015-03-16T04:42:11Z</dcterms:modified>
</cp:coreProperties>
</file>