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5" r:id="rId6"/>
    <p:sldId id="264" r:id="rId7"/>
    <p:sldId id="259" r:id="rId8"/>
    <p:sldId id="271" r:id="rId9"/>
    <p:sldId id="261" r:id="rId10"/>
    <p:sldId id="262" r:id="rId11"/>
    <p:sldId id="263" r:id="rId12"/>
    <p:sldId id="266" r:id="rId13"/>
    <p:sldId id="269" r:id="rId14"/>
    <p:sldId id="270" r:id="rId15"/>
    <p:sldId id="267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5" autoAdjust="0"/>
    <p:restoredTop sz="94660"/>
  </p:normalViewPr>
  <p:slideViewPr>
    <p:cSldViewPr snapToGrid="0">
      <p:cViewPr varScale="1">
        <p:scale>
          <a:sx n="85" d="100"/>
          <a:sy n="85" d="100"/>
        </p:scale>
        <p:origin x="9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9E8FC-972C-4F44-892D-8AB40548D12C}" type="datetimeFigureOut">
              <a:rPr lang="en-US" smtClean="0"/>
              <a:t>4/1/2017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37482-7009-4149-BE88-1793AE38DF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14762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9E8FC-972C-4F44-892D-8AB40548D12C}" type="datetimeFigureOut">
              <a:rPr lang="en-US" smtClean="0"/>
              <a:t>4/1/2017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37482-7009-4149-BE88-1793AE38DF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45210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9E8FC-972C-4F44-892D-8AB40548D12C}" type="datetimeFigureOut">
              <a:rPr lang="en-US" smtClean="0"/>
              <a:t>4/1/2017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37482-7009-4149-BE88-1793AE38DF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21613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9E8FC-972C-4F44-892D-8AB40548D12C}" type="datetimeFigureOut">
              <a:rPr lang="en-US" smtClean="0"/>
              <a:t>4/1/2017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37482-7009-4149-BE88-1793AE38DF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47428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9E8FC-972C-4F44-892D-8AB40548D12C}" type="datetimeFigureOut">
              <a:rPr lang="en-US" smtClean="0"/>
              <a:t>4/1/2017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37482-7009-4149-BE88-1793AE38DF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62906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9E8FC-972C-4F44-892D-8AB40548D12C}" type="datetimeFigureOut">
              <a:rPr lang="en-US" smtClean="0"/>
              <a:t>4/1/2017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37482-7009-4149-BE88-1793AE38DF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01819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9E8FC-972C-4F44-892D-8AB40548D12C}" type="datetimeFigureOut">
              <a:rPr lang="en-US" smtClean="0"/>
              <a:t>4/1/2017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37482-7009-4149-BE88-1793AE38DF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12244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9E8FC-972C-4F44-892D-8AB40548D12C}" type="datetimeFigureOut">
              <a:rPr lang="en-US" smtClean="0"/>
              <a:t>4/1/2017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37482-7009-4149-BE88-1793AE38DF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57156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9E8FC-972C-4F44-892D-8AB40548D12C}" type="datetimeFigureOut">
              <a:rPr lang="en-US" smtClean="0"/>
              <a:t>4/1/2017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37482-7009-4149-BE88-1793AE38DF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81003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9E8FC-972C-4F44-892D-8AB40548D12C}" type="datetimeFigureOut">
              <a:rPr lang="en-US" smtClean="0"/>
              <a:t>4/1/2017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37482-7009-4149-BE88-1793AE38DF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89503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9E8FC-972C-4F44-892D-8AB40548D12C}" type="datetimeFigureOut">
              <a:rPr lang="en-US" smtClean="0"/>
              <a:t>4/1/2017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37482-7009-4149-BE88-1793AE38DF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75291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F9E8FC-972C-4F44-892D-8AB40548D12C}" type="datetimeFigureOut">
              <a:rPr lang="en-US" smtClean="0"/>
              <a:t>4/1/2017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F37482-7009-4149-BE88-1793AE38DF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92810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-134301"/>
            <a:ext cx="9144000" cy="2387600"/>
          </a:xfrm>
        </p:spPr>
        <p:txBody>
          <a:bodyPr/>
          <a:lstStyle/>
          <a:p>
            <a:r>
              <a:rPr lang="en-US" dirty="0" smtClean="0"/>
              <a:t>Manual </a:t>
            </a:r>
            <a:r>
              <a:rPr lang="en-US" dirty="0" smtClean="0"/>
              <a:t>VAC therapy system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M.M.ANVAR AZAM</a:t>
            </a:r>
          </a:p>
          <a:p>
            <a:r>
              <a:rPr lang="en-US" dirty="0" smtClean="0"/>
              <a:t>WOC Nurse</a:t>
            </a:r>
          </a:p>
          <a:p>
            <a:r>
              <a:rPr lang="en-US" dirty="0" smtClean="0"/>
              <a:t>University hospital</a:t>
            </a:r>
          </a:p>
          <a:p>
            <a:r>
              <a:rPr lang="en-US" dirty="0" smtClean="0"/>
              <a:t>Sri </a:t>
            </a:r>
            <a:r>
              <a:rPr lang="en-US" dirty="0" err="1" smtClean="0"/>
              <a:t>lanka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082756" y="2722089"/>
            <a:ext cx="4467542" cy="3529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4449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Aim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To provide VAC therapy to the poor patients are not affordable to hire the commercial  VAC therapy equipment.</a:t>
            </a:r>
          </a:p>
          <a:p>
            <a:r>
              <a:rPr lang="en-US" dirty="0" smtClean="0"/>
              <a:t>To make easy access to obtain VAC therapy in all surgical units.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6042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 Currently studies have shown that negative pressure vacuum therapy is effective method for the wound care to promote quick </a:t>
            </a:r>
            <a:r>
              <a:rPr lang="en-US" dirty="0" smtClean="0"/>
              <a:t>healing.</a:t>
            </a:r>
          </a:p>
          <a:p>
            <a:r>
              <a:rPr lang="en-US" dirty="0"/>
              <a:t>In Sri Lanka, most patients are not affordable for the commercial negative pressure vacuum therapy</a:t>
            </a:r>
            <a:r>
              <a:rPr lang="en-US" dirty="0" smtClean="0"/>
              <a:t>.</a:t>
            </a:r>
          </a:p>
          <a:p>
            <a:r>
              <a:rPr lang="en-US" dirty="0" smtClean="0"/>
              <a:t>Its easy to assemble in the unit using the available resources.</a:t>
            </a:r>
          </a:p>
          <a:p>
            <a:r>
              <a:rPr lang="en-US" dirty="0" smtClean="0"/>
              <a:t>Less cost effective</a:t>
            </a:r>
          </a:p>
          <a:p>
            <a:r>
              <a:rPr lang="en-US" dirty="0" smtClean="0"/>
              <a:t>All patient will obtain this treatment without pain </a:t>
            </a:r>
            <a:r>
              <a:rPr lang="en-US" dirty="0" err="1" smtClean="0"/>
              <a:t>ful</a:t>
            </a:r>
            <a:r>
              <a:rPr lang="en-US" dirty="0" smtClean="0"/>
              <a:t> procedure.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2390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00735"/>
          </a:xfrm>
        </p:spPr>
        <p:txBody>
          <a:bodyPr/>
          <a:lstStyle/>
          <a:p>
            <a:r>
              <a:rPr lang="en-US" dirty="0" smtClean="0"/>
              <a:t>Commercial VAC therapy set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71" y="1074420"/>
            <a:ext cx="11841480" cy="5497831"/>
          </a:xfrm>
        </p:spPr>
      </p:pic>
    </p:spTree>
    <p:extLst>
      <p:ext uri="{BB962C8B-B14F-4D97-AF65-F5344CB8AC3E}">
        <p14:creationId xmlns:p14="http://schemas.microsoft.com/office/powerpoint/2010/main" val="205868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Clinical history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Patient name is </a:t>
            </a:r>
            <a:r>
              <a:rPr lang="en-US" dirty="0" err="1"/>
              <a:t>N</a:t>
            </a:r>
            <a:r>
              <a:rPr lang="en-US" dirty="0" err="1" smtClean="0"/>
              <a:t>azik</a:t>
            </a:r>
            <a:r>
              <a:rPr lang="en-US" dirty="0" smtClean="0"/>
              <a:t> </a:t>
            </a:r>
            <a:r>
              <a:rPr lang="en-US" dirty="0" err="1" smtClean="0"/>
              <a:t>A</a:t>
            </a:r>
            <a:r>
              <a:rPr lang="en-US" dirty="0" err="1" smtClean="0"/>
              <a:t>hamed</a:t>
            </a:r>
            <a:r>
              <a:rPr lang="en-US" dirty="0" smtClean="0"/>
              <a:t>, following </a:t>
            </a:r>
            <a:r>
              <a:rPr lang="en-US" dirty="0" smtClean="0"/>
              <a:t>road traffic accident, he was admitted in Orthopedic unit.</a:t>
            </a:r>
          </a:p>
          <a:p>
            <a:r>
              <a:rPr lang="en-US" dirty="0" smtClean="0"/>
              <a:t>Compound Tibia and fibula plateau fracture. </a:t>
            </a:r>
          </a:p>
          <a:p>
            <a:r>
              <a:rPr lang="en-US" dirty="0" smtClean="0"/>
              <a:t>Open reduction internal fixation was done </a:t>
            </a:r>
            <a:r>
              <a:rPr lang="en-US" dirty="0" smtClean="0"/>
              <a:t>with the san flap attachment.</a:t>
            </a:r>
            <a:endParaRPr lang="en-US" dirty="0" smtClean="0"/>
          </a:p>
          <a:p>
            <a:r>
              <a:rPr lang="en-US" dirty="0" smtClean="0"/>
              <a:t>Flap Wound </a:t>
            </a:r>
            <a:r>
              <a:rPr lang="en-US" dirty="0" smtClean="0"/>
              <a:t>was infected as evidence by purulent discharge through the suture line,  after five days during the post operative phase.</a:t>
            </a:r>
          </a:p>
          <a:p>
            <a:r>
              <a:rPr lang="en-US" dirty="0" smtClean="0"/>
              <a:t>Suture was removed and opened the wound.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0279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 smtClean="0"/>
              <a:t>Assessment</a:t>
            </a:r>
            <a:endParaRPr lang="en-US" sz="6000" b="1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4134" y="2057400"/>
            <a:ext cx="4297892" cy="3811588"/>
          </a:xfrm>
        </p:spPr>
        <p:txBody>
          <a:bodyPr>
            <a:normAutofit lnSpcReduction="10000"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b="1" dirty="0" smtClean="0"/>
              <a:t>Below knee edematous with </a:t>
            </a:r>
            <a:r>
              <a:rPr lang="en-US" sz="2800" b="1" dirty="0" smtClean="0"/>
              <a:t>tension suture.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b="1" dirty="0" smtClean="0"/>
              <a:t>Bone fragment is exposed.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b="1" dirty="0" smtClean="0"/>
              <a:t>Purulent discharge with severe pain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b="1" dirty="0" smtClean="0"/>
              <a:t>Peripheral skin is unhealthy and </a:t>
            </a:r>
            <a:r>
              <a:rPr lang="en-US" sz="2800" b="1" dirty="0" err="1" smtClean="0"/>
              <a:t>discolouration</a:t>
            </a:r>
            <a:endParaRPr lang="en-US" sz="2800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800" b="1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3188" y="1696021"/>
            <a:ext cx="6172200" cy="3456432"/>
          </a:xfrm>
        </p:spPr>
      </p:pic>
    </p:spTree>
    <p:extLst>
      <p:ext uri="{BB962C8B-B14F-4D97-AF65-F5344CB8AC3E}">
        <p14:creationId xmlns:p14="http://schemas.microsoft.com/office/powerpoint/2010/main" val="1581425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b="1" dirty="0" smtClean="0"/>
              <a:t>Available Resources in the unit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Sucker machine</a:t>
            </a:r>
          </a:p>
          <a:p>
            <a:r>
              <a:rPr lang="en-US" dirty="0"/>
              <a:t>IC tube drainage </a:t>
            </a:r>
          </a:p>
          <a:p>
            <a:r>
              <a:rPr lang="en-US" dirty="0"/>
              <a:t>Needed from out of hospital</a:t>
            </a:r>
          </a:p>
          <a:p>
            <a:r>
              <a:rPr lang="en-US" dirty="0"/>
              <a:t>Sponge </a:t>
            </a:r>
          </a:p>
          <a:p>
            <a:r>
              <a:rPr lang="en-US" dirty="0" smtClean="0"/>
              <a:t>3M </a:t>
            </a:r>
            <a:r>
              <a:rPr lang="en-US" dirty="0" err="1" smtClean="0"/>
              <a:t>ioban</a:t>
            </a:r>
            <a:r>
              <a:rPr lang="en-US" dirty="0" smtClean="0"/>
              <a:t> incise drapes </a:t>
            </a:r>
            <a:endParaRPr lang="en-US" dirty="0"/>
          </a:p>
          <a:p>
            <a:r>
              <a:rPr lang="en-US" dirty="0" err="1"/>
              <a:t>Atraumann</a:t>
            </a:r>
            <a:r>
              <a:rPr lang="en-US" dirty="0"/>
              <a:t> </a:t>
            </a:r>
            <a:r>
              <a:rPr lang="en-US" dirty="0" err="1"/>
              <a:t>Silvar</a:t>
            </a:r>
            <a:r>
              <a:rPr lang="en-US" dirty="0"/>
              <a:t> mesh </a:t>
            </a:r>
          </a:p>
        </p:txBody>
      </p:sp>
    </p:spTree>
    <p:extLst>
      <p:ext uri="{BB962C8B-B14F-4D97-AF65-F5344CB8AC3E}">
        <p14:creationId xmlns:p14="http://schemas.microsoft.com/office/powerpoint/2010/main" val="2983464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Clinical ground …………………..</a:t>
            </a:r>
            <a:endParaRPr lang="en-US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7890" y="1690688"/>
            <a:ext cx="5757616" cy="4351338"/>
          </a:xfr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730" y="1616473"/>
            <a:ext cx="5737860" cy="4425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9729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5486682" y="2541694"/>
            <a:ext cx="1952978" cy="162560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RESOURCES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7397" y="3759201"/>
            <a:ext cx="3804603" cy="2857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797" y="3600451"/>
            <a:ext cx="3175000" cy="3175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1765" y="0"/>
            <a:ext cx="3719159" cy="371915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907" y="227120"/>
            <a:ext cx="4274315" cy="31273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Bent-Up Arrow 6"/>
          <p:cNvSpPr/>
          <p:nvPr/>
        </p:nvSpPr>
        <p:spPr>
          <a:xfrm rot="16200000">
            <a:off x="4355858" y="721778"/>
            <a:ext cx="2003003" cy="1636829"/>
          </a:xfrm>
          <a:prstGeom prst="bentUp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Bent-Up Arrow 10"/>
          <p:cNvSpPr/>
          <p:nvPr/>
        </p:nvSpPr>
        <p:spPr>
          <a:xfrm rot="5400000">
            <a:off x="6438158" y="4369536"/>
            <a:ext cx="2003003" cy="1636829"/>
          </a:xfrm>
          <a:prstGeom prst="bentUp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Bent Arrow 11"/>
          <p:cNvSpPr/>
          <p:nvPr/>
        </p:nvSpPr>
        <p:spPr>
          <a:xfrm>
            <a:off x="6743700" y="538691"/>
            <a:ext cx="2194560" cy="1873039"/>
          </a:xfrm>
          <a:prstGeom prst="ben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" name="Bent Arrow 12"/>
          <p:cNvSpPr/>
          <p:nvPr/>
        </p:nvSpPr>
        <p:spPr>
          <a:xfrm rot="10800000">
            <a:off x="3474720" y="4167294"/>
            <a:ext cx="2485829" cy="2022158"/>
          </a:xfrm>
          <a:prstGeom prst="bentArrow">
            <a:avLst>
              <a:gd name="adj1" fmla="val 25000"/>
              <a:gd name="adj2" fmla="val 23794"/>
              <a:gd name="adj3" fmla="val 25000"/>
              <a:gd name="adj4" fmla="val 43750"/>
            </a:avLst>
          </a:prstGeom>
          <a:solidFill>
            <a:schemeClr val="tx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6730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4444" y="869247"/>
            <a:ext cx="3826934" cy="32758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521758" y="4707728"/>
            <a:ext cx="2583922" cy="27414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Oval 8"/>
          <p:cNvSpPr/>
          <p:nvPr/>
        </p:nvSpPr>
        <p:spPr>
          <a:xfrm>
            <a:off x="5442994" y="2889605"/>
            <a:ext cx="2099734" cy="1576211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MANUAL VAC</a:t>
            </a:r>
            <a:endParaRPr lang="en-US" dirty="0"/>
          </a:p>
        </p:txBody>
      </p:sp>
      <p:sp>
        <p:nvSpPr>
          <p:cNvPr id="10" name="Bent Arrow 9"/>
          <p:cNvSpPr/>
          <p:nvPr/>
        </p:nvSpPr>
        <p:spPr>
          <a:xfrm>
            <a:off x="4149034" y="908687"/>
            <a:ext cx="4035409" cy="868680"/>
          </a:xfrm>
          <a:prstGeom prst="bentArrow">
            <a:avLst>
              <a:gd name="adj1" fmla="val 25000"/>
              <a:gd name="adj2" fmla="val 33323"/>
              <a:gd name="adj3" fmla="val 25000"/>
              <a:gd name="adj4" fmla="val 43750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Left-Up Arrow 10"/>
          <p:cNvSpPr/>
          <p:nvPr/>
        </p:nvSpPr>
        <p:spPr>
          <a:xfrm>
            <a:off x="8184444" y="4145141"/>
            <a:ext cx="1817512" cy="2712859"/>
          </a:xfrm>
          <a:prstGeom prst="leftUpArrow">
            <a:avLst/>
          </a:prstGeom>
          <a:solidFill>
            <a:schemeClr val="tx1">
              <a:lumMod val="95000"/>
              <a:lumOff val="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3285067" y="372533"/>
            <a:ext cx="4696177" cy="53615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rgbClr val="FF0000"/>
                </a:solidFill>
              </a:rPr>
              <a:t>1</a:t>
            </a:r>
            <a:r>
              <a:rPr lang="en-US" sz="3600" b="1" baseline="30000" dirty="0" smtClean="0">
                <a:solidFill>
                  <a:srgbClr val="FF0000"/>
                </a:solidFill>
              </a:rPr>
              <a:t>st</a:t>
            </a:r>
            <a:r>
              <a:rPr lang="en-US" sz="3600" b="1" dirty="0" smtClean="0">
                <a:solidFill>
                  <a:srgbClr val="FF0000"/>
                </a:solidFill>
              </a:rPr>
              <a:t> week VAC response</a:t>
            </a:r>
            <a:endParaRPr lang="en-US" sz="3600" b="1" dirty="0">
              <a:solidFill>
                <a:srgbClr val="FF0000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 rot="5400000">
            <a:off x="9728484" y="4851084"/>
            <a:ext cx="2556364" cy="145746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rgbClr val="FF0000"/>
                </a:solidFill>
              </a:rPr>
              <a:t>2</a:t>
            </a:r>
            <a:r>
              <a:rPr lang="en-US" sz="3600" b="1" baseline="30000" dirty="0" smtClean="0">
                <a:solidFill>
                  <a:srgbClr val="FF0000"/>
                </a:solidFill>
              </a:rPr>
              <a:t>st</a:t>
            </a:r>
            <a:r>
              <a:rPr lang="en-US" sz="3600" b="1" dirty="0" smtClean="0">
                <a:solidFill>
                  <a:srgbClr val="FF0000"/>
                </a:solidFill>
              </a:rPr>
              <a:t> week VAC response</a:t>
            </a:r>
            <a:endParaRPr lang="en-US" sz="3600" b="1" dirty="0">
              <a:solidFill>
                <a:srgbClr val="FF0000"/>
              </a:solidFill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189" y="1777367"/>
            <a:ext cx="4701822" cy="4267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469739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Method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Wound is cleaned with normal saline and slightly debrided the slough. </a:t>
            </a:r>
            <a:endParaRPr lang="en-US" dirty="0" smtClean="0"/>
          </a:p>
          <a:p>
            <a:r>
              <a:rPr lang="en-US" dirty="0" err="1" smtClean="0"/>
              <a:t>Atraumann</a:t>
            </a:r>
            <a:r>
              <a:rPr lang="en-US" dirty="0" smtClean="0"/>
              <a:t> </a:t>
            </a:r>
            <a:r>
              <a:rPr lang="en-US" dirty="0"/>
              <a:t>silver mesh was kept on the wound base. </a:t>
            </a:r>
            <a:endParaRPr lang="en-US" dirty="0" smtClean="0"/>
          </a:p>
          <a:p>
            <a:r>
              <a:rPr lang="en-US" dirty="0" smtClean="0"/>
              <a:t>Sterile </a:t>
            </a:r>
            <a:r>
              <a:rPr lang="en-US" dirty="0"/>
              <a:t>sponge was cut according to the size of wound cavity. </a:t>
            </a:r>
            <a:endParaRPr lang="en-US" dirty="0" smtClean="0"/>
          </a:p>
          <a:p>
            <a:r>
              <a:rPr lang="en-US" dirty="0" smtClean="0"/>
              <a:t>Later</a:t>
            </a:r>
            <a:r>
              <a:rPr lang="en-US" dirty="0"/>
              <a:t>, cavity was filled with sponge with silver mesh (</a:t>
            </a:r>
            <a:r>
              <a:rPr lang="en-US" dirty="0" err="1"/>
              <a:t>Atraumaan</a:t>
            </a:r>
            <a:r>
              <a:rPr lang="en-US" dirty="0"/>
              <a:t> mesh). </a:t>
            </a:r>
            <a:endParaRPr lang="en-US" dirty="0" smtClean="0"/>
          </a:p>
          <a:p>
            <a:r>
              <a:rPr lang="en-US" dirty="0" smtClean="0"/>
              <a:t>Intercostal </a:t>
            </a:r>
            <a:r>
              <a:rPr lang="en-US" dirty="0"/>
              <a:t>drain tube was used to connect with sucker bottle. </a:t>
            </a:r>
            <a:r>
              <a:rPr lang="en-US" dirty="0" err="1"/>
              <a:t>Guaze</a:t>
            </a:r>
            <a:r>
              <a:rPr lang="en-US" dirty="0"/>
              <a:t> was secured with </a:t>
            </a:r>
            <a:r>
              <a:rPr lang="en-US" dirty="0" smtClean="0"/>
              <a:t>surrounding </a:t>
            </a:r>
            <a:r>
              <a:rPr lang="en-US" dirty="0"/>
              <a:t>the wound to absorb the oozing</a:t>
            </a:r>
            <a:r>
              <a:rPr lang="en-US" dirty="0" smtClean="0"/>
              <a:t>.</a:t>
            </a:r>
          </a:p>
          <a:p>
            <a:r>
              <a:rPr lang="en-US" dirty="0" smtClean="0"/>
              <a:t> </a:t>
            </a:r>
            <a:r>
              <a:rPr lang="en-US" dirty="0"/>
              <a:t>Following </a:t>
            </a:r>
            <a:r>
              <a:rPr lang="en-US" dirty="0" smtClean="0"/>
              <a:t>that, the </a:t>
            </a:r>
            <a:r>
              <a:rPr lang="en-US" dirty="0"/>
              <a:t>tube was sealed tightly with </a:t>
            </a:r>
            <a:r>
              <a:rPr lang="en-US" dirty="0" err="1" smtClean="0"/>
              <a:t>ioban</a:t>
            </a:r>
            <a:r>
              <a:rPr lang="en-US" dirty="0" smtClean="0"/>
              <a:t> </a:t>
            </a:r>
            <a:r>
              <a:rPr lang="en-US" dirty="0" err="1" smtClean="0"/>
              <a:t>adhisive</a:t>
            </a:r>
            <a:r>
              <a:rPr lang="en-US" dirty="0" smtClean="0"/>
              <a:t> </a:t>
            </a:r>
            <a:r>
              <a:rPr lang="en-US" dirty="0"/>
              <a:t>plaster. </a:t>
            </a:r>
            <a:endParaRPr lang="en-US" dirty="0" smtClean="0"/>
          </a:p>
          <a:p>
            <a:r>
              <a:rPr lang="en-US" dirty="0" smtClean="0"/>
              <a:t>Sucker </a:t>
            </a:r>
            <a:r>
              <a:rPr lang="en-US" dirty="0"/>
              <a:t>pressure was maintained 20mmgh as a standard </a:t>
            </a:r>
            <a:r>
              <a:rPr lang="en-US" dirty="0" smtClean="0"/>
              <a:t>negative </a:t>
            </a:r>
            <a:r>
              <a:rPr lang="en-US" dirty="0"/>
              <a:t>pressure. Before this </a:t>
            </a:r>
            <a:r>
              <a:rPr lang="en-US" dirty="0" smtClean="0"/>
              <a:t>process, </a:t>
            </a:r>
            <a:r>
              <a:rPr lang="en-US" dirty="0"/>
              <a:t>Both </a:t>
            </a:r>
            <a:r>
              <a:rPr lang="en-US" dirty="0" smtClean="0"/>
              <a:t>sucker </a:t>
            </a:r>
            <a:r>
              <a:rPr lang="en-US" dirty="0"/>
              <a:t>bottle, sponge were autoclaved to maintain the sterility.  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0923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Results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Total edematous and purulent oozing were cleared fast.</a:t>
            </a:r>
          </a:p>
          <a:p>
            <a:r>
              <a:rPr lang="en-US" dirty="0" smtClean="0"/>
              <a:t> edematous leg revered to back.</a:t>
            </a:r>
          </a:p>
          <a:p>
            <a:r>
              <a:rPr lang="en-US" dirty="0" smtClean="0"/>
              <a:t> wound appeared fully  granulated wound base  and it is indicated to do  flap surgery.</a:t>
            </a:r>
          </a:p>
          <a:p>
            <a:r>
              <a:rPr lang="en-US" dirty="0" smtClean="0"/>
              <a:t>Patient felt pain free and satisfied with this method.</a:t>
            </a:r>
          </a:p>
          <a:p>
            <a:r>
              <a:rPr lang="en-US" dirty="0" smtClean="0"/>
              <a:t>Microbiological investigation show no growth of organism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6242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Comparative benefit between Manual and commercial VAC</a:t>
            </a:r>
            <a:endParaRPr lang="en-US" b="1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18731056"/>
              </p:ext>
            </p:extLst>
          </p:nvPr>
        </p:nvGraphicFramePr>
        <p:xfrm>
          <a:off x="838200" y="1582738"/>
          <a:ext cx="10515600" cy="5466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57800"/>
                <a:gridCol w="52578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Manual VAC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Commercial</a:t>
                      </a:r>
                      <a:r>
                        <a:rPr lang="en-US" baseline="0" dirty="0" smtClean="0"/>
                        <a:t> VAC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b="1" dirty="0" smtClean="0"/>
                        <a:t>Its less cost effective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/>
                        <a:t>Expensive</a:t>
                      </a:r>
                      <a:endParaRPr lang="en-US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b="1" dirty="0" smtClean="0"/>
                        <a:t>Easy to assemble the system during the dressing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/>
                        <a:t>Its very</a:t>
                      </a:r>
                      <a:r>
                        <a:rPr lang="en-US" sz="2000" b="1" baseline="0" dirty="0" smtClean="0"/>
                        <a:t> careful during the dressing </a:t>
                      </a:r>
                      <a:endParaRPr lang="en-US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Air leakage can be managed easy with tight seal of small piece of </a:t>
                      </a:r>
                      <a:r>
                        <a:rPr lang="en-US" sz="2000" b="1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ioban</a:t>
                      </a:r>
                      <a:r>
                        <a:rPr lang="en-US" sz="20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compared with commercial VAC.</a:t>
                      </a:r>
                    </a:p>
                    <a:p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very difficult to seal air leakage in commercial equipment. Some time, need to apply</a:t>
                      </a:r>
                      <a:r>
                        <a:rPr lang="en-US" sz="2000" b="1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again.</a:t>
                      </a:r>
                      <a:endParaRPr lang="en-US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Easy handling to the nurses and patients. They adjust the pressure easily in the sucker machine.</a:t>
                      </a:r>
                    </a:p>
                    <a:p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b="1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Commecial</a:t>
                      </a:r>
                      <a:r>
                        <a:rPr lang="en-US" sz="20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VAC is having digital monitor for the pressure adjustment. Illiterate patients have not much idea to operate the system.</a:t>
                      </a:r>
                      <a:endParaRPr lang="en-US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 fear to handle with this system. Because, every resource can be identified by the patients. </a:t>
                      </a:r>
                    </a:p>
                    <a:p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Patient is afraid of  with Commercial VAC equipment, because mishandling will make system error.</a:t>
                      </a:r>
                      <a:endParaRPr lang="en-US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12911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Comparative benefit between Manual and commercial VAC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99641874"/>
              </p:ext>
            </p:extLst>
          </p:nvPr>
        </p:nvGraphicFramePr>
        <p:xfrm>
          <a:off x="838200" y="1825625"/>
          <a:ext cx="10515600" cy="3317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57800"/>
                <a:gridCol w="52578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Manual</a:t>
                      </a:r>
                      <a:r>
                        <a:rPr lang="en-US" baseline="0" dirty="0" smtClean="0"/>
                        <a:t> VAC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Commercial VAC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lvl="0" rtl="0"/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Whatever size of wound, cost will not be changed. Because of this, There is a chance for wasting of VAC accessories products. Manual VAC is not .</a:t>
                      </a:r>
                    </a:p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Whatever</a:t>
                      </a:r>
                      <a:r>
                        <a:rPr lang="en-US" baseline="0" dirty="0" smtClean="0"/>
                        <a:t> size of wound ,payment will not be changed.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881239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Conclusion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Basic principal of VAC therapy was applied in this practice.</a:t>
            </a:r>
          </a:p>
          <a:p>
            <a:r>
              <a:rPr lang="en-US" dirty="0" smtClean="0"/>
              <a:t>Its good solution for the clients who are not affordable to hire the commercial VAC therapy.</a:t>
            </a:r>
          </a:p>
          <a:p>
            <a:r>
              <a:rPr lang="en-US" dirty="0" smtClean="0"/>
              <a:t>This method is mostly possible to introduce in the developing countries 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4456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202</TotalTime>
  <Words>641</Words>
  <Application>Microsoft Office PowerPoint</Application>
  <PresentationFormat>Widescreen</PresentationFormat>
  <Paragraphs>75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Calibri</vt:lpstr>
      <vt:lpstr>Calibri Light</vt:lpstr>
      <vt:lpstr>Office Theme</vt:lpstr>
      <vt:lpstr>Manual VAC therapy system</vt:lpstr>
      <vt:lpstr>Aim</vt:lpstr>
      <vt:lpstr>Introduction</vt:lpstr>
      <vt:lpstr>Commercial VAC therapy set</vt:lpstr>
      <vt:lpstr>Clinical history</vt:lpstr>
      <vt:lpstr>Assessment</vt:lpstr>
      <vt:lpstr> Available Resources in the unit </vt:lpstr>
      <vt:lpstr>Clinical ground …………………..</vt:lpstr>
      <vt:lpstr>PowerPoint Presentation</vt:lpstr>
      <vt:lpstr>PowerPoint Presentation</vt:lpstr>
      <vt:lpstr>Method</vt:lpstr>
      <vt:lpstr>Results </vt:lpstr>
      <vt:lpstr>Comparative benefit between Manual and commercial VAC</vt:lpstr>
      <vt:lpstr>Comparative benefit between Manual and commercial VAC</vt:lpstr>
      <vt:lpstr>Conclusion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Manual VAC therapy system</dc:title>
  <dc:creator>Azam Lap</dc:creator>
  <cp:lastModifiedBy>Azam Lap</cp:lastModifiedBy>
  <cp:revision>18</cp:revision>
  <dcterms:created xsi:type="dcterms:W3CDTF">2017-04-01T10:57:34Z</dcterms:created>
  <dcterms:modified xsi:type="dcterms:W3CDTF">2017-04-01T17:55:56Z</dcterms:modified>
</cp:coreProperties>
</file>