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32" r:id="rId2"/>
    <p:sldId id="271" r:id="rId3"/>
    <p:sldId id="256" r:id="rId4"/>
    <p:sldId id="257" r:id="rId5"/>
    <p:sldId id="279" r:id="rId6"/>
    <p:sldId id="281" r:id="rId7"/>
    <p:sldId id="282" r:id="rId8"/>
    <p:sldId id="283" r:id="rId9"/>
    <p:sldId id="284" r:id="rId10"/>
    <p:sldId id="285" r:id="rId11"/>
    <p:sldId id="295" r:id="rId12"/>
    <p:sldId id="296" r:id="rId13"/>
    <p:sldId id="297" r:id="rId14"/>
    <p:sldId id="329" r:id="rId15"/>
    <p:sldId id="298" r:id="rId16"/>
    <p:sldId id="300" r:id="rId17"/>
    <p:sldId id="301" r:id="rId18"/>
    <p:sldId id="302" r:id="rId19"/>
    <p:sldId id="303" r:id="rId20"/>
    <p:sldId id="305" r:id="rId21"/>
    <p:sldId id="321" r:id="rId22"/>
    <p:sldId id="322" r:id="rId23"/>
    <p:sldId id="323" r:id="rId24"/>
    <p:sldId id="258" r:id="rId25"/>
    <p:sldId id="259" r:id="rId26"/>
    <p:sldId id="26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2" r:id="rId36"/>
    <p:sldId id="343" r:id="rId37"/>
    <p:sldId id="34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107" d="100"/>
          <a:sy n="107" d="100"/>
        </p:scale>
        <p:origin x="-306" y="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020AFC-F8A5-40A1-B2D6-B5E6BC6BB325}" type="datetimeFigureOut">
              <a:rPr lang="ar-JO" smtClean="0"/>
              <a:pPr/>
              <a:t>24/03/1438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040FC8-9246-4CF5-8844-58159F1F7BF3}" type="slidenum">
              <a:rPr lang="ar-JO" smtClean="0"/>
              <a:pPr/>
              <a:t>‹#›</a:t>
            </a:fld>
            <a:endParaRPr lang="ar-J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E523751-135D-4135-BD39-52DC170F654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25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J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061EDE0-455D-4326-9F1C-90348DCF4144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If you give the wrong medication because that’s what the MD ordered YOU are held responsible</a:t>
            </a:r>
          </a:p>
          <a:p>
            <a:endParaRPr lang="en-US" smtClean="0"/>
          </a:p>
          <a:p>
            <a:r>
              <a:rPr lang="en-US" smtClean="0"/>
              <a:t>ACCOUNTABILITY = assuming responsibility for one’s actions including consequences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EA08DA-19AB-44A7-9BD7-FDCDD643CE5D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 “John Doe VS Holyoke Hospital”</a:t>
            </a:r>
          </a:p>
          <a:p>
            <a:endParaRPr lang="en-US" smtClean="0"/>
          </a:p>
          <a:p>
            <a:r>
              <a:rPr lang="en-US" smtClean="0"/>
              <a:t>READ SLIDE INFO</a:t>
            </a:r>
          </a:p>
          <a:p>
            <a:r>
              <a:rPr lang="en-US" smtClean="0"/>
              <a:t>SEE FULLER DESCRIPTION OF INTENTIONAL VERSUS UNINTENTIONAL NEXT SLIDES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A986649-3F74-4B1B-A41E-55F0F64D567B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Felony-punishable by imprisonment for more then a year (murder)</a:t>
            </a:r>
          </a:p>
          <a:p>
            <a:r>
              <a:rPr lang="en-US" smtClean="0"/>
              <a:t>Misdemeanor-                 “                        less then a year </a:t>
            </a:r>
          </a:p>
          <a:p>
            <a:endParaRPr lang="en-US" smtClean="0"/>
          </a:p>
          <a:p>
            <a:r>
              <a:rPr lang="en-US" smtClean="0"/>
              <a:t>Felony / Misdemeanor = a WRONG AGAINST THE PEOPLE  	“The people VS John Doe”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F3B063-1CB6-4CBD-800E-475698F88061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Intentional</a:t>
            </a:r>
          </a:p>
          <a:p>
            <a:r>
              <a:rPr lang="en-US" b="1" smtClean="0"/>
              <a:t>Fraud</a:t>
            </a:r>
            <a:r>
              <a:rPr lang="en-US" smtClean="0"/>
              <a:t>-purposely misrepresenting which could or has caused harm</a:t>
            </a:r>
          </a:p>
          <a:p>
            <a:r>
              <a:rPr lang="en-US" b="1" smtClean="0"/>
              <a:t>Invasion of privacy-</a:t>
            </a:r>
            <a:r>
              <a:rPr lang="en-US" smtClean="0"/>
              <a:t> unnecessary exposure of pt. while in room or being transported and also lack of Confidentiality </a:t>
            </a:r>
          </a:p>
          <a:p>
            <a:r>
              <a:rPr lang="en-US" b="1" smtClean="0"/>
              <a:t>Defamation of character-</a:t>
            </a:r>
            <a:r>
              <a:rPr lang="en-US" smtClean="0"/>
              <a:t> making derogatory remarks about someone which diminishes their reputation</a:t>
            </a:r>
          </a:p>
          <a:p>
            <a:r>
              <a:rPr lang="en-US" smtClean="0"/>
              <a:t>				Slander = oral   Libel = written</a:t>
            </a:r>
          </a:p>
          <a:p>
            <a:r>
              <a:rPr lang="en-US" b="1" smtClean="0"/>
              <a:t>Assault and battery-</a:t>
            </a:r>
            <a:r>
              <a:rPr lang="en-US" smtClean="0"/>
              <a:t> assault= threat or attempt to do body harm    </a:t>
            </a:r>
          </a:p>
          <a:p>
            <a:r>
              <a:rPr lang="en-US" smtClean="0"/>
              <a:t>			   battery= assault that has been carried out (give IM after pt. refuses) ( restrain client without order or cause / false imprisonment)</a:t>
            </a:r>
          </a:p>
          <a:p>
            <a:endParaRPr lang="en-US" smtClean="0"/>
          </a:p>
          <a:p>
            <a:r>
              <a:rPr lang="en-US" smtClean="0"/>
              <a:t>Unintentional</a:t>
            </a:r>
          </a:p>
          <a:p>
            <a:r>
              <a:rPr lang="en-US" b="1" smtClean="0"/>
              <a:t>Negligence-</a:t>
            </a:r>
          </a:p>
          <a:p>
            <a:r>
              <a:rPr lang="en-US" smtClean="0"/>
              <a:t>(omission) FAILING to perform an act that a reasonably prudent person </a:t>
            </a:r>
            <a:r>
              <a:rPr lang="en-US" b="1" smtClean="0"/>
              <a:t>would</a:t>
            </a:r>
            <a:r>
              <a:rPr lang="en-US" smtClean="0"/>
              <a:t> do.</a:t>
            </a:r>
          </a:p>
          <a:p>
            <a:r>
              <a:rPr lang="en-US" smtClean="0"/>
              <a:t> (commission) Performing an act that a reasonably prudent person under similar circumstances </a:t>
            </a:r>
            <a:r>
              <a:rPr lang="en-US" b="1" smtClean="0"/>
              <a:t>would NOT</a:t>
            </a:r>
            <a:r>
              <a:rPr lang="en-US" smtClean="0"/>
              <a:t> do. </a:t>
            </a:r>
          </a:p>
          <a:p>
            <a:endParaRPr lang="en-US" smtClean="0"/>
          </a:p>
          <a:p>
            <a:r>
              <a:rPr lang="en-US" b="1" smtClean="0"/>
              <a:t>Malpractice</a:t>
            </a:r>
            <a:r>
              <a:rPr lang="en-US" smtClean="0"/>
              <a:t>-That part of the law of negligence that applies to the </a:t>
            </a:r>
            <a:r>
              <a:rPr lang="en-US" b="1" smtClean="0"/>
              <a:t>professional</a:t>
            </a:r>
            <a:r>
              <a:rPr lang="en-US" smtClean="0"/>
              <a:t> person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780DD3-F303-45EC-83EA-F3AAB57AE26F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Duty- to provide client with competent safety measures</a:t>
            </a:r>
          </a:p>
          <a:p>
            <a:r>
              <a:rPr lang="en-US" smtClean="0"/>
              <a:t>Breach of duty- failed to note elderly client confused and execute safety measures to prevent falls</a:t>
            </a:r>
          </a:p>
          <a:p>
            <a:r>
              <a:rPr lang="en-US" smtClean="0"/>
              <a:t>Injury- client falls and injures back</a:t>
            </a:r>
          </a:p>
          <a:p>
            <a:r>
              <a:rPr lang="en-US" smtClean="0"/>
              <a:t>Proximate cause- omission of safety measures (cause) resulted in back injury (effect)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B6893B-9854-46B5-8AB4-18DD55CEFB0E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Happy patients rarely sue!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F27D25-5FE5-4809-956F-AB6E3864CF46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ar-J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8001000" cy="3886200"/>
          </a:xfrm>
        </p:spPr>
        <p:txBody>
          <a:bodyPr>
            <a:noAutofit/>
          </a:bodyPr>
          <a:lstStyle/>
          <a:p>
            <a:r>
              <a:rPr lang="en-US" sz="8000" b="1" smtClean="0"/>
              <a:t>Ethical </a:t>
            </a:r>
            <a:r>
              <a:rPr lang="en-US" sz="8000" b="1" dirty="0" smtClean="0"/>
              <a:t>and legal </a:t>
            </a:r>
            <a:r>
              <a:rPr lang="en-US" sz="8000" b="1" dirty="0" smtClean="0"/>
              <a:t>issues in nursing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B J E C T I V E 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Identify </a:t>
            </a:r>
            <a:r>
              <a:rPr lang="en-US" dirty="0" err="1" smtClean="0"/>
              <a:t>Differnts</a:t>
            </a:r>
            <a:r>
              <a:rPr lang="en-US" dirty="0" smtClean="0"/>
              <a:t> between ethical and moral </a:t>
            </a:r>
          </a:p>
          <a:p>
            <a:r>
              <a:rPr lang="en-US" dirty="0" smtClean="0"/>
              <a:t>Identify </a:t>
            </a:r>
            <a:r>
              <a:rPr lang="en-US" dirty="0" smtClean="0"/>
              <a:t>resources available to nurses to resolve ethical dilemmas.</a:t>
            </a:r>
          </a:p>
          <a:p>
            <a:r>
              <a:rPr lang="en-US" dirty="0" smtClean="0"/>
              <a:t>Describe steps in the process of ethical decision making.</a:t>
            </a:r>
          </a:p>
          <a:p>
            <a:r>
              <a:rPr lang="en-US" dirty="0" smtClean="0"/>
              <a:t> Discuss examples of ethical issues confronted by critical care nurses in practice.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DIFFERENCES BETWEEN MORALS AND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Morals are the “</a:t>
            </a:r>
            <a:r>
              <a:rPr lang="en-US" i="1" dirty="0" err="1" smtClean="0"/>
              <a:t>shoulds</a:t>
            </a:r>
            <a:r>
              <a:rPr lang="en-US" i="1" dirty="0" smtClean="0"/>
              <a:t>,” “should </a:t>
            </a:r>
            <a:r>
              <a:rPr lang="en-US" i="1" dirty="0" err="1" smtClean="0"/>
              <a:t>nots</a:t>
            </a:r>
            <a:r>
              <a:rPr lang="en-US" i="1" dirty="0" smtClean="0"/>
              <a:t>,” </a:t>
            </a:r>
            <a:r>
              <a:rPr lang="en-US" dirty="0" smtClean="0"/>
              <a:t> behaviors, and they are related closely to</a:t>
            </a:r>
          </a:p>
          <a:p>
            <a:pPr>
              <a:buNone/>
            </a:pPr>
            <a:r>
              <a:rPr lang="en-US" dirty="0" smtClean="0"/>
              <a:t>    cultural and religious values and beliefs that govern our social interactions.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DIFFERENCES BETWEEN MORALS AND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“Ethics” can be defined as a set of principles of  right conduct(management )  or a system of moral values.</a:t>
            </a: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/>
              <a:t>It refers to what rules are required to prevent  harm to persons and to the collective beliefs</a:t>
            </a:r>
          </a:p>
          <a:p>
            <a:pPr>
              <a:buNone/>
            </a:pPr>
            <a:r>
              <a:rPr lang="en-US" dirty="0" smtClean="0"/>
              <a:t>    and values of a community or profession.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ETHICAL PRINCIPLES IN</a:t>
            </a:r>
            <a:br>
              <a:rPr lang="en-US" b="1" dirty="0" smtClean="0"/>
            </a:br>
            <a:r>
              <a:rPr lang="en-US" b="1" dirty="0" smtClean="0"/>
              <a:t>CRITICAL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Autonomy</a:t>
            </a:r>
          </a:p>
          <a:p>
            <a:pPr>
              <a:buNone/>
            </a:pPr>
            <a:r>
              <a:rPr lang="en-US" dirty="0" smtClean="0"/>
              <a:t>• Beneficence</a:t>
            </a:r>
          </a:p>
          <a:p>
            <a:pPr>
              <a:buNone/>
            </a:pPr>
            <a:r>
              <a:rPr lang="en-US" dirty="0" smtClean="0"/>
              <a:t>• Nonmaleficence</a:t>
            </a:r>
          </a:p>
          <a:p>
            <a:pPr>
              <a:buNone/>
            </a:pPr>
            <a:r>
              <a:rPr lang="en-US" dirty="0" smtClean="0"/>
              <a:t>• Veracity</a:t>
            </a:r>
          </a:p>
          <a:p>
            <a:pPr>
              <a:buNone/>
            </a:pPr>
            <a:r>
              <a:rPr lang="en-US" dirty="0" smtClean="0"/>
              <a:t>• Fidelity (Confidentiality &amp; Privacy).</a:t>
            </a:r>
          </a:p>
          <a:p>
            <a:pPr>
              <a:buNone/>
            </a:pPr>
            <a:r>
              <a:rPr lang="en-US" dirty="0" smtClean="0"/>
              <a:t>• Justice or allocation of resources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ETHICAL PRINCIPLES IN</a:t>
            </a:r>
            <a:br>
              <a:rPr lang="en-US" b="1" dirty="0" smtClean="0"/>
            </a:br>
            <a:r>
              <a:rPr lang="en-US" b="1" dirty="0" smtClean="0"/>
              <a:t>CRITICAL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Autonotmy</a:t>
            </a:r>
            <a:r>
              <a:rPr lang="en-US" dirty="0" smtClean="0"/>
              <a:t> : Respect individuals Rights to</a:t>
            </a:r>
          </a:p>
          <a:p>
            <a:pPr>
              <a:buNone/>
            </a:pPr>
            <a:r>
              <a:rPr lang="en-US" dirty="0" smtClean="0"/>
              <a:t>                           self- determination. 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Beneficence</a:t>
            </a:r>
            <a:r>
              <a:rPr lang="en-US" dirty="0" smtClean="0"/>
              <a:t> : the duty to do good  to others and to maintain a balance between  benefits and harms.</a:t>
            </a:r>
          </a:p>
          <a:p>
            <a:r>
              <a:rPr lang="en-US" b="1" dirty="0" smtClean="0"/>
              <a:t>paternalism</a:t>
            </a:r>
            <a:r>
              <a:rPr lang="en-US" dirty="0" smtClean="0"/>
              <a:t> :in which the  health provider  decide what is best for client and encourage the client  to act against his or her own choice . 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ETHICAL PRINCIPLES IN</a:t>
            </a:r>
            <a:br>
              <a:rPr lang="en-US" b="1" dirty="0" smtClean="0"/>
            </a:br>
            <a:r>
              <a:rPr lang="en-US" b="1" dirty="0" smtClean="0"/>
              <a:t>CRITICAL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Nonmaleficenc</a:t>
            </a:r>
            <a:r>
              <a:rPr lang="en-US" dirty="0" smtClean="0"/>
              <a:t>: the obligation to do or cause</a:t>
            </a:r>
          </a:p>
          <a:p>
            <a:pPr>
              <a:buNone/>
            </a:pPr>
            <a:r>
              <a:rPr lang="en-US" dirty="0" smtClean="0"/>
              <a:t>    no harm to another. Thoughtfulness and care are </a:t>
            </a:r>
            <a:r>
              <a:rPr lang="en-US" dirty="0" err="1" smtClean="0"/>
              <a:t>necessary,as</a:t>
            </a:r>
            <a:r>
              <a:rPr lang="en-US" dirty="0" smtClean="0"/>
              <a:t> is balancing risks and beneﬁts.</a:t>
            </a:r>
          </a:p>
          <a:p>
            <a:endParaRPr lang="en-US" dirty="0" smtClean="0"/>
          </a:p>
          <a:p>
            <a:r>
              <a:rPr lang="en-US" b="1" dirty="0" smtClean="0"/>
              <a:t>Justice or allocation of resources</a:t>
            </a:r>
            <a:r>
              <a:rPr lang="en-US" dirty="0" smtClean="0"/>
              <a:t>: the equitable distribution of potential benefits and tasks determining the order in which clients should be cared . Justice implies that all have equal rights and that there be a fair and equal distribution of resources to all.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ETHICAL PRINCIPLES IN</a:t>
            </a:r>
            <a:br>
              <a:rPr lang="en-US" b="1" dirty="0" smtClean="0"/>
            </a:br>
            <a:r>
              <a:rPr lang="en-US" b="1" dirty="0" smtClean="0"/>
              <a:t>CRITICAL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dirty="0" smtClean="0"/>
              <a:t>Veracity</a:t>
            </a:r>
            <a:r>
              <a:rPr lang="en-US" dirty="0" smtClean="0"/>
              <a:t>: the obligation to tell truth. Veracity is important  because the patient needs to be aware of all potential risks and beneﬁts to be derived from </a:t>
            </a:r>
            <a:r>
              <a:rPr lang="en-US" dirty="0" err="1" smtClean="0"/>
              <a:t>speciﬁc</a:t>
            </a:r>
            <a:r>
              <a:rPr lang="en-US" dirty="0" smtClean="0"/>
              <a:t> treatments or their alternatives. The critical care nurse can be in the middle of a situation in which all of the facts and information about a particular treatment option are not disclosed.</a:t>
            </a:r>
          </a:p>
          <a:p>
            <a:endParaRPr lang="en-US" b="1" dirty="0" smtClean="0"/>
          </a:p>
          <a:p>
            <a:r>
              <a:rPr lang="en-US" b="1" dirty="0" smtClean="0"/>
              <a:t>Fidelity (</a:t>
            </a:r>
            <a:r>
              <a:rPr lang="en-US" b="1" i="1" dirty="0" smtClean="0"/>
              <a:t>Confidentiality &amp; Privacy):</a:t>
            </a:r>
          </a:p>
          <a:p>
            <a:pPr>
              <a:buNone/>
            </a:pPr>
            <a:r>
              <a:rPr lang="en-US" dirty="0" smtClean="0"/>
              <a:t>     the duty to do what one has promised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900" b="1" dirty="0" smtClean="0"/>
              <a:t>Elements of fidelity</a:t>
            </a:r>
            <a:br>
              <a:rPr lang="en-US" sz="4900" b="1" dirty="0" smtClean="0"/>
            </a:br>
            <a:r>
              <a:rPr lang="en-US" sz="4900" b="1" dirty="0" smtClean="0"/>
              <a:t> </a:t>
            </a: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Confidentiality </a:t>
            </a:r>
          </a:p>
          <a:p>
            <a:pPr>
              <a:buNone/>
            </a:pPr>
            <a:r>
              <a:rPr lang="en-US" dirty="0" smtClean="0"/>
              <a:t>         patient information may be shared</a:t>
            </a:r>
          </a:p>
          <a:p>
            <a:pPr>
              <a:buNone/>
            </a:pPr>
            <a:r>
              <a:rPr lang="en-US" dirty="0" smtClean="0"/>
              <a:t>         only with those involved in the care of </a:t>
            </a:r>
          </a:p>
          <a:p>
            <a:pPr>
              <a:buNone/>
            </a:pPr>
            <a:r>
              <a:rPr lang="en-US" dirty="0" smtClean="0"/>
              <a:t>         the patient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                             An exception</a:t>
            </a:r>
          </a:p>
          <a:p>
            <a:r>
              <a:rPr lang="en-US" dirty="0" smtClean="0"/>
              <a:t>to this guideline might occur </a:t>
            </a:r>
            <a:r>
              <a:rPr lang="en-US" dirty="0" smtClean="0">
                <a:solidFill>
                  <a:srgbClr val="FF0000"/>
                </a:solidFill>
              </a:rPr>
              <a:t>if the welfare of others </a:t>
            </a:r>
            <a:r>
              <a:rPr lang="en-US" dirty="0" smtClean="0"/>
              <a:t>would be put at </a:t>
            </a:r>
            <a:r>
              <a:rPr lang="en-US" dirty="0" smtClean="0">
                <a:solidFill>
                  <a:srgbClr val="FF0000"/>
                </a:solidFill>
              </a:rPr>
              <a:t>risk </a:t>
            </a:r>
            <a:r>
              <a:rPr lang="en-US" dirty="0" smtClean="0"/>
              <a:t>by keeping patient information confidential.</a:t>
            </a:r>
            <a:endParaRPr lang="en-US" i="1" dirty="0" smtClean="0"/>
          </a:p>
          <a:p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ETHICAL PRINCIPLES IN</a:t>
            </a:r>
            <a:br>
              <a:rPr lang="en-US" b="1" dirty="0" smtClean="0"/>
            </a:br>
            <a:r>
              <a:rPr lang="en-US" b="1" dirty="0" smtClean="0"/>
              <a:t>CRITICAL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Justice 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Allocation of scarce resources </a:t>
            </a:r>
            <a:r>
              <a:rPr lang="en-US" dirty="0" smtClean="0"/>
              <a:t>it is based on analysis of benefits and burdens of decisions.</a:t>
            </a:r>
          </a:p>
          <a:p>
            <a:r>
              <a:rPr lang="en-US" dirty="0" smtClean="0"/>
              <a:t>Justice implies that </a:t>
            </a:r>
            <a:r>
              <a:rPr lang="en-US" dirty="0" smtClean="0">
                <a:solidFill>
                  <a:srgbClr val="FF0000"/>
                </a:solidFill>
              </a:rPr>
              <a:t>All</a:t>
            </a:r>
            <a:r>
              <a:rPr lang="en-US" dirty="0" smtClean="0"/>
              <a:t> have </a:t>
            </a:r>
            <a:r>
              <a:rPr lang="en-US" dirty="0" smtClean="0">
                <a:solidFill>
                  <a:srgbClr val="FF0000"/>
                </a:solidFill>
              </a:rPr>
              <a:t>equal</a:t>
            </a:r>
            <a:r>
              <a:rPr lang="en-US" dirty="0" smtClean="0"/>
              <a:t> rights .</a:t>
            </a:r>
          </a:p>
          <a:p>
            <a:r>
              <a:rPr lang="en-US" dirty="0" smtClean="0"/>
              <a:t>equal distribution of resources.</a:t>
            </a:r>
          </a:p>
          <a:p>
            <a:r>
              <a:rPr lang="en-US" i="1" dirty="0" smtClean="0"/>
              <a:t>Access </a:t>
            </a:r>
            <a:r>
              <a:rPr lang="en-US" dirty="0" smtClean="0"/>
              <a:t>to health care that should be provided to all people.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Common Ethical Dilemmas in Critical</a:t>
            </a:r>
            <a:br>
              <a:rPr lang="en-US" b="1" dirty="0" smtClean="0"/>
            </a:br>
            <a:r>
              <a:rPr lang="en-US" b="1" dirty="0" smtClean="0"/>
              <a:t>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Withholding or Withdrawing Treatment</a:t>
            </a:r>
          </a:p>
          <a:p>
            <a:r>
              <a:rPr lang="en-US" b="1" dirty="0" smtClean="0"/>
              <a:t>Limits to Treatment and “Futility of Care”</a:t>
            </a:r>
          </a:p>
          <a:p>
            <a:r>
              <a:rPr lang="en-US" b="1" dirty="0" smtClean="0"/>
              <a:t>Allocation Decisions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Withholding or Withdrawing Treatment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some cases, especially at the end of life a patient or surrogate decision maker may decide to withhold or withdraw a treatment.. </a:t>
            </a:r>
          </a:p>
          <a:p>
            <a:r>
              <a:rPr lang="en-US" i="1" dirty="0" smtClean="0"/>
              <a:t>Withholding </a:t>
            </a:r>
            <a:r>
              <a:rPr lang="en-US" dirty="0" smtClean="0"/>
              <a:t>refers</a:t>
            </a:r>
            <a:r>
              <a:rPr lang="en-US" i="1" dirty="0" smtClean="0"/>
              <a:t> to</a:t>
            </a:r>
          </a:p>
          <a:p>
            <a:pPr>
              <a:buNone/>
            </a:pPr>
            <a:r>
              <a:rPr lang="en-US" dirty="0" smtClean="0"/>
              <a:t>     never initiating a treatment, whereas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Withdrawing </a:t>
            </a:r>
            <a:r>
              <a:rPr lang="en-US" dirty="0" smtClean="0"/>
              <a:t>refers to 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    stopping a treatment once started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Withholding or Withdrawing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 matters most is if the decision is consistent with the patient’s interests .</a:t>
            </a:r>
          </a:p>
          <a:p>
            <a:r>
              <a:rPr lang="en-US" dirty="0" smtClean="0"/>
              <a:t>When the patient or surrogate decides in good faith that treatment  :</a:t>
            </a:r>
          </a:p>
          <a:p>
            <a:r>
              <a:rPr lang="en-US" dirty="0" smtClean="0"/>
              <a:t>1-will impose undue burdens</a:t>
            </a:r>
          </a:p>
          <a:p>
            <a:r>
              <a:rPr lang="en-US" dirty="0" smtClean="0"/>
              <a:t>2-in progress and the life it provides have become too burdensome, treatment may be stopped 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It is morally correct  the healthcare professional to respect that decision 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DNR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Some facilities </a:t>
            </a:r>
            <a:r>
              <a:rPr lang="en-US" dirty="0" smtClean="0"/>
              <a:t>allow a physician, under carefully delineated circumstances and after consultation with others, to write a do-not resuscitate (DNR) order or withhold certain treatments </a:t>
            </a:r>
            <a:r>
              <a:rPr lang="en-US" u="sng" dirty="0" smtClean="0"/>
              <a:t>without the consent of the patient</a:t>
            </a:r>
            <a:r>
              <a:rPr lang="en-US" dirty="0" smtClean="0"/>
              <a:t>.?????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Limits to Treatment and “Futility of Care”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 smtClean="0"/>
              <a:t>patient</a:t>
            </a:r>
            <a:r>
              <a:rPr lang="en-US" dirty="0" smtClean="0"/>
              <a:t>, family member, or surrogate </a:t>
            </a:r>
            <a:r>
              <a:rPr lang="en-US" u="sng" dirty="0" smtClean="0"/>
              <a:t>wants </a:t>
            </a:r>
            <a:r>
              <a:rPr lang="en-US" b="1" u="sng" dirty="0" smtClean="0"/>
              <a:t>treatment</a:t>
            </a:r>
            <a:r>
              <a:rPr lang="en-US" dirty="0" smtClean="0"/>
              <a:t>  that physicians, nurses, or other members of  the healthcare team feel is </a:t>
            </a:r>
            <a:r>
              <a:rPr lang="en-US" b="1" dirty="0" smtClean="0"/>
              <a:t>inappropriate or even futile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Providing care perceived as “excessive,” especially for dying patients, is a source of great concern among care providers, especially critical care nurses.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Limits to Treatment and “Futility of Care”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Futility is a complex  concept that can be understood in at least one of  two different ways: (1) when an intervention would  be </a:t>
            </a:r>
            <a:r>
              <a:rPr lang="en-US" dirty="0" smtClean="0">
                <a:solidFill>
                  <a:srgbClr val="FF0000"/>
                </a:solidFill>
              </a:rPr>
              <a:t>ineffective</a:t>
            </a:r>
            <a:r>
              <a:rPr lang="en-US" dirty="0" smtClean="0"/>
              <a:t> at producing its intended effect and </a:t>
            </a:r>
          </a:p>
          <a:p>
            <a:pPr>
              <a:buNone/>
            </a:pPr>
            <a:r>
              <a:rPr lang="en-US" dirty="0" smtClean="0"/>
              <a:t>    (2) when an intervention might be physiologically  </a:t>
            </a:r>
            <a:r>
              <a:rPr lang="en-US" dirty="0" smtClean="0">
                <a:solidFill>
                  <a:srgbClr val="FF0000"/>
                </a:solidFill>
              </a:rPr>
              <a:t>effective but </a:t>
            </a:r>
            <a:r>
              <a:rPr lang="en-US" dirty="0" smtClean="0"/>
              <a:t>is unlikely to provide meaningful </a:t>
            </a:r>
            <a:r>
              <a:rPr lang="en-US" dirty="0" smtClean="0">
                <a:solidFill>
                  <a:srgbClr val="FF0000"/>
                </a:solidFill>
              </a:rPr>
              <a:t>benefit 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Allocation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u="sng" dirty="0" smtClean="0"/>
              <a:t>principle of justice comes </a:t>
            </a:r>
            <a:r>
              <a:rPr lang="en-US" dirty="0" smtClean="0"/>
              <a:t>into play when </a:t>
            </a:r>
            <a:r>
              <a:rPr lang="en-US" u="sng" dirty="0" smtClean="0"/>
              <a:t>decisions must be made</a:t>
            </a:r>
            <a:r>
              <a:rPr lang="en-US" dirty="0" smtClean="0"/>
              <a:t> about the allocation </a:t>
            </a:r>
            <a:r>
              <a:rPr lang="en-US" u="sng" dirty="0" smtClean="0"/>
              <a:t>of limited resources</a:t>
            </a:r>
            <a:r>
              <a:rPr lang="en-US" dirty="0" smtClean="0"/>
              <a:t>, treatments, and even time and attention among patients .</a:t>
            </a:r>
          </a:p>
          <a:p>
            <a:r>
              <a:rPr lang="en-US" dirty="0" smtClean="0"/>
              <a:t>Justice requires  that decisions about the distribution of healthcare  </a:t>
            </a:r>
            <a:r>
              <a:rPr lang="en-US" dirty="0" smtClean="0">
                <a:solidFill>
                  <a:srgbClr val="FF0000"/>
                </a:solidFill>
              </a:rPr>
              <a:t>be based on morally significant characteristics</a:t>
            </a:r>
            <a:r>
              <a:rPr lang="en-US" dirty="0" smtClean="0"/>
              <a:t>, and </a:t>
            </a:r>
          </a:p>
          <a:p>
            <a:r>
              <a:rPr lang="en-US" dirty="0" smtClean="0"/>
              <a:t>not on factors such as race, ethnicity, gender, social standing, or religious beliefs.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Allocation Decisions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time a decision is made using justice criteria about the distribution of resources  when:</a:t>
            </a:r>
          </a:p>
          <a:p>
            <a:r>
              <a:rPr lang="en-US" dirty="0" smtClean="0"/>
              <a:t>transplant a kidney into one person and not another, </a:t>
            </a:r>
          </a:p>
          <a:p>
            <a:r>
              <a:rPr lang="en-US" dirty="0" smtClean="0"/>
              <a:t>to respond to one patient’s need before another’s,  </a:t>
            </a:r>
          </a:p>
          <a:p>
            <a:r>
              <a:rPr lang="en-US" dirty="0" smtClean="0"/>
              <a:t>to admit one patient to the critical care unit instead of another.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EXEAMPLE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examples of difficult allocation decisions</a:t>
            </a:r>
          </a:p>
          <a:p>
            <a:r>
              <a:rPr lang="en-US" dirty="0" smtClean="0"/>
              <a:t>Involve : </a:t>
            </a:r>
          </a:p>
          <a:p>
            <a:r>
              <a:rPr lang="en-US" dirty="0" smtClean="0"/>
              <a:t>the allocation of organs for transplantation and</a:t>
            </a:r>
          </a:p>
          <a:p>
            <a:r>
              <a:rPr lang="en-US" dirty="0" smtClean="0"/>
              <a:t>the allocation of beds in the critical care unit.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Allocation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Scarce resources in critical care : </a:t>
            </a:r>
          </a:p>
          <a:p>
            <a:r>
              <a:rPr lang="en-US" dirty="0" smtClean="0"/>
              <a:t>1-Technologies and Treatments  </a:t>
            </a:r>
          </a:p>
          <a:p>
            <a:r>
              <a:rPr lang="en-US" dirty="0" smtClean="0"/>
              <a:t>2-Health Care Personnel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STEPS IN ETHICAL DECISION</a:t>
            </a:r>
            <a:br>
              <a:rPr lang="en-US" b="1" dirty="0" smtClean="0"/>
            </a:br>
            <a:r>
              <a:rPr lang="en-US" b="1" dirty="0" smtClean="0"/>
              <a:t>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Identify the health problem:</a:t>
            </a:r>
          </a:p>
          <a:p>
            <a:pPr>
              <a:buNone/>
            </a:pPr>
            <a:r>
              <a:rPr lang="en-US" dirty="0" smtClean="0"/>
              <a:t>   Examine what Is </a:t>
            </a:r>
            <a:r>
              <a:rPr lang="en-US" dirty="0" err="1" smtClean="0"/>
              <a:t>known,all</a:t>
            </a:r>
            <a:r>
              <a:rPr lang="en-US" dirty="0" smtClean="0"/>
              <a:t> data related to health problem </a:t>
            </a:r>
          </a:p>
          <a:p>
            <a:r>
              <a:rPr lang="en-US" dirty="0" smtClean="0"/>
              <a:t>Define the ethical issue</a:t>
            </a:r>
          </a:p>
          <a:p>
            <a:pPr>
              <a:buNone/>
            </a:pPr>
            <a:r>
              <a:rPr lang="en-US" i="1" dirty="0" smtClean="0"/>
              <a:t> it is not Systems problems result from failures i</a:t>
            </a:r>
            <a:r>
              <a:rPr lang="en-US" dirty="0" smtClean="0"/>
              <a:t>n the health care facility’s organization or in the health care system as a whole</a:t>
            </a:r>
          </a:p>
          <a:p>
            <a:pPr>
              <a:buNone/>
            </a:pPr>
            <a:r>
              <a:rPr lang="en-US" dirty="0" smtClean="0"/>
              <a:t>It is not </a:t>
            </a:r>
            <a:r>
              <a:rPr lang="en-US" i="1" dirty="0" smtClean="0"/>
              <a:t>Social problems arising from conditions</a:t>
            </a:r>
          </a:p>
          <a:p>
            <a:pPr>
              <a:buNone/>
            </a:pPr>
            <a:r>
              <a:rPr lang="en-US" dirty="0" smtClean="0"/>
              <a:t>in the community, state, or country as a whole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STEPS IN ETHICAL DECISION</a:t>
            </a:r>
            <a:br>
              <a:rPr lang="en-US" b="1" dirty="0" smtClean="0"/>
            </a:br>
            <a:r>
              <a:rPr lang="en-US" b="1" dirty="0" smtClean="0"/>
              <a:t>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Gather additional information:</a:t>
            </a:r>
          </a:p>
          <a:p>
            <a:pPr>
              <a:buNone/>
            </a:pPr>
            <a:r>
              <a:rPr lang="en-US" dirty="0" smtClean="0"/>
              <a:t>  the health prognosis and Usual demographic</a:t>
            </a:r>
          </a:p>
          <a:p>
            <a:pPr>
              <a:buNone/>
            </a:pPr>
            <a:r>
              <a:rPr lang="en-US" dirty="0" smtClean="0"/>
              <a:t>   data—age, ethnicity, religious preference, and educational and economic status.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Delineate the decision maker:</a:t>
            </a:r>
          </a:p>
          <a:p>
            <a:pPr>
              <a:buNone/>
            </a:pPr>
            <a:r>
              <a:rPr lang="en-US" dirty="0" smtClean="0"/>
              <a:t>    The patient is the primary decision maker or </a:t>
            </a:r>
          </a:p>
          <a:p>
            <a:pPr>
              <a:buNone/>
            </a:pPr>
            <a:r>
              <a:rPr lang="en-US" dirty="0" smtClean="0"/>
              <a:t>     surrogates are designated ,Others who are involved in the decision, such as the family, ,nurse, physician, social worker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STEPS IN ETHICAL DECISION</a:t>
            </a:r>
            <a:br>
              <a:rPr lang="en-US" b="1" dirty="0" smtClean="0"/>
            </a:br>
            <a:r>
              <a:rPr lang="en-US" b="1" dirty="0" smtClean="0"/>
              <a:t>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the nurse’s role may be simply to provide additional information and support to the decision maker.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Examine ethical and moral principles</a:t>
            </a:r>
          </a:p>
          <a:p>
            <a:pPr>
              <a:buNone/>
            </a:pPr>
            <a:r>
              <a:rPr lang="en-US" dirty="0" smtClean="0"/>
              <a:t>General ethical principles must be examined in regard to the</a:t>
            </a:r>
          </a:p>
          <a:p>
            <a:pPr>
              <a:buNone/>
            </a:pPr>
            <a:r>
              <a:rPr lang="en-US" dirty="0" smtClean="0"/>
              <a:t>case at hand. </a:t>
            </a:r>
            <a:r>
              <a:rPr lang="en-US" u="sng" dirty="0" smtClean="0"/>
              <a:t>For instance</a:t>
            </a:r>
            <a:r>
              <a:rPr lang="en-US" dirty="0" smtClean="0"/>
              <a:t>, are veracity, informed consent, and</a:t>
            </a:r>
          </a:p>
          <a:p>
            <a:pPr>
              <a:buNone/>
            </a:pPr>
            <a:r>
              <a:rPr lang="en-US" dirty="0" smtClean="0"/>
              <a:t>autonomy being promoted? Beneficence and nonmaleficence</a:t>
            </a:r>
          </a:p>
          <a:p>
            <a:pPr>
              <a:buNone/>
            </a:pPr>
            <a:r>
              <a:rPr lang="en-US" dirty="0" smtClean="0"/>
              <a:t>should be analyzed as they relate to a patient’s condition and</a:t>
            </a:r>
          </a:p>
          <a:p>
            <a:pPr>
              <a:buNone/>
            </a:pPr>
            <a:r>
              <a:rPr lang="en-US" dirty="0" smtClean="0"/>
              <a:t>desires.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Moral Distress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occurs</a:t>
            </a:r>
            <a:r>
              <a:rPr lang="en-US" dirty="0" smtClean="0"/>
              <a:t> when a person knows    the ethically appropriate action to take but cannot act on it.</a:t>
            </a:r>
          </a:p>
          <a:p>
            <a:r>
              <a:rPr lang="en-US" b="1" dirty="0" smtClean="0"/>
              <a:t>manifests</a:t>
            </a:r>
            <a:r>
              <a:rPr lang="en-US" dirty="0" smtClean="0"/>
              <a:t> when a nurse acts in a manner contrary to personal  and professional values., </a:t>
            </a:r>
          </a:p>
          <a:p>
            <a:r>
              <a:rPr lang="en-US" b="1" dirty="0" smtClean="0"/>
              <a:t>Result</a:t>
            </a:r>
            <a:r>
              <a:rPr lang="en-US" dirty="0" smtClean="0"/>
              <a:t> emotional and physical </a:t>
            </a:r>
            <a:r>
              <a:rPr lang="en-US" b="1" dirty="0" smtClean="0"/>
              <a:t>stress </a:t>
            </a:r>
            <a:r>
              <a:rPr lang="en-US" dirty="0" smtClean="0"/>
              <a:t>that leads to feelings  :</a:t>
            </a:r>
          </a:p>
          <a:p>
            <a:r>
              <a:rPr lang="en-US" dirty="0" smtClean="0"/>
              <a:t>  of loss of personal integrity and dissatisfaction       with the work environment  </a:t>
            </a:r>
          </a:p>
          <a:p>
            <a:r>
              <a:rPr lang="en-US" dirty="0" smtClean="0"/>
              <a:t>And  may resign their position or leave the profession entirely.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Moral Distress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Studies demonstrate that  moral distress is a major contributor to nurses</a:t>
            </a:r>
          </a:p>
          <a:p>
            <a:r>
              <a:rPr lang="en-US" dirty="0" smtClean="0"/>
              <a:t>1- leaving the work setting and  profession. </a:t>
            </a:r>
          </a:p>
          <a:p>
            <a:r>
              <a:rPr lang="en-US" dirty="0" smtClean="0"/>
              <a:t>2-It affects relationships with patients and others and </a:t>
            </a:r>
          </a:p>
          <a:p>
            <a:r>
              <a:rPr lang="en-US" dirty="0" smtClean="0"/>
              <a:t> 3-can affect the quality, quantity, and cost of nursing care.</a:t>
            </a:r>
          </a:p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Moral Distress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05800" cy="5364163"/>
          </a:xfrm>
        </p:spPr>
        <p:txBody>
          <a:bodyPr>
            <a:normAutofit/>
          </a:bodyPr>
          <a:lstStyle/>
          <a:p>
            <a:r>
              <a:rPr lang="en-US" dirty="0" smtClean="0"/>
              <a:t>ASK----  Am I feeling distressed.</a:t>
            </a:r>
          </a:p>
          <a:p>
            <a:r>
              <a:rPr lang="en-US" dirty="0" smtClean="0"/>
              <a:t>AFFIRM----commitment to address moral </a:t>
            </a:r>
          </a:p>
          <a:p>
            <a:pPr>
              <a:buNone/>
            </a:pPr>
            <a:r>
              <a:rPr lang="en-US" dirty="0" smtClean="0"/>
              <a:t>                            distress .</a:t>
            </a:r>
          </a:p>
          <a:p>
            <a:r>
              <a:rPr lang="en-US" dirty="0" smtClean="0"/>
              <a:t>ASSESS ---  you are ready to make an action.</a:t>
            </a:r>
          </a:p>
          <a:p>
            <a:r>
              <a:rPr lang="en-US" dirty="0" smtClean="0"/>
              <a:t>ACT ---------YOU preserve your integrity . </a:t>
            </a:r>
          </a:p>
          <a:p>
            <a:r>
              <a:rPr lang="en-US" dirty="0" smtClean="0"/>
              <a:t> to avoid moral distress, nurses must feel free to  advocate  for themselves, their patients, co-workers, and a safe and  effective work  environment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   Legal Aspects of Nursing		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125" cy="1066800"/>
          </a:xfrm>
        </p:spPr>
        <p:txBody>
          <a:bodyPr/>
          <a:lstStyle/>
          <a:p>
            <a:pPr>
              <a:defRPr/>
            </a:pPr>
            <a:endParaRPr lang="ar-J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Legal Aspects</a:t>
            </a:r>
            <a:br>
              <a:rPr lang="en-US" smtClean="0"/>
            </a:br>
            <a:r>
              <a:rPr lang="en-US" smtClean="0"/>
              <a:t>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Legal accountability for all nursing actions rests with the nurse.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Nurses </a:t>
            </a:r>
            <a:r>
              <a:rPr lang="en-US" u="sng" smtClean="0">
                <a:solidFill>
                  <a:schemeClr val="tx2"/>
                </a:solidFill>
              </a:rPr>
              <a:t>and</a:t>
            </a:r>
            <a:r>
              <a:rPr lang="en-US" smtClean="0">
                <a:solidFill>
                  <a:schemeClr val="tx2"/>
                </a:solidFill>
              </a:rPr>
              <a:t> </a:t>
            </a:r>
            <a:r>
              <a:rPr lang="en-US" smtClean="0"/>
              <a:t>student nurses are legally responsible for their actions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Types of Legal Actions- Torts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Civil Action- Tort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 wrong against an individuals rights or property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civil court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punishment  usually with monetary settlement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tort may also be a crime and tried in both courts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3200" smtClean="0">
                <a:solidFill>
                  <a:schemeClr val="tx2"/>
                </a:solidFill>
              </a:rPr>
              <a:t>Intentional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3200" smtClean="0">
                <a:solidFill>
                  <a:schemeClr val="tx2"/>
                </a:solidFill>
              </a:rPr>
              <a:t>Unintentional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Types of Legal Action- Crimes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Criminal Action</a:t>
            </a:r>
          </a:p>
          <a:p>
            <a:pPr lvl="1" eaLnBrk="1" hangingPunct="1"/>
            <a:r>
              <a:rPr lang="en-US" dirty="0" smtClean="0"/>
              <a:t>a wrong against persons and society</a:t>
            </a:r>
          </a:p>
          <a:p>
            <a:pPr lvl="1" eaLnBrk="1" hangingPunct="1"/>
            <a:r>
              <a:rPr lang="en-US" dirty="0" smtClean="0"/>
              <a:t>criminal court</a:t>
            </a:r>
          </a:p>
          <a:p>
            <a:pPr lvl="1" eaLnBrk="1" hangingPunct="1"/>
            <a:r>
              <a:rPr lang="en-US" dirty="0" smtClean="0"/>
              <a:t>punishable by imprisonment</a:t>
            </a:r>
          </a:p>
          <a:p>
            <a:pPr lvl="1"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Torts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36700"/>
            <a:ext cx="3657600" cy="45894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2"/>
                </a:solidFill>
              </a:rPr>
              <a:t>Intentional: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fraud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invasion of privacy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defamation of character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false imprisonment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assault and/or battery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19600" y="1536700"/>
            <a:ext cx="3657600" cy="45894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tx2"/>
                </a:solidFill>
              </a:rPr>
              <a:t>Unintentional</a:t>
            </a:r>
            <a:r>
              <a:rPr lang="en-US" smtClean="0">
                <a:solidFill>
                  <a:schemeClr val="tx2"/>
                </a:solidFill>
              </a:rPr>
              <a:t>: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negligence</a:t>
            </a:r>
          </a:p>
          <a:p>
            <a:pPr lvl="1" eaLnBrk="1" hangingPunct="1">
              <a:buFontTx/>
              <a:buNone/>
            </a:pPr>
            <a:r>
              <a:rPr lang="en-US" sz="2800" smtClean="0"/>
              <a:t>Malpractice = negligence as it applies to a profession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Elements of Malpractice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3400" y="1981200"/>
            <a:ext cx="39624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smtClean="0">
                <a:solidFill>
                  <a:schemeClr val="tx2"/>
                </a:solidFill>
              </a:rPr>
              <a:t>FOUR elements</a:t>
            </a:r>
            <a:r>
              <a:rPr lang="en-US" smtClean="0"/>
              <a:t> must be  met to prove guilty of malpractice</a:t>
            </a:r>
          </a:p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Duty</a:t>
            </a:r>
            <a:r>
              <a:rPr lang="en-US" smtClean="0"/>
              <a:t>- (relationship) nurses responsibility to provide care in an acceptable  manner</a:t>
            </a:r>
          </a:p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Breach of Duty</a:t>
            </a:r>
            <a:r>
              <a:rPr lang="en-US" smtClean="0">
                <a:solidFill>
                  <a:schemeClr val="tx2"/>
                </a:solidFill>
              </a:rPr>
              <a:t>-</a:t>
            </a:r>
            <a:r>
              <a:rPr lang="en-US" smtClean="0"/>
              <a:t> failed to provide care in acceptable manner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19600" y="1536700"/>
            <a:ext cx="3657600" cy="45894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Injury</a:t>
            </a:r>
            <a:r>
              <a:rPr lang="en-US" smtClean="0"/>
              <a:t>(damages)- nurses act caused harm </a:t>
            </a:r>
          </a:p>
          <a:p>
            <a:pPr eaLnBrk="1" hangingPunct="1"/>
            <a:r>
              <a:rPr lang="en-US" b="1" smtClean="0">
                <a:solidFill>
                  <a:schemeClr val="tx2"/>
                </a:solidFill>
              </a:rPr>
              <a:t>Proximate cause</a:t>
            </a:r>
            <a:r>
              <a:rPr lang="en-US" smtClean="0">
                <a:solidFill>
                  <a:schemeClr val="tx2"/>
                </a:solidFill>
              </a:rPr>
              <a:t>-</a:t>
            </a:r>
            <a:r>
              <a:rPr lang="en-US" smtClean="0"/>
              <a:t>reasonable cause and effect  can be shown between the omission or commission and the harm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Protecting Yourself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848600" cy="45720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Practice safely &amp;  competently</a:t>
            </a:r>
            <a:br>
              <a:rPr lang="en-US" smtClean="0"/>
            </a:br>
            <a:r>
              <a:rPr lang="en-US" smtClean="0"/>
              <a:t>Always follow standards of care!!</a:t>
            </a:r>
          </a:p>
          <a:p>
            <a:pPr eaLnBrk="1" hangingPunct="1"/>
            <a:r>
              <a:rPr lang="en-US" smtClean="0"/>
              <a:t>Develop a caring relationship with your pt</a:t>
            </a:r>
          </a:p>
          <a:p>
            <a:pPr eaLnBrk="1" hangingPunct="1"/>
            <a:r>
              <a:rPr lang="en-US" smtClean="0"/>
              <a:t>Communicate, communicate, communicate!</a:t>
            </a:r>
          </a:p>
          <a:p>
            <a:pPr eaLnBrk="1" hangingPunct="1"/>
            <a:r>
              <a:rPr lang="en-US" smtClean="0"/>
              <a:t>Document, document, document!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42875"/>
            <a:ext cx="7620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Informed Consent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INCLUDES:</a:t>
            </a:r>
          </a:p>
          <a:p>
            <a:pPr eaLnBrk="1" hangingPunct="1"/>
            <a:r>
              <a:rPr lang="en-US" smtClean="0"/>
              <a:t>Explanation of procedure</a:t>
            </a:r>
          </a:p>
          <a:p>
            <a:pPr eaLnBrk="1" hangingPunct="1"/>
            <a:r>
              <a:rPr lang="en-US" smtClean="0"/>
              <a:t>Explanation of risks, anticipated discomfort</a:t>
            </a:r>
          </a:p>
          <a:p>
            <a:pPr eaLnBrk="1" hangingPunct="1"/>
            <a:r>
              <a:rPr lang="en-US" smtClean="0"/>
              <a:t>Explanation of alternatives</a:t>
            </a:r>
          </a:p>
          <a:p>
            <a:pPr eaLnBrk="1" hangingPunct="1">
              <a:buFontTx/>
              <a:buNone/>
            </a:pPr>
            <a:r>
              <a:rPr lang="en-US" smtClean="0"/>
              <a:t>Client has right to refuse</a:t>
            </a:r>
          </a:p>
          <a:p>
            <a:pPr eaLnBrk="1" hangingPunct="1">
              <a:buFontTx/>
              <a:buNone/>
            </a:pPr>
            <a:r>
              <a:rPr lang="en-US" smtClean="0"/>
              <a:t>Client must be competent and of legal age</a:t>
            </a:r>
          </a:p>
          <a:p>
            <a:pPr eaLnBrk="1" hangingPunct="1">
              <a:buFontTx/>
              <a:buNone/>
            </a:pPr>
            <a:r>
              <a:rPr lang="en-US" smtClean="0"/>
              <a:t>It is the physician’s duty to obtain informed consent</a:t>
            </a:r>
          </a:p>
          <a:p>
            <a:pPr eaLnBrk="1" hangingPunct="1">
              <a:buFontTx/>
              <a:buNone/>
            </a:pPr>
            <a:r>
              <a:rPr lang="en-US" smtClean="0"/>
              <a:t>It is the nurse’s duty to verify that client was informed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Patients without decision making</a:t>
            </a:r>
            <a:endParaRPr lang="en-US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Patients without decision –making includes those who were never competent, those born with cognitive disabilities, children under 18,and individuals with bipolar disorders.  </a:t>
            </a:r>
          </a:p>
          <a:p>
            <a:r>
              <a:rPr lang="en-US" smtClean="0"/>
              <a:t>The law also imposes standards of judgment for decision makers to guide and evaluate decisions.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Policies of </a:t>
            </a:r>
            <a:r>
              <a:rPr lang="en-US" dirty="0" err="1" smtClean="0"/>
              <a:t>dnr</a:t>
            </a:r>
            <a:r>
              <a:rPr lang="en-US" dirty="0" smtClean="0"/>
              <a:t>(do not resuscitate)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1- Dnr orders should be entered in the patients record with full documentation by the doctor about patients prognosis.</a:t>
            </a:r>
          </a:p>
          <a:p>
            <a:r>
              <a:rPr lang="en-US" smtClean="0"/>
              <a:t>2- Dnr should require ocurrence of another doctor.</a:t>
            </a:r>
          </a:p>
          <a:p>
            <a:r>
              <a:rPr lang="en-US" smtClean="0"/>
              <a:t>3-patients with capacity must give their informed consent.</a:t>
            </a:r>
          </a:p>
          <a:p>
            <a:r>
              <a:rPr lang="en-US" smtClean="0"/>
              <a:t>4-for patients without capacity ,must documented by their family.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</TotalTime>
  <Words>1736</Words>
  <Application>Microsoft Office PowerPoint</Application>
  <PresentationFormat>On-screen Show (4:3)</PresentationFormat>
  <Paragraphs>238</Paragraphs>
  <Slides>37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Ethical and legal issues in nursing</vt:lpstr>
      <vt:lpstr>O B J E C T I V E S</vt:lpstr>
      <vt:lpstr>DIFFERENCES BETWEEN MORALS AND ETHICS</vt:lpstr>
      <vt:lpstr>DIFFERENCES BETWEEN MORALS AND ETHICS</vt:lpstr>
      <vt:lpstr>ETHICAL PRINCIPLES IN CRITICAL CARE</vt:lpstr>
      <vt:lpstr>ETHICAL PRINCIPLES IN CRITICAL CARE</vt:lpstr>
      <vt:lpstr>ETHICAL PRINCIPLES IN CRITICAL CARE</vt:lpstr>
      <vt:lpstr>ETHICAL PRINCIPLES IN CRITICAL CARE</vt:lpstr>
      <vt:lpstr>   Elements of fidelity    </vt:lpstr>
      <vt:lpstr>ETHICAL PRINCIPLES IN CRITICAL CARE</vt:lpstr>
      <vt:lpstr>Common Ethical Dilemmas in Critical Care</vt:lpstr>
      <vt:lpstr> Withholding or Withdrawing Treatment </vt:lpstr>
      <vt:lpstr>Withholding or Withdrawing Treatment</vt:lpstr>
      <vt:lpstr>DNR</vt:lpstr>
      <vt:lpstr>Limits to Treatment and “Futility of Care”</vt:lpstr>
      <vt:lpstr>Limits to Treatment and “Futility of Care”</vt:lpstr>
      <vt:lpstr>Allocation Decisions</vt:lpstr>
      <vt:lpstr>Allocation Decisions </vt:lpstr>
      <vt:lpstr>EXEAMPLE</vt:lpstr>
      <vt:lpstr>Allocation Decisions</vt:lpstr>
      <vt:lpstr>STEPS IN ETHICAL DECISION MAKING</vt:lpstr>
      <vt:lpstr>STEPS IN ETHICAL DECISION MAKING</vt:lpstr>
      <vt:lpstr>STEPS IN ETHICAL DECISION MAKING</vt:lpstr>
      <vt:lpstr>Moral Distress</vt:lpstr>
      <vt:lpstr>Moral Distress</vt:lpstr>
      <vt:lpstr>Moral Distress</vt:lpstr>
      <vt:lpstr>   Legal Aspects of Nursing  </vt:lpstr>
      <vt:lpstr>Legal Aspects  </vt:lpstr>
      <vt:lpstr>Types of Legal Actions- Torts</vt:lpstr>
      <vt:lpstr>Types of Legal Action- Crimes</vt:lpstr>
      <vt:lpstr>Torts</vt:lpstr>
      <vt:lpstr>Elements of Malpractice</vt:lpstr>
      <vt:lpstr>Protecting Yourself</vt:lpstr>
      <vt:lpstr>Informed Consent</vt:lpstr>
      <vt:lpstr>Patients without decision making</vt:lpstr>
      <vt:lpstr>Policies of dnr(do not resuscitate)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B J E C T I V E S</dc:title>
  <dc:creator>Aya</dc:creator>
  <cp:lastModifiedBy>Raqia</cp:lastModifiedBy>
  <cp:revision>37</cp:revision>
  <dcterms:created xsi:type="dcterms:W3CDTF">2006-08-16T00:00:00Z</dcterms:created>
  <dcterms:modified xsi:type="dcterms:W3CDTF">2016-12-23T07:25:20Z</dcterms:modified>
</cp:coreProperties>
</file>