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4" r:id="rId4"/>
    <p:sldId id="267" r:id="rId5"/>
    <p:sldId id="265" r:id="rId6"/>
    <p:sldId id="266" r:id="rId7"/>
    <p:sldId id="258" r:id="rId8"/>
    <p:sldId id="268" r:id="rId9"/>
    <p:sldId id="269" r:id="rId10"/>
    <p:sldId id="270" r:id="rId11"/>
    <p:sldId id="271" r:id="rId12"/>
    <p:sldId id="283" r:id="rId13"/>
    <p:sldId id="259" r:id="rId14"/>
    <p:sldId id="272" r:id="rId15"/>
    <p:sldId id="260" r:id="rId16"/>
    <p:sldId id="276" r:id="rId17"/>
    <p:sldId id="262" r:id="rId18"/>
    <p:sldId id="263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48" autoAdjust="0"/>
  </p:normalViewPr>
  <p:slideViewPr>
    <p:cSldViewPr>
      <p:cViewPr varScale="1">
        <p:scale>
          <a:sx n="91" d="100"/>
          <a:sy n="91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99849324390006"/>
          <c:y val="4.4861391929187228E-2"/>
          <c:w val="0.65953096140760181"/>
          <c:h val="0.79554075011218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SGH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Perforation</c:v>
                </c:pt>
                <c:pt idx="1">
                  <c:v>Recurrence</c:v>
                </c:pt>
                <c:pt idx="2">
                  <c:v>Negative Margins</c:v>
                </c:pt>
                <c:pt idx="3">
                  <c:v>Residual Polyp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2.5999999999999999E-2</c:v>
                </c:pt>
                <c:pt idx="1">
                  <c:v>0.11700000000000001</c:v>
                </c:pt>
                <c:pt idx="2">
                  <c:v>0.97</c:v>
                </c:pt>
                <c:pt idx="3">
                  <c:v>2.5999999999999999E-2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Published Literature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Perforation</c:v>
                </c:pt>
                <c:pt idx="1">
                  <c:v>Recurrence</c:v>
                </c:pt>
                <c:pt idx="2">
                  <c:v>Negative Margins</c:v>
                </c:pt>
                <c:pt idx="3">
                  <c:v>Residual Polyp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5.8000000000000003E-2</c:v>
                </c:pt>
                <c:pt idx="1">
                  <c:v>0.16</c:v>
                </c:pt>
                <c:pt idx="2">
                  <c:v>0.9</c:v>
                </c:pt>
                <c:pt idx="3">
                  <c:v>0.37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56608"/>
        <c:axId val="28358144"/>
      </c:barChart>
      <c:catAx>
        <c:axId val="28356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358144"/>
        <c:crosses val="autoZero"/>
        <c:auto val="1"/>
        <c:lblAlgn val="ctr"/>
        <c:lblOffset val="100"/>
        <c:noMultiLvlLbl val="0"/>
      </c:catAx>
      <c:valAx>
        <c:axId val="2835814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8356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297389909594634"/>
          <c:y val="3.1887508202099735E-2"/>
          <c:w val="0.26776684164479442"/>
          <c:h val="0.144558316929133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4F2B8-3153-4AE5-ADCA-ED0268DAEF03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23379-85AC-4D71-854E-9C13C0A13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4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TEMS also requires a surgeon who possesses advanced laparoscopic skills since it is essentially a form of laparoscopic surgery performed in a much more confined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9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Absence</a:t>
            </a:r>
            <a:r>
              <a:rPr lang="en-US" baseline="0" dirty="0" smtClean="0"/>
              <a:t> of clear guidelines in NICE, however, these were the general recommendations.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study by </a:t>
            </a:r>
            <a:r>
              <a:rPr lang="en-US" dirty="0" err="1" smtClean="0"/>
              <a:t>Khoury</a:t>
            </a:r>
            <a:r>
              <a:rPr lang="en-US" dirty="0" smtClean="0"/>
              <a:t> et al reported the use of TEM to treat benign rectal lesions in the range of 5-8 cm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use of TEM for giant circumferential rectal adenomas has been reported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6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point - There may be reasons when, exceptionally, a malignant lesion of greater than 3 cm is treated by these techniques This decision must be made by the MDT and the outcome audited for each case.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87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Rest</a:t>
            </a:r>
            <a:r>
              <a:rPr lang="en-US" baseline="0" dirty="0" smtClean="0"/>
              <a:t> refused, moved to </a:t>
            </a:r>
            <a:r>
              <a:rPr lang="en-US" baseline="0" dirty="0" err="1" smtClean="0"/>
              <a:t>differnet</a:t>
            </a:r>
            <a:r>
              <a:rPr lang="en-US" baseline="0" dirty="0" smtClean="0"/>
              <a:t> site or were not fit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0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Despite high rates of residual polyps, recurrence rates are low. </a:t>
            </a:r>
            <a:r>
              <a:rPr lang="en-US" dirty="0" err="1" smtClean="0"/>
              <a:t>Tumour</a:t>
            </a:r>
            <a:r>
              <a:rPr lang="en-US" dirty="0" smtClean="0"/>
              <a:t> size is</a:t>
            </a:r>
            <a:r>
              <a:rPr lang="en-US" baseline="0" dirty="0" smtClean="0"/>
              <a:t> a risk factor for local recurrence.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8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5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4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1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4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8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1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8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1E6CF-BBA8-4437-9B6A-672C09254200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1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Transanal</a:t>
            </a:r>
            <a:r>
              <a:rPr lang="en-US" dirty="0" smtClean="0"/>
              <a:t> Endoscopic Microsurgery ( TEMS 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791200"/>
            <a:ext cx="8001000" cy="762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 Miah, S </a:t>
            </a:r>
            <a:r>
              <a:rPr lang="en-US" dirty="0" err="1" smtClean="0"/>
              <a:t>Ikram</a:t>
            </a:r>
            <a:r>
              <a:rPr lang="en-US" dirty="0" smtClean="0"/>
              <a:t>, SM Ahmad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19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Procedure first described by Prof. G </a:t>
            </a:r>
            <a:r>
              <a:rPr lang="en-US" dirty="0" err="1" smtClean="0"/>
              <a:t>Buess</a:t>
            </a:r>
            <a:r>
              <a:rPr lang="en-US" dirty="0" smtClean="0"/>
              <a:t> 1983</a:t>
            </a:r>
          </a:p>
          <a:p>
            <a:endParaRPr lang="en-US" dirty="0" smtClean="0"/>
          </a:p>
          <a:p>
            <a:r>
              <a:rPr lang="en-US" dirty="0" smtClean="0"/>
              <a:t>Employed for low rectal </a:t>
            </a:r>
            <a:r>
              <a:rPr lang="en-US" dirty="0" err="1" smtClean="0"/>
              <a:t>tumours</a:t>
            </a:r>
            <a:r>
              <a:rPr lang="en-US" dirty="0" smtClean="0"/>
              <a:t>, near the </a:t>
            </a:r>
            <a:r>
              <a:rPr lang="en-US" dirty="0" err="1" smtClean="0"/>
              <a:t>anorectal</a:t>
            </a:r>
            <a:r>
              <a:rPr lang="en-US" dirty="0" smtClean="0"/>
              <a:t> junction</a:t>
            </a:r>
          </a:p>
          <a:p>
            <a:endParaRPr lang="en-US" dirty="0" smtClean="0"/>
          </a:p>
          <a:p>
            <a:r>
              <a:rPr lang="en-US" dirty="0" smtClean="0"/>
              <a:t>Recognized treatment modality for large and sessile benign rectal polyps, small carcinoid </a:t>
            </a:r>
            <a:r>
              <a:rPr lang="en-US" dirty="0" err="1" smtClean="0"/>
              <a:t>tumours</a:t>
            </a:r>
            <a:r>
              <a:rPr lang="en-US" dirty="0" smtClean="0"/>
              <a:t>, early rectal cancers, palliating advanced rectal cancers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2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TEMS has been proposed for use in local excision of rectal lesions that cannot be easily and directly visualized </a:t>
            </a:r>
            <a:r>
              <a:rPr lang="en-US" dirty="0" err="1" smtClean="0"/>
              <a:t>transanally</a:t>
            </a:r>
            <a:r>
              <a:rPr lang="en-US" dirty="0" smtClean="0"/>
              <a:t>, and as an alternative to open or laparoscopic rectal excision. Results indicate that</a:t>
            </a:r>
          </a:p>
        </p:txBody>
      </p:sp>
    </p:spTree>
    <p:extLst>
      <p:ext uri="{BB962C8B-B14F-4D97-AF65-F5344CB8AC3E}">
        <p14:creationId xmlns:p14="http://schemas.microsoft.com/office/powerpoint/2010/main" val="98669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9" t="34914" r="20028" b="23923"/>
          <a:stretch/>
        </p:blipFill>
        <p:spPr bwMode="auto">
          <a:xfrm>
            <a:off x="533400" y="1905000"/>
            <a:ext cx="7993117" cy="301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41270" r="19713" b="22159"/>
          <a:stretch/>
        </p:blipFill>
        <p:spPr bwMode="auto">
          <a:xfrm>
            <a:off x="457200" y="2133600"/>
            <a:ext cx="8095013" cy="26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5855732"/>
            <a:ext cx="8095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Van </a:t>
            </a:r>
            <a:r>
              <a:rPr lang="en-US" dirty="0" err="1" smtClean="0"/>
              <a:t>Vledder</a:t>
            </a:r>
            <a:r>
              <a:rPr lang="en-US" dirty="0" smtClean="0"/>
              <a:t> et al, Seminars in Colon and Rectal Surgery 26(2015)9–14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5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greatest controversy currently lies with the application of local excision with TEMS/TEO in early rectal cancer treatment.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disease is regarded as likely to be cured with radical surgery; however, in a proportion of patients this is also likely to represent overtreatment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01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410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200" dirty="0"/>
              <a:t>The following indications have been recommended by various surgical societies, including the American Society of Colon and Rectal Surgeons (ASCRS</a:t>
            </a:r>
            <a:r>
              <a:rPr lang="en-US" sz="4200" dirty="0" smtClean="0"/>
              <a:t>):</a:t>
            </a:r>
          </a:p>
          <a:p>
            <a:endParaRPr lang="en-US" sz="4200" dirty="0"/>
          </a:p>
          <a:p>
            <a:r>
              <a:rPr lang="en-US" sz="4200" dirty="0"/>
              <a:t>Lesions smaller than 3 </a:t>
            </a:r>
            <a:r>
              <a:rPr lang="en-US" sz="4200" dirty="0" smtClean="0"/>
              <a:t>cm</a:t>
            </a:r>
          </a:p>
          <a:p>
            <a:r>
              <a:rPr lang="en-US" sz="4200" dirty="0" smtClean="0"/>
              <a:t>Mobile </a:t>
            </a:r>
            <a:r>
              <a:rPr lang="en-US" sz="4200" dirty="0"/>
              <a:t>lesions</a:t>
            </a:r>
          </a:p>
          <a:p>
            <a:r>
              <a:rPr lang="en-US" sz="4200" dirty="0" err="1"/>
              <a:t>Polypoid</a:t>
            </a:r>
            <a:r>
              <a:rPr lang="en-US" sz="4200" dirty="0"/>
              <a:t> </a:t>
            </a:r>
            <a:r>
              <a:rPr lang="en-US" sz="4200" dirty="0" smtClean="0"/>
              <a:t>lesions</a:t>
            </a:r>
          </a:p>
          <a:p>
            <a:r>
              <a:rPr lang="en-US" sz="4200" dirty="0" smtClean="0"/>
              <a:t>Anatomically </a:t>
            </a:r>
            <a:r>
              <a:rPr lang="en-US" sz="4200" dirty="0"/>
              <a:t>accessible lesions localized to the bowel wall (</a:t>
            </a:r>
            <a:r>
              <a:rPr lang="en-US" sz="4200" dirty="0" smtClean="0"/>
              <a:t>T1N0)</a:t>
            </a:r>
          </a:p>
          <a:p>
            <a:r>
              <a:rPr lang="en-US" sz="4200" dirty="0" smtClean="0"/>
              <a:t>Lesions </a:t>
            </a:r>
            <a:r>
              <a:rPr lang="en-US" sz="4200" dirty="0"/>
              <a:t>confined to the </a:t>
            </a:r>
            <a:r>
              <a:rPr lang="en-US" sz="4200" dirty="0" err="1"/>
              <a:t>extraperitoneal</a:t>
            </a:r>
            <a:r>
              <a:rPr lang="en-US" sz="4200" dirty="0"/>
              <a:t> region of the </a:t>
            </a:r>
            <a:r>
              <a:rPr lang="en-US" sz="4200" dirty="0" smtClean="0"/>
              <a:t>rectum</a:t>
            </a:r>
          </a:p>
          <a:p>
            <a:r>
              <a:rPr lang="en-US" sz="4200" dirty="0" smtClean="0"/>
              <a:t>Lesions </a:t>
            </a:r>
            <a:r>
              <a:rPr lang="en-US" sz="4200" dirty="0"/>
              <a:t>occupying less than 40% of the circumference of the bowel </a:t>
            </a:r>
            <a:r>
              <a:rPr lang="en-US" sz="4200" dirty="0" smtClean="0"/>
              <a:t>lumen</a:t>
            </a:r>
          </a:p>
        </p:txBody>
      </p:sp>
    </p:spTree>
    <p:extLst>
      <p:ext uri="{BB962C8B-B14F-4D97-AF65-F5344CB8AC3E}">
        <p14:creationId xmlns:p14="http://schemas.microsoft.com/office/powerpoint/2010/main" val="214418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Guidelines/NHS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with suspected or proven rectal cancers suitable for trans anal procedures will be discussed at the MDT.</a:t>
            </a:r>
          </a:p>
          <a:p>
            <a:endParaRPr lang="en-US" dirty="0"/>
          </a:p>
          <a:p>
            <a:r>
              <a:rPr lang="en-US" dirty="0" smtClean="0"/>
              <a:t>The Association of </a:t>
            </a:r>
            <a:r>
              <a:rPr lang="en-US" dirty="0" err="1" smtClean="0"/>
              <a:t>Coloproctologists</a:t>
            </a:r>
            <a:r>
              <a:rPr lang="en-US" dirty="0" smtClean="0"/>
              <a:t> of Great Britain and Ireland have suggested that only T1 </a:t>
            </a:r>
            <a:r>
              <a:rPr lang="en-US" dirty="0" err="1" smtClean="0"/>
              <a:t>tumours</a:t>
            </a:r>
            <a:r>
              <a:rPr lang="en-US" dirty="0" smtClean="0"/>
              <a:t> less than 3 cm be treated by </a:t>
            </a:r>
            <a:r>
              <a:rPr lang="en-US" dirty="0" err="1" smtClean="0"/>
              <a:t>endo</a:t>
            </a:r>
            <a:r>
              <a:rPr lang="en-US" dirty="0" smtClean="0"/>
              <a:t> anal excision.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Guidelines/NHS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C</a:t>
            </a:r>
            <a:r>
              <a:rPr lang="en-US" b="1" dirty="0" smtClean="0"/>
              <a:t>riteria for referral shall be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rectal cancer (or suspicious neoplasm) is less than 3cm in size. </a:t>
            </a:r>
          </a:p>
          <a:p>
            <a:r>
              <a:rPr lang="en-US" dirty="0" smtClean="0"/>
              <a:t>The lesion is T1/T2 N0 M0 on MRI and preferably on </a:t>
            </a:r>
            <a:r>
              <a:rPr lang="en-US" dirty="0" err="1" smtClean="0"/>
              <a:t>endo</a:t>
            </a:r>
            <a:r>
              <a:rPr lang="en-US" dirty="0" smtClean="0"/>
              <a:t>-rectal ultrasound. </a:t>
            </a:r>
          </a:p>
          <a:p>
            <a:r>
              <a:rPr lang="en-US" dirty="0" smtClean="0"/>
              <a:t>The patient has been seen by a colorectal surgeon and has been fully discussed at the referring MDT. </a:t>
            </a:r>
          </a:p>
          <a:p>
            <a:r>
              <a:rPr lang="en-US" dirty="0" smtClean="0"/>
              <a:t>The patient’s views on local excision have been sought after discussion of risks/benefits of more radical procedures. </a:t>
            </a:r>
          </a:p>
          <a:p>
            <a:r>
              <a:rPr lang="en-US" dirty="0" smtClean="0"/>
              <a:t>The patient is fit for the procedure.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2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Guidelines/NHS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Key Short term outcomes: </a:t>
            </a:r>
            <a:endParaRPr lang="en-US" dirty="0" smtClean="0"/>
          </a:p>
          <a:p>
            <a:r>
              <a:rPr lang="en-US" dirty="0" smtClean="0"/>
              <a:t>R0 (complete resection) of T1/2 rectal </a:t>
            </a:r>
            <a:r>
              <a:rPr lang="en-US" dirty="0" err="1" smtClean="0"/>
              <a:t>tumours</a:t>
            </a:r>
            <a:endParaRPr lang="en-US" dirty="0"/>
          </a:p>
          <a:p>
            <a:r>
              <a:rPr lang="en-US" dirty="0" smtClean="0"/>
              <a:t>Very low 30 and 90 day mortality </a:t>
            </a:r>
          </a:p>
          <a:p>
            <a:r>
              <a:rPr lang="en-US" dirty="0" smtClean="0"/>
              <a:t>Very low intra peritoneal perforation rate </a:t>
            </a:r>
          </a:p>
          <a:p>
            <a:r>
              <a:rPr lang="en-US" dirty="0" smtClean="0"/>
              <a:t>A robust surveillance program set up for follow up for resected </a:t>
            </a:r>
            <a:r>
              <a:rPr lang="en-US" dirty="0" err="1" smtClean="0"/>
              <a:t>tumours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/>
              <a:t>Key Long term outcomes</a:t>
            </a:r>
            <a:r>
              <a:rPr lang="en-US" b="1" u="sng" dirty="0" smtClean="0"/>
              <a:t>:</a:t>
            </a:r>
            <a:endParaRPr lang="en-US" b="1" dirty="0"/>
          </a:p>
          <a:p>
            <a:r>
              <a:rPr lang="en-US" dirty="0"/>
              <a:t>Acceptable recurrence rates </a:t>
            </a:r>
            <a:endParaRPr lang="en-US" dirty="0" smtClean="0"/>
          </a:p>
          <a:p>
            <a:r>
              <a:rPr lang="en-US" dirty="0"/>
              <a:t>Recurrences detected at an early stage without compromising overall cure </a:t>
            </a:r>
            <a:r>
              <a:rPr lang="en-US" dirty="0" smtClean="0"/>
              <a:t>rates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791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Guidelines/NHS England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Recurrences detected at an early stage without compromising overall cure 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Operative 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258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SGH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patients who underwent TEMs at SGH between 2010 and 2017 were identified.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Retrospective data collected from clinic letters, discharge summaries, histology, radiology and endoscopy reports.</a:t>
            </a:r>
          </a:p>
        </p:txBody>
      </p:sp>
    </p:spTree>
    <p:extLst>
      <p:ext uri="{BB962C8B-B14F-4D97-AF65-F5344CB8AC3E}">
        <p14:creationId xmlns:p14="http://schemas.microsoft.com/office/powerpoint/2010/main" val="4273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SGH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Aim was to audit our service outcomes and compare results with published studies/meta-analysis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Results compiled against those found in literature for benign and malignant lesions.</a:t>
            </a:r>
          </a:p>
        </p:txBody>
      </p:sp>
    </p:spTree>
    <p:extLst>
      <p:ext uri="{BB962C8B-B14F-4D97-AF65-F5344CB8AC3E}">
        <p14:creationId xmlns:p14="http://schemas.microsoft.com/office/powerpoint/2010/main" val="190907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Total of 77 patients underwent the procedure</a:t>
            </a:r>
          </a:p>
          <a:p>
            <a:endParaRPr lang="en-US" dirty="0"/>
          </a:p>
          <a:p>
            <a:r>
              <a:rPr lang="en-US" dirty="0" smtClean="0"/>
              <a:t>Average patient age was 70.9 years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Max – 92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Min – 43</a:t>
            </a:r>
          </a:p>
          <a:p>
            <a:endParaRPr lang="en-US" dirty="0"/>
          </a:p>
          <a:p>
            <a:r>
              <a:rPr lang="en-US" dirty="0" smtClean="0"/>
              <a:t>Average Follow-up - 2.5 Years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5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patients were offered the procedure after MDT discussion. (for malignant)</a:t>
            </a:r>
          </a:p>
          <a:p>
            <a:endParaRPr lang="en-US" dirty="0" smtClean="0"/>
          </a:p>
          <a:p>
            <a:r>
              <a:rPr lang="en-US" dirty="0" smtClean="0"/>
              <a:t>90% of patients had follow-up endoscopy.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Discussion/Comparison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192740"/>
              </p:ext>
            </p:extLst>
          </p:nvPr>
        </p:nvGraphicFramePr>
        <p:xfrm>
          <a:off x="4572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019800"/>
            <a:ext cx="929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base">
              <a:buFont typeface="Arial" pitchFamily="34" charset="0"/>
              <a:buChar char="•"/>
            </a:pPr>
            <a:r>
              <a:rPr lang="en-US" sz="1000" dirty="0" smtClean="0"/>
              <a:t>Mario </a:t>
            </a:r>
            <a:r>
              <a:rPr lang="en-US" sz="1000" dirty="0" err="1" smtClean="0"/>
              <a:t>Morino</a:t>
            </a:r>
            <a:r>
              <a:rPr lang="en-US" sz="1000" dirty="0" smtClean="0"/>
              <a:t> , Marco E. </a:t>
            </a:r>
            <a:r>
              <a:rPr lang="en-US" sz="1000" dirty="0" err="1" smtClean="0"/>
              <a:t>Allaix</a:t>
            </a:r>
            <a:r>
              <a:rPr lang="en-US" sz="1000" dirty="0" smtClean="0"/>
              <a:t>.</a:t>
            </a:r>
            <a:r>
              <a:rPr lang="en-US" sz="1000" b="1" dirty="0"/>
              <a:t> </a:t>
            </a:r>
            <a:r>
              <a:rPr lang="en-US" sz="1000" i="1" dirty="0" smtClean="0"/>
              <a:t>Gastroenterology Report</a:t>
            </a:r>
            <a:endParaRPr lang="en-US" sz="1000" dirty="0" smtClean="0"/>
          </a:p>
          <a:p>
            <a:pPr marL="171450" indent="-171450" fontAlgn="base">
              <a:buFont typeface="Arial" pitchFamily="34" charset="0"/>
              <a:buChar char="•"/>
            </a:pPr>
            <a:r>
              <a:rPr lang="en-US" sz="1000" dirty="0" err="1" smtClean="0"/>
              <a:t>Morino</a:t>
            </a:r>
            <a:r>
              <a:rPr lang="en-US" sz="1000" dirty="0" smtClean="0"/>
              <a:t> et al. </a:t>
            </a:r>
            <a:r>
              <a:rPr lang="en-US" sz="1000" dirty="0" err="1" smtClean="0"/>
              <a:t>Surg</a:t>
            </a:r>
            <a:r>
              <a:rPr lang="en-US" sz="1000" dirty="0" smtClean="0"/>
              <a:t> </a:t>
            </a:r>
            <a:r>
              <a:rPr lang="en-US" sz="1000" dirty="0" err="1" smtClean="0"/>
              <a:t>Endosc</a:t>
            </a:r>
            <a:r>
              <a:rPr lang="en-US" sz="1000" dirty="0" smtClean="0"/>
              <a:t> (2013) 27:181–188</a:t>
            </a:r>
          </a:p>
          <a:p>
            <a:pPr marL="171450" indent="-171450" fontAlgn="base">
              <a:buFont typeface="Arial" pitchFamily="34" charset="0"/>
              <a:buChar char="•"/>
            </a:pPr>
            <a:r>
              <a:rPr lang="da-DK" sz="1000" dirty="0" smtClean="0"/>
              <a:t>Moore et al, DCR 2008</a:t>
            </a:r>
          </a:p>
          <a:p>
            <a:pPr marL="171450" indent="-171450" fontAlgn="base">
              <a:buFont typeface="Arial" pitchFamily="34" charset="0"/>
              <a:buChar char="•"/>
            </a:pPr>
            <a:r>
              <a:rPr lang="fr-FR" sz="1000" dirty="0" err="1" smtClean="0"/>
              <a:t>Clancy</a:t>
            </a:r>
            <a:r>
              <a:rPr lang="fr-FR" sz="1000" dirty="0" smtClean="0"/>
              <a:t> et al, DCR 2015</a:t>
            </a:r>
            <a:endParaRPr lang="da-DK" sz="1000" dirty="0" smtClean="0"/>
          </a:p>
          <a:p>
            <a:pPr fontAlgn="base"/>
            <a:endParaRPr lang="en-US" sz="1000" dirty="0" smtClean="0"/>
          </a:p>
          <a:p>
            <a:pPr fontAlgn="base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5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TEMs service offered in compliance to NHS </a:t>
            </a:r>
            <a:r>
              <a:rPr lang="en-US" dirty="0"/>
              <a:t>E</a:t>
            </a:r>
            <a:r>
              <a:rPr lang="en-US" dirty="0" smtClean="0"/>
              <a:t>ngland and outcomes comparable to published results if not better.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7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2743200"/>
            <a:ext cx="34088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Thank you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99985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699</Words>
  <Application>Microsoft Office PowerPoint</Application>
  <PresentationFormat>On-screen Show (4:3)</PresentationFormat>
  <Paragraphs>96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Transanal Endoscopic Microsurgery ( TEMS )</vt:lpstr>
      <vt:lpstr>Background</vt:lpstr>
      <vt:lpstr>Background</vt:lpstr>
      <vt:lpstr>Brackground</vt:lpstr>
      <vt:lpstr>Background</vt:lpstr>
      <vt:lpstr>Background</vt:lpstr>
      <vt:lpstr>Guidelines</vt:lpstr>
      <vt:lpstr>Guidelines/NHS England</vt:lpstr>
      <vt:lpstr>Guidelines/NHS England</vt:lpstr>
      <vt:lpstr>Guidelines/NHS England</vt:lpstr>
      <vt:lpstr>Guidelines/NHS England</vt:lpstr>
      <vt:lpstr>Operative Video</vt:lpstr>
      <vt:lpstr>SGH Performance</vt:lpstr>
      <vt:lpstr>SGH Performance</vt:lpstr>
      <vt:lpstr>Results</vt:lpstr>
      <vt:lpstr>Results</vt:lpstr>
      <vt:lpstr>Discussion/Comparison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Outcome of Transanal Endoscopic Microsurgery</dc:title>
  <dc:creator>Saad Laptop</dc:creator>
  <cp:lastModifiedBy>testuser</cp:lastModifiedBy>
  <cp:revision>59</cp:revision>
  <dcterms:created xsi:type="dcterms:W3CDTF">2019-01-29T10:28:29Z</dcterms:created>
  <dcterms:modified xsi:type="dcterms:W3CDTF">2019-05-27T12:02:46Z</dcterms:modified>
</cp:coreProperties>
</file>