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78" r:id="rId3"/>
    <p:sldId id="257" r:id="rId4"/>
    <p:sldId id="258" r:id="rId5"/>
    <p:sldId id="275" r:id="rId6"/>
    <p:sldId id="277" r:id="rId7"/>
    <p:sldId id="259" r:id="rId8"/>
    <p:sldId id="260" r:id="rId9"/>
    <p:sldId id="261" r:id="rId10"/>
    <p:sldId id="279" r:id="rId11"/>
    <p:sldId id="268" r:id="rId12"/>
    <p:sldId id="262" r:id="rId13"/>
    <p:sldId id="263" r:id="rId14"/>
    <p:sldId id="264" r:id="rId15"/>
    <p:sldId id="280" r:id="rId16"/>
    <p:sldId id="266" r:id="rId17"/>
    <p:sldId id="267" r:id="rId18"/>
    <p:sldId id="269" r:id="rId19"/>
    <p:sldId id="270" r:id="rId20"/>
    <p:sldId id="271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106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470EA7-928D-404A-9064-92B2C793991F}" type="datetimeFigureOut">
              <a:rPr lang="en-US" smtClean="0"/>
              <a:t>1/6/18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D1B9EC-2F6B-8E41-8EFA-8913253C5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512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Defined by Jon </a:t>
            </a:r>
            <a:r>
              <a:rPr lang="en-US" dirty="0" err="1" smtClean="0"/>
              <a:t>Kabat</a:t>
            </a:r>
            <a:r>
              <a:rPr lang="en-US" dirty="0" smtClean="0"/>
              <a:t> </a:t>
            </a:r>
            <a:r>
              <a:rPr lang="en-US" dirty="0" err="1" smtClean="0"/>
              <a:t>Zenn</a:t>
            </a:r>
            <a:r>
              <a:rPr lang="en-US" baseline="0" dirty="0" smtClean="0"/>
              <a:t> : Mindfulness/Present moment- Paying attention in a particular way- on purpose, in the moment and without </a:t>
            </a:r>
            <a:r>
              <a:rPr lang="en-US" baseline="0" dirty="0" err="1" smtClean="0"/>
              <a:t>judgement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4D702-6082-7249-B742-083576955B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38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5430-8895-1448-B5EE-5082C44C9FF9}" type="datetimeFigureOut">
              <a:rPr lang="en-US" smtClean="0"/>
              <a:t>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96F3-FEF2-8447-BB84-3D77F726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88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5430-8895-1448-B5EE-5082C44C9FF9}" type="datetimeFigureOut">
              <a:rPr lang="en-US" smtClean="0"/>
              <a:t>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96F3-FEF2-8447-BB84-3D77F726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63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5430-8895-1448-B5EE-5082C44C9FF9}" type="datetimeFigureOut">
              <a:rPr lang="en-US" smtClean="0"/>
              <a:t>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96F3-FEF2-8447-BB84-3D77F726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87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5430-8895-1448-B5EE-5082C44C9FF9}" type="datetimeFigureOut">
              <a:rPr lang="en-US" smtClean="0"/>
              <a:t>1/6/18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96F3-FEF2-8447-BB84-3D77F726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500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5430-8895-1448-B5EE-5082C44C9FF9}" type="datetimeFigureOut">
              <a:rPr lang="en-US" smtClean="0"/>
              <a:t>1/6/18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96F3-FEF2-8447-BB84-3D77F726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5430-8895-1448-B5EE-5082C44C9FF9}" type="datetimeFigureOut">
              <a:rPr lang="en-US" smtClean="0"/>
              <a:t>1/6/18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96F3-FEF2-8447-BB84-3D77F726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062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5430-8895-1448-B5EE-5082C44C9FF9}" type="datetimeFigureOut">
              <a:rPr lang="en-US" smtClean="0"/>
              <a:t>1/6/18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96F3-FEF2-8447-BB84-3D77F726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766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5430-8895-1448-B5EE-5082C44C9FF9}" type="datetimeFigureOut">
              <a:rPr lang="en-US" smtClean="0"/>
              <a:t>1/6/18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96F3-FEF2-8447-BB84-3D77F726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104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5430-8895-1448-B5EE-5082C44C9FF9}" type="datetimeFigureOut">
              <a:rPr lang="en-US" smtClean="0"/>
              <a:t>1/6/18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96F3-FEF2-8447-BB84-3D77F726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46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5430-8895-1448-B5EE-5082C44C9FF9}" type="datetimeFigureOut">
              <a:rPr lang="en-US" smtClean="0"/>
              <a:t>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96F3-FEF2-8447-BB84-3D77F726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020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5430-8895-1448-B5EE-5082C44C9FF9}" type="datetimeFigureOut">
              <a:rPr lang="en-US" smtClean="0"/>
              <a:t>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396F3-FEF2-8447-BB84-3D77F726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359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B5430-8895-1448-B5EE-5082C44C9FF9}" type="datetimeFigureOut">
              <a:rPr lang="en-US" smtClean="0"/>
              <a:t>1/6/18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396F3-FEF2-8447-BB84-3D77F726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2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1049867"/>
            <a:ext cx="701293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Using the ‘Situational Analysis Tool </a:t>
            </a:r>
          </a:p>
          <a:p>
            <a:r>
              <a:rPr lang="en-US" sz="3200" b="1" dirty="0"/>
              <a:t>i</a:t>
            </a:r>
            <a:r>
              <a:rPr lang="en-US" sz="3200" b="1" dirty="0" smtClean="0"/>
              <a:t>n p</a:t>
            </a:r>
            <a:r>
              <a:rPr lang="en-US" sz="3200" b="1" dirty="0"/>
              <a:t>u</a:t>
            </a:r>
            <a:r>
              <a:rPr lang="en-US" sz="3200" b="1" dirty="0" smtClean="0"/>
              <a:t>rsuit of ‘chosen values’</a:t>
            </a:r>
          </a:p>
          <a:p>
            <a:endParaRPr lang="en-US" sz="3200" b="1" dirty="0"/>
          </a:p>
          <a:p>
            <a:r>
              <a:rPr lang="en-US" sz="3200" b="1" dirty="0" smtClean="0"/>
              <a:t>In moments of </a:t>
            </a:r>
            <a:r>
              <a:rPr lang="en-US" sz="3200" b="1" i="1" dirty="0" smtClean="0"/>
              <a:t>emotional </a:t>
            </a:r>
            <a:r>
              <a:rPr lang="en-US" sz="3200" b="1" i="1" dirty="0" err="1" smtClean="0"/>
              <a:t>dysregulation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1726958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71" y="0"/>
            <a:ext cx="488632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19049" y="1043702"/>
            <a:ext cx="28878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Oh yes the past can</a:t>
            </a:r>
          </a:p>
          <a:p>
            <a:r>
              <a:rPr lang="en-US" sz="2400" b="1" dirty="0" smtClean="0"/>
              <a:t> hurt</a:t>
            </a:r>
            <a:r>
              <a:rPr lang="is-IS" sz="2400" b="1" dirty="0" smtClean="0"/>
              <a:t>… but the way I see </a:t>
            </a:r>
            <a:r>
              <a:rPr lang="en-US" sz="2400" b="1" dirty="0" smtClean="0"/>
              <a:t>I</a:t>
            </a:r>
            <a:r>
              <a:rPr lang="is-IS" sz="2400" b="1" dirty="0" smtClean="0"/>
              <a:t>t you can either run </a:t>
            </a:r>
            <a:r>
              <a:rPr lang="en-US" sz="2400" b="1" dirty="0"/>
              <a:t>f</a:t>
            </a:r>
            <a:r>
              <a:rPr lang="is-IS" sz="2400" b="1" dirty="0" smtClean="0"/>
              <a:t>rom it or learn from it!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58691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9705" y="914400"/>
            <a:ext cx="896231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Emotional </a:t>
            </a:r>
            <a:r>
              <a:rPr lang="en-US" sz="2800" b="1" dirty="0" err="1" smtClean="0"/>
              <a:t>dysregulation</a:t>
            </a:r>
            <a:r>
              <a:rPr lang="en-US" sz="2800" b="1" dirty="0" smtClean="0"/>
              <a:t> tends to occur when </a:t>
            </a:r>
          </a:p>
          <a:p>
            <a:r>
              <a:rPr lang="en-US" sz="2800" b="1" dirty="0"/>
              <a:t>s</a:t>
            </a:r>
            <a:r>
              <a:rPr lang="en-US" sz="2800" b="1" dirty="0" smtClean="0"/>
              <a:t>omething in the ‘present’ is reminiscent of</a:t>
            </a:r>
          </a:p>
          <a:p>
            <a:r>
              <a:rPr lang="en-US" sz="2800" b="1" dirty="0" smtClean="0"/>
              <a:t>a painful experience from the ‘past’’.</a:t>
            </a:r>
          </a:p>
          <a:p>
            <a:endParaRPr lang="en-US" sz="2800" b="1" dirty="0"/>
          </a:p>
          <a:p>
            <a:r>
              <a:rPr lang="en-US" sz="2800" b="1" dirty="0" smtClean="0"/>
              <a:t>It is in times of emotional </a:t>
            </a:r>
            <a:r>
              <a:rPr lang="en-US" sz="2800" b="1" dirty="0" err="1" smtClean="0"/>
              <a:t>dysregulation</a:t>
            </a:r>
            <a:r>
              <a:rPr lang="en-US" sz="2800" b="1" dirty="0" smtClean="0"/>
              <a:t> that we </a:t>
            </a:r>
          </a:p>
          <a:p>
            <a:r>
              <a:rPr lang="en-US" sz="2800" b="1" dirty="0"/>
              <a:t>m</a:t>
            </a:r>
            <a:r>
              <a:rPr lang="en-US" sz="2800" b="1" dirty="0" smtClean="0"/>
              <a:t>ay feel  at our most vulnerable-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We are also more vulnerable to causing ourselves hurt</a:t>
            </a:r>
          </a:p>
          <a:p>
            <a:r>
              <a:rPr lang="en-US" sz="2800" b="1" dirty="0"/>
              <a:t>a</a:t>
            </a:r>
            <a:r>
              <a:rPr lang="en-US" sz="2800" b="1" dirty="0" smtClean="0"/>
              <a:t>nd to those we love and care about.</a:t>
            </a:r>
          </a:p>
          <a:p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721547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8047" y="982133"/>
            <a:ext cx="874628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Emotional </a:t>
            </a:r>
            <a:r>
              <a:rPr lang="en-US" sz="2800" b="1" dirty="0" err="1" smtClean="0"/>
              <a:t>Dysregulation</a:t>
            </a:r>
            <a:endParaRPr lang="en-US" sz="2800" b="1" dirty="0" smtClean="0"/>
          </a:p>
          <a:p>
            <a:endParaRPr lang="en-US" sz="2800" b="1" dirty="0"/>
          </a:p>
          <a:p>
            <a:pPr marL="457200" indent="-457200">
              <a:buFont typeface="Arial"/>
              <a:buChar char="•"/>
            </a:pPr>
            <a:r>
              <a:rPr lang="en-US" sz="2800" b="1" dirty="0" smtClean="0"/>
              <a:t>In this state we are less connected to the</a:t>
            </a:r>
          </a:p>
          <a:p>
            <a:r>
              <a:rPr lang="en-US" sz="2800" b="1" dirty="0" smtClean="0"/>
              <a:t>     present moment </a:t>
            </a:r>
          </a:p>
          <a:p>
            <a:endParaRPr lang="en-US" sz="2800" b="1" dirty="0"/>
          </a:p>
          <a:p>
            <a:pPr marL="457200" indent="-457200">
              <a:buFont typeface="Arial"/>
              <a:buChar char="•"/>
            </a:pPr>
            <a:r>
              <a:rPr lang="en-US" sz="2800" b="1" dirty="0" smtClean="0"/>
              <a:t>We are also less open to the actual situation</a:t>
            </a:r>
          </a:p>
          <a:p>
            <a:pPr marL="457200" indent="-457200">
              <a:buFont typeface="Arial"/>
              <a:buChar char="•"/>
            </a:pPr>
            <a:endParaRPr lang="en-US" sz="2800" b="1" dirty="0"/>
          </a:p>
          <a:p>
            <a:pPr marL="457200" indent="-457200">
              <a:buFont typeface="Arial"/>
              <a:buChar char="•"/>
            </a:pPr>
            <a:r>
              <a:rPr lang="en-US" sz="2800" b="1" dirty="0" smtClean="0"/>
              <a:t>We are fused with past memories/thoughts</a:t>
            </a:r>
          </a:p>
          <a:p>
            <a:pPr marL="457200" indent="-457200">
              <a:buFont typeface="Arial"/>
              <a:buChar char="•"/>
            </a:pPr>
            <a:endParaRPr lang="en-US" sz="2800" b="1" dirty="0"/>
          </a:p>
          <a:p>
            <a:pPr marL="457200" indent="-457200">
              <a:buFont typeface="Arial"/>
              <a:buChar char="•"/>
            </a:pPr>
            <a:r>
              <a:rPr lang="en-US" sz="2800" b="1" dirty="0" smtClean="0"/>
              <a:t>We are </a:t>
            </a:r>
            <a:r>
              <a:rPr lang="en-US" sz="2800" b="1" dirty="0"/>
              <a:t>l</a:t>
            </a:r>
            <a:r>
              <a:rPr lang="en-US" sz="2800" b="1" dirty="0" smtClean="0"/>
              <a:t>ess likely to therefore to act on our values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6512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 rot="5400000">
            <a:off x="2189595" y="1547652"/>
            <a:ext cx="4394373" cy="3897741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10940" y="2175289"/>
            <a:ext cx="1428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Acceptance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10940" y="4671762"/>
            <a:ext cx="113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/>
              <a:t>Defusion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328409" y="861356"/>
            <a:ext cx="2231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Present Moment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861193" y="1921172"/>
            <a:ext cx="8949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Values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861193" y="4671762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Commitment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328409" y="5898099"/>
            <a:ext cx="2042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     Self as context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939536" y="417481"/>
            <a:ext cx="4638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The ACT model of psychological flexibility</a:t>
            </a:r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212350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 rot="5400000">
            <a:off x="2897647" y="2116893"/>
            <a:ext cx="3401624" cy="3197237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2189" y="2204487"/>
            <a:ext cx="28976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Avoidance of painful</a:t>
            </a:r>
          </a:p>
          <a:p>
            <a:r>
              <a:rPr lang="en-US" sz="2000" b="1" dirty="0"/>
              <a:t>t</a:t>
            </a:r>
            <a:r>
              <a:rPr lang="en-US" sz="2000" b="1" dirty="0" smtClean="0"/>
              <a:t>houghts &amp; emotions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2189" y="3999061"/>
            <a:ext cx="38377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Fusion/entanglement </a:t>
            </a:r>
          </a:p>
          <a:p>
            <a:r>
              <a:rPr lang="en-US" sz="2000" b="1" dirty="0"/>
              <a:t>w</a:t>
            </a:r>
            <a:r>
              <a:rPr lang="en-US" sz="2000" b="1" dirty="0" smtClean="0"/>
              <a:t>ith categorical</a:t>
            </a:r>
          </a:p>
          <a:p>
            <a:r>
              <a:rPr lang="en-US" sz="2000" b="1" dirty="0"/>
              <a:t>o</a:t>
            </a:r>
            <a:r>
              <a:rPr lang="en-US" sz="2000" b="1" dirty="0" smtClean="0"/>
              <a:t>r </a:t>
            </a:r>
            <a:r>
              <a:rPr lang="en-US" sz="2000" b="1" dirty="0" err="1" smtClean="0"/>
              <a:t>judgemental</a:t>
            </a:r>
            <a:endParaRPr lang="en-US" sz="2000" b="1" dirty="0" smtClean="0"/>
          </a:p>
          <a:p>
            <a:r>
              <a:rPr lang="en-US" sz="2000" b="1" dirty="0" smtClean="0"/>
              <a:t>thinking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386802" y="1299336"/>
            <a:ext cx="3021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Losing contact with</a:t>
            </a:r>
          </a:p>
          <a:p>
            <a:r>
              <a:rPr lang="en-US" sz="2000" b="1" dirty="0" smtClean="0"/>
              <a:t> present moment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59076" y="5416324"/>
            <a:ext cx="4032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B</a:t>
            </a:r>
            <a:r>
              <a:rPr lang="en-US" sz="2000" b="1" dirty="0" smtClean="0"/>
              <a:t>uying into stories from the</a:t>
            </a:r>
          </a:p>
          <a:p>
            <a:r>
              <a:rPr lang="en-US" sz="2000" b="1" dirty="0"/>
              <a:t>p</a:t>
            </a:r>
            <a:r>
              <a:rPr lang="en-US" sz="2000" b="1" dirty="0" smtClean="0"/>
              <a:t>ast of who we are and what </a:t>
            </a:r>
          </a:p>
          <a:p>
            <a:r>
              <a:rPr lang="en-US" sz="2000" b="1" dirty="0"/>
              <a:t>w</a:t>
            </a:r>
            <a:r>
              <a:rPr lang="en-US" sz="2000" b="1" dirty="0" smtClean="0"/>
              <a:t>e are capable of or not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525433" y="2759259"/>
            <a:ext cx="26597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Lose contact with what </a:t>
            </a:r>
          </a:p>
          <a:p>
            <a:r>
              <a:rPr lang="en-US" sz="2000" b="1" dirty="0"/>
              <a:t>w</a:t>
            </a:r>
            <a:r>
              <a:rPr lang="en-US" sz="2000" b="1" dirty="0" smtClean="0"/>
              <a:t>e value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642219" y="4642563"/>
            <a:ext cx="25738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Stop behaving in ways </a:t>
            </a:r>
          </a:p>
          <a:p>
            <a:r>
              <a:rPr lang="en-US" sz="2000" b="1" dirty="0"/>
              <a:t>t</a:t>
            </a:r>
            <a:r>
              <a:rPr lang="en-US" sz="2000" b="1" dirty="0" smtClean="0"/>
              <a:t>hat we can live our</a:t>
            </a:r>
          </a:p>
          <a:p>
            <a:r>
              <a:rPr lang="en-US" sz="2000" b="1" dirty="0" smtClean="0"/>
              <a:t>values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941572" y="540172"/>
            <a:ext cx="61896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This is when we are well and truly stuck!</a:t>
            </a:r>
          </a:p>
        </p:txBody>
      </p:sp>
    </p:spTree>
    <p:extLst>
      <p:ext uri="{BB962C8B-B14F-4D97-AF65-F5344CB8AC3E}">
        <p14:creationId xmlns:p14="http://schemas.microsoft.com/office/powerpoint/2010/main" val="8022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569" y="173951"/>
            <a:ext cx="8960172" cy="655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SITUATIONAL ANALYSIS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The ‘Situational Analysis’ is an ingenious tool I have</a:t>
            </a:r>
          </a:p>
          <a:p>
            <a:r>
              <a:rPr lang="en-US" sz="2800" b="1" dirty="0" smtClean="0"/>
              <a:t>borrowed from the CBASP model of psychotherapy and applied to working with ACT principles of psychological</a:t>
            </a:r>
          </a:p>
          <a:p>
            <a:r>
              <a:rPr lang="en-US" sz="2800" b="1" dirty="0" smtClean="0"/>
              <a:t>Flexibility.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CBASP is a form of psychotherapy developed for chronic depression, by the American psychologist James McCullough.</a:t>
            </a:r>
          </a:p>
          <a:p>
            <a:endParaRPr lang="en-US" sz="2800" b="1" dirty="0"/>
          </a:p>
          <a:p>
            <a:r>
              <a:rPr lang="en-US" sz="2800" b="1" dirty="0" smtClean="0"/>
              <a:t>As the name suggests it is about bringing the clients</a:t>
            </a:r>
          </a:p>
          <a:p>
            <a:r>
              <a:rPr lang="en-US" sz="2800" b="1" dirty="0"/>
              <a:t>f</a:t>
            </a:r>
            <a:r>
              <a:rPr lang="en-US" sz="2800" b="1" dirty="0" smtClean="0"/>
              <a:t>ocus and attention (enhancing present moment</a:t>
            </a:r>
          </a:p>
          <a:p>
            <a:r>
              <a:rPr lang="en-US" sz="2800" b="1" dirty="0" smtClean="0"/>
              <a:t> awareness) to the situation that caused distress- for</a:t>
            </a:r>
          </a:p>
          <a:p>
            <a:r>
              <a:rPr lang="en-US" sz="2800" b="1" dirty="0"/>
              <a:t>t</a:t>
            </a:r>
            <a:r>
              <a:rPr lang="en-US" sz="2800" b="1" dirty="0" smtClean="0"/>
              <a:t>here can be no analysis without ‘being present’.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71090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6390" y="1130679"/>
            <a:ext cx="8206817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 very important aspect of this exercise </a:t>
            </a:r>
          </a:p>
          <a:p>
            <a:r>
              <a:rPr lang="en-US" sz="2800" b="1" dirty="0"/>
              <a:t>i</a:t>
            </a:r>
            <a:r>
              <a:rPr lang="en-US" sz="2800" b="1" dirty="0" smtClean="0"/>
              <a:t>s bringing our attention to a ‘Slice in time’</a:t>
            </a:r>
          </a:p>
          <a:p>
            <a:endParaRPr lang="en-US" sz="2800" b="1" dirty="0"/>
          </a:p>
          <a:p>
            <a:r>
              <a:rPr lang="en-US" sz="2800" b="1" dirty="0" smtClean="0"/>
              <a:t>Again this encourages the client to maintain </a:t>
            </a:r>
          </a:p>
          <a:p>
            <a:r>
              <a:rPr lang="en-US" sz="2800" b="1" dirty="0"/>
              <a:t>a</a:t>
            </a:r>
            <a:r>
              <a:rPr lang="en-US" sz="2800" b="1" dirty="0" smtClean="0"/>
              <a:t>ttention within a ‘specific time frame’ thus </a:t>
            </a:r>
          </a:p>
          <a:p>
            <a:r>
              <a:rPr lang="en-US" sz="2800" b="1" dirty="0"/>
              <a:t>m</a:t>
            </a:r>
            <a:r>
              <a:rPr lang="en-US" sz="2800" b="1" dirty="0" smtClean="0"/>
              <a:t>oving them away from past stories/experiences</a:t>
            </a:r>
          </a:p>
          <a:p>
            <a:r>
              <a:rPr lang="en-US" sz="2800" b="1" dirty="0"/>
              <a:t>a</a:t>
            </a:r>
            <a:r>
              <a:rPr lang="en-US" sz="2800" b="1" dirty="0" smtClean="0"/>
              <a:t>bout themselves.</a:t>
            </a:r>
          </a:p>
          <a:p>
            <a:endParaRPr lang="en-US" sz="2800" b="1" dirty="0"/>
          </a:p>
          <a:p>
            <a:r>
              <a:rPr lang="en-US" sz="2800" b="1" dirty="0" smtClean="0"/>
              <a:t>This serves to create a space (</a:t>
            </a:r>
            <a:r>
              <a:rPr lang="en-US" sz="2800" b="1" dirty="0" err="1" smtClean="0"/>
              <a:t>openess</a:t>
            </a:r>
            <a:r>
              <a:rPr lang="en-US" sz="2800" b="1" dirty="0" smtClean="0"/>
              <a:t> +</a:t>
            </a:r>
          </a:p>
          <a:p>
            <a:r>
              <a:rPr lang="en-US" sz="2800" b="1" dirty="0" smtClean="0"/>
              <a:t>disentanglement from self stories))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67046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7515" y="243531"/>
            <a:ext cx="8158926" cy="6555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The Steps in a Situational Analysis</a:t>
            </a:r>
          </a:p>
          <a:p>
            <a:endParaRPr lang="en-US" sz="2800" b="1" dirty="0" smtClean="0"/>
          </a:p>
          <a:p>
            <a:pPr marL="514350" indent="-514350">
              <a:buAutoNum type="arabicPeriod"/>
            </a:pPr>
            <a:r>
              <a:rPr lang="en-US" sz="2800" b="1" dirty="0" smtClean="0"/>
              <a:t>Describe the ‘slice in time’ in a few sentences</a:t>
            </a:r>
          </a:p>
          <a:p>
            <a:pPr marL="514350" indent="-514350">
              <a:buAutoNum type="arabicPeriod"/>
            </a:pPr>
            <a:endParaRPr lang="en-US" sz="2800" b="1" dirty="0" smtClean="0"/>
          </a:p>
          <a:p>
            <a:pPr marL="514350" indent="-514350">
              <a:buAutoNum type="arabicPeriod"/>
            </a:pPr>
            <a:r>
              <a:rPr lang="en-US" sz="2800" b="1" dirty="0" smtClean="0"/>
              <a:t>Describe your ‘READS’ or interpretations of the  </a:t>
            </a:r>
            <a:endParaRPr lang="en-US" sz="2800" b="1" dirty="0"/>
          </a:p>
          <a:p>
            <a:r>
              <a:rPr lang="en-US" sz="2800" b="1" dirty="0" smtClean="0"/>
              <a:t>     situation 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3. Describe your </a:t>
            </a:r>
            <a:r>
              <a:rPr lang="en-US" sz="2800" b="1" dirty="0" err="1" smtClean="0"/>
              <a:t>behaviour</a:t>
            </a:r>
            <a:r>
              <a:rPr lang="en-US" sz="2800" b="1" dirty="0" smtClean="0"/>
              <a:t> in the situation (how would a fly on the wall see it?)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4. Ask how the situation came out for you. What was the Actual </a:t>
            </a:r>
            <a:r>
              <a:rPr lang="en-US" sz="2800" b="1" dirty="0"/>
              <a:t>O</a:t>
            </a:r>
            <a:r>
              <a:rPr lang="en-US" sz="2800" b="1" dirty="0" smtClean="0"/>
              <a:t>utcome? (AO) </a:t>
            </a:r>
          </a:p>
          <a:p>
            <a:endParaRPr lang="en-US" sz="2800" b="1" dirty="0"/>
          </a:p>
          <a:p>
            <a:r>
              <a:rPr lang="en-US" sz="2800" b="1" dirty="0" smtClean="0"/>
              <a:t>5. How would you have wanted the outcome to be – Desired </a:t>
            </a:r>
            <a:r>
              <a:rPr lang="en-US" sz="2800" b="1" dirty="0"/>
              <a:t>O</a:t>
            </a:r>
            <a:r>
              <a:rPr lang="en-US" sz="2800" b="1" dirty="0" smtClean="0"/>
              <a:t>utcome?  (DO)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49735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1183" y="1322024"/>
            <a:ext cx="69588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We ask them to consider if the Actual Outcome </a:t>
            </a:r>
          </a:p>
          <a:p>
            <a:r>
              <a:rPr lang="en-US" sz="2400" b="1" dirty="0" smtClean="0"/>
              <a:t>was the Desired Outcome.</a:t>
            </a:r>
          </a:p>
          <a:p>
            <a:endParaRPr lang="en-US" sz="2400" b="1" dirty="0"/>
          </a:p>
          <a:p>
            <a:r>
              <a:rPr lang="en-US" sz="2400" b="1" dirty="0" smtClean="0"/>
              <a:t>AO = DO</a:t>
            </a:r>
          </a:p>
          <a:p>
            <a:endParaRPr lang="en-US" sz="2400" b="1" dirty="0"/>
          </a:p>
          <a:p>
            <a:r>
              <a:rPr lang="en-US" sz="2400" b="1" dirty="0" smtClean="0"/>
              <a:t>If the AO # DO, we move them through steps in </a:t>
            </a:r>
          </a:p>
          <a:p>
            <a:r>
              <a:rPr lang="en-US" sz="2400" b="1" dirty="0" smtClean="0"/>
              <a:t>The Situational Analysis Tool to help them </a:t>
            </a:r>
          </a:p>
          <a:p>
            <a:r>
              <a:rPr lang="en-US" sz="2400" b="1" dirty="0" smtClean="0"/>
              <a:t>understand why it might be that they did not get their DO.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92921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7218" y="829733"/>
            <a:ext cx="819494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THE NEXT STEP IN THE SITUATIONAL ANALYSIS</a:t>
            </a:r>
          </a:p>
          <a:p>
            <a:r>
              <a:rPr lang="en-US" sz="2400" b="1" dirty="0" smtClean="0"/>
              <a:t>IS TO HELP THE CLIENT AVOID AVOIDANCE and STAY </a:t>
            </a:r>
          </a:p>
          <a:p>
            <a:r>
              <a:rPr lang="en-US" sz="2400" b="1" dirty="0" smtClean="0"/>
              <a:t>PRESENT in all the complexities of the situation</a:t>
            </a:r>
          </a:p>
          <a:p>
            <a:endParaRPr lang="en-US" sz="2400" b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We gently explore each of the reads/interpretations</a:t>
            </a:r>
          </a:p>
          <a:p>
            <a:endParaRPr lang="en-US" sz="2400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W</a:t>
            </a:r>
            <a:r>
              <a:rPr lang="en-US" sz="2400" b="1" dirty="0" smtClean="0"/>
              <a:t>e check if it is grounded in that particular</a:t>
            </a:r>
          </a:p>
          <a:p>
            <a:r>
              <a:rPr lang="en-US" sz="2400" b="1" dirty="0" smtClean="0"/>
              <a:t>      situation </a:t>
            </a:r>
          </a:p>
          <a:p>
            <a:endParaRPr lang="en-US" sz="2400" b="1" dirty="0"/>
          </a:p>
          <a:p>
            <a:pPr marL="457200" indent="-457200">
              <a:buAutoNum type="arabicPeriod" startAt="3"/>
            </a:pPr>
            <a:r>
              <a:rPr lang="en-US" sz="2400" b="1" dirty="0" smtClean="0"/>
              <a:t>We NOTICE reads that are emerging from FUSION with </a:t>
            </a:r>
          </a:p>
          <a:p>
            <a:r>
              <a:rPr lang="en-US" sz="2400" b="1" dirty="0" smtClean="0"/>
              <a:t>      past experiences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4.  We ask if the read/interpretation is in service of ‘chosen </a:t>
            </a:r>
          </a:p>
          <a:p>
            <a:r>
              <a:rPr lang="en-US" sz="2400" b="1" dirty="0" smtClean="0"/>
              <a:t>     Values’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31367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551" y="695802"/>
            <a:ext cx="92047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This is where the crucial values work comes in </a:t>
            </a:r>
            <a:endParaRPr lang="en-US" sz="3200" b="1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209937" y="1280578"/>
            <a:ext cx="0" cy="6328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43551" y="2174382"/>
            <a:ext cx="108089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 dirty="0" smtClean="0"/>
              <a:t>WHAT DO I WANT HAPPENING IN/FROM THIS SITUATION?</a:t>
            </a:r>
          </a:p>
          <a:p>
            <a:pPr marL="342900" indent="-342900">
              <a:buFont typeface="Arial"/>
              <a:buChar char="•"/>
            </a:pPr>
            <a:endParaRPr lang="en-US" sz="2400" b="1" dirty="0" smtClean="0"/>
          </a:p>
          <a:p>
            <a:pPr marL="342900" indent="-342900">
              <a:buFont typeface="Arial"/>
              <a:buChar char="•"/>
            </a:pPr>
            <a:r>
              <a:rPr lang="en-US" sz="2400" b="1" dirty="0" smtClean="0"/>
              <a:t>WHAT IS IT THAT I VALUE?</a:t>
            </a:r>
          </a:p>
          <a:p>
            <a:pPr marL="342900" indent="-342900">
              <a:buFont typeface="Arial"/>
              <a:buChar char="•"/>
            </a:pPr>
            <a:endParaRPr lang="en-US" sz="2400" b="1" dirty="0" smtClean="0"/>
          </a:p>
          <a:p>
            <a:pPr marL="342900" indent="-342900">
              <a:buFont typeface="Arial"/>
              <a:buChar char="•"/>
            </a:pPr>
            <a:r>
              <a:rPr lang="en-US" sz="2400" b="1" dirty="0" smtClean="0"/>
              <a:t>HOW CAN I REMAIN PRESENT TO ALLOW/FACILITATE MY </a:t>
            </a:r>
          </a:p>
          <a:p>
            <a:r>
              <a:rPr lang="en-US" sz="2400" b="1" dirty="0" smtClean="0"/>
              <a:t>     DESIRED OUTCOME (DO) </a:t>
            </a:r>
          </a:p>
          <a:p>
            <a:pPr marL="342900" indent="-342900">
              <a:buFont typeface="Arial"/>
              <a:buChar char="•"/>
            </a:pPr>
            <a:endParaRPr lang="en-US" sz="2400" b="1" dirty="0"/>
          </a:p>
          <a:p>
            <a:pPr marL="342900" indent="-342900">
              <a:buFont typeface="Arial"/>
              <a:buChar char="•"/>
            </a:pPr>
            <a:r>
              <a:rPr lang="en-US" sz="2400" b="1" dirty="0" smtClean="0"/>
              <a:t>WHAT DO I DO IF MY VALUES ARE CONFLICTED?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115169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533" y="591432"/>
            <a:ext cx="9161818" cy="5632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CASE EXAMPLE 1 </a:t>
            </a:r>
          </a:p>
          <a:p>
            <a:r>
              <a:rPr lang="en-US" sz="2400" b="1" dirty="0" smtClean="0"/>
              <a:t>Issue: Struggle with conflicting values.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Case: 62 year old woman, medically retired from work due to </a:t>
            </a:r>
          </a:p>
          <a:p>
            <a:r>
              <a:rPr lang="en-US" sz="2400" b="1" dirty="0" smtClean="0"/>
              <a:t>Chronic depression, who would like to gain her independence back</a:t>
            </a:r>
          </a:p>
          <a:p>
            <a:r>
              <a:rPr lang="en-US" sz="2400" b="1" dirty="0" smtClean="0"/>
              <a:t> and express her needs but is conflicted with upsetting her husband who makes decisions on her behalf. Her self story is that she is is </a:t>
            </a:r>
          </a:p>
          <a:p>
            <a:r>
              <a:rPr lang="en-US" sz="2400" b="1" dirty="0"/>
              <a:t>m</a:t>
            </a:r>
            <a:r>
              <a:rPr lang="en-US" sz="2400" b="1" dirty="0" smtClean="0"/>
              <a:t>entally unwell and thus less able to make the right choices.</a:t>
            </a:r>
          </a:p>
          <a:p>
            <a:endParaRPr lang="en-US" sz="2400" b="1" dirty="0"/>
          </a:p>
          <a:p>
            <a:r>
              <a:rPr lang="en-US" sz="2400" b="1" dirty="0" smtClean="0"/>
              <a:t>Situation: Discussing contacting their daughter who is estranged</a:t>
            </a:r>
          </a:p>
          <a:p>
            <a:r>
              <a:rPr lang="en-US" sz="2400" b="1" dirty="0"/>
              <a:t>f</a:t>
            </a:r>
            <a:r>
              <a:rPr lang="en-US" sz="2400" b="1" dirty="0" smtClean="0"/>
              <a:t>rom them. He is angry she made contact with daughter’s partner </a:t>
            </a:r>
          </a:p>
          <a:p>
            <a:r>
              <a:rPr lang="en-US" sz="2400" b="1" dirty="0"/>
              <a:t>t</a:t>
            </a:r>
            <a:r>
              <a:rPr lang="en-US" sz="2400" b="1" dirty="0" smtClean="0"/>
              <a:t>elling him she was going to have surgery soon. Husband said she </a:t>
            </a:r>
          </a:p>
          <a:p>
            <a:r>
              <a:rPr lang="en-US" sz="2400" b="1" dirty="0"/>
              <a:t>h</a:t>
            </a:r>
            <a:r>
              <a:rPr lang="en-US" sz="2400" b="1" dirty="0" smtClean="0"/>
              <a:t>ad broken agreement to only respond to daughter, NOT initiate contact. He is shouting at her. She is left feeling upset, hurt </a:t>
            </a:r>
          </a:p>
          <a:p>
            <a:r>
              <a:rPr lang="en-US" sz="2400" b="1" dirty="0" smtClean="0"/>
              <a:t>and crushed.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62873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4082" y="591432"/>
            <a:ext cx="8379217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CASE example 1</a:t>
            </a:r>
          </a:p>
          <a:p>
            <a:endParaRPr lang="en-US" dirty="0"/>
          </a:p>
          <a:p>
            <a:r>
              <a:rPr lang="en-US" sz="2400" b="1" dirty="0" smtClean="0"/>
              <a:t>READS</a:t>
            </a:r>
          </a:p>
          <a:p>
            <a:endParaRPr lang="en-US" sz="2400" b="1" dirty="0" smtClean="0"/>
          </a:p>
          <a:p>
            <a:pPr marL="457200" indent="-457200">
              <a:buAutoNum type="arabicPeriod"/>
            </a:pPr>
            <a:r>
              <a:rPr lang="en-US" sz="2400" b="1" dirty="0" smtClean="0"/>
              <a:t>I am always upsetting Martin.</a:t>
            </a:r>
          </a:p>
          <a:p>
            <a:pPr marL="457200" indent="-457200">
              <a:buAutoNum type="arabicPeriod"/>
            </a:pPr>
            <a:r>
              <a:rPr lang="en-US" sz="2400" b="1" dirty="0" smtClean="0"/>
              <a:t>It’s not fair- I only contacted  Anne’s partner, not her directly.</a:t>
            </a:r>
          </a:p>
          <a:p>
            <a:pPr marL="457200" indent="-457200">
              <a:buAutoNum type="arabicPeriod"/>
            </a:pPr>
            <a:r>
              <a:rPr lang="en-US" sz="2400" b="1" dirty="0" smtClean="0"/>
              <a:t>Her partner can decide if she should be told.</a:t>
            </a:r>
          </a:p>
          <a:p>
            <a:pPr marL="457200" indent="-457200">
              <a:buAutoNum type="arabicPeriod"/>
            </a:pPr>
            <a:r>
              <a:rPr lang="en-US" sz="2400" b="1" dirty="0" smtClean="0"/>
              <a:t>I love my daughter and want her to know in case something</a:t>
            </a:r>
          </a:p>
          <a:p>
            <a:r>
              <a:rPr lang="en-US" sz="2400" b="1" dirty="0" smtClean="0"/>
              <a:t>     goes wrong with my surgery.</a:t>
            </a:r>
          </a:p>
          <a:p>
            <a:endParaRPr lang="en-US" sz="2400" b="1" dirty="0"/>
          </a:p>
          <a:p>
            <a:r>
              <a:rPr lang="en-US" sz="2400" b="1" dirty="0" smtClean="0"/>
              <a:t>BEHAVIOUR</a:t>
            </a:r>
          </a:p>
          <a:p>
            <a:r>
              <a:rPr lang="en-US" sz="2400" b="1" dirty="0" err="1" smtClean="0"/>
              <a:t>Wimpering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apologising</a:t>
            </a:r>
            <a:r>
              <a:rPr lang="en-US" sz="2400" b="1" dirty="0" smtClean="0"/>
              <a:t>, begging him not to be angry, weakly </a:t>
            </a:r>
          </a:p>
          <a:p>
            <a:r>
              <a:rPr lang="en-US" sz="2400" b="1" dirty="0"/>
              <a:t>a</a:t>
            </a:r>
            <a:r>
              <a:rPr lang="en-US" sz="2400" b="1" dirty="0" smtClean="0"/>
              <a:t>sking him to please not shout at her.</a:t>
            </a:r>
            <a:r>
              <a:rPr lang="en-US" sz="2400" b="1" dirty="0"/>
              <a:t> </a:t>
            </a:r>
            <a:r>
              <a:rPr lang="en-US" sz="2400" b="1" dirty="0" smtClean="0"/>
              <a:t>Soft feeble voice.</a:t>
            </a:r>
          </a:p>
          <a:p>
            <a:pPr marL="457200" indent="-457200">
              <a:buAutoNum type="arabicPeriod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620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236" y="939333"/>
            <a:ext cx="8132667" cy="5632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Actual Outcome</a:t>
            </a:r>
            <a:r>
              <a:rPr lang="en-US" sz="2400" b="1" dirty="0" smtClean="0"/>
              <a:t>: Husband is angry. She is upset that she has </a:t>
            </a:r>
          </a:p>
          <a:p>
            <a:r>
              <a:rPr lang="en-US" sz="2400" b="1" dirty="0" smtClean="0"/>
              <a:t>annoyed him. </a:t>
            </a:r>
            <a:r>
              <a:rPr lang="en-US" sz="2400" b="1" dirty="0"/>
              <a:t> </a:t>
            </a:r>
            <a:r>
              <a:rPr lang="en-US" sz="2400" b="1" dirty="0" smtClean="0"/>
              <a:t>Frustrated because she is feeling controlled.  </a:t>
            </a:r>
          </a:p>
          <a:p>
            <a:r>
              <a:rPr lang="en-US" sz="2400" b="1" dirty="0" smtClean="0"/>
              <a:t>Repeating </a:t>
            </a:r>
            <a:r>
              <a:rPr lang="en-US" sz="2400" b="1" dirty="0" err="1" smtClean="0"/>
              <a:t>behaviours</a:t>
            </a:r>
            <a:r>
              <a:rPr lang="en-US" sz="2400" b="1" dirty="0" smtClean="0"/>
              <a:t> from the past.</a:t>
            </a:r>
          </a:p>
          <a:p>
            <a:endParaRPr lang="en-US" sz="2400" b="1" dirty="0"/>
          </a:p>
          <a:p>
            <a:r>
              <a:rPr lang="en-US" sz="2400" b="1" dirty="0" smtClean="0">
                <a:solidFill>
                  <a:srgbClr val="0000FF"/>
                </a:solidFill>
              </a:rPr>
              <a:t>Desired Outcome</a:t>
            </a:r>
            <a:r>
              <a:rPr lang="en-US" sz="2400" b="1" dirty="0" smtClean="0"/>
              <a:t>: Wanting to be able to have a say in</a:t>
            </a:r>
          </a:p>
          <a:p>
            <a:r>
              <a:rPr lang="en-US" sz="2400" b="1" dirty="0"/>
              <a:t>m</a:t>
            </a:r>
            <a:r>
              <a:rPr lang="en-US" sz="2400" b="1" dirty="0" smtClean="0"/>
              <a:t>aking  decisions regarding contacting her daughter. Wanting</a:t>
            </a:r>
          </a:p>
          <a:p>
            <a:r>
              <a:rPr lang="en-US" sz="2400" b="1" dirty="0" smtClean="0"/>
              <a:t> him to be gentle and understanding with her. Not wanting to </a:t>
            </a:r>
          </a:p>
          <a:p>
            <a:r>
              <a:rPr lang="en-US" sz="2400" b="1" dirty="0" smtClean="0"/>
              <a:t>Be the one who always has to give in.</a:t>
            </a:r>
          </a:p>
          <a:p>
            <a:endParaRPr lang="en-US" sz="2400" b="1" dirty="0"/>
          </a:p>
          <a:p>
            <a:r>
              <a:rPr lang="en-US" sz="2400" b="1" i="1" dirty="0" smtClean="0"/>
              <a:t>A crucial point here is that clients will </a:t>
            </a:r>
            <a:r>
              <a:rPr lang="en-US" sz="2400" b="1" i="1" dirty="0"/>
              <a:t>o</a:t>
            </a:r>
            <a:r>
              <a:rPr lang="en-US" sz="2400" b="1" i="1" dirty="0" smtClean="0"/>
              <a:t>ften want the other to</a:t>
            </a:r>
          </a:p>
          <a:p>
            <a:r>
              <a:rPr lang="en-US" sz="2400" b="1" i="1" dirty="0"/>
              <a:t>b</a:t>
            </a:r>
            <a:r>
              <a:rPr lang="en-US" sz="2400" b="1" i="1" dirty="0" smtClean="0"/>
              <a:t>e different without </a:t>
            </a:r>
            <a:r>
              <a:rPr lang="en-US" sz="2400" b="1" i="1" dirty="0" err="1" smtClean="0"/>
              <a:t>recognising</a:t>
            </a:r>
            <a:r>
              <a:rPr lang="en-US" sz="2400" b="1" i="1" dirty="0" smtClean="0"/>
              <a:t> that they may have a role to</a:t>
            </a:r>
          </a:p>
          <a:p>
            <a:r>
              <a:rPr lang="en-US" sz="2400" b="1" i="1" dirty="0"/>
              <a:t>p</a:t>
            </a:r>
            <a:r>
              <a:rPr lang="en-US" sz="2400" b="1" i="1" dirty="0" smtClean="0"/>
              <a:t>lay in how the interaction turns out. They are taught to keep</a:t>
            </a:r>
          </a:p>
          <a:p>
            <a:r>
              <a:rPr lang="en-US" sz="2400" b="1" i="1" dirty="0" smtClean="0"/>
              <a:t>The DO in their court (taking responsibility for ones actions </a:t>
            </a:r>
          </a:p>
          <a:p>
            <a:r>
              <a:rPr lang="en-US" sz="2400" b="1" i="1" dirty="0"/>
              <a:t>a</a:t>
            </a:r>
            <a:r>
              <a:rPr lang="en-US" sz="2400" b="1" i="1" dirty="0" smtClean="0"/>
              <a:t>nd </a:t>
            </a:r>
            <a:r>
              <a:rPr lang="en-US" sz="2400" b="1" i="1" dirty="0" err="1" smtClean="0"/>
              <a:t>behaviour</a:t>
            </a:r>
            <a:r>
              <a:rPr lang="en-US" sz="2400" b="1" i="1" dirty="0" smtClean="0"/>
              <a:t>), </a:t>
            </a:r>
            <a:r>
              <a:rPr lang="en-US" sz="2400" b="1" i="1" dirty="0" err="1" smtClean="0"/>
              <a:t>recognise</a:t>
            </a:r>
            <a:r>
              <a:rPr lang="en-US" sz="2400" b="1" i="1" dirty="0" smtClean="0"/>
              <a:t> if the DO is possible and ALWAYS</a:t>
            </a:r>
          </a:p>
          <a:p>
            <a:r>
              <a:rPr lang="en-US" sz="2400" b="1" i="1" dirty="0"/>
              <a:t>w</a:t>
            </a:r>
            <a:r>
              <a:rPr lang="en-US" sz="2400" b="1" i="1" dirty="0" smtClean="0"/>
              <a:t>ork from a point of benevolence.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3242674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4200" y="1083733"/>
            <a:ext cx="7990431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Confusion and </a:t>
            </a:r>
            <a:r>
              <a:rPr lang="en-US" sz="2400" b="1" dirty="0" err="1" smtClean="0"/>
              <a:t>dysregulation</a:t>
            </a:r>
            <a:r>
              <a:rPr lang="en-US" sz="2400" b="1" dirty="0" smtClean="0"/>
              <a:t> is also more likely if</a:t>
            </a:r>
          </a:p>
          <a:p>
            <a:r>
              <a:rPr lang="en-US" sz="2400" b="1" dirty="0" smtClean="0"/>
              <a:t>Values are CONFLICTED</a:t>
            </a:r>
          </a:p>
          <a:p>
            <a:endParaRPr lang="en-US" sz="2400" b="1" dirty="0"/>
          </a:p>
          <a:p>
            <a:r>
              <a:rPr lang="en-US" sz="2400" b="1" dirty="0" smtClean="0"/>
              <a:t>In her case 3 values emerged:</a:t>
            </a:r>
          </a:p>
          <a:p>
            <a:pPr marL="457200" indent="-457200">
              <a:buAutoNum type="arabicPeriod"/>
            </a:pPr>
            <a:r>
              <a:rPr lang="en-US" sz="2400" b="1" dirty="0" smtClean="0"/>
              <a:t>To be a good wife to her husband</a:t>
            </a:r>
          </a:p>
          <a:p>
            <a:pPr marL="457200" indent="-457200">
              <a:buAutoNum type="arabicPeriod"/>
            </a:pPr>
            <a:r>
              <a:rPr lang="en-US" sz="2400" b="1" dirty="0" smtClean="0"/>
              <a:t>To be a good mother to her daughter</a:t>
            </a:r>
          </a:p>
          <a:p>
            <a:pPr marL="457200" indent="-457200">
              <a:buAutoNum type="arabicPeriod"/>
            </a:pPr>
            <a:endParaRPr lang="en-US" sz="2400" b="1" dirty="0"/>
          </a:p>
          <a:p>
            <a:r>
              <a:rPr lang="en-US" sz="2400" b="1" dirty="0" smtClean="0"/>
              <a:t>                             AND</a:t>
            </a:r>
          </a:p>
          <a:p>
            <a:r>
              <a:rPr lang="en-US" sz="2400" b="1" dirty="0" smtClean="0"/>
              <a:t>3. To be in charge of her own decision making (this being a new one emerging in therapy)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99335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9408" y="1303867"/>
            <a:ext cx="81279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Her habitual response in this kind of situation is</a:t>
            </a:r>
          </a:p>
          <a:p>
            <a:endParaRPr lang="en-US" sz="2400" b="1" dirty="0"/>
          </a:p>
          <a:p>
            <a:r>
              <a:rPr lang="en-US" sz="2400" b="1" dirty="0" smtClean="0"/>
              <a:t>AVOIDANCE of the current set of stimuli as she perceives</a:t>
            </a:r>
          </a:p>
          <a:p>
            <a:r>
              <a:rPr lang="en-US" sz="2400" b="1" dirty="0"/>
              <a:t>t</a:t>
            </a:r>
            <a:r>
              <a:rPr lang="en-US" sz="2400" b="1" dirty="0" smtClean="0"/>
              <a:t>hem to be AVERSIVE/THREATENING</a:t>
            </a:r>
          </a:p>
          <a:p>
            <a:endParaRPr lang="en-US" sz="2400" b="1" dirty="0"/>
          </a:p>
          <a:p>
            <a:r>
              <a:rPr lang="en-US" sz="2400" b="1" dirty="0" smtClean="0"/>
              <a:t>Behaving as she did as a child with her domineering parents</a:t>
            </a:r>
          </a:p>
          <a:p>
            <a:endParaRPr lang="en-US" sz="2400" b="1" dirty="0"/>
          </a:p>
          <a:p>
            <a:r>
              <a:rPr lang="en-US" sz="2400" b="1" dirty="0" smtClean="0"/>
              <a:t>Wanting to leave the room</a:t>
            </a:r>
          </a:p>
          <a:p>
            <a:endParaRPr lang="en-US" sz="2400" b="1" dirty="0"/>
          </a:p>
          <a:p>
            <a:r>
              <a:rPr lang="en-US" sz="2400" b="1" dirty="0" smtClean="0"/>
              <a:t>Entertaining suicidal thoughts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85449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863600"/>
            <a:ext cx="762260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The last and most important step is what is called </a:t>
            </a:r>
          </a:p>
          <a:p>
            <a:r>
              <a:rPr lang="en-US" sz="2400" b="1" dirty="0" smtClean="0"/>
              <a:t>‘Remediation’ in CBASP which is not unlike </a:t>
            </a:r>
          </a:p>
          <a:p>
            <a:r>
              <a:rPr lang="en-US" sz="2400" b="1" dirty="0" smtClean="0"/>
              <a:t>‘</a:t>
            </a:r>
            <a:r>
              <a:rPr lang="en-US" sz="2400" b="1" dirty="0" err="1" smtClean="0"/>
              <a:t>Commited</a:t>
            </a:r>
            <a:r>
              <a:rPr lang="en-US" sz="2400" b="1" dirty="0" smtClean="0"/>
              <a:t> Actions’ in ACT</a:t>
            </a:r>
          </a:p>
          <a:p>
            <a:endParaRPr lang="en-US" sz="2400" b="1" dirty="0"/>
          </a:p>
          <a:p>
            <a:r>
              <a:rPr lang="en-US" sz="2400" b="1" dirty="0" smtClean="0"/>
              <a:t>We work on what the client values and what he/she </a:t>
            </a:r>
          </a:p>
          <a:p>
            <a:r>
              <a:rPr lang="en-US" sz="2400" b="1" dirty="0"/>
              <a:t>c</a:t>
            </a:r>
            <a:r>
              <a:rPr lang="en-US" sz="2400" b="1" dirty="0" smtClean="0"/>
              <a:t>an do </a:t>
            </a:r>
            <a:r>
              <a:rPr lang="en-US" sz="2400" b="1" dirty="0" err="1" smtClean="0"/>
              <a:t>behaviourally</a:t>
            </a:r>
            <a:r>
              <a:rPr lang="en-US" sz="2400" b="1" dirty="0" smtClean="0"/>
              <a:t> in the here and now and also </a:t>
            </a:r>
          </a:p>
          <a:p>
            <a:r>
              <a:rPr lang="en-US" sz="2400" b="1" dirty="0" smtClean="0"/>
              <a:t>in learning for the future to engage in acts of commitment</a:t>
            </a:r>
          </a:p>
          <a:p>
            <a:r>
              <a:rPr lang="en-US" sz="2400" b="1" dirty="0"/>
              <a:t>i</a:t>
            </a:r>
            <a:r>
              <a:rPr lang="en-US" sz="2400" b="1" dirty="0" smtClean="0"/>
              <a:t>n service of Values.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17026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1479" y="487062"/>
            <a:ext cx="7619637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 the case of </a:t>
            </a:r>
            <a:r>
              <a:rPr lang="en-US" sz="2400" b="1" dirty="0"/>
              <a:t> </a:t>
            </a:r>
            <a:r>
              <a:rPr lang="en-US" sz="2400" b="1" dirty="0" smtClean="0"/>
              <a:t>my client these were</a:t>
            </a:r>
          </a:p>
          <a:p>
            <a:endParaRPr lang="en-US" sz="2400" b="1" dirty="0" smtClean="0"/>
          </a:p>
          <a:p>
            <a:pPr marL="457200" indent="-457200">
              <a:buAutoNum type="arabicPeriod"/>
            </a:pPr>
            <a:r>
              <a:rPr lang="en-US" sz="2400" b="1" dirty="0" smtClean="0"/>
              <a:t>To change the tone of her voice, make good eye contact with her husband, ask to be heard calmly and confidently.</a:t>
            </a:r>
          </a:p>
          <a:p>
            <a:pPr marL="457200" indent="-457200">
              <a:buAutoNum type="arabicPeriod"/>
            </a:pPr>
            <a:endParaRPr lang="en-US" sz="2400" b="1" dirty="0"/>
          </a:p>
          <a:p>
            <a:pPr marL="457200" indent="-457200">
              <a:buAutoNum type="arabicPeriod"/>
            </a:pPr>
            <a:r>
              <a:rPr lang="en-US" sz="2400" b="1" dirty="0" smtClean="0"/>
              <a:t>Inhabit her body as a 62 year old and not feel like she did as a child with her controlling parents.</a:t>
            </a:r>
          </a:p>
          <a:p>
            <a:pPr marL="457200" indent="-457200">
              <a:buAutoNum type="arabicPeriod"/>
            </a:pPr>
            <a:endParaRPr lang="en-US" sz="2400" b="1" dirty="0"/>
          </a:p>
          <a:p>
            <a:pPr marL="457200" indent="-457200">
              <a:buAutoNum type="arabicPeriod"/>
            </a:pPr>
            <a:r>
              <a:rPr lang="en-US" sz="2400" b="1" dirty="0" smtClean="0"/>
              <a:t>Say clearly that she had not broken the agreement</a:t>
            </a:r>
          </a:p>
          <a:p>
            <a:pPr marL="457200" indent="-457200">
              <a:buAutoNum type="arabicPeriod"/>
            </a:pPr>
            <a:endParaRPr lang="en-US" sz="2400" b="1" dirty="0"/>
          </a:p>
          <a:p>
            <a:pPr marL="457200" indent="-457200">
              <a:buAutoNum type="arabicPeriod"/>
            </a:pPr>
            <a:r>
              <a:rPr lang="en-US" sz="2400" b="1" dirty="0" smtClean="0"/>
              <a:t>Also state that she had the right to her own views </a:t>
            </a:r>
          </a:p>
          <a:p>
            <a:r>
              <a:rPr lang="en-US" sz="2400" b="1" dirty="0" smtClean="0"/>
              <a:t>     even if he did not agree</a:t>
            </a:r>
          </a:p>
          <a:p>
            <a:pPr marL="457200" indent="-457200">
              <a:buAutoNum type="arabicPeriod"/>
            </a:pPr>
            <a:endParaRPr lang="en-US" sz="2400" b="1" dirty="0"/>
          </a:p>
          <a:p>
            <a:r>
              <a:rPr lang="en-US" sz="2400" b="1" dirty="0" smtClean="0"/>
              <a:t>5. Show understanding for his thoughts and feelings- maybe hold his hand or put an arm around his shoulder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36347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1480" y="1026308"/>
            <a:ext cx="9080704" cy="5016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In summary the ‘Situational Analysis’ </a:t>
            </a:r>
          </a:p>
          <a:p>
            <a:r>
              <a:rPr lang="en-US" sz="3200" b="1" dirty="0"/>
              <a:t>i</a:t>
            </a:r>
            <a:r>
              <a:rPr lang="en-US" sz="3200" b="1" dirty="0" smtClean="0"/>
              <a:t>s a powerful and effective tool to help </a:t>
            </a:r>
            <a:r>
              <a:rPr lang="en-US" sz="3200" b="1" dirty="0" smtClean="0">
                <a:solidFill>
                  <a:srgbClr val="0000FF"/>
                </a:solidFill>
              </a:rPr>
              <a:t>prevent</a:t>
            </a:r>
          </a:p>
          <a:p>
            <a:r>
              <a:rPr lang="en-US" sz="3200" b="1" dirty="0" smtClean="0">
                <a:solidFill>
                  <a:srgbClr val="0000FF"/>
                </a:solidFill>
              </a:rPr>
              <a:t>‘loss of contact’ </a:t>
            </a:r>
            <a:r>
              <a:rPr lang="en-US" sz="3200" b="1" dirty="0" smtClean="0"/>
              <a:t>with the present </a:t>
            </a:r>
          </a:p>
          <a:p>
            <a:r>
              <a:rPr lang="en-US" sz="3200" b="1" dirty="0" smtClean="0"/>
              <a:t>moment using real life situations that cause pain and suffering,</a:t>
            </a:r>
          </a:p>
          <a:p>
            <a:r>
              <a:rPr lang="en-US" sz="3200" b="1" dirty="0" smtClean="0"/>
              <a:t>AND</a:t>
            </a:r>
          </a:p>
          <a:p>
            <a:r>
              <a:rPr lang="en-US" sz="3200" b="1" dirty="0" smtClean="0"/>
              <a:t> </a:t>
            </a:r>
            <a:r>
              <a:rPr lang="en-US" sz="3200" b="1" dirty="0"/>
              <a:t>B</a:t>
            </a:r>
            <a:r>
              <a:rPr lang="en-US" sz="3200" b="1" dirty="0" smtClean="0"/>
              <a:t>uilding strategies to enhance increased </a:t>
            </a:r>
          </a:p>
          <a:p>
            <a:r>
              <a:rPr lang="en-US" sz="3200" b="1" dirty="0" smtClean="0"/>
              <a:t>PRESENCE and DEFUSION from habitual  </a:t>
            </a:r>
          </a:p>
          <a:p>
            <a:r>
              <a:rPr lang="en-US" sz="3200" b="1" dirty="0" smtClean="0"/>
              <a:t>thoughts and feelings rooted in the past. </a:t>
            </a:r>
          </a:p>
          <a:p>
            <a:r>
              <a:rPr lang="en-US" sz="3200" b="1" dirty="0" smtClean="0"/>
              <a:t> </a:t>
            </a:r>
            <a:r>
              <a:rPr lang="en-US" sz="3200" b="1" i="1" dirty="0" smtClean="0">
                <a:solidFill>
                  <a:srgbClr val="0000FF"/>
                </a:solidFill>
              </a:rPr>
              <a:t>in the service of chosen values</a:t>
            </a:r>
            <a:endParaRPr lang="en-US" sz="32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0917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0267" y="1354667"/>
            <a:ext cx="377539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Experiential Learning</a:t>
            </a:r>
          </a:p>
          <a:p>
            <a:endParaRPr lang="en-US" sz="2800" b="1" dirty="0"/>
          </a:p>
          <a:p>
            <a:r>
              <a:rPr lang="en-US" sz="2800" b="1" i="1" dirty="0" smtClean="0"/>
              <a:t>ROLE PLAY Exercise 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472009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1349</Words>
  <Application>Microsoft Macintosh PowerPoint</Application>
  <PresentationFormat>On-screen Show (4:3)</PresentationFormat>
  <Paragraphs>208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  Tilak</dc:creator>
  <cp:lastModifiedBy>Deepa  Tilak</cp:lastModifiedBy>
  <cp:revision>57</cp:revision>
  <dcterms:created xsi:type="dcterms:W3CDTF">2017-12-11T10:35:25Z</dcterms:created>
  <dcterms:modified xsi:type="dcterms:W3CDTF">2018-01-06T11:45:59Z</dcterms:modified>
</cp:coreProperties>
</file>