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6" r:id="rId2"/>
    <p:sldId id="303" r:id="rId3"/>
    <p:sldId id="313" r:id="rId4"/>
    <p:sldId id="257" r:id="rId5"/>
    <p:sldId id="314" r:id="rId6"/>
    <p:sldId id="275" r:id="rId7"/>
    <p:sldId id="277" r:id="rId8"/>
    <p:sldId id="270" r:id="rId9"/>
    <p:sldId id="278" r:id="rId10"/>
    <p:sldId id="258" r:id="rId11"/>
    <p:sldId id="260" r:id="rId12"/>
    <p:sldId id="279" r:id="rId13"/>
    <p:sldId id="294" r:id="rId14"/>
    <p:sldId id="271" r:id="rId15"/>
    <p:sldId id="291" r:id="rId16"/>
    <p:sldId id="292" r:id="rId17"/>
    <p:sldId id="293" r:id="rId18"/>
    <p:sldId id="311" r:id="rId19"/>
    <p:sldId id="285" r:id="rId20"/>
    <p:sldId id="304" r:id="rId21"/>
    <p:sldId id="307" r:id="rId22"/>
    <p:sldId id="315" r:id="rId23"/>
    <p:sldId id="301" r:id="rId24"/>
    <p:sldId id="309" r:id="rId25"/>
    <p:sldId id="305" r:id="rId26"/>
    <p:sldId id="298" r:id="rId27"/>
    <p:sldId id="300" r:id="rId28"/>
    <p:sldId id="308" r:id="rId29"/>
    <p:sldId id="302" r:id="rId30"/>
    <p:sldId id="312" r:id="rId31"/>
    <p:sldId id="31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7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82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984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879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674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90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790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35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076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27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86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42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4053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920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992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58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4635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623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9BAA509-0CBC-483F-BCC9-4C3E30C04EE0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15EC3-5745-44FA-AE9C-BB48506FA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7665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99214"/>
          </a:xfrm>
        </p:spPr>
        <p:txBody>
          <a:bodyPr>
            <a:normAutofit fontScale="90000"/>
          </a:bodyPr>
          <a:lstStyle/>
          <a:p>
            <a:r>
              <a:rPr lang="en-US" sz="7200" b="1" i="1" dirty="0" smtClean="0"/>
              <a:t>Is it Kawasaki or something new?!!</a:t>
            </a:r>
            <a:endParaRPr lang="en-US" sz="7200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916328"/>
          </a:xfrm>
        </p:spPr>
        <p:txBody>
          <a:bodyPr>
            <a:normAutofit/>
          </a:bodyPr>
          <a:lstStyle/>
          <a:p>
            <a:pPr lvl="0">
              <a:buClr>
                <a:srgbClr val="44546A">
                  <a:lumMod val="40000"/>
                  <a:lumOff val="60000"/>
                </a:srgbClr>
              </a:buClr>
            </a:pPr>
            <a:r>
              <a:rPr lang="en-US" sz="2800" b="1" i="1" dirty="0">
                <a:solidFill>
                  <a:srgbClr val="FF0000"/>
                </a:solidFill>
              </a:rPr>
              <a:t>Mohammed Ismael </a:t>
            </a:r>
            <a:r>
              <a:rPr lang="en-US" sz="2800" b="1" i="1" dirty="0" err="1">
                <a:solidFill>
                  <a:srgbClr val="FF0000"/>
                </a:solidFill>
              </a:rPr>
              <a:t>Abd</a:t>
            </a:r>
            <a:r>
              <a:rPr lang="en-US" sz="2800" b="1" i="1" dirty="0">
                <a:solidFill>
                  <a:srgbClr val="FF0000"/>
                </a:solidFill>
              </a:rPr>
              <a:t> El-</a:t>
            </a:r>
            <a:r>
              <a:rPr lang="en-US" sz="2800" b="1" i="1" dirty="0" err="1">
                <a:solidFill>
                  <a:srgbClr val="FF0000"/>
                </a:solidFill>
              </a:rPr>
              <a:t>Monem</a:t>
            </a:r>
            <a:endParaRPr lang="en-US" sz="2800" b="1" i="1" dirty="0">
              <a:solidFill>
                <a:srgbClr val="FF0000"/>
              </a:solidFill>
            </a:endParaRPr>
          </a:p>
          <a:p>
            <a:endParaRPr lang="en-US" sz="2800" b="1" i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chemeClr val="tx1"/>
                </a:solidFill>
              </a:rPr>
              <a:t>Specialist of pediatrics and neonatology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Benha</a:t>
            </a:r>
            <a:r>
              <a:rPr lang="en-US" b="1" dirty="0" smtClean="0">
                <a:solidFill>
                  <a:schemeClr val="tx1"/>
                </a:solidFill>
              </a:rPr>
              <a:t> children hospital</a:t>
            </a:r>
          </a:p>
        </p:txBody>
      </p:sp>
    </p:spTree>
    <p:extLst>
      <p:ext uri="{BB962C8B-B14F-4D97-AF65-F5344CB8AC3E}">
        <p14:creationId xmlns:p14="http://schemas.microsoft.com/office/powerpoint/2010/main" val="18715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248195"/>
            <a:ext cx="9679577" cy="629629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 smtClean="0">
                <a:solidFill>
                  <a:prstClr val="white"/>
                </a:solidFill>
              </a:rPr>
              <a:t>O.Y., </a:t>
            </a:r>
            <a:r>
              <a:rPr lang="en-US" sz="2400" b="1" dirty="0">
                <a:solidFill>
                  <a:prstClr val="white"/>
                </a:solidFill>
              </a:rPr>
              <a:t>male, 4 years, 5</a:t>
            </a:r>
            <a:r>
              <a:rPr lang="en-US" sz="2400" b="1" baseline="30000" dirty="0">
                <a:solidFill>
                  <a:prstClr val="white"/>
                </a:solidFill>
              </a:rPr>
              <a:t>th</a:t>
            </a:r>
            <a:r>
              <a:rPr lang="en-US" sz="2400" b="1" dirty="0">
                <a:solidFill>
                  <a:prstClr val="white"/>
                </a:solidFill>
              </a:rPr>
              <a:t> in order, non </a:t>
            </a:r>
            <a:r>
              <a:rPr lang="en-US" sz="2400" b="1" dirty="0" err="1">
                <a:solidFill>
                  <a:prstClr val="white"/>
                </a:solidFill>
              </a:rPr>
              <a:t>consangious</a:t>
            </a:r>
            <a:r>
              <a:rPr lang="en-US" sz="2400" b="1" dirty="0">
                <a:solidFill>
                  <a:prstClr val="white"/>
                </a:solidFill>
              </a:rPr>
              <a:t> marriage, average social class, living in </a:t>
            </a:r>
            <a:r>
              <a:rPr lang="en-US" sz="2400" b="1" dirty="0" err="1">
                <a:solidFill>
                  <a:prstClr val="white"/>
                </a:solidFill>
              </a:rPr>
              <a:t>Benha</a:t>
            </a:r>
            <a:r>
              <a:rPr lang="en-US" sz="2400" b="1" dirty="0">
                <a:solidFill>
                  <a:prstClr val="white"/>
                </a:solidFill>
              </a:rPr>
              <a:t>.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>
                <a:solidFill>
                  <a:prstClr val="white"/>
                </a:solidFill>
              </a:rPr>
              <a:t>Presented to ER with </a:t>
            </a:r>
            <a:r>
              <a:rPr lang="en-US" sz="2400" b="1" dirty="0" smtClean="0">
                <a:solidFill>
                  <a:prstClr val="white"/>
                </a:solidFill>
              </a:rPr>
              <a:t>low grade fever , </a:t>
            </a:r>
            <a:r>
              <a:rPr lang="en-US" sz="2400" b="1" dirty="0" err="1">
                <a:solidFill>
                  <a:prstClr val="white"/>
                </a:solidFill>
              </a:rPr>
              <a:t>abd</a:t>
            </a:r>
            <a:r>
              <a:rPr lang="en-US" sz="2400" b="1" dirty="0">
                <a:solidFill>
                  <a:prstClr val="white"/>
                </a:solidFill>
              </a:rPr>
              <a:t>. Pain, peeling of skin</a:t>
            </a:r>
            <a:r>
              <a:rPr lang="en-US" sz="2400" b="1" dirty="0" smtClean="0">
                <a:solidFill>
                  <a:prstClr val="white"/>
                </a:solidFill>
              </a:rPr>
              <a:t>.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>
                <a:solidFill>
                  <a:prstClr val="white"/>
                </a:solidFill>
              </a:rPr>
              <a:t>Condition started 7 days before admission with </a:t>
            </a:r>
            <a:r>
              <a:rPr lang="en-US" sz="2400" b="1" dirty="0" smtClean="0">
                <a:solidFill>
                  <a:prstClr val="white"/>
                </a:solidFill>
              </a:rPr>
              <a:t>low grade fever not associated with URT </a:t>
            </a:r>
            <a:r>
              <a:rPr lang="en-US" sz="2400" b="1" dirty="0" err="1" smtClean="0">
                <a:solidFill>
                  <a:prstClr val="white"/>
                </a:solidFill>
              </a:rPr>
              <a:t>manif</a:t>
            </a:r>
            <a:r>
              <a:rPr lang="en-US" sz="2400" b="1" dirty="0" smtClean="0">
                <a:solidFill>
                  <a:prstClr val="white"/>
                </a:solidFill>
              </a:rPr>
              <a:t>., moderate colicky </a:t>
            </a:r>
            <a:r>
              <a:rPr lang="en-US" sz="2400" b="1" dirty="0" err="1" smtClean="0">
                <a:solidFill>
                  <a:prstClr val="white"/>
                </a:solidFill>
              </a:rPr>
              <a:t>abd</a:t>
            </a:r>
            <a:r>
              <a:rPr lang="en-US" sz="2400" b="1" dirty="0">
                <a:solidFill>
                  <a:prstClr val="white"/>
                </a:solidFill>
              </a:rPr>
              <a:t>. </a:t>
            </a:r>
            <a:r>
              <a:rPr lang="en-US" sz="2400" b="1" dirty="0" smtClean="0">
                <a:solidFill>
                  <a:prstClr val="white"/>
                </a:solidFill>
              </a:rPr>
              <a:t>Pain (hypogastric area)</a:t>
            </a:r>
            <a:r>
              <a:rPr lang="en-US" sz="2400" b="1" dirty="0">
                <a:solidFill>
                  <a:prstClr val="white"/>
                </a:solidFill>
              </a:rPr>
              <a:t>,</a:t>
            </a:r>
            <a:r>
              <a:rPr lang="en-US" sz="2400" b="1" dirty="0" smtClean="0">
                <a:solidFill>
                  <a:prstClr val="white"/>
                </a:solidFill>
              </a:rPr>
              <a:t> vomiting but no diarrhea.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>
                <a:solidFill>
                  <a:prstClr val="white"/>
                </a:solidFill>
              </a:rPr>
              <a:t>SMA and received </a:t>
            </a:r>
            <a:r>
              <a:rPr lang="en-US" sz="2400" b="1" dirty="0" smtClean="0">
                <a:solidFill>
                  <a:prstClr val="white"/>
                </a:solidFill>
              </a:rPr>
              <a:t>abs.</a:t>
            </a:r>
          </a:p>
          <a:p>
            <a:pPr marL="0" lvl="0" indent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None/>
            </a:pPr>
            <a:endParaRPr lang="en-US" b="1" dirty="0">
              <a:solidFill>
                <a:prstClr val="white"/>
              </a:solidFill>
            </a:endParaRP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endParaRPr lang="en-US" b="1" dirty="0">
              <a:solidFill>
                <a:prstClr val="white"/>
              </a:solidFill>
            </a:endParaRPr>
          </a:p>
          <a:p>
            <a:pPr lvl="0" algn="justLow">
              <a:buClr>
                <a:srgbClr val="1E5155">
                  <a:lumMod val="40000"/>
                  <a:lumOff val="60000"/>
                </a:srgbClr>
              </a:buClr>
            </a:pPr>
            <a:endParaRPr lang="en-US" sz="3600" dirty="0">
              <a:solidFill>
                <a:prstClr val="white"/>
              </a:solidFill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5"/>
            <a:ext cx="2926080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Case presentation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E6B729">
                    <a:lumMod val="20000"/>
                    <a:lumOff val="80000"/>
                  </a:srgbClr>
                </a:solidFill>
                <a:effectLst/>
                <a:uLnTx/>
                <a:uFillTx/>
              </a:rPr>
              <a:t>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7115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714" y="862150"/>
            <a:ext cx="9070139" cy="5386250"/>
          </a:xfrm>
        </p:spPr>
        <p:txBody>
          <a:bodyPr/>
          <a:lstStyle/>
          <a:p>
            <a:pPr lvl="0" algn="justLow">
              <a:lnSpc>
                <a:spcPct val="150000"/>
              </a:lnSpc>
            </a:pPr>
            <a:endParaRPr lang="en-US" sz="2400" b="1" dirty="0" smtClean="0">
              <a:solidFill>
                <a:prstClr val="white"/>
              </a:solidFill>
            </a:endParaRPr>
          </a:p>
          <a:p>
            <a:pPr lvl="0" algn="justLow">
              <a:lnSpc>
                <a:spcPct val="150000"/>
              </a:lnSpc>
            </a:pPr>
            <a:r>
              <a:rPr lang="en-US" sz="2400" b="1" dirty="0" smtClean="0">
                <a:solidFill>
                  <a:prstClr val="white"/>
                </a:solidFill>
              </a:rPr>
              <a:t>On </a:t>
            </a:r>
            <a:r>
              <a:rPr lang="en-US" sz="2400" b="1" dirty="0">
                <a:solidFill>
                  <a:prstClr val="white"/>
                </a:solidFill>
              </a:rPr>
              <a:t>the 2</a:t>
            </a:r>
            <a:r>
              <a:rPr lang="en-US" sz="2400" b="1" baseline="30000" dirty="0">
                <a:solidFill>
                  <a:prstClr val="white"/>
                </a:solidFill>
              </a:rPr>
              <a:t>nd</a:t>
            </a:r>
            <a:r>
              <a:rPr lang="en-US" sz="2400" b="1" dirty="0">
                <a:solidFill>
                  <a:prstClr val="white"/>
                </a:solidFill>
              </a:rPr>
              <a:t> day developed strawberry </a:t>
            </a:r>
            <a:r>
              <a:rPr lang="en-US" sz="2400" b="1" dirty="0" smtClean="0">
                <a:solidFill>
                  <a:prstClr val="white"/>
                </a:solidFill>
              </a:rPr>
              <a:t>tongue, </a:t>
            </a:r>
            <a:r>
              <a:rPr lang="en-US" sz="2400" b="1" dirty="0">
                <a:solidFill>
                  <a:prstClr val="white"/>
                </a:solidFill>
              </a:rPr>
              <a:t>fissured </a:t>
            </a:r>
            <a:r>
              <a:rPr lang="en-US" sz="2400" b="1" dirty="0" smtClean="0">
                <a:solidFill>
                  <a:prstClr val="white"/>
                </a:solidFill>
              </a:rPr>
              <a:t>lip and bilateral non purulent conjunctivitis.</a:t>
            </a:r>
          </a:p>
          <a:p>
            <a:pPr lvl="0" algn="justLow">
              <a:lnSpc>
                <a:spcPct val="150000"/>
              </a:lnSpc>
            </a:pPr>
            <a:r>
              <a:rPr lang="en-US" sz="2400" b="1" dirty="0" smtClean="0">
                <a:solidFill>
                  <a:prstClr val="white"/>
                </a:solidFill>
              </a:rPr>
              <a:t>After 5 days, peeling </a:t>
            </a:r>
            <a:r>
              <a:rPr lang="en-US" sz="2400" b="1" dirty="0">
                <a:solidFill>
                  <a:prstClr val="white"/>
                </a:solidFill>
              </a:rPr>
              <a:t>of skin of groin area.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5"/>
            <a:ext cx="2926080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Case presentation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E6B729">
                    <a:lumMod val="20000"/>
                    <a:lumOff val="80000"/>
                  </a:srgbClr>
                </a:solidFill>
                <a:effectLst/>
                <a:uLnTx/>
                <a:uFillTx/>
              </a:rPr>
              <a:t>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3048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709" y="248195"/>
            <a:ext cx="9692639" cy="6178731"/>
          </a:xfrm>
        </p:spPr>
        <p:txBody>
          <a:bodyPr>
            <a:normAutofit/>
          </a:bodyPr>
          <a:lstStyle/>
          <a:p>
            <a:pPr algn="justLow"/>
            <a:endParaRPr lang="en-US" sz="3600" dirty="0" smtClean="0"/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 smtClean="0"/>
              <a:t>Condition </a:t>
            </a:r>
            <a:r>
              <a:rPr lang="en-US" sz="2400" b="1" dirty="0"/>
              <a:t>isn’t assoc. with pallor or jaundice</a:t>
            </a:r>
            <a:r>
              <a:rPr lang="en-US" sz="2400" b="1" dirty="0" smtClean="0"/>
              <a:t>.</a:t>
            </a:r>
          </a:p>
          <a:p>
            <a:pPr lvl="0" algn="justLow">
              <a:lnSpc>
                <a:spcPct val="16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/>
              <a:t>No </a:t>
            </a:r>
            <a:r>
              <a:rPr lang="en-US" sz="2400" b="1" dirty="0" err="1"/>
              <a:t>abd</a:t>
            </a:r>
            <a:r>
              <a:rPr lang="en-US" sz="2400" b="1" dirty="0"/>
              <a:t>. Distention.</a:t>
            </a:r>
          </a:p>
          <a:p>
            <a:pPr lvl="0" algn="justLow">
              <a:lnSpc>
                <a:spcPct val="16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/>
              <a:t>No bleeding tendency as epistaxis or GIT bleeding.</a:t>
            </a:r>
          </a:p>
          <a:p>
            <a:pPr lvl="0" algn="justLow">
              <a:lnSpc>
                <a:spcPct val="16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/>
              <a:t>No cough nor dyspnea</a:t>
            </a:r>
            <a:r>
              <a:rPr lang="en-US" sz="2400" b="1" dirty="0" smtClean="0"/>
              <a:t>.</a:t>
            </a:r>
          </a:p>
          <a:p>
            <a:pPr lvl="0" algn="justLow">
              <a:lnSpc>
                <a:spcPct val="16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/>
              <a:t>No convulsions nor other neurological </a:t>
            </a:r>
            <a:r>
              <a:rPr lang="en-US" sz="2400" b="1" dirty="0" err="1"/>
              <a:t>manif</a:t>
            </a:r>
            <a:r>
              <a:rPr lang="en-US" sz="2400" b="1" dirty="0"/>
              <a:t>.</a:t>
            </a:r>
          </a:p>
          <a:p>
            <a:pPr lvl="0" algn="justLow">
              <a:lnSpc>
                <a:spcPct val="16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/>
              <a:t>No dysuria nor frequency</a:t>
            </a:r>
            <a:r>
              <a:rPr lang="en-US" sz="2400" b="1" dirty="0" smtClean="0"/>
              <a:t>.</a:t>
            </a:r>
          </a:p>
          <a:p>
            <a:pPr lvl="0" algn="justLow">
              <a:lnSpc>
                <a:spcPct val="16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 smtClean="0"/>
              <a:t>No rash.</a:t>
            </a:r>
            <a:endParaRPr lang="en-US" sz="2400" b="1" dirty="0"/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endParaRPr lang="en-US" sz="2400" b="1" dirty="0"/>
          </a:p>
          <a:p>
            <a:pPr algn="justLow"/>
            <a:endParaRPr lang="en-US" dirty="0" smtClean="0"/>
          </a:p>
          <a:p>
            <a:pPr algn="justLow"/>
            <a:endParaRPr lang="en-US" dirty="0" smtClean="0"/>
          </a:p>
          <a:p>
            <a:pPr algn="justLow"/>
            <a:endParaRPr lang="en-US" sz="3600" dirty="0" smtClean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5"/>
            <a:ext cx="2926080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Case presentation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E6B729">
                    <a:lumMod val="20000"/>
                    <a:lumOff val="80000"/>
                  </a:srgbClr>
                </a:solidFill>
                <a:effectLst/>
                <a:uLnTx/>
                <a:uFillTx/>
              </a:rPr>
              <a:t>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4755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6652" y="979714"/>
            <a:ext cx="9083202" cy="5268685"/>
          </a:xfrm>
        </p:spPr>
        <p:txBody>
          <a:bodyPr/>
          <a:lstStyle/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endParaRPr lang="en-US" sz="2400" b="1" dirty="0" smtClean="0">
              <a:solidFill>
                <a:prstClr val="white"/>
              </a:solidFill>
            </a:endParaRP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endParaRPr lang="en-US" sz="2400" b="1" dirty="0">
              <a:solidFill>
                <a:prstClr val="white"/>
              </a:solidFill>
            </a:endParaRP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 smtClean="0">
                <a:solidFill>
                  <a:prstClr val="white"/>
                </a:solidFill>
              </a:rPr>
              <a:t>+</a:t>
            </a:r>
            <a:r>
              <a:rPr lang="en-US" sz="2400" b="1" dirty="0" err="1">
                <a:solidFill>
                  <a:prstClr val="white"/>
                </a:solidFill>
              </a:rPr>
              <a:t>ve</a:t>
            </a:r>
            <a:r>
              <a:rPr lang="en-US" sz="2400" b="1" dirty="0">
                <a:solidFill>
                  <a:prstClr val="white"/>
                </a:solidFill>
              </a:rPr>
              <a:t> history of contact with confirmed case of </a:t>
            </a:r>
            <a:r>
              <a:rPr lang="en-US" sz="2400" b="1" dirty="0" smtClean="0">
                <a:solidFill>
                  <a:prstClr val="white"/>
                </a:solidFill>
              </a:rPr>
              <a:t>COVID-19 </a:t>
            </a:r>
            <a:r>
              <a:rPr lang="en-US" sz="2400" b="1" dirty="0">
                <a:solidFill>
                  <a:prstClr val="white"/>
                </a:solidFill>
              </a:rPr>
              <a:t>within 2 weeks before appearance of symptoms.</a:t>
            </a:r>
            <a:endParaRPr lang="en-US" sz="2800" b="1" dirty="0">
              <a:solidFill>
                <a:prstClr val="white"/>
              </a:solidFill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5"/>
            <a:ext cx="1841863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noProof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Past history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E6B729">
                    <a:lumMod val="20000"/>
                    <a:lumOff val="80000"/>
                  </a:srgbClr>
                </a:solidFill>
                <a:effectLst/>
                <a:uLnTx/>
                <a:uFillTx/>
              </a:rPr>
              <a:t>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2597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0" y="248196"/>
            <a:ext cx="10570029" cy="5995850"/>
          </a:xfrm>
        </p:spPr>
        <p:txBody>
          <a:bodyPr>
            <a:normAutofit/>
          </a:bodyPr>
          <a:lstStyle/>
          <a:p>
            <a:pPr lvl="0" algn="justLow"/>
            <a:endParaRPr lang="en-US" sz="3600" dirty="0" smtClean="0">
              <a:solidFill>
                <a:prstClr val="black"/>
              </a:solidFill>
            </a:endParaRP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Ante natal history: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prstClr val="black"/>
                </a:solidFill>
              </a:rPr>
              <a:t> </a:t>
            </a:r>
            <a:r>
              <a:rPr lang="en-US" sz="2400" b="1" dirty="0" smtClean="0">
                <a:solidFill>
                  <a:prstClr val="white"/>
                </a:solidFill>
              </a:rPr>
              <a:t>G5 </a:t>
            </a:r>
            <a:r>
              <a:rPr lang="en-US" sz="2400" b="1" dirty="0">
                <a:solidFill>
                  <a:prstClr val="white"/>
                </a:solidFill>
              </a:rPr>
              <a:t>P5 </a:t>
            </a:r>
            <a:r>
              <a:rPr lang="en-US" sz="2400" b="1" dirty="0" smtClean="0">
                <a:solidFill>
                  <a:prstClr val="white"/>
                </a:solidFill>
              </a:rPr>
              <a:t>A0.</a:t>
            </a:r>
            <a:endParaRPr lang="en-US" sz="2400" b="1" dirty="0">
              <a:solidFill>
                <a:prstClr val="white"/>
              </a:solidFill>
            </a:endParaRP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prstClr val="white"/>
                </a:solidFill>
              </a:rPr>
              <a:t> No PROM</a:t>
            </a:r>
            <a:r>
              <a:rPr lang="en-US" sz="2400" b="1" dirty="0" smtClean="0">
                <a:solidFill>
                  <a:prstClr val="white"/>
                </a:solidFill>
              </a:rPr>
              <a:t>.</a:t>
            </a:r>
            <a:endParaRPr lang="en-US" sz="2400" b="1" dirty="0">
              <a:solidFill>
                <a:prstClr val="white"/>
              </a:solidFill>
            </a:endParaRP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prstClr val="white"/>
                </a:solidFill>
              </a:rPr>
              <a:t> No </a:t>
            </a:r>
            <a:r>
              <a:rPr lang="en-US" sz="2400" b="1" dirty="0">
                <a:solidFill>
                  <a:prstClr val="white"/>
                </a:solidFill>
              </a:rPr>
              <a:t>fever, rash, jaundice or blood transfusion</a:t>
            </a:r>
            <a:r>
              <a:rPr lang="en-US" sz="2400" b="1" dirty="0" smtClean="0">
                <a:solidFill>
                  <a:prstClr val="white"/>
                </a:solidFill>
              </a:rPr>
              <a:t>.</a:t>
            </a:r>
            <a:endParaRPr lang="en-US" sz="2400" b="1" dirty="0">
              <a:solidFill>
                <a:prstClr val="white"/>
              </a:solidFill>
            </a:endParaRP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Natal history: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prstClr val="white"/>
                </a:solidFill>
              </a:rPr>
              <a:t> FT- NVD- immediate first cry.</a:t>
            </a:r>
          </a:p>
          <a:p>
            <a:pPr algn="justLow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5"/>
            <a:ext cx="1841863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noProof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Past history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E6B729">
                    <a:lumMod val="20000"/>
                    <a:lumOff val="80000"/>
                  </a:srgbClr>
                </a:solidFill>
                <a:effectLst/>
                <a:uLnTx/>
                <a:uFillTx/>
              </a:rPr>
              <a:t>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9439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834" y="313509"/>
            <a:ext cx="10556966" cy="586345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b="1" dirty="0" smtClean="0"/>
          </a:p>
          <a:p>
            <a:pPr marL="457200" lvl="0" indent="-45720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Post natal history</a:t>
            </a: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:</a:t>
            </a:r>
            <a:endParaRPr lang="en-US" sz="2400" b="1" dirty="0">
              <a:solidFill>
                <a:prstClr val="white"/>
              </a:solidFill>
            </a:endParaRP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prstClr val="white"/>
                </a:solidFill>
              </a:rPr>
              <a:t>No NICU admission, no history of jaundice, no convulsions, no fever, no bleeding.</a:t>
            </a:r>
          </a:p>
          <a:p>
            <a:pPr marL="0" lvl="0" indent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None/>
            </a:pPr>
            <a:endParaRPr lang="en-US" sz="2400" b="1" dirty="0">
              <a:solidFill>
                <a:prstClr val="white"/>
              </a:solidFill>
            </a:endParaRPr>
          </a:p>
          <a:p>
            <a:pPr marL="457200" lvl="0" indent="-45720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Developmental history</a:t>
            </a: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:</a:t>
            </a:r>
            <a:endParaRPr lang="en-US" sz="2400" b="1" dirty="0">
              <a:solidFill>
                <a:prstClr val="white"/>
              </a:solidFill>
            </a:endParaRP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prstClr val="white"/>
                </a:solidFill>
              </a:rPr>
              <a:t>Normal motor and mental development.</a:t>
            </a:r>
          </a:p>
          <a:p>
            <a:pPr marL="0" indent="0">
              <a:buNone/>
            </a:pPr>
            <a:endParaRPr lang="en-US" sz="3200" b="1" dirty="0" smtClean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5"/>
            <a:ext cx="1841863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noProof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Past history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E6B729">
                    <a:lumMod val="20000"/>
                    <a:lumOff val="80000"/>
                  </a:srgbClr>
                </a:solidFill>
                <a:effectLst/>
                <a:uLnTx/>
                <a:uFillTx/>
              </a:rPr>
              <a:t>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0383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1" y="940525"/>
            <a:ext cx="10345783" cy="5499463"/>
          </a:xfrm>
        </p:spPr>
        <p:txBody>
          <a:bodyPr>
            <a:normAutofit lnSpcReduction="10000"/>
          </a:bodyPr>
          <a:lstStyle/>
          <a:p>
            <a:pPr marL="0" indent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Dietetic history: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prstClr val="white"/>
                </a:solidFill>
              </a:rPr>
              <a:t>Exclusive breast feeding till age of 6 m.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prstClr val="white"/>
                </a:solidFill>
              </a:rPr>
              <a:t>Weaned at age of 6 m. on yogurt, cereals and fruits</a:t>
            </a:r>
            <a:r>
              <a:rPr lang="en-US" sz="2400" b="1" dirty="0" smtClean="0">
                <a:solidFill>
                  <a:prstClr val="white"/>
                </a:solidFill>
              </a:rPr>
              <a:t>.</a:t>
            </a:r>
            <a:endParaRPr lang="en-US" sz="2400" b="1" dirty="0">
              <a:solidFill>
                <a:prstClr val="white"/>
              </a:solidFill>
            </a:endParaRPr>
          </a:p>
          <a:p>
            <a:pPr marL="0" lvl="0" indent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Vaccine: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prstClr val="white"/>
                </a:solidFill>
              </a:rPr>
              <a:t> Up </a:t>
            </a:r>
            <a:r>
              <a:rPr lang="en-US" sz="2400" b="1" dirty="0">
                <a:solidFill>
                  <a:prstClr val="white"/>
                </a:solidFill>
              </a:rPr>
              <a:t>to </a:t>
            </a:r>
            <a:r>
              <a:rPr lang="en-US" sz="2400" b="1" dirty="0" smtClean="0">
                <a:solidFill>
                  <a:prstClr val="white"/>
                </a:solidFill>
              </a:rPr>
              <a:t>date</a:t>
            </a:r>
            <a:endParaRPr lang="en-US" sz="2400" dirty="0">
              <a:solidFill>
                <a:prstClr val="white"/>
              </a:solidFill>
            </a:endParaRPr>
          </a:p>
          <a:p>
            <a:pPr marL="0" indent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Family history: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/>
              <a:t>Negative cons.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/>
              <a:t>-</a:t>
            </a:r>
            <a:r>
              <a:rPr lang="en-US" sz="2400" b="1" dirty="0" err="1"/>
              <a:t>ve</a:t>
            </a:r>
            <a:r>
              <a:rPr lang="en-US" sz="2400" b="1" dirty="0"/>
              <a:t> family history for renal, skeletal, neuro </a:t>
            </a:r>
            <a:r>
              <a:rPr lang="en-US" sz="2400" b="1" dirty="0" err="1"/>
              <a:t>ms</a:t>
            </a:r>
            <a:r>
              <a:rPr lang="en-US" sz="2400" b="1" dirty="0"/>
              <a:t> dis.</a:t>
            </a:r>
          </a:p>
          <a:p>
            <a:pPr marL="457200" indent="-457200" algn="justLow">
              <a:lnSpc>
                <a:spcPct val="1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709860"/>
            <a:ext cx="10763794" cy="2590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s-ES" sz="2800" b="1" dirty="0" smtClean="0"/>
          </a:p>
          <a:p>
            <a:pPr marL="457200" indent="-457200" algn="justLow" defTabSz="457200">
              <a:lnSpc>
                <a:spcPct val="150000"/>
              </a:lnSpc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</a:pPr>
            <a:endParaRPr lang="es-ES" sz="2800" b="1" dirty="0">
              <a:solidFill>
                <a:schemeClr val="accent3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endParaRPr lang="es-E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5"/>
            <a:ext cx="1841863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noProof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Past history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E6B729">
                    <a:lumMod val="20000"/>
                    <a:lumOff val="80000"/>
                  </a:srgbClr>
                </a:solidFill>
                <a:effectLst/>
                <a:uLnTx/>
                <a:uFillTx/>
              </a:rPr>
              <a:t>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5131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331" y="744583"/>
            <a:ext cx="10661469" cy="5773782"/>
          </a:xfrm>
        </p:spPr>
        <p:txBody>
          <a:bodyPr>
            <a:normAutofit/>
          </a:bodyPr>
          <a:lstStyle/>
          <a:p>
            <a:pPr lvl="1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200" b="1" dirty="0">
                <a:solidFill>
                  <a:prstClr val="white"/>
                </a:solidFill>
              </a:rPr>
              <a:t>generally well and active.</a:t>
            </a:r>
          </a:p>
          <a:p>
            <a:pPr lvl="1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200" b="1" dirty="0" smtClean="0">
                <a:solidFill>
                  <a:prstClr val="white"/>
                </a:solidFill>
              </a:rPr>
              <a:t>No </a:t>
            </a:r>
            <a:r>
              <a:rPr lang="en-US" sz="2200" b="1" dirty="0">
                <a:solidFill>
                  <a:prstClr val="white"/>
                </a:solidFill>
              </a:rPr>
              <a:t>abnormal </a:t>
            </a:r>
            <a:r>
              <a:rPr lang="en-US" sz="2200" b="1" dirty="0" err="1" smtClean="0">
                <a:solidFill>
                  <a:prstClr val="white"/>
                </a:solidFill>
              </a:rPr>
              <a:t>facies</a:t>
            </a:r>
            <a:r>
              <a:rPr lang="en-US" sz="2200" b="1" dirty="0" smtClean="0">
                <a:solidFill>
                  <a:prstClr val="white"/>
                </a:solidFill>
              </a:rPr>
              <a:t>.</a:t>
            </a:r>
            <a:endParaRPr lang="en-US" sz="2200" b="1" dirty="0">
              <a:solidFill>
                <a:prstClr val="white"/>
              </a:solidFill>
            </a:endParaRPr>
          </a:p>
          <a:p>
            <a:pPr lvl="1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200" b="1" dirty="0" smtClean="0">
                <a:solidFill>
                  <a:prstClr val="white"/>
                </a:solidFill>
              </a:rPr>
              <a:t>Vital signs (</a:t>
            </a:r>
            <a:r>
              <a:rPr lang="en-US" sz="2200" b="1" dirty="0">
                <a:solidFill>
                  <a:prstClr val="white"/>
                </a:solidFill>
              </a:rPr>
              <a:t>HR 120- TEMP 39- BL.PR 100/65- RR 40)</a:t>
            </a:r>
          </a:p>
          <a:p>
            <a:pPr lvl="1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endParaRPr lang="en-US" sz="2200" b="1" dirty="0">
              <a:solidFill>
                <a:prstClr val="white"/>
              </a:solidFill>
            </a:endParaRPr>
          </a:p>
          <a:p>
            <a:pPr lvl="1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200" b="1" dirty="0" smtClean="0">
                <a:solidFill>
                  <a:schemeClr val="accent3">
                    <a:lumMod val="75000"/>
                  </a:schemeClr>
                </a:solidFill>
              </a:rPr>
              <a:t>Growth 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</a:rPr>
              <a:t>parameters:</a:t>
            </a:r>
          </a:p>
          <a:p>
            <a:pPr lvl="1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200" b="1" dirty="0" smtClean="0">
                <a:solidFill>
                  <a:prstClr val="white"/>
                </a:solidFill>
              </a:rPr>
              <a:t>Weight </a:t>
            </a:r>
            <a:r>
              <a:rPr lang="en-US" sz="2200" b="1" dirty="0">
                <a:solidFill>
                  <a:prstClr val="white"/>
                </a:solidFill>
              </a:rPr>
              <a:t>16kg( 40</a:t>
            </a:r>
            <a:r>
              <a:rPr lang="en-US" sz="2200" b="1" baseline="30000" dirty="0">
                <a:solidFill>
                  <a:prstClr val="white"/>
                </a:solidFill>
              </a:rPr>
              <a:t>th</a:t>
            </a:r>
            <a:r>
              <a:rPr lang="en-US" sz="2200" b="1" dirty="0">
                <a:solidFill>
                  <a:prstClr val="white"/>
                </a:solidFill>
              </a:rPr>
              <a:t> centile)</a:t>
            </a:r>
          </a:p>
          <a:p>
            <a:pPr lvl="1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200" b="1" dirty="0" smtClean="0">
                <a:solidFill>
                  <a:prstClr val="white"/>
                </a:solidFill>
              </a:rPr>
              <a:t>Length </a:t>
            </a:r>
            <a:r>
              <a:rPr lang="en-US" sz="2200" b="1" dirty="0">
                <a:solidFill>
                  <a:prstClr val="white"/>
                </a:solidFill>
              </a:rPr>
              <a:t>102cm( 40</a:t>
            </a:r>
            <a:r>
              <a:rPr lang="en-US" sz="2200" b="1" baseline="30000" dirty="0">
                <a:solidFill>
                  <a:prstClr val="white"/>
                </a:solidFill>
              </a:rPr>
              <a:t>th</a:t>
            </a:r>
            <a:r>
              <a:rPr lang="en-US" sz="2200" b="1" dirty="0">
                <a:solidFill>
                  <a:prstClr val="white"/>
                </a:solidFill>
              </a:rPr>
              <a:t> centile)</a:t>
            </a:r>
          </a:p>
          <a:p>
            <a:pPr lvl="1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200" b="1" dirty="0" smtClean="0">
                <a:solidFill>
                  <a:prstClr val="white"/>
                </a:solidFill>
              </a:rPr>
              <a:t>H.C </a:t>
            </a:r>
            <a:r>
              <a:rPr lang="en-US" sz="2200" b="1" dirty="0">
                <a:solidFill>
                  <a:prstClr val="white"/>
                </a:solidFill>
              </a:rPr>
              <a:t>52cm (50</a:t>
            </a:r>
            <a:r>
              <a:rPr lang="en-US" sz="2200" b="1" baseline="30000" dirty="0">
                <a:solidFill>
                  <a:prstClr val="white"/>
                </a:solidFill>
              </a:rPr>
              <a:t>th</a:t>
            </a:r>
            <a:r>
              <a:rPr lang="en-US" sz="2200" b="1" dirty="0">
                <a:solidFill>
                  <a:prstClr val="white"/>
                </a:solidFill>
              </a:rPr>
              <a:t> centile)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6"/>
            <a:ext cx="2024743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noProof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Examination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6115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13509"/>
            <a:ext cx="10515600" cy="5863454"/>
          </a:xfrm>
        </p:spPr>
        <p:txBody>
          <a:bodyPr>
            <a:normAutofit/>
          </a:bodyPr>
          <a:lstStyle/>
          <a:p>
            <a:pPr marL="0" lvl="0" indent="0">
              <a:buClr>
                <a:srgbClr val="1E5155">
                  <a:lumMod val="40000"/>
                  <a:lumOff val="60000"/>
                </a:srgbClr>
              </a:buClr>
              <a:buNone/>
            </a:pPr>
            <a:endParaRPr lang="en-US" dirty="0">
              <a:solidFill>
                <a:prstClr val="white"/>
              </a:solidFill>
            </a:endParaRPr>
          </a:p>
          <a:p>
            <a:pPr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Head:                                                    Back:                                                             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 smtClean="0">
                <a:solidFill>
                  <a:prstClr val="white"/>
                </a:solidFill>
              </a:rPr>
              <a:t>No Pallor.                                              No anomalies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 smtClean="0">
                <a:solidFill>
                  <a:prstClr val="white"/>
                </a:solidFill>
              </a:rPr>
              <a:t>No </a:t>
            </a:r>
            <a:r>
              <a:rPr lang="en-US" sz="2400" b="1" dirty="0">
                <a:solidFill>
                  <a:prstClr val="white"/>
                </a:solidFill>
              </a:rPr>
              <a:t>cyanosis or </a:t>
            </a:r>
            <a:r>
              <a:rPr lang="en-US" sz="2400" b="1" dirty="0" smtClean="0">
                <a:solidFill>
                  <a:prstClr val="white"/>
                </a:solidFill>
              </a:rPr>
              <a:t>jaundice.</a:t>
            </a:r>
            <a:endParaRPr lang="en-US" sz="2400" b="1" dirty="0">
              <a:solidFill>
                <a:prstClr val="white"/>
              </a:solidFill>
            </a:endParaRP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prstClr val="white"/>
                </a:solidFill>
              </a:rPr>
              <a:t>No ch.ch. </a:t>
            </a:r>
            <a:r>
              <a:rPr lang="en-US" sz="2400" b="1" dirty="0" err="1">
                <a:solidFill>
                  <a:prstClr val="white"/>
                </a:solidFill>
              </a:rPr>
              <a:t>Facies</a:t>
            </a:r>
            <a:r>
              <a:rPr lang="en-US" sz="2400" b="1" dirty="0">
                <a:solidFill>
                  <a:prstClr val="white"/>
                </a:solidFill>
              </a:rPr>
              <a:t>.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Bilateral non purulent conjunctivitis.</a:t>
            </a:r>
            <a:endParaRPr lang="en-US" sz="24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Fissured lip.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Strawberry tongue.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Bilateral </a:t>
            </a:r>
            <a:r>
              <a:rPr lang="en-US" sz="24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LN</a:t>
            </a:r>
            <a:r>
              <a:rPr lang="en-US" sz="2400" b="1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4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(one on each side – not </a:t>
            </a:r>
            <a:r>
              <a:rPr lang="en-US" sz="24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tender – not matted – freely mobile)</a:t>
            </a:r>
            <a:endParaRPr lang="en-US" i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6"/>
            <a:ext cx="2024743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noProof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Examination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8588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52697"/>
            <a:ext cx="10515600" cy="5824266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0"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</a:rPr>
              <a:t>Limb: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Erythema of fingers and toes.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Desquamation/ no lower limb edema</a:t>
            </a:r>
            <a:r>
              <a:rPr lang="en-US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.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No inflammation at</a:t>
            </a:r>
          </a:p>
          <a:p>
            <a:pPr marL="0" lvl="0" indent="0"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BCG vaccination site.</a:t>
            </a:r>
            <a:endParaRPr lang="en-US" sz="24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6"/>
            <a:ext cx="2024743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noProof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Examination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104" y="2260950"/>
            <a:ext cx="3015386" cy="40205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3652" y="1907130"/>
            <a:ext cx="3184724" cy="42428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5285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10" y="391886"/>
            <a:ext cx="10478589" cy="5785077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endParaRPr lang="en-US" dirty="0" smtClean="0"/>
          </a:p>
          <a:p>
            <a:pPr lvl="0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b="1" dirty="0" err="1">
                <a:solidFill>
                  <a:schemeClr val="accent3">
                    <a:lumMod val="75000"/>
                  </a:schemeClr>
                </a:solidFill>
              </a:rPr>
              <a:t>Abd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. Exam.:</a:t>
            </a:r>
          </a:p>
          <a:p>
            <a:pPr lvl="0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b="1" dirty="0"/>
              <a:t> Lax, no tenderness, no dilated veins.</a:t>
            </a:r>
          </a:p>
          <a:p>
            <a:pPr lvl="0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b="1" dirty="0"/>
              <a:t> No HSM</a:t>
            </a:r>
            <a:r>
              <a:rPr lang="en-US" b="1" dirty="0" smtClean="0"/>
              <a:t>.</a:t>
            </a:r>
            <a:endParaRPr lang="en-US" b="1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Genitals:</a:t>
            </a:r>
          </a:p>
          <a:p>
            <a:pPr lvl="0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Desquamation in groin area.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6"/>
            <a:ext cx="2024743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noProof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Examination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757" y="964287"/>
            <a:ext cx="3243353" cy="43285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Oval 1"/>
          <p:cNvSpPr/>
          <p:nvPr/>
        </p:nvSpPr>
        <p:spPr>
          <a:xfrm>
            <a:off x="7837714" y="1815737"/>
            <a:ext cx="574766" cy="7315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38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835" y="849086"/>
            <a:ext cx="10556966" cy="5327877"/>
          </a:xfrm>
        </p:spPr>
        <p:txBody>
          <a:bodyPr>
            <a:normAutofit lnSpcReduction="10000"/>
          </a:bodyPr>
          <a:lstStyle/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Cardiac exam</a:t>
            </a: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.:</a:t>
            </a:r>
            <a:endParaRPr lang="en-US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prstClr val="white"/>
                </a:solidFill>
              </a:rPr>
              <a:t>HR </a:t>
            </a:r>
            <a:r>
              <a:rPr lang="en-US" sz="2400" b="1" dirty="0" smtClean="0">
                <a:solidFill>
                  <a:prstClr val="white"/>
                </a:solidFill>
              </a:rPr>
              <a:t>120.</a:t>
            </a:r>
            <a:endParaRPr lang="en-US" sz="2400" b="1" dirty="0">
              <a:solidFill>
                <a:prstClr val="white"/>
              </a:solidFill>
            </a:endParaRP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prstClr val="white"/>
                </a:solidFill>
              </a:rPr>
              <a:t>Apex at 4</a:t>
            </a:r>
            <a:r>
              <a:rPr lang="en-US" sz="2400" b="1" baseline="30000" dirty="0">
                <a:solidFill>
                  <a:prstClr val="white"/>
                </a:solidFill>
              </a:rPr>
              <a:t>th</a:t>
            </a:r>
            <a:r>
              <a:rPr lang="en-US" sz="2400" b="1" dirty="0">
                <a:solidFill>
                  <a:prstClr val="white"/>
                </a:solidFill>
              </a:rPr>
              <a:t> intercostal </a:t>
            </a:r>
            <a:r>
              <a:rPr lang="en-US" sz="2400" b="1" dirty="0" smtClean="0">
                <a:solidFill>
                  <a:prstClr val="white"/>
                </a:solidFill>
              </a:rPr>
              <a:t>space. </a:t>
            </a:r>
            <a:endParaRPr lang="en-US" sz="2400" b="1" dirty="0">
              <a:solidFill>
                <a:prstClr val="white"/>
              </a:solidFill>
            </a:endParaRP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prstClr val="white"/>
                </a:solidFill>
              </a:rPr>
              <a:t>Normal heart </a:t>
            </a:r>
            <a:r>
              <a:rPr lang="en-US" sz="2400" b="1" dirty="0" smtClean="0">
                <a:solidFill>
                  <a:prstClr val="white"/>
                </a:solidFill>
              </a:rPr>
              <a:t>sound. </a:t>
            </a:r>
            <a:endParaRPr lang="en-US" sz="2400" b="1" dirty="0">
              <a:solidFill>
                <a:prstClr val="white"/>
              </a:solidFill>
            </a:endParaRP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prstClr val="white"/>
                </a:solidFill>
              </a:rPr>
              <a:t>No audible </a:t>
            </a:r>
            <a:r>
              <a:rPr lang="en-US" sz="2400" b="1" dirty="0" smtClean="0">
                <a:solidFill>
                  <a:prstClr val="white"/>
                </a:solidFill>
              </a:rPr>
              <a:t>murmur.</a:t>
            </a:r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Chest exam.:</a:t>
            </a:r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prstClr val="white"/>
                </a:solidFill>
              </a:rPr>
              <a:t>No R.D </a:t>
            </a:r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prstClr val="white"/>
                </a:solidFill>
              </a:rPr>
              <a:t>Breath sound harsh vesicular, no adv. Sounds (wheezes or </a:t>
            </a:r>
            <a:r>
              <a:rPr lang="en-US" sz="2400" b="1" dirty="0" err="1">
                <a:solidFill>
                  <a:prstClr val="white"/>
                </a:solidFill>
              </a:rPr>
              <a:t>creps</a:t>
            </a:r>
            <a:r>
              <a:rPr lang="en-US" sz="2400" b="1" dirty="0">
                <a:solidFill>
                  <a:prstClr val="white"/>
                </a:solidFill>
              </a:rPr>
              <a:t>)</a:t>
            </a:r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endParaRPr lang="en-US" sz="2400" b="1" dirty="0">
              <a:solidFill>
                <a:prstClr val="white"/>
              </a:solidFill>
            </a:endParaRP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6"/>
            <a:ext cx="2024743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noProof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Examination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2491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39634"/>
            <a:ext cx="10515600" cy="58373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CNS exam.:</a:t>
            </a:r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prstClr val="white"/>
                </a:solidFill>
              </a:rPr>
              <a:t>Fully </a:t>
            </a:r>
            <a:r>
              <a:rPr lang="en-US" sz="2400" b="1" dirty="0" err="1">
                <a:solidFill>
                  <a:prstClr val="white"/>
                </a:solidFill>
              </a:rPr>
              <a:t>consc</a:t>
            </a:r>
            <a:r>
              <a:rPr lang="en-US" sz="2400" b="1" dirty="0">
                <a:solidFill>
                  <a:prstClr val="white"/>
                </a:solidFill>
              </a:rPr>
              <a:t>.</a:t>
            </a:r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prstClr val="white"/>
                </a:solidFill>
              </a:rPr>
              <a:t>Normal motor power.</a:t>
            </a:r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prstClr val="white"/>
                </a:solidFill>
              </a:rPr>
              <a:t>Normal reflexes and tone.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6"/>
            <a:ext cx="2024743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noProof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Examination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4441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583" y="888274"/>
            <a:ext cx="10609217" cy="5288689"/>
          </a:xfrm>
        </p:spPr>
        <p:txBody>
          <a:bodyPr/>
          <a:lstStyle/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CBC:</a:t>
            </a:r>
          </a:p>
          <a:p>
            <a:pPr marL="0" lvl="0" indent="0">
              <a:buNone/>
            </a:pPr>
            <a:endParaRPr lang="en-US" sz="1800" b="1" dirty="0">
              <a:solidFill>
                <a:prstClr val="black"/>
              </a:solidFill>
            </a:endParaRP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prstClr val="white"/>
                </a:solidFill>
              </a:rPr>
              <a:t>TLC: 11.6 (N)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 err="1">
                <a:solidFill>
                  <a:prstClr val="white"/>
                </a:solidFill>
              </a:rPr>
              <a:t>Hb</a:t>
            </a:r>
            <a:r>
              <a:rPr lang="en-US" sz="2400" b="1" dirty="0">
                <a:solidFill>
                  <a:prstClr val="white"/>
                </a:solidFill>
              </a:rPr>
              <a:t>: 11.7 – HCT: </a:t>
            </a:r>
            <a:r>
              <a:rPr lang="en-US" sz="2400" b="1" dirty="0" smtClean="0">
                <a:solidFill>
                  <a:prstClr val="white"/>
                </a:solidFill>
              </a:rPr>
              <a:t>33.5</a:t>
            </a:r>
            <a:endParaRPr lang="en-US" sz="2400" b="1" dirty="0">
              <a:solidFill>
                <a:prstClr val="white"/>
              </a:solidFill>
            </a:endParaRP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Courier New" panose="02070309020205020404" pitchFamily="49" charset="0"/>
              <a:buChar char="o"/>
            </a:pPr>
            <a:r>
              <a:rPr lang="en-US" sz="2400" b="1" dirty="0">
                <a:solidFill>
                  <a:prstClr val="white"/>
                </a:solidFill>
              </a:rPr>
              <a:t>PLT: 351.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6"/>
            <a:ext cx="2207623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Investigations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0341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646" y="888274"/>
            <a:ext cx="10596153" cy="5695405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en-US" sz="2400" b="1" dirty="0"/>
              <a:t>CRP: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104</a:t>
            </a:r>
            <a:endParaRPr lang="en-US" sz="24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400" b="1" dirty="0"/>
              <a:t>ESR: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100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400" b="1" dirty="0" smtClean="0"/>
              <a:t>LDH: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338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400" b="1" dirty="0" smtClean="0"/>
              <a:t>Serum ferritin: </a:t>
            </a:r>
            <a:r>
              <a:rPr lang="en-US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300</a:t>
            </a:r>
            <a:endParaRPr lang="en-US" sz="24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sz="2400" b="1" dirty="0" smtClean="0"/>
              <a:t>ALT: 260 / AST: 277</a:t>
            </a:r>
          </a:p>
          <a:p>
            <a:r>
              <a:rPr lang="en-US" sz="2400" b="1" dirty="0" smtClean="0"/>
              <a:t>Albumin: 3.6</a:t>
            </a:r>
          </a:p>
          <a:p>
            <a:r>
              <a:rPr lang="en-US" sz="2400" b="1" dirty="0" smtClean="0"/>
              <a:t>Urea: 9.2 / </a:t>
            </a:r>
            <a:r>
              <a:rPr lang="en-US" sz="2400" b="1" dirty="0" err="1" smtClean="0"/>
              <a:t>Creat</a:t>
            </a:r>
            <a:r>
              <a:rPr lang="en-US" sz="2400" b="1" dirty="0" smtClean="0"/>
              <a:t>: 0.2</a:t>
            </a:r>
          </a:p>
          <a:p>
            <a:r>
              <a:rPr lang="en-US" sz="2400" b="1" dirty="0" smtClean="0"/>
              <a:t>Na: 136</a:t>
            </a:r>
          </a:p>
          <a:p>
            <a:r>
              <a:rPr lang="en-US" sz="2400" b="1" dirty="0" smtClean="0"/>
              <a:t>K: 3.7</a:t>
            </a:r>
          </a:p>
          <a:p>
            <a:r>
              <a:rPr lang="en-US" sz="2400" b="1" dirty="0" smtClean="0"/>
              <a:t>Ca: 9.4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6"/>
            <a:ext cx="2207623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Investigations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9406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1" y="709861"/>
            <a:ext cx="10570029" cy="5467102"/>
          </a:xfrm>
        </p:spPr>
        <p:txBody>
          <a:bodyPr>
            <a:normAutofit/>
          </a:bodyPr>
          <a:lstStyle/>
          <a:p>
            <a:pPr algn="justLow">
              <a:lnSpc>
                <a:spcPct val="150000"/>
              </a:lnSpc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Urine analysis:</a:t>
            </a:r>
          </a:p>
          <a:p>
            <a:pPr algn="justLow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1" dirty="0" smtClean="0"/>
              <a:t>Pus cells </a:t>
            </a:r>
            <a:r>
              <a:rPr lang="en-US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&gt; 100</a:t>
            </a:r>
          </a:p>
          <a:p>
            <a:pPr algn="justLow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1" dirty="0" smtClean="0"/>
              <a:t>RBCs: 8-10</a:t>
            </a:r>
          </a:p>
          <a:p>
            <a:pPr algn="justLow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b="1" dirty="0" smtClean="0"/>
              <a:t>Urine culture: </a:t>
            </a:r>
            <a:r>
              <a:rPr lang="en-US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no growth</a:t>
            </a:r>
          </a:p>
          <a:p>
            <a:pPr algn="justLow">
              <a:lnSpc>
                <a:spcPct val="150000"/>
              </a:lnSpc>
            </a:pP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</a:rPr>
              <a:t>Covid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 nasopharyngeal swab PCR: </a:t>
            </a:r>
            <a:r>
              <a:rPr lang="en-US" sz="2400" b="1" dirty="0" smtClean="0"/>
              <a:t>-</a:t>
            </a:r>
            <a:r>
              <a:rPr lang="en-US" sz="2400" b="1" dirty="0" err="1" smtClean="0"/>
              <a:t>ve</a:t>
            </a:r>
            <a:endParaRPr lang="en-US" sz="2400" b="1" dirty="0"/>
          </a:p>
          <a:p>
            <a:pPr algn="justLow">
              <a:lnSpc>
                <a:spcPct val="150000"/>
              </a:lnSpc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Anti-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</a:rPr>
              <a:t>HCoV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 antibodies: </a:t>
            </a:r>
            <a:r>
              <a:rPr lang="en-US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+</a:t>
            </a:r>
            <a:r>
              <a:rPr lang="en-US" sz="24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ve</a:t>
            </a:r>
            <a:endParaRPr lang="en-US" sz="2400" b="1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6"/>
            <a:ext cx="2207623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Investigations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0113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0" y="875212"/>
            <a:ext cx="9044013" cy="5373188"/>
          </a:xfrm>
        </p:spPr>
        <p:txBody>
          <a:bodyPr/>
          <a:lstStyle/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>
                <a:solidFill>
                  <a:prstClr val="white"/>
                </a:solidFill>
              </a:rPr>
              <a:t>Troponin I: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sz="2400" b="1" dirty="0" smtClean="0"/>
              <a:t>0.09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 smtClean="0"/>
              <a:t>CPK:</a:t>
            </a:r>
            <a:r>
              <a:rPr lang="en-US" sz="2400" b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sz="2400" b="1" dirty="0" smtClean="0"/>
              <a:t>70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 smtClean="0"/>
              <a:t>Pro BNP: 100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 smtClean="0"/>
              <a:t>IL-6:</a:t>
            </a:r>
            <a:r>
              <a:rPr lang="en-US" sz="2400" b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r>
              <a:rPr lang="en-US" sz="2400" b="1" dirty="0" smtClean="0"/>
              <a:t>&lt;1.5</a:t>
            </a:r>
            <a:endParaRPr lang="en-US" sz="2400" b="1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6"/>
            <a:ext cx="2207623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Investigations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4048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206" y="953589"/>
            <a:ext cx="10687594" cy="5223374"/>
          </a:xfrm>
        </p:spPr>
        <p:txBody>
          <a:bodyPr/>
          <a:lstStyle/>
          <a:p>
            <a:pPr lvl="0" algn="justLow">
              <a:lnSpc>
                <a:spcPct val="150000"/>
              </a:lnSpc>
            </a:pP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</a:rPr>
              <a:t>Abd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 US:</a:t>
            </a:r>
          </a:p>
          <a:p>
            <a:pPr lvl="0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/>
              <a:t>Normal.</a:t>
            </a:r>
          </a:p>
          <a:p>
            <a:pPr marL="0" lvl="0" indent="0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None/>
            </a:pPr>
            <a:endParaRPr lang="en-US" dirty="0">
              <a:solidFill>
                <a:prstClr val="white"/>
              </a:solidFill>
            </a:endParaRPr>
          </a:p>
          <a:p>
            <a:pPr algn="justLow">
              <a:lnSpc>
                <a:spcPct val="150000"/>
              </a:lnSpc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Neck US:</a:t>
            </a:r>
          </a:p>
          <a:p>
            <a:pPr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/>
              <a:t>Multiple reactive neck LNs, the largest on </a:t>
            </a:r>
            <a:r>
              <a:rPr lang="en-US" sz="2400" b="1" dirty="0" err="1"/>
              <a:t>rt</a:t>
            </a:r>
            <a:r>
              <a:rPr lang="en-US" sz="2400" b="1" dirty="0"/>
              <a:t> side (1.9</a:t>
            </a:r>
            <a:r>
              <a:rPr lang="ar-EG" sz="2400" b="1" dirty="0"/>
              <a:t>×</a:t>
            </a:r>
            <a:r>
              <a:rPr lang="en-US" sz="2400" b="1" dirty="0"/>
              <a:t> 0.9)</a:t>
            </a:r>
          </a:p>
          <a:p>
            <a:pPr marL="0" lvl="0" indent="0">
              <a:lnSpc>
                <a:spcPct val="150000"/>
              </a:lnSpc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en-US" sz="3200" dirty="0" smtClean="0">
              <a:solidFill>
                <a:prstClr val="black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endParaRPr lang="en-US" sz="32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en-US" sz="3600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6"/>
            <a:ext cx="2207623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Investigations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1348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897" y="940525"/>
            <a:ext cx="10543903" cy="5473337"/>
          </a:xfrm>
        </p:spPr>
        <p:txBody>
          <a:bodyPr/>
          <a:lstStyle/>
          <a:p>
            <a:pPr algn="justLow">
              <a:lnSpc>
                <a:spcPct val="150000"/>
              </a:lnSpc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Echo:</a:t>
            </a:r>
          </a:p>
          <a:p>
            <a:pPr marL="0" lvl="0" indent="0">
              <a:buNone/>
            </a:pPr>
            <a:endParaRPr lang="en-US" sz="3200" b="1" dirty="0" smtClean="0">
              <a:solidFill>
                <a:prstClr val="black"/>
              </a:solidFill>
            </a:endParaRPr>
          </a:p>
          <a:p>
            <a:pPr lvl="0"/>
            <a:endParaRPr lang="en-US" sz="3200" b="1" dirty="0">
              <a:solidFill>
                <a:prstClr val="black"/>
              </a:solidFill>
            </a:endParaRPr>
          </a:p>
          <a:p>
            <a:pPr lvl="0"/>
            <a:endParaRPr lang="en-US" sz="3200" b="1" dirty="0" smtClean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48196"/>
            <a:ext cx="2207623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Investigations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451" y="479028"/>
            <a:ext cx="7615646" cy="587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206" y="1045030"/>
            <a:ext cx="9383647" cy="5203370"/>
          </a:xfrm>
        </p:spPr>
        <p:txBody>
          <a:bodyPr/>
          <a:lstStyle/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Treatment:</a:t>
            </a:r>
            <a:endParaRPr lang="en-US" sz="24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/>
              <a:t>IVIG </a:t>
            </a:r>
            <a:r>
              <a:rPr lang="en-US" sz="2400" b="1" dirty="0" smtClean="0"/>
              <a:t>2gm\kg. </a:t>
            </a:r>
            <a:endParaRPr lang="en-US" dirty="0" smtClean="0"/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 smtClean="0"/>
              <a:t>Aspirin 20mg/kg/ 6 hours for 2 weeks.</a:t>
            </a:r>
            <a:endParaRPr lang="en-US" sz="2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1" y="248197"/>
            <a:ext cx="1711234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noProof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Treatment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4153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8091" y="940526"/>
            <a:ext cx="10358846" cy="5525588"/>
          </a:xfrm>
        </p:spPr>
        <p:txBody>
          <a:bodyPr>
            <a:noAutofit/>
          </a:bodyPr>
          <a:lstStyle/>
          <a:p>
            <a:pPr algn="justLow">
              <a:lnSpc>
                <a:spcPct val="150000"/>
              </a:lnSpc>
            </a:pPr>
            <a:r>
              <a:rPr lang="en-US" sz="2400" b="1" dirty="0"/>
              <a:t>F</a:t>
            </a:r>
            <a:r>
              <a:rPr lang="en-US" sz="2400" b="1" dirty="0" smtClean="0"/>
              <a:t>ever </a:t>
            </a:r>
            <a:r>
              <a:rPr lang="en-US" sz="2400" b="1" dirty="0"/>
              <a:t>lasting at least 5 days* without any other explanation combined with at least 4 of the 5 following </a:t>
            </a:r>
            <a:r>
              <a:rPr lang="en-US" sz="2400" b="1" dirty="0" smtClean="0"/>
              <a:t>criteria</a:t>
            </a:r>
            <a:r>
              <a:rPr lang="en-US" sz="2400" b="1" dirty="0"/>
              <a:t>:</a:t>
            </a:r>
            <a:endParaRPr lang="en-US" sz="2400" b="1" dirty="0" smtClean="0"/>
          </a:p>
          <a:p>
            <a:pPr marL="0" indent="0" algn="justLow">
              <a:lnSpc>
                <a:spcPct val="150000"/>
              </a:lnSpc>
              <a:buNone/>
            </a:pPr>
            <a:r>
              <a:rPr lang="en-US" sz="2400" b="1" dirty="0" smtClean="0"/>
              <a:t>1- Bilateral </a:t>
            </a:r>
            <a:r>
              <a:rPr lang="en-US" sz="2400" b="1" dirty="0"/>
              <a:t>bulbar conjunctival injection</a:t>
            </a:r>
          </a:p>
          <a:p>
            <a:pPr marL="0" indent="0" algn="justLow">
              <a:lnSpc>
                <a:spcPct val="150000"/>
              </a:lnSpc>
              <a:buNone/>
            </a:pPr>
            <a:r>
              <a:rPr lang="en-US" sz="2400" b="1" dirty="0" smtClean="0"/>
              <a:t>2- Injected </a:t>
            </a:r>
            <a:r>
              <a:rPr lang="en-US" sz="2400" b="1" dirty="0"/>
              <a:t>or fissured lips, injected pharynx, or strawberry tongue</a:t>
            </a:r>
          </a:p>
          <a:p>
            <a:pPr marL="0" indent="0" algn="justLow">
              <a:lnSpc>
                <a:spcPct val="150000"/>
              </a:lnSpc>
              <a:buNone/>
            </a:pPr>
            <a:r>
              <a:rPr lang="en-US" sz="2400" b="1" dirty="0" smtClean="0"/>
              <a:t>3- Erythema </a:t>
            </a:r>
            <a:r>
              <a:rPr lang="en-US" sz="2400" b="1" dirty="0"/>
              <a:t>of palms or </a:t>
            </a:r>
            <a:r>
              <a:rPr lang="en-US" sz="2400" b="1" dirty="0" smtClean="0"/>
              <a:t>soles/ </a:t>
            </a:r>
            <a:r>
              <a:rPr lang="en-US" sz="2400" b="1" dirty="0" err="1" smtClean="0"/>
              <a:t>periungual</a:t>
            </a:r>
            <a:r>
              <a:rPr lang="en-US" sz="2400" b="1" dirty="0" smtClean="0"/>
              <a:t> </a:t>
            </a:r>
            <a:r>
              <a:rPr lang="en-US" sz="2400" b="1" dirty="0"/>
              <a:t>desquamation </a:t>
            </a:r>
            <a:endParaRPr lang="en-US" sz="2400" b="1" dirty="0" smtClean="0"/>
          </a:p>
          <a:p>
            <a:pPr marL="0" indent="0" algn="justLow">
              <a:lnSpc>
                <a:spcPct val="150000"/>
              </a:lnSpc>
              <a:buNone/>
            </a:pPr>
            <a:r>
              <a:rPr lang="en-US" sz="2400" b="1" dirty="0" smtClean="0"/>
              <a:t>4- Polymorphous </a:t>
            </a:r>
            <a:r>
              <a:rPr lang="en-US" sz="2400" b="1" dirty="0"/>
              <a:t>rash</a:t>
            </a:r>
          </a:p>
          <a:p>
            <a:pPr marL="0" indent="0" algn="justLow">
              <a:lnSpc>
                <a:spcPct val="150000"/>
              </a:lnSpc>
              <a:buNone/>
            </a:pPr>
            <a:r>
              <a:rPr lang="en-US" sz="2400" b="1" dirty="0" smtClean="0"/>
              <a:t>5- Cervical </a:t>
            </a:r>
            <a:r>
              <a:rPr lang="en-US" sz="2400" b="1" dirty="0"/>
              <a:t>lymphadenopathy (at least 1 lymph node &gt;1.5 cm in diameter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1" y="248197"/>
            <a:ext cx="2873828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lang="en-US" sz="2400" b="1" kern="0" noProof="0" dirty="0" smtClean="0">
                <a:solidFill>
                  <a:srgbClr val="E6B729">
                    <a:lumMod val="20000"/>
                    <a:lumOff val="80000"/>
                  </a:srgbClr>
                </a:solidFill>
              </a:rPr>
              <a:t>Kawasaki disease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0735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874059"/>
            <a:ext cx="10663517" cy="5634317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rgbClr val="724128"/>
              </a:solidFill>
              <a:latin typeface="arial" panose="020B0604020202020204" pitchFamily="34" charset="0"/>
            </a:endParaRPr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 smtClean="0"/>
              <a:t>A </a:t>
            </a:r>
            <a:r>
              <a:rPr lang="en-US" sz="2400" b="1" dirty="0" smtClean="0"/>
              <a:t>30 </a:t>
            </a:r>
            <a:r>
              <a:rPr lang="en-US" sz="2400" b="1" dirty="0" smtClean="0"/>
              <a:t>times increase in incidence of KD in Italy was reported since the onset of (COVID-19) pandemic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Verdoni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et al., 2020).</a:t>
            </a:r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 smtClean="0"/>
              <a:t>There </a:t>
            </a:r>
            <a:r>
              <a:rPr lang="en-US" sz="2400" b="1" dirty="0"/>
              <a:t>has </a:t>
            </a:r>
            <a:r>
              <a:rPr lang="en-US" sz="2400" b="1" dirty="0" smtClean="0"/>
              <a:t>been </a:t>
            </a:r>
            <a:r>
              <a:rPr lang="en-US" sz="2400" b="1" dirty="0"/>
              <a:t>a noticeable increase in incidence of ‘Kawasaki-like illness’ in association with this pandemic. </a:t>
            </a:r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/>
              <a:t>Confirmation of infection with COVID-19 in these reports has been through serology and/or </a:t>
            </a:r>
            <a:r>
              <a:rPr lang="en-US" sz="2400" b="1" dirty="0" smtClean="0"/>
              <a:t>RT-PCR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(Feldstein et al., 2020</a:t>
            </a:r>
            <a:r>
              <a:rPr lang="en-US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).</a:t>
            </a:r>
            <a:endParaRPr lang="en-US" sz="24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1" y="261261"/>
            <a:ext cx="3213462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lvl="0" algn="ctr" defTabSz="457200"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defRPr/>
            </a:pPr>
            <a:r>
              <a:rPr lang="en-US" sz="2400" b="1" dirty="0" smtClean="0">
                <a:solidFill>
                  <a:prstClr val="white"/>
                </a:solidFill>
                <a:ea typeface="+mj-ea"/>
                <a:cs typeface="+mj-cs"/>
              </a:rPr>
              <a:t>KD in post COVID-19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403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11" y="1149532"/>
            <a:ext cx="9161580" cy="4898571"/>
          </a:xfrm>
        </p:spPr>
        <p:txBody>
          <a:bodyPr/>
          <a:lstStyle/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/>
              <a:t>Approximately 9% of patients with KD have recent history of respiratory infections (usually rhinovirus, adenovirus and influenza). 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/>
              <a:t>Interval between onset of respiratory syndrome and development of KD is approximately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2 weeks</a:t>
            </a:r>
            <a:r>
              <a:rPr lang="en-US" sz="2400" b="1" dirty="0"/>
              <a:t>. 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/>
              <a:t>This subgroup of patients often has incomplete KD and is associated with high frequency of coronary </a:t>
            </a:r>
            <a:r>
              <a:rPr lang="en-US" sz="2400" b="1" dirty="0" smtClean="0"/>
              <a:t>aneurysms. </a:t>
            </a:r>
            <a:endParaRPr lang="en-US" sz="2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1" y="261261"/>
            <a:ext cx="3213462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lvl="0" algn="ctr" defTabSz="457200"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defRPr/>
            </a:pPr>
            <a:r>
              <a:rPr lang="en-US" sz="2400" b="1" dirty="0" smtClean="0">
                <a:solidFill>
                  <a:prstClr val="white"/>
                </a:solidFill>
                <a:ea typeface="+mj-ea"/>
                <a:cs typeface="+mj-cs"/>
              </a:rPr>
              <a:t>KD in post COVID-19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8838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834" y="862150"/>
            <a:ext cx="9849395" cy="5316581"/>
          </a:xfrm>
        </p:spPr>
        <p:txBody>
          <a:bodyPr>
            <a:noAutofit/>
          </a:bodyPr>
          <a:lstStyle/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b="1" dirty="0"/>
              <a:t>Exposure of children to SARS-CoV-2 has been reported to result in development of Multisystem Inflammatory Syndrome (MIS-C) in some of them.</a:t>
            </a:r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b="1" dirty="0" smtClean="0"/>
              <a:t>Several </a:t>
            </a:r>
            <a:r>
              <a:rPr lang="en-US" b="1" dirty="0"/>
              <a:t>terminologies have been used to describe this </a:t>
            </a:r>
            <a:r>
              <a:rPr lang="en-US" b="1" dirty="0" smtClean="0"/>
              <a:t>condition:</a:t>
            </a:r>
            <a:endParaRPr lang="en-US" b="1" dirty="0"/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Kawasaki-like syndrome (KLS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).</a:t>
            </a:r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atypical Kawasaki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disease</a:t>
            </a:r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incomplete Kawasaki 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disease.</a:t>
            </a:r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SARS-CoV-2-induced Kawasaki-like Hyper-inflammatory Syndrome (</a:t>
            </a:r>
            <a:r>
              <a:rPr lang="en-US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SCiKH</a:t>
            </a:r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Syndrome</a:t>
            </a: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).</a:t>
            </a:r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Kawa-COVID-19.</a:t>
            </a:r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1" y="261262"/>
            <a:ext cx="1358536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lvl="0" algn="ctr" defTabSz="457200"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defRPr/>
            </a:pPr>
            <a:r>
              <a:rPr lang="en-US" sz="2400" b="1" dirty="0" smtClean="0">
                <a:solidFill>
                  <a:prstClr val="white"/>
                </a:solidFill>
                <a:ea typeface="+mj-ea"/>
                <a:cs typeface="+mj-cs"/>
              </a:rPr>
              <a:t>MIS-C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0414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891" y="1045029"/>
            <a:ext cx="10480765" cy="5460274"/>
          </a:xfrm>
        </p:spPr>
        <p:txBody>
          <a:bodyPr>
            <a:normAutofit/>
          </a:bodyPr>
          <a:lstStyle/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/>
              <a:t>Approximately 70% of children with MIS-C have a positive antibody response against SARS-CoV-2. </a:t>
            </a:r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/>
              <a:t>Interval between SARS-CoV-2 exposure and development of MIS-C varies from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2 to 4 weeks. </a:t>
            </a:r>
            <a:r>
              <a:rPr lang="en-US" sz="2400" b="1" dirty="0"/>
              <a:t>During this time, virus may be cleared by neutralizing antibodies and immune cells. </a:t>
            </a:r>
            <a:endParaRPr lang="en-US" sz="2400" b="1" dirty="0" smtClean="0"/>
          </a:p>
          <a:p>
            <a:pPr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  <a:buFont typeface="Wingdings" panose="05000000000000000000" pitchFamily="2" charset="2"/>
              <a:buChar char="ü"/>
            </a:pPr>
            <a:r>
              <a:rPr lang="en-US" sz="2400" b="1" dirty="0" smtClean="0"/>
              <a:t>Therefore</a:t>
            </a:r>
            <a:r>
              <a:rPr lang="en-US" sz="2400" b="1" dirty="0"/>
              <a:t>, MIS-C is predominantly a post-infectious inflammatory syndrome.</a:t>
            </a:r>
          </a:p>
          <a:p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1" y="261261"/>
            <a:ext cx="1267096" cy="470259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lvl="0" algn="ctr" defTabSz="457200"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defRPr/>
            </a:pPr>
            <a:r>
              <a:rPr lang="en-US" sz="2400" b="1" noProof="0" dirty="0" smtClean="0">
                <a:solidFill>
                  <a:prstClr val="white"/>
                </a:solidFill>
                <a:ea typeface="+mj-ea"/>
                <a:cs typeface="+mj-cs"/>
              </a:rPr>
              <a:t>MIS-C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527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822960"/>
            <a:ext cx="10622280" cy="5354003"/>
          </a:xfrm>
        </p:spPr>
        <p:txBody>
          <a:bodyPr>
            <a:normAutofit/>
          </a:bodyPr>
          <a:lstStyle/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>
                <a:latin typeface="+mn-lt"/>
              </a:rPr>
              <a:t>There have been several reports of Multisystem Inflammatory Syndrome in Adults (MIS-A), a condition that appears to be similar to </a:t>
            </a:r>
            <a:r>
              <a:rPr lang="en-US" sz="2400" b="1" dirty="0" smtClean="0">
                <a:latin typeface="+mn-lt"/>
              </a:rPr>
              <a:t>MIS-C. 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 smtClean="0">
                <a:latin typeface="+mn-lt"/>
              </a:rPr>
              <a:t>There </a:t>
            </a:r>
            <a:r>
              <a:rPr lang="en-US" sz="2400" b="1" dirty="0">
                <a:latin typeface="+mn-lt"/>
              </a:rPr>
              <a:t>is predominant involvement of cardiovascular and gastrointestinal </a:t>
            </a:r>
            <a:r>
              <a:rPr lang="en-US" sz="2400" b="1" dirty="0" smtClean="0">
                <a:latin typeface="+mn-lt"/>
              </a:rPr>
              <a:t>systems. </a:t>
            </a:r>
          </a:p>
          <a:p>
            <a:pPr lvl="0" algn="justLow">
              <a:lnSpc>
                <a:spcPct val="150000"/>
              </a:lnSpc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b="1" dirty="0" smtClean="0">
                <a:latin typeface="+mn-lt"/>
              </a:rPr>
              <a:t>Laboratory </a:t>
            </a:r>
            <a:r>
              <a:rPr lang="en-US" sz="2400" b="1" dirty="0">
                <a:latin typeface="+mn-lt"/>
              </a:rPr>
              <a:t>features include elevated inflammatory parameters (e.g., CRP and ferritin), raised </a:t>
            </a:r>
            <a:r>
              <a:rPr lang="en-US" sz="2400" b="1" cap="small" dirty="0">
                <a:latin typeface="+mn-lt"/>
              </a:rPr>
              <a:t>d</a:t>
            </a:r>
            <a:r>
              <a:rPr lang="en-US" sz="2400" b="1" dirty="0">
                <a:latin typeface="+mn-lt"/>
              </a:rPr>
              <a:t>-dimer levels and </a:t>
            </a:r>
            <a:r>
              <a:rPr lang="en-US" sz="2400" b="1" dirty="0" err="1">
                <a:latin typeface="+mn-lt"/>
              </a:rPr>
              <a:t>lymphocytopenia</a:t>
            </a:r>
            <a:r>
              <a:rPr lang="en-US" sz="2400" b="1" dirty="0">
                <a:solidFill>
                  <a:srgbClr val="000000"/>
                </a:solidFill>
                <a:latin typeface="+mn-lt"/>
              </a:rPr>
              <a:t> 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</a:pPr>
            <a:endParaRPr lang="en-US" sz="2400" dirty="0">
              <a:solidFill>
                <a:prstClr val="white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1" y="261261"/>
            <a:ext cx="1188720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lvl="0" algn="ctr" defTabSz="457200"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defRPr/>
            </a:pPr>
            <a:r>
              <a:rPr lang="en-US" sz="2400" b="1" dirty="0" smtClean="0">
                <a:solidFill>
                  <a:prstClr val="white"/>
                </a:solidFill>
                <a:ea typeface="+mj-ea"/>
                <a:cs typeface="+mj-cs"/>
              </a:rPr>
              <a:t>MIS-A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6798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84172" y="5656837"/>
            <a:ext cx="7359885" cy="1032069"/>
          </a:xfrm>
        </p:spPr>
        <p:txBody>
          <a:bodyPr/>
          <a:lstStyle/>
          <a:p>
            <a:r>
              <a:rPr lang="en-US" sz="2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                 Adopted </a:t>
            </a:r>
            <a:r>
              <a:rPr lang="en-US" sz="2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from </a:t>
            </a:r>
            <a:r>
              <a:rPr lang="en-US" sz="20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Kabeerdoss</a:t>
            </a:r>
            <a:r>
              <a:rPr lang="en-US" sz="2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et al., (2020)</a:t>
            </a:r>
            <a:endParaRPr lang="en-US" sz="2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172981"/>
              </p:ext>
            </p:extLst>
          </p:nvPr>
        </p:nvGraphicFramePr>
        <p:xfrm>
          <a:off x="737551" y="1203552"/>
          <a:ext cx="9953896" cy="4361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8474">
                  <a:extLst>
                    <a:ext uri="{9D8B030D-6E8A-4147-A177-3AD203B41FA5}">
                      <a16:colId xmlns:a16="http://schemas.microsoft.com/office/drawing/2014/main" val="3802083275"/>
                    </a:ext>
                  </a:extLst>
                </a:gridCol>
                <a:gridCol w="2488474">
                  <a:extLst>
                    <a:ext uri="{9D8B030D-6E8A-4147-A177-3AD203B41FA5}">
                      <a16:colId xmlns:a16="http://schemas.microsoft.com/office/drawing/2014/main" val="4008994399"/>
                    </a:ext>
                  </a:extLst>
                </a:gridCol>
                <a:gridCol w="2488474">
                  <a:extLst>
                    <a:ext uri="{9D8B030D-6E8A-4147-A177-3AD203B41FA5}">
                      <a16:colId xmlns:a16="http://schemas.microsoft.com/office/drawing/2014/main" val="1194920656"/>
                    </a:ext>
                  </a:extLst>
                </a:gridCol>
                <a:gridCol w="2488474">
                  <a:extLst>
                    <a:ext uri="{9D8B030D-6E8A-4147-A177-3AD203B41FA5}">
                      <a16:colId xmlns:a16="http://schemas.microsoft.com/office/drawing/2014/main" val="2323089534"/>
                    </a:ext>
                  </a:extLst>
                </a:gridCol>
              </a:tblGrid>
              <a:tr h="68948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MIS-C</a:t>
                      </a:r>
                      <a:endParaRPr lang="en-US" b="1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KD</a:t>
                      </a:r>
                      <a:endParaRPr lang="en-US" b="1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Severe COVID-19 in children</a:t>
                      </a:r>
                      <a:endParaRPr lang="en-US" b="1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388099"/>
                  </a:ext>
                </a:extLst>
              </a:tr>
              <a:tr h="689489">
                <a:tc>
                  <a:txBody>
                    <a:bodyPr/>
                    <a:lstStyle/>
                    <a:p>
                      <a:r>
                        <a:rPr lang="en-US" b="1" smtClean="0">
                          <a:latin typeface="+mn-lt"/>
                        </a:rPr>
                        <a:t>Age of presentation</a:t>
                      </a:r>
                      <a:endParaRPr lang="en-US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8–10 years</a:t>
                      </a:r>
                      <a:endParaRPr lang="en-US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Below 5 years</a:t>
                      </a:r>
                      <a:endParaRPr lang="en-US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Adolescents</a:t>
                      </a:r>
                      <a:endParaRPr lang="en-US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105858"/>
                  </a:ext>
                </a:extLst>
              </a:tr>
              <a:tr h="689489"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>
                          <a:effectLst/>
                          <a:latin typeface="+mn-lt"/>
                        </a:rPr>
                        <a:t>Gender difference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effectLst/>
                          <a:latin typeface="+mn-lt"/>
                        </a:rPr>
                        <a:t>Male &gt; 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>
                          <a:effectLst/>
                          <a:latin typeface="+mn-lt"/>
                        </a:rPr>
                        <a:t>Male &gt; 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Male = female</a:t>
                      </a:r>
                      <a:endParaRPr lang="en-US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739921"/>
                  </a:ext>
                </a:extLst>
              </a:tr>
              <a:tr h="689489"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>
                          <a:effectLst/>
                          <a:latin typeface="+mn-lt"/>
                        </a:rPr>
                        <a:t>Fever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effectLst/>
                          <a:latin typeface="+mn-lt"/>
                        </a:rPr>
                        <a:t>Present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effectLst/>
                          <a:latin typeface="+mn-lt"/>
                        </a:rPr>
                        <a:t>Present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>
                          <a:effectLst/>
                          <a:latin typeface="+mn-lt"/>
                        </a:rPr>
                        <a:t>Present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07749"/>
                  </a:ext>
                </a:extLst>
              </a:tr>
              <a:tr h="876364"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>
                          <a:effectLst/>
                          <a:latin typeface="+mn-lt"/>
                        </a:rPr>
                        <a:t>Cutaneous signs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effectLst/>
                          <a:latin typeface="+mn-lt"/>
                        </a:rPr>
                        <a:t>Similar to KD but full range of spectrum seen in &lt; 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>
                          <a:effectLst/>
                          <a:latin typeface="+mn-lt"/>
                        </a:rPr>
                        <a:t>Typical signs seen in majority of patients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Usually absent; rarely, chilblain like lesions on toes </a:t>
                      </a:r>
                      <a:endParaRPr lang="en-US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754482"/>
                  </a:ext>
                </a:extLst>
              </a:tr>
              <a:tr h="689489"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>
                          <a:effectLst/>
                          <a:latin typeface="+mn-lt"/>
                        </a:rPr>
                        <a:t>Lymphadenopathy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>
                          <a:effectLst/>
                          <a:latin typeface="+mn-lt"/>
                        </a:rPr>
                        <a:t>Not common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>
                          <a:effectLst/>
                          <a:latin typeface="+mn-lt"/>
                        </a:rPr>
                        <a:t>More common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Not known</a:t>
                      </a:r>
                      <a:endParaRPr lang="en-US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44134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1" y="261262"/>
            <a:ext cx="3252650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lvl="0" algn="ctr" defTabSz="457200"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defRPr/>
            </a:pPr>
            <a:r>
              <a:rPr lang="en-US" sz="2400" b="1" noProof="0" dirty="0" smtClean="0">
                <a:solidFill>
                  <a:prstClr val="white"/>
                </a:solidFill>
                <a:ea typeface="+mj-ea"/>
                <a:cs typeface="+mj-cs"/>
              </a:rPr>
              <a:t>Differential diagnosis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61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1983198"/>
              </p:ext>
            </p:extLst>
          </p:nvPr>
        </p:nvGraphicFramePr>
        <p:xfrm>
          <a:off x="666203" y="966653"/>
          <a:ext cx="10424164" cy="5099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6041">
                  <a:extLst>
                    <a:ext uri="{9D8B030D-6E8A-4147-A177-3AD203B41FA5}">
                      <a16:colId xmlns:a16="http://schemas.microsoft.com/office/drawing/2014/main" val="464299638"/>
                    </a:ext>
                  </a:extLst>
                </a:gridCol>
                <a:gridCol w="2606041">
                  <a:extLst>
                    <a:ext uri="{9D8B030D-6E8A-4147-A177-3AD203B41FA5}">
                      <a16:colId xmlns:a16="http://schemas.microsoft.com/office/drawing/2014/main" val="644079529"/>
                    </a:ext>
                  </a:extLst>
                </a:gridCol>
                <a:gridCol w="2606041">
                  <a:extLst>
                    <a:ext uri="{9D8B030D-6E8A-4147-A177-3AD203B41FA5}">
                      <a16:colId xmlns:a16="http://schemas.microsoft.com/office/drawing/2014/main" val="3837408188"/>
                    </a:ext>
                  </a:extLst>
                </a:gridCol>
                <a:gridCol w="2606041">
                  <a:extLst>
                    <a:ext uri="{9D8B030D-6E8A-4147-A177-3AD203B41FA5}">
                      <a16:colId xmlns:a16="http://schemas.microsoft.com/office/drawing/2014/main" val="2595841878"/>
                    </a:ext>
                  </a:extLst>
                </a:gridCol>
              </a:tblGrid>
              <a:tr h="6174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MIS-C</a:t>
                      </a:r>
                      <a:endParaRPr lang="en-US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KD</a:t>
                      </a:r>
                      <a:endParaRPr lang="en-US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Severe COVID-19 in children</a:t>
                      </a:r>
                      <a:endParaRPr lang="en-US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868904"/>
                  </a:ext>
                </a:extLst>
              </a:tr>
              <a:tr h="882043">
                <a:tc>
                  <a:txBody>
                    <a:bodyPr/>
                    <a:lstStyle/>
                    <a:p>
                      <a:r>
                        <a:rPr lang="en-US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Cardiovascular Complications</a:t>
                      </a:r>
                      <a:endParaRPr lang="en-US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Cardiac dysfunction,</a:t>
                      </a:r>
                      <a:r>
                        <a:rPr lang="en-US" b="0" i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myocarditis and pericarditis </a:t>
                      </a:r>
                      <a:endParaRPr lang="en-US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coronary artery dilatation and aneurysms are seen</a:t>
                      </a:r>
                      <a:endParaRPr lang="en-US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Myocardial</a:t>
                      </a:r>
                      <a:r>
                        <a:rPr lang="en-US" b="0" i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dysfunction</a:t>
                      </a:r>
                      <a:endParaRPr lang="en-US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924272"/>
                  </a:ext>
                </a:extLst>
              </a:tr>
              <a:tr h="1146656"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>
                          <a:effectLst/>
                          <a:latin typeface="+mn-lt"/>
                        </a:rPr>
                        <a:t>Predominant manifestations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 smtClean="0">
                          <a:effectLst/>
                          <a:latin typeface="+mn-lt"/>
                        </a:rPr>
                        <a:t>GIT</a:t>
                      </a:r>
                      <a:r>
                        <a:rPr lang="en-US" b="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b="0" baseline="0" dirty="0" err="1" smtClean="0">
                          <a:effectLst/>
                          <a:latin typeface="+mn-lt"/>
                        </a:rPr>
                        <a:t>manif</a:t>
                      </a:r>
                      <a:r>
                        <a:rPr lang="en-US" b="0" baseline="0" dirty="0" smtClean="0">
                          <a:effectLst/>
                          <a:latin typeface="+mn-lt"/>
                        </a:rPr>
                        <a:t>.</a:t>
                      </a:r>
                      <a:r>
                        <a:rPr lang="en-US" b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b="0" dirty="0">
                          <a:effectLst/>
                          <a:latin typeface="+mn-lt"/>
                        </a:rPr>
                        <a:t>are </a:t>
                      </a:r>
                      <a:r>
                        <a:rPr lang="en-US" b="0" dirty="0" smtClean="0">
                          <a:effectLst/>
                          <a:latin typeface="+mn-lt"/>
                        </a:rPr>
                        <a:t>present </a:t>
                      </a:r>
                      <a:r>
                        <a:rPr lang="en-US" b="0" dirty="0">
                          <a:effectLst/>
                          <a:latin typeface="+mn-lt"/>
                        </a:rPr>
                        <a:t>in &gt; 80% </a:t>
                      </a:r>
                      <a:r>
                        <a:rPr lang="en-US" b="0" dirty="0" smtClean="0">
                          <a:effectLst/>
                          <a:latin typeface="+mn-lt"/>
                        </a:rPr>
                        <a:t>patients.</a:t>
                      </a:r>
                      <a:endParaRPr lang="en-US" b="0" dirty="0"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 smtClean="0">
                          <a:effectLst/>
                          <a:latin typeface="+mn-lt"/>
                        </a:rPr>
                        <a:t>GI symptoms </a:t>
                      </a:r>
                      <a:r>
                        <a:rPr lang="en-US" b="0" dirty="0">
                          <a:effectLst/>
                          <a:latin typeface="+mn-lt"/>
                        </a:rPr>
                        <a:t>are usually not prominent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Cough, respiratory distress but GI symptoms are less common</a:t>
                      </a:r>
                      <a:endParaRPr lang="en-US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375618"/>
                  </a:ext>
                </a:extLst>
              </a:tr>
              <a:tr h="882043"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>
                          <a:effectLst/>
                          <a:latin typeface="+mn-lt"/>
                        </a:rPr>
                        <a:t>Inflammatory markers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effectLst/>
                          <a:latin typeface="+mn-lt"/>
                        </a:rPr>
                        <a:t>Markedly increased </a:t>
                      </a:r>
                      <a:r>
                        <a:rPr lang="en-US" b="0" dirty="0" smtClean="0">
                          <a:effectLst/>
                          <a:latin typeface="+mn-lt"/>
                        </a:rPr>
                        <a:t>levels </a:t>
                      </a:r>
                      <a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compared to classical KD.</a:t>
                      </a:r>
                      <a:endParaRPr lang="en-US" b="0" dirty="0"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Neutrophilic leukocytosis is usual.</a:t>
                      </a:r>
                      <a:endParaRPr lang="en-US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Lymphopenia</a:t>
                      </a:r>
                      <a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and neutropenia may be seen.</a:t>
                      </a:r>
                      <a:endParaRPr lang="en-US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336592"/>
                  </a:ext>
                </a:extLst>
              </a:tr>
              <a:tr h="882043"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>
                          <a:effectLst/>
                          <a:latin typeface="+mn-lt"/>
                        </a:rPr>
                        <a:t>Organ dysfunction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>
                          <a:effectLst/>
                          <a:latin typeface="+mn-lt"/>
                        </a:rPr>
                        <a:t>Multiorgan dysfunction seen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 smtClean="0">
                          <a:effectLst/>
                          <a:latin typeface="+mn-lt"/>
                        </a:rPr>
                        <a:t>Multi-organ </a:t>
                      </a:r>
                      <a:r>
                        <a:rPr lang="en-US" b="0" dirty="0">
                          <a:effectLst/>
                          <a:latin typeface="+mn-lt"/>
                        </a:rPr>
                        <a:t>dysfunction is not common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ARDS</a:t>
                      </a:r>
                      <a:r>
                        <a:rPr lang="en-US" b="0" i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and</a:t>
                      </a:r>
                      <a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shock are common</a:t>
                      </a:r>
                      <a:endParaRPr lang="en-US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760750"/>
                  </a:ext>
                </a:extLst>
              </a:tr>
              <a:tr h="527544"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>
                          <a:effectLst/>
                          <a:latin typeface="+mn-lt"/>
                        </a:rPr>
                        <a:t>Anti-</a:t>
                      </a:r>
                      <a:r>
                        <a:rPr lang="en-US" b="1" dirty="0" err="1">
                          <a:effectLst/>
                          <a:latin typeface="+mn-lt"/>
                        </a:rPr>
                        <a:t>HCoV</a:t>
                      </a:r>
                      <a:r>
                        <a:rPr lang="en-US" b="1" dirty="0">
                          <a:effectLst/>
                          <a:latin typeface="+mn-lt"/>
                        </a:rPr>
                        <a:t> antibodies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effectLst/>
                          <a:latin typeface="+mn-lt"/>
                        </a:rPr>
                        <a:t>70–90%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0" dirty="0">
                          <a:effectLst/>
                          <a:latin typeface="+mn-lt"/>
                        </a:rPr>
                        <a:t>Paucity of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Nearly 90%</a:t>
                      </a:r>
                      <a:endParaRPr lang="en-US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97261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18011" y="326571"/>
            <a:ext cx="3252651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lvl="0" algn="ctr" defTabSz="457200"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defRPr/>
            </a:pPr>
            <a:r>
              <a:rPr lang="en-US" sz="2400" b="1" dirty="0" smtClean="0">
                <a:solidFill>
                  <a:prstClr val="white"/>
                </a:solidFill>
                <a:ea typeface="+mj-ea"/>
                <a:cs typeface="+mj-cs"/>
              </a:rPr>
              <a:t>Differential diagnosis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6B729">
                  <a:lumMod val="20000"/>
                  <a:lumOff val="80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0413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3772"/>
            <a:ext cx="10450286" cy="546462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 smtClean="0"/>
              <a:t>Egyptian </a:t>
            </a:r>
            <a:r>
              <a:rPr lang="en-US" sz="2400" b="1" dirty="0"/>
              <a:t>Protocol for Management of COVID-19 in Pediatrics </a:t>
            </a:r>
            <a:r>
              <a:rPr lang="en-US" sz="2400" b="1" dirty="0" smtClean="0"/>
              <a:t>and MIS-C</a:t>
            </a:r>
            <a:endParaRPr lang="en-US" sz="2400" b="1" dirty="0"/>
          </a:p>
          <a:p>
            <a:pPr marL="0" indent="0" algn="ctr">
              <a:lnSpc>
                <a:spcPct val="150000"/>
              </a:lnSpc>
              <a:buNone/>
            </a:pPr>
            <a:endParaRPr lang="en-US" sz="2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5B96B-98A0-4F49-A9E7-A664A1B887A2}"/>
              </a:ext>
            </a:extLst>
          </p:cNvPr>
          <p:cNvSpPr txBox="1"/>
          <p:nvPr/>
        </p:nvSpPr>
        <p:spPr>
          <a:xfrm>
            <a:off x="457200" y="261261"/>
            <a:ext cx="9104811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lvl="0" algn="ctr" defTabSz="457200"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defRPr/>
            </a:pPr>
            <a:r>
              <a:rPr lang="en-US" sz="2400" b="1" kern="0">
                <a:solidFill>
                  <a:srgbClr val="E6B729">
                    <a:lumMod val="20000"/>
                    <a:lumOff val="80000"/>
                  </a:srgbClr>
                </a:solidFill>
              </a:rPr>
              <a:t>Egyptian Pediatric Clinical Practice Guidelines Committee </a:t>
            </a:r>
            <a:endParaRPr lang="en-US" sz="2400" b="1" kern="0" dirty="0">
              <a:solidFill>
                <a:srgbClr val="E6B729">
                  <a:lumMod val="20000"/>
                  <a:lumOff val="80000"/>
                </a:srgb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49974" y="2133714"/>
            <a:ext cx="2207623" cy="52251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Age≤ 21 years </a:t>
            </a:r>
          </a:p>
        </p:txBody>
      </p:sp>
      <p:sp>
        <p:nvSpPr>
          <p:cNvPr id="8" name="Rectangle 7"/>
          <p:cNvSpPr/>
          <p:nvPr/>
        </p:nvSpPr>
        <p:spPr>
          <a:xfrm>
            <a:off x="4284611" y="2142310"/>
            <a:ext cx="2873829" cy="51391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Fever≥ 38.0°C for ≥24 </a:t>
            </a:r>
            <a:r>
              <a:rPr lang="en-US" b="1" dirty="0" err="1" smtClean="0"/>
              <a:t>hrs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7785454" y="2124947"/>
            <a:ext cx="3030583" cy="54004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Multi-system involvement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07619" y="2882444"/>
            <a:ext cx="3252651" cy="57897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+</a:t>
            </a:r>
            <a:r>
              <a:rPr lang="en-US" b="1" dirty="0" err="1"/>
              <a:t>ve</a:t>
            </a:r>
            <a:r>
              <a:rPr lang="en-US" b="1" dirty="0"/>
              <a:t> evidence of COVID-19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34644" y="2924815"/>
            <a:ext cx="4877346" cy="53660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 </a:t>
            </a:r>
            <a:r>
              <a:rPr lang="en-US" b="1" dirty="0" smtClean="0"/>
              <a:t>other </a:t>
            </a:r>
            <a:r>
              <a:rPr lang="en-US" b="1" dirty="0"/>
              <a:t>microbial cause of inflammation</a:t>
            </a:r>
          </a:p>
        </p:txBody>
      </p:sp>
      <p:sp>
        <p:nvSpPr>
          <p:cNvPr id="19" name="Cross 18"/>
          <p:cNvSpPr/>
          <p:nvPr/>
        </p:nvSpPr>
        <p:spPr>
          <a:xfrm>
            <a:off x="3762103" y="2196793"/>
            <a:ext cx="398414" cy="396355"/>
          </a:xfrm>
          <a:prstGeom prst="pl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ross 19"/>
          <p:cNvSpPr/>
          <p:nvPr/>
        </p:nvSpPr>
        <p:spPr>
          <a:xfrm>
            <a:off x="7282535" y="2196793"/>
            <a:ext cx="411488" cy="396355"/>
          </a:xfrm>
          <a:prstGeom prst="pl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ross 20"/>
          <p:cNvSpPr/>
          <p:nvPr/>
        </p:nvSpPr>
        <p:spPr>
          <a:xfrm>
            <a:off x="1449974" y="3009687"/>
            <a:ext cx="388619" cy="412781"/>
          </a:xfrm>
          <a:prstGeom prst="pl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ross 21"/>
          <p:cNvSpPr/>
          <p:nvPr/>
        </p:nvSpPr>
        <p:spPr>
          <a:xfrm>
            <a:off x="5672542" y="2906522"/>
            <a:ext cx="391892" cy="412781"/>
          </a:xfrm>
          <a:prstGeom prst="pl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207619" y="3749040"/>
            <a:ext cx="4127867" cy="49638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≥</a:t>
            </a:r>
            <a:r>
              <a:rPr lang="en-US" b="1" dirty="0"/>
              <a:t>1 abnormal inflammatory markers </a:t>
            </a:r>
          </a:p>
        </p:txBody>
      </p:sp>
      <p:sp>
        <p:nvSpPr>
          <p:cNvPr id="24" name="Cross 23"/>
          <p:cNvSpPr/>
          <p:nvPr/>
        </p:nvSpPr>
        <p:spPr>
          <a:xfrm>
            <a:off x="1476097" y="3788228"/>
            <a:ext cx="388619" cy="412781"/>
          </a:xfrm>
          <a:prstGeom prst="pl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5355771" y="4464597"/>
            <a:ext cx="512717" cy="538477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323793" y="5063920"/>
            <a:ext cx="2638710" cy="53854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MIS-C </a:t>
            </a:r>
            <a:r>
              <a:rPr lang="en-US" b="1" dirty="0" smtClean="0"/>
              <a:t>Suspected</a:t>
            </a:r>
            <a:endParaRPr lang="en-US" b="1" dirty="0"/>
          </a:p>
        </p:txBody>
      </p:sp>
      <p:sp>
        <p:nvSpPr>
          <p:cNvPr id="27" name="Rectangle 26"/>
          <p:cNvSpPr/>
          <p:nvPr/>
        </p:nvSpPr>
        <p:spPr>
          <a:xfrm>
            <a:off x="2973024" y="5964751"/>
            <a:ext cx="5790928" cy="58421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Additional </a:t>
            </a:r>
            <a:r>
              <a:rPr lang="en-US" b="1" dirty="0"/>
              <a:t>workup: CXR, Echo, ECG, Doppler, Abdomen US</a:t>
            </a:r>
          </a:p>
        </p:txBody>
      </p:sp>
      <p:sp>
        <p:nvSpPr>
          <p:cNvPr id="28" name="Down Arrow 27"/>
          <p:cNvSpPr/>
          <p:nvPr/>
        </p:nvSpPr>
        <p:spPr>
          <a:xfrm>
            <a:off x="5468435" y="5602465"/>
            <a:ext cx="287387" cy="378532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84218"/>
            <a:ext cx="9135453" cy="51641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7200" dirty="0" smtClean="0"/>
          </a:p>
          <a:p>
            <a:pPr marL="0" indent="0" algn="ctr">
              <a:buNone/>
            </a:pPr>
            <a:r>
              <a:rPr lang="en-US" sz="7200" b="1" dirty="0" smtClean="0"/>
              <a:t>Thank you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112484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2690</TotalTime>
  <Words>1150</Words>
  <Application>Microsoft Office PowerPoint</Application>
  <PresentationFormat>Widescreen</PresentationFormat>
  <Paragraphs>252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Arial</vt:lpstr>
      <vt:lpstr>Century Gothic</vt:lpstr>
      <vt:lpstr>Courier New</vt:lpstr>
      <vt:lpstr>Times New Roman</vt:lpstr>
      <vt:lpstr>Wingdings</vt:lpstr>
      <vt:lpstr>Wingdings 3</vt:lpstr>
      <vt:lpstr>Ion</vt:lpstr>
      <vt:lpstr>Is it Kawasaki or something new?!!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Adopted from Kabeerdoss et al., (2020)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presentation</dc:title>
  <dc:creator>Mohamed</dc:creator>
  <cp:lastModifiedBy>Mohamed</cp:lastModifiedBy>
  <cp:revision>100</cp:revision>
  <dcterms:created xsi:type="dcterms:W3CDTF">2020-09-02T17:03:10Z</dcterms:created>
  <dcterms:modified xsi:type="dcterms:W3CDTF">2021-06-15T23:34:20Z</dcterms:modified>
</cp:coreProperties>
</file>