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9" r:id="rId1"/>
  </p:sldMasterIdLst>
  <p:sldIdLst>
    <p:sldId id="256" r:id="rId2"/>
    <p:sldId id="257" r:id="rId3"/>
    <p:sldId id="258" r:id="rId4"/>
    <p:sldId id="270" r:id="rId5"/>
    <p:sldId id="264" r:id="rId6"/>
    <p:sldId id="259" r:id="rId7"/>
    <p:sldId id="260" r:id="rId8"/>
    <p:sldId id="262" r:id="rId9"/>
    <p:sldId id="263" r:id="rId10"/>
    <p:sldId id="261" r:id="rId11"/>
    <p:sldId id="265" r:id="rId12"/>
    <p:sldId id="266" r:id="rId13"/>
    <p:sldId id="267" r:id="rId14"/>
    <p:sldId id="268" r:id="rId15"/>
    <p:sldId id="271" r:id="rId16"/>
    <p:sldId id="269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942"/>
    <p:restoredTop sz="95833"/>
  </p:normalViewPr>
  <p:slideViewPr>
    <p:cSldViewPr snapToGrid="0" snapToObjects="1">
      <p:cViewPr>
        <p:scale>
          <a:sx n="94" d="100"/>
          <a:sy n="94" d="100"/>
        </p:scale>
        <p:origin x="-72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ECD19FB2-3AAB-4D03-B13A-2960828C78E3}" type="datetimeFigureOut">
              <a:rPr lang="en-US" smtClean="0"/>
              <a:pPr/>
              <a:t>7/9/2019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r>
              <a:rPr lang="en-US" dirty="0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504900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smtClean="0"/>
              <a:pPr/>
              <a:t>7/9/2019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83368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smtClean="0"/>
              <a:pPr/>
              <a:t>7/9/2019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02520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smtClean="0"/>
              <a:pPr/>
              <a:t>7/9/2019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44897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smtClean="0"/>
              <a:pPr/>
              <a:t>7/9/2019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67513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smtClean="0"/>
              <a:pPr/>
              <a:t>7/9/2019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65180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smtClean="0"/>
              <a:pPr/>
              <a:t>7/9/2019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40383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smtClean="0"/>
              <a:pPr/>
              <a:t>7/9/2019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4089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smtClean="0"/>
              <a:pPr/>
              <a:t>7/9/2019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03455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smtClean="0"/>
              <a:pPr/>
              <a:t>7/9/2019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005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smtClean="0"/>
              <a:pPr/>
              <a:t>7/9/2019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215953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smtClean="0"/>
              <a:pPr/>
              <a:t>7/9/2019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47025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smtClean="0"/>
              <a:pPr/>
              <a:t>7/9/2019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26956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1133-3259-4C45-BABA-5B62D9C6F78D}" type="datetimeFigureOut">
              <a:rPr lang="en-US" smtClean="0"/>
              <a:pPr/>
              <a:t>7/9/2019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6465782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1133-3259-4C45-BABA-5B62D9C6F78D}" type="datetimeFigureOut">
              <a:rPr lang="en-US" smtClean="0"/>
              <a:pPr/>
              <a:t>7/9/2019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61021530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smtClean="0"/>
              <a:pPr/>
              <a:t>7/9/2019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87228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smtClean="0"/>
              <a:pPr/>
              <a:t>7/9/2019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3665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1CF1133-3259-4C45-BABA-5B62D9C6F78D}" type="datetimeFigureOut">
              <a:rPr lang="en-US" smtClean="0"/>
              <a:pPr/>
              <a:t>7/9/2019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 dirty="0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252023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AlReefy%20%20Mona-4.8mins.mp4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79234" y="2454414"/>
            <a:ext cx="7197726" cy="2421464"/>
          </a:xfrm>
        </p:spPr>
        <p:txBody>
          <a:bodyPr>
            <a:normAutofit/>
          </a:bodyPr>
          <a:lstStyle/>
          <a:p>
            <a:pPr algn="ctr"/>
            <a:r>
              <a:rPr lang="en-US" sz="12000" b="1" dirty="0" smtClean="0">
                <a:solidFill>
                  <a:srgbClr val="FFC000"/>
                </a:solidFill>
              </a:rPr>
              <a:t>SMILE </a:t>
            </a:r>
            <a:endParaRPr lang="en-US" sz="12000" b="1" dirty="0">
              <a:solidFill>
                <a:srgbClr val="FFC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79234" y="4875878"/>
            <a:ext cx="7197726" cy="1405467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/>
              <a:t>Bahrain Experience</a:t>
            </a:r>
            <a:endParaRPr lang="en-US" sz="40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445" r="2112"/>
          <a:stretch/>
        </p:blipFill>
        <p:spPr>
          <a:xfrm>
            <a:off x="5467418" y="1073426"/>
            <a:ext cx="5221357" cy="13809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92481" y="5842001"/>
            <a:ext cx="34645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Dr. </a:t>
            </a:r>
            <a:r>
              <a:rPr lang="en-GB" sz="2400" dirty="0" err="1" smtClean="0"/>
              <a:t>Moemen</a:t>
            </a:r>
            <a:r>
              <a:rPr lang="en-GB" sz="2400" dirty="0" smtClean="0"/>
              <a:t> Al </a:t>
            </a:r>
            <a:r>
              <a:rPr lang="en-GB" sz="2400" dirty="0" err="1" smtClean="0"/>
              <a:t>Reefy</a:t>
            </a:r>
            <a:r>
              <a:rPr lang="en-GB" sz="2400" dirty="0" smtClean="0"/>
              <a:t> </a:t>
            </a:r>
            <a:r>
              <a:rPr lang="en-GB" sz="1200" b="1" dirty="0" smtClean="0"/>
              <a:t>F.R.C.S</a:t>
            </a:r>
          </a:p>
          <a:p>
            <a:pPr algn="ctr"/>
            <a:r>
              <a:rPr lang="en-GB" sz="1200" b="1" dirty="0" smtClean="0"/>
              <a:t> </a:t>
            </a:r>
            <a:r>
              <a:rPr lang="en-GB" sz="2000" b="1" dirty="0" err="1" smtClean="0"/>
              <a:t>Cheif</a:t>
            </a:r>
            <a:r>
              <a:rPr lang="en-GB" sz="2000" b="1" dirty="0" smtClean="0"/>
              <a:t> Executive</a:t>
            </a:r>
            <a:endParaRPr lang="en-GB" sz="1600" b="1" dirty="0"/>
          </a:p>
        </p:txBody>
      </p:sp>
    </p:spTree>
    <p:extLst>
      <p:ext uri="{BB962C8B-B14F-4D97-AF65-F5344CB8AC3E}">
        <p14:creationId xmlns:p14="http://schemas.microsoft.com/office/powerpoint/2010/main" xmlns="" val="180428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        Introduction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51513" y="693346"/>
            <a:ext cx="4995863" cy="1286434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142067"/>
            <a:ext cx="10131426" cy="36491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Smile is a small incision lenticular extraction design to treat :  </a:t>
            </a:r>
          </a:p>
          <a:p>
            <a:r>
              <a:rPr lang="en-US" sz="2800" dirty="0" smtClean="0"/>
              <a:t>Myopia </a:t>
            </a:r>
          </a:p>
          <a:p>
            <a:r>
              <a:rPr lang="en-US" sz="2800" dirty="0" smtClean="0"/>
              <a:t>Hyperopia</a:t>
            </a:r>
            <a:endParaRPr lang="en-US" sz="2800" dirty="0"/>
          </a:p>
          <a:p>
            <a:r>
              <a:rPr lang="en-US" sz="2800" dirty="0" smtClean="0"/>
              <a:t>Astigmatism </a:t>
            </a:r>
          </a:p>
          <a:p>
            <a:r>
              <a:rPr lang="en-US" sz="2800" dirty="0" smtClean="0"/>
              <a:t>Presbyopia. 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71463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Bahrain experience</a:t>
            </a:r>
            <a:endParaRPr lang="en-US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21363" y="694516"/>
            <a:ext cx="4995863" cy="1286434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142067"/>
            <a:ext cx="10131426" cy="364913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Myopia  		- 2.75  to  - 14.50</a:t>
            </a:r>
          </a:p>
          <a:p>
            <a:r>
              <a:rPr lang="en-US" sz="2800" dirty="0" smtClean="0"/>
              <a:t>Astigmatism  	- 0.50  to  - 3.00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774044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milef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0400" y="1737360"/>
            <a:ext cx="5994400" cy="4399280"/>
          </a:xfrm>
        </p:spPr>
      </p:pic>
      <p:sp>
        <p:nvSpPr>
          <p:cNvPr id="5" name="TextBox 4"/>
          <p:cNvSpPr txBox="1"/>
          <p:nvPr/>
        </p:nvSpPr>
        <p:spPr>
          <a:xfrm>
            <a:off x="660400" y="475734"/>
            <a:ext cx="32918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SMILE  </a:t>
            </a:r>
          </a:p>
          <a:p>
            <a:r>
              <a:rPr lang="en-GB" sz="2800" dirty="0" smtClean="0"/>
              <a:t>PROCEDURE</a:t>
            </a:r>
            <a:endParaRPr lang="en-GB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445" r="2112"/>
          <a:stretch/>
        </p:blipFill>
        <p:spPr>
          <a:xfrm>
            <a:off x="7772400" y="185350"/>
            <a:ext cx="4094480" cy="8408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u="sng" dirty="0" smtClean="0">
                <a:solidFill>
                  <a:schemeClr val="bg2">
                    <a:lumMod val="20000"/>
                    <a:lumOff val="80000"/>
                  </a:schemeClr>
                </a:solidFill>
                <a:hlinkClick r:id="rId2" action="ppaction://hlinkfile"/>
              </a:rPr>
              <a:t>Smile SURGERY video </a:t>
            </a:r>
            <a:r>
              <a:rPr lang="en-US" sz="2000" u="sng" dirty="0" smtClean="0">
                <a:solidFill>
                  <a:schemeClr val="bg2">
                    <a:lumMod val="20000"/>
                    <a:lumOff val="80000"/>
                  </a:schemeClr>
                </a:solidFill>
                <a:hlinkClick r:id="rId2" action="ppaction://hlinkfile"/>
              </a:rPr>
              <a:t>Click </a:t>
            </a:r>
            <a:r>
              <a:rPr lang="en-US" sz="2000" u="sng" dirty="0" err="1" smtClean="0">
                <a:solidFill>
                  <a:schemeClr val="bg2">
                    <a:lumMod val="20000"/>
                    <a:lumOff val="80000"/>
                  </a:schemeClr>
                </a:solidFill>
                <a:hlinkClick r:id="rId2" action="ppaction://hlinkfile"/>
              </a:rPr>
              <a:t>HerE</a:t>
            </a:r>
            <a:endParaRPr lang="en-US" sz="3200" u="sng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9040" y="416560"/>
            <a:ext cx="4480560" cy="934720"/>
          </a:xfrm>
        </p:spPr>
      </p:pic>
      <p:pic>
        <p:nvPicPr>
          <p:cNvPr id="7" name="Picture 6" descr="OS-Alazmi-Mona1caba7192327-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1" y="1828800"/>
            <a:ext cx="4995332" cy="5654728"/>
          </a:xfrm>
          <a:prstGeom prst="rect">
            <a:avLst/>
          </a:prstGeom>
        </p:spPr>
      </p:pic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685801" y="2065867"/>
            <a:ext cx="4995332" cy="3725333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539942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Smile </a:t>
            </a:r>
            <a:br>
              <a:rPr lang="en-US" dirty="0" smtClean="0"/>
            </a:br>
            <a:r>
              <a:rPr lang="en-US" dirty="0" smtClean="0"/>
              <a:t>pre and post auto refraction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56143" y="609600"/>
            <a:ext cx="4629175" cy="1192012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156381" y="2826954"/>
            <a:ext cx="4235353" cy="3176515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3652263" y="2829012"/>
            <a:ext cx="4235355" cy="317240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77565" y="2297534"/>
            <a:ext cx="3256033" cy="4235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19346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Smile </a:t>
            </a:r>
            <a:br>
              <a:rPr lang="en-US" dirty="0" smtClean="0"/>
            </a:br>
            <a:r>
              <a:rPr lang="en-US" dirty="0" smtClean="0"/>
              <a:t>pre and post op slit lamp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17128" y="694516"/>
            <a:ext cx="4995863" cy="1286434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6051" y="2387197"/>
            <a:ext cx="4403724" cy="3649662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17128" y="2390341"/>
            <a:ext cx="3804313" cy="3646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14829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Smile </a:t>
            </a:r>
            <a:br>
              <a:rPr lang="en-US" dirty="0" smtClean="0"/>
            </a:br>
            <a:r>
              <a:rPr lang="en-US" dirty="0" smtClean="0"/>
              <a:t>post op slit lamp pics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44694" y="694516"/>
            <a:ext cx="4995863" cy="1286434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0294" y="2287262"/>
            <a:ext cx="3559943" cy="4100874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44694" y="2287262"/>
            <a:ext cx="3524156" cy="4104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7355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Smile </a:t>
            </a:r>
            <a:br>
              <a:rPr lang="en-US" dirty="0" smtClean="0"/>
            </a:br>
            <a:r>
              <a:rPr lang="en-US" dirty="0" smtClean="0"/>
              <a:t>post op slit lamp pics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76987" y="694516"/>
            <a:ext cx="4995863" cy="1286434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25677" y="2264368"/>
            <a:ext cx="4137893" cy="4182046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76987" y="2264368"/>
            <a:ext cx="4340239" cy="4182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72796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smile</a:t>
            </a:r>
            <a:br>
              <a:rPr lang="en-US" dirty="0" smtClean="0"/>
            </a:br>
            <a:r>
              <a:rPr lang="en-US" dirty="0" smtClean="0"/>
              <a:t>First day post op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06485" y="609600"/>
            <a:ext cx="4995863" cy="1286434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765" t="15267" r="-14765" b="-15267"/>
          <a:stretch/>
        </p:blipFill>
        <p:spPr>
          <a:xfrm>
            <a:off x="980830" y="2483892"/>
            <a:ext cx="5392674" cy="4044505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704" t="12802" r="15884"/>
          <a:stretch/>
        </p:blipFill>
        <p:spPr>
          <a:xfrm rot="5400000">
            <a:off x="6725408" y="1789033"/>
            <a:ext cx="3396959" cy="4786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574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SMILE ON THEATRE SISTER</a:t>
            </a:r>
            <a:endParaRPr lang="en-US" dirty="0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74814" y="694516"/>
            <a:ext cx="4995863" cy="1286434"/>
          </a:xfrm>
          <a:prstGeom prst="rect">
            <a:avLst/>
          </a:prstGeom>
        </p:spPr>
      </p:pic>
      <p:pic>
        <p:nvPicPr>
          <p:cNvPr id="10" name="Content Placeholder 9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4587" y="2329036"/>
            <a:ext cx="5890227" cy="2871593"/>
          </a:xfr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74814" y="3679916"/>
            <a:ext cx="5864746" cy="2854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6839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Smile</a:t>
            </a:r>
            <a:br>
              <a:rPr lang="en-US" dirty="0" smtClean="0"/>
            </a:br>
            <a:r>
              <a:rPr lang="en-US" dirty="0" smtClean="0"/>
              <a:t>patient appreciation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21895" y="694516"/>
            <a:ext cx="4995863" cy="1144444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1164102" y="1820603"/>
            <a:ext cx="4305111" cy="5010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4272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Smile </a:t>
            </a:r>
            <a:br>
              <a:rPr lang="en-US" dirty="0" smtClean="0"/>
            </a:br>
            <a:r>
              <a:rPr lang="en-US" dirty="0" smtClean="0"/>
              <a:t>efficiency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21364" y="779433"/>
            <a:ext cx="4995863" cy="1161127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142067"/>
            <a:ext cx="10266679" cy="3781213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4000" dirty="0" smtClean="0"/>
              <a:t>95.5 % within ± 1.00 D </a:t>
            </a:r>
          </a:p>
          <a:p>
            <a:pPr marL="0" indent="0" algn="ctr">
              <a:buNone/>
            </a:pPr>
            <a:r>
              <a:rPr lang="en-US" sz="4000" dirty="0" smtClean="0"/>
              <a:t>78 %  within ± 0.50 D</a:t>
            </a:r>
          </a:p>
          <a:p>
            <a:pPr marL="0" indent="0" algn="ctr">
              <a:buNone/>
            </a:pPr>
            <a:r>
              <a:rPr lang="en-US" sz="4000" dirty="0" smtClean="0"/>
              <a:t>100 %  V.A 20/40 or better </a:t>
            </a:r>
          </a:p>
          <a:p>
            <a:pPr marL="0" indent="0" algn="ctr">
              <a:buNone/>
            </a:pPr>
            <a:r>
              <a:rPr lang="en-US" sz="4000" dirty="0" smtClean="0"/>
              <a:t>76.5 % V.A 20/20 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We done 76 cases from July-2018  to </a:t>
            </a:r>
            <a:r>
              <a:rPr lang="en-US" sz="2800" dirty="0" err="1" smtClean="0"/>
              <a:t>til</a:t>
            </a:r>
            <a:r>
              <a:rPr lang="en-US" sz="2800" dirty="0" smtClean="0"/>
              <a:t> July-2018 and Our Report </a:t>
            </a:r>
            <a:r>
              <a:rPr lang="en-US" sz="2800" dirty="0" err="1" smtClean="0"/>
              <a:t>Similiar</a:t>
            </a:r>
            <a:r>
              <a:rPr lang="en-US" sz="2800" dirty="0" smtClean="0"/>
              <a:t> to </a:t>
            </a:r>
            <a:r>
              <a:rPr lang="en-GB" sz="2800" dirty="0" err="1" smtClean="0"/>
              <a:t>Reinstein</a:t>
            </a:r>
            <a:r>
              <a:rPr lang="en-GB" sz="2800" dirty="0" smtClean="0"/>
              <a:t> </a:t>
            </a:r>
            <a:r>
              <a:rPr lang="en-GB" sz="2800" i="1" dirty="0" smtClean="0"/>
              <a:t>et al: </a:t>
            </a:r>
            <a:r>
              <a:rPr lang="en-GB" sz="2800" dirty="0" smtClean="0"/>
              <a:t>SMILE history, fundamentals of a new refractive surgery technique &amp; clinical </a:t>
            </a:r>
            <a:r>
              <a:rPr lang="en-GB" sz="2800" dirty="0" err="1" smtClean="0"/>
              <a:t>outcomes</a:t>
            </a:r>
            <a:r>
              <a:rPr lang="en-GB" sz="2800" i="1" dirty="0" err="1" smtClean="0"/>
              <a:t>.Eye</a:t>
            </a:r>
            <a:r>
              <a:rPr lang="en-GB" sz="2800" i="1" dirty="0" smtClean="0"/>
              <a:t> &amp;Vision</a:t>
            </a:r>
            <a:r>
              <a:rPr lang="en-GB" sz="2800" dirty="0" smtClean="0"/>
              <a:t> 2014 1:3.web 10 Mar.2015.</a:t>
            </a:r>
            <a:endParaRPr lang="en-US" sz="2800" dirty="0" smtClean="0"/>
          </a:p>
          <a:p>
            <a:pPr marL="0" indent="0" algn="ctr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171520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Smile </a:t>
            </a:r>
            <a:br>
              <a:rPr lang="en-US" dirty="0" smtClean="0"/>
            </a:br>
            <a:r>
              <a:rPr lang="en-US" dirty="0" smtClean="0"/>
              <a:t>Complications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14403" y="694516"/>
            <a:ext cx="4995863" cy="1286434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142067"/>
            <a:ext cx="10131426" cy="364913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 smtClean="0"/>
              <a:t>Epithelial abrasions  10 %</a:t>
            </a:r>
          </a:p>
          <a:p>
            <a:pPr marL="0" indent="0" algn="ctr">
              <a:buNone/>
            </a:pPr>
            <a:r>
              <a:rPr lang="en-US" sz="4000" dirty="0" smtClean="0"/>
              <a:t>Small tears in incisions  5 % </a:t>
            </a:r>
          </a:p>
          <a:p>
            <a:pPr marL="0" indent="0" algn="ctr">
              <a:buNone/>
            </a:pPr>
            <a:r>
              <a:rPr lang="en-US" sz="4000" dirty="0" smtClean="0"/>
              <a:t>Loss of suction during procedure  10 %</a:t>
            </a:r>
          </a:p>
          <a:p>
            <a:pPr marL="0" indent="0" algn="ctr">
              <a:buNone/>
            </a:pPr>
            <a:r>
              <a:rPr lang="en-US" sz="4000" dirty="0" smtClean="0"/>
              <a:t>Dryness during first two months 50 % </a:t>
            </a:r>
          </a:p>
        </p:txBody>
      </p:sp>
    </p:spTree>
    <p:extLst>
      <p:ext uri="{BB962C8B-B14F-4D97-AF65-F5344CB8AC3E}">
        <p14:creationId xmlns:p14="http://schemas.microsoft.com/office/powerpoint/2010/main" xmlns="" val="943190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762000" y="2275840"/>
            <a:ext cx="8158480" cy="4450080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  <a:buFont typeface="Wingdings" pitchFamily="2" charset="2"/>
              <a:buChar char="v"/>
            </a:pPr>
            <a:r>
              <a:rPr lang="en-GB" sz="2400" dirty="0" smtClean="0"/>
              <a:t> </a:t>
            </a:r>
            <a:r>
              <a:rPr lang="en-GB" sz="2800" dirty="0" smtClean="0"/>
              <a:t>SMILE  </a:t>
            </a:r>
            <a:r>
              <a:rPr lang="en-GB" sz="2800" cap="none" dirty="0" smtClean="0"/>
              <a:t>is an effective &amp; Safe Procedure.</a:t>
            </a:r>
          </a:p>
          <a:p>
            <a:pPr algn="l">
              <a:lnSpc>
                <a:spcPct val="150000"/>
              </a:lnSpc>
              <a:buFont typeface="Wingdings" pitchFamily="2" charset="2"/>
              <a:buChar char="v"/>
            </a:pPr>
            <a:r>
              <a:rPr lang="en-GB" sz="2800" cap="none" dirty="0" smtClean="0"/>
              <a:t>Ability to correct high Myopia values.</a:t>
            </a:r>
          </a:p>
          <a:p>
            <a:pPr algn="l">
              <a:lnSpc>
                <a:spcPct val="150000"/>
              </a:lnSpc>
              <a:buFont typeface="Wingdings" pitchFamily="2" charset="2"/>
              <a:buChar char="v"/>
            </a:pPr>
            <a:r>
              <a:rPr lang="en-GB" sz="2800" cap="none" dirty="0" smtClean="0"/>
              <a:t>Corneal biomechanics almost preserved.</a:t>
            </a:r>
          </a:p>
          <a:p>
            <a:pPr algn="l">
              <a:lnSpc>
                <a:spcPct val="150000"/>
              </a:lnSpc>
              <a:buFont typeface="Wingdings" pitchFamily="2" charset="2"/>
              <a:buChar char="v"/>
            </a:pPr>
            <a:r>
              <a:rPr lang="en-GB" sz="2800" cap="none" dirty="0" smtClean="0"/>
              <a:t>Reduced risk of Dry-Eye.</a:t>
            </a:r>
          </a:p>
          <a:p>
            <a:pPr algn="l">
              <a:lnSpc>
                <a:spcPct val="150000"/>
              </a:lnSpc>
              <a:buFont typeface="Wingdings" pitchFamily="2" charset="2"/>
              <a:buChar char="v"/>
            </a:pPr>
            <a:r>
              <a:rPr lang="en-GB" sz="2800" cap="none" dirty="0" smtClean="0"/>
              <a:t>Rapid Recovery of Corneal Sensitivity</a:t>
            </a:r>
            <a:r>
              <a:rPr lang="en-GB" sz="2400" cap="none" dirty="0" smtClean="0"/>
              <a:t>.</a:t>
            </a:r>
            <a:endParaRPr lang="en-GB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65760" y="886042"/>
            <a:ext cx="34848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SMILE  </a:t>
            </a:r>
          </a:p>
          <a:p>
            <a:r>
              <a:rPr lang="en-GB" sz="3200" smtClean="0"/>
              <a:t>CONCLUSION</a:t>
            </a:r>
            <a:endParaRPr lang="en-GB" sz="2400" dirty="0"/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93180" y="496825"/>
            <a:ext cx="4912360" cy="12202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6781"/>
            <a:ext cx="10131425" cy="1456267"/>
          </a:xfrm>
        </p:spPr>
        <p:txBody>
          <a:bodyPr>
            <a:normAutofit/>
          </a:bodyPr>
          <a:lstStyle/>
          <a:p>
            <a:pPr algn="ctr"/>
            <a:r>
              <a:rPr lang="en-US" sz="6000" dirty="0" smtClean="0"/>
              <a:t>Thank you </a:t>
            </a:r>
            <a:endParaRPr lang="en-US" sz="6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2839"/>
          <a:stretch/>
        </p:blipFill>
        <p:spPr>
          <a:xfrm>
            <a:off x="2217742" y="1773048"/>
            <a:ext cx="7067542" cy="4620116"/>
          </a:xfrm>
        </p:spPr>
      </p:pic>
    </p:spTree>
    <p:extLst>
      <p:ext uri="{BB962C8B-B14F-4D97-AF65-F5344CB8AC3E}">
        <p14:creationId xmlns:p14="http://schemas.microsoft.com/office/powerpoint/2010/main" xmlns="" val="176336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752</TotalTime>
  <Words>149</Words>
  <Application>Microsoft Office PowerPoint</Application>
  <PresentationFormat>Custom</PresentationFormat>
  <Paragraphs>43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Celestial</vt:lpstr>
      <vt:lpstr>SMILE </vt:lpstr>
      <vt:lpstr>        Introduction </vt:lpstr>
      <vt:lpstr>Bahrain experience</vt:lpstr>
      <vt:lpstr>Slide 4</vt:lpstr>
      <vt:lpstr>Smile SURGERY video Click HerE</vt:lpstr>
      <vt:lpstr>Smile  pre and post auto refraction</vt:lpstr>
      <vt:lpstr>Smile  pre and post op slit lamp</vt:lpstr>
      <vt:lpstr>Smile  post op slit lamp pics</vt:lpstr>
      <vt:lpstr>Smile  post op slit lamp pics</vt:lpstr>
      <vt:lpstr>smile First day post op</vt:lpstr>
      <vt:lpstr>SMILE ON THEATRE SISTER</vt:lpstr>
      <vt:lpstr>Smile patient appreciation </vt:lpstr>
      <vt:lpstr>Smile  efficiency </vt:lpstr>
      <vt:lpstr>Smile  Complications </vt:lpstr>
      <vt:lpstr>Slide 15</vt:lpstr>
      <vt:lpstr>Thank you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SMILE </dc:title>
  <dc:creator>Microsoft Office User</dc:creator>
  <cp:lastModifiedBy>Hp</cp:lastModifiedBy>
  <cp:revision>64</cp:revision>
  <dcterms:created xsi:type="dcterms:W3CDTF">2018-11-28T16:12:50Z</dcterms:created>
  <dcterms:modified xsi:type="dcterms:W3CDTF">2019-07-09T09:11:41Z</dcterms:modified>
</cp:coreProperties>
</file>