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4"/>
  </p:notesMasterIdLst>
  <p:sldIdLst>
    <p:sldId id="256" r:id="rId2"/>
    <p:sldId id="257" r:id="rId3"/>
    <p:sldId id="258" r:id="rId4"/>
    <p:sldId id="272" r:id="rId5"/>
    <p:sldId id="274" r:id="rId6"/>
    <p:sldId id="282" r:id="rId7"/>
    <p:sldId id="275" r:id="rId8"/>
    <p:sldId id="280" r:id="rId9"/>
    <p:sldId id="278" r:id="rId10"/>
    <p:sldId id="277" r:id="rId11"/>
    <p:sldId id="281" r:id="rId12"/>
    <p:sldId id="27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F280DB-8FFC-4CAA-A0AD-62627B0B72AE}" type="datetimeFigureOut">
              <a:rPr lang="en-GB" smtClean="0"/>
              <a:t>3/16/2019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5C8921-F0A2-465A-9442-455BF380FC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408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D5D83-1661-4A95-8EA7-3B7E924AE47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7182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62000"/>
            <a:ext cx="6856214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952697" y="762000"/>
            <a:ext cx="2193989" cy="5334001"/>
          </a:xfrm>
          <a:prstGeom prst="rect">
            <a:avLst/>
          </a:prstGeom>
          <a:solidFill>
            <a:srgbClr val="C3C3C3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386" y="1298448"/>
            <a:ext cx="5486400" cy="3255264"/>
          </a:xfrm>
        </p:spPr>
        <p:txBody>
          <a:bodyPr anchor="b">
            <a:normAutofit/>
          </a:bodyPr>
          <a:lstStyle>
            <a:lvl1pPr algn="l">
              <a:defRPr sz="54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11" y="4670246"/>
            <a:ext cx="54864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A166A-496B-45B0-992C-AE52C7B2C67F}" type="datetimeFigureOut">
              <a:rPr lang="en-GB" smtClean="0"/>
              <a:t>3/16/2019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4BDD0-D0A3-46E7-8A2A-A96DDB5A3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955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A166A-496B-45B0-992C-AE52C7B2C67F}" type="datetimeFigureOut">
              <a:rPr lang="en-GB" smtClean="0"/>
              <a:t>3/16/2019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4BDD0-D0A3-46E7-8A2A-A96DDB5A3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1578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0934" y="1298448"/>
            <a:ext cx="5486400" cy="3255264"/>
          </a:xfrm>
        </p:spPr>
        <p:txBody>
          <a:bodyPr anchor="b">
            <a:normAutofit/>
          </a:bodyPr>
          <a:lstStyle>
            <a:lvl1pPr>
              <a:defRPr sz="54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4650" y="4672584"/>
            <a:ext cx="54864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0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A166A-496B-45B0-992C-AE52C7B2C67F}" type="datetimeFigureOut">
              <a:rPr lang="en-GB" smtClean="0"/>
              <a:t>3/16/2019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4BDD0-D0A3-46E7-8A2A-A96DDB5A3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7365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00934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63590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A166A-496B-45B0-992C-AE52C7B2C67F}" type="datetimeFigureOut">
              <a:rPr lang="en-GB" smtClean="0"/>
              <a:t>3/16/2019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4BDD0-D0A3-46E7-8A2A-A96DDB5A3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458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0934" y="1023586"/>
            <a:ext cx="260604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0934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63847" y="1023587"/>
            <a:ext cx="260604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63847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A166A-496B-45B0-992C-AE52C7B2C67F}" type="datetimeFigureOut">
              <a:rPr lang="en-GB" smtClean="0"/>
              <a:t>3/16/2019</a:t>
            </a:fld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4BDD0-D0A3-46E7-8A2A-A96DDB5A3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029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A166A-496B-45B0-992C-AE52C7B2C67F}" type="datetimeFigureOut">
              <a:rPr lang="en-GB" smtClean="0"/>
              <a:t>3/16/2019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4BDD0-D0A3-46E7-8A2A-A96DDB5A3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754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A166A-496B-45B0-992C-AE52C7B2C67F}" type="datetimeFigureOut">
              <a:rPr lang="en-GB" smtClean="0"/>
              <a:t>3/16/2019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4BDD0-D0A3-46E7-8A2A-A96DDB5A3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9299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0934" y="868680"/>
            <a:ext cx="54864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37560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A166A-496B-45B0-992C-AE52C7B2C67F}" type="datetimeFigureOut">
              <a:rPr lang="en-GB" smtClean="0"/>
              <a:t>3/16/2019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4BDD0-D0A3-46E7-8A2A-A96DDB5A3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172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77983" y="767419"/>
            <a:ext cx="6086423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40602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A166A-496B-45B0-992C-AE52C7B2C67F}" type="datetimeFigureOut">
              <a:rPr lang="en-GB" smtClean="0"/>
              <a:t>3/16/2019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624326" y="6356351"/>
            <a:ext cx="4433638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4BDD0-D0A3-46E7-8A2A-A96DDB5A3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836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A166A-496B-45B0-992C-AE52C7B2C67F}" type="datetimeFigureOut">
              <a:rPr lang="en-GB" smtClean="0"/>
              <a:t>3/16/2019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4BDD0-D0A3-46E7-8A2A-A96DDB5A3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097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5750" y="990600"/>
            <a:ext cx="21145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00934" y="868680"/>
            <a:ext cx="5486400" cy="512064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A166A-496B-45B0-992C-AE52C7B2C67F}" type="datetimeFigureOut">
              <a:rPr lang="en-GB" smtClean="0"/>
              <a:t>3/16/2019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4BDD0-D0A3-46E7-8A2A-A96DDB5A3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824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2582693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8861898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1951" y="864108"/>
            <a:ext cx="54864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6849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BCA166A-496B-45B0-992C-AE52C7B2C67F}" type="datetimeFigureOut">
              <a:rPr lang="en-GB" smtClean="0"/>
              <a:t>3/16/2019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75602" y="6356351"/>
            <a:ext cx="11481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accent1"/>
                </a:solidFill>
              </a:defRPr>
            </a:lvl1pPr>
          </a:lstStyle>
          <a:p>
            <a:fld id="{A954BDD0-D0A3-46E7-8A2A-A96DDB5A3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460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19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7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Challenges Facing Continuous Ambulatory Peritoneal Dialysis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b="1" dirty="0" smtClean="0">
                <a:solidFill>
                  <a:srgbClr val="002060"/>
                </a:solidFill>
              </a:rPr>
              <a:t>Nursing Experience from </a:t>
            </a:r>
          </a:p>
          <a:p>
            <a:r>
              <a:rPr lang="en-GB" b="1" dirty="0" smtClean="0">
                <a:solidFill>
                  <a:srgbClr val="002060"/>
                </a:solidFill>
              </a:rPr>
              <a:t>Muhimbili National Hospital</a:t>
            </a:r>
          </a:p>
          <a:p>
            <a:r>
              <a:rPr lang="en-GB" b="1" dirty="0" smtClean="0">
                <a:solidFill>
                  <a:srgbClr val="002060"/>
                </a:solidFill>
              </a:rPr>
              <a:t>           Oswald </a:t>
            </a:r>
            <a:r>
              <a:rPr lang="en-GB" b="1" dirty="0" err="1" smtClean="0">
                <a:solidFill>
                  <a:srgbClr val="002060"/>
                </a:solidFill>
              </a:rPr>
              <a:t>Wandwe</a:t>
            </a:r>
            <a:endParaRPr lang="en-GB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78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Peritoneal dialysis is a technique that employs the patient’s peritoneal membrane as a dialyser</a:t>
            </a:r>
          </a:p>
          <a:p>
            <a:endParaRPr lang="en-GB" sz="2400" dirty="0"/>
          </a:p>
          <a:p>
            <a:r>
              <a:rPr lang="en-GB" sz="2400" dirty="0" smtClean="0"/>
              <a:t>Excess body water is removed by an osmotic gradient created by the high dextrose concentration in the dialysate</a:t>
            </a: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r>
              <a:rPr lang="en-GB" sz="2400" dirty="0" smtClean="0"/>
              <a:t>Wastes are removed by diffusion from peritoneal capillaries into the dialysate. </a:t>
            </a:r>
          </a:p>
          <a:p>
            <a:pPr marL="3657600" lvl="8" indent="0">
              <a:buNone/>
            </a:pPr>
            <a:r>
              <a:rPr lang="en-GB" sz="1600" dirty="0" smtClean="0"/>
              <a:t>(</a:t>
            </a:r>
            <a:r>
              <a:rPr lang="en-GB" sz="1600" dirty="0" err="1" smtClean="0"/>
              <a:t>Daugirdas</a:t>
            </a:r>
            <a:r>
              <a:rPr lang="en-GB" sz="1600" dirty="0" smtClean="0"/>
              <a:t> </a:t>
            </a:r>
            <a:r>
              <a:rPr lang="en-GB" sz="1600" i="1" dirty="0" smtClean="0"/>
              <a:t>et al</a:t>
            </a:r>
            <a:r>
              <a:rPr lang="en-GB" sz="1600" dirty="0" smtClean="0"/>
              <a:t>. 2006).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230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Peritoneal dialysis vs </a:t>
            </a:r>
            <a:r>
              <a:rPr lang="en-GB" dirty="0" err="1"/>
              <a:t>H</a:t>
            </a:r>
            <a:r>
              <a:rPr lang="en-GB" dirty="0" err="1" smtClean="0"/>
              <a:t>emodialysis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PD has </a:t>
            </a:r>
            <a:r>
              <a:rPr lang="en-GB" sz="2400" dirty="0"/>
              <a:t>several advantages over </a:t>
            </a:r>
            <a:r>
              <a:rPr lang="en-GB" sz="2400" dirty="0" err="1" smtClean="0"/>
              <a:t>Hemodialysis</a:t>
            </a:r>
            <a:r>
              <a:rPr lang="en-GB" sz="2400" dirty="0" smtClean="0"/>
              <a:t> including:- </a:t>
            </a:r>
          </a:p>
          <a:p>
            <a:endParaRPr lang="en-GB" sz="2400" dirty="0" smtClean="0"/>
          </a:p>
          <a:p>
            <a:pPr lvl="1"/>
            <a:r>
              <a:rPr lang="en-GB" dirty="0" smtClean="0"/>
              <a:t>Better quality </a:t>
            </a:r>
            <a:r>
              <a:rPr lang="en-GB" dirty="0"/>
              <a:t>of life due to its ability to provide better patient mobility and </a:t>
            </a:r>
            <a:r>
              <a:rPr lang="en-GB" dirty="0" smtClean="0"/>
              <a:t>independence</a:t>
            </a:r>
          </a:p>
          <a:p>
            <a:pPr lvl="1"/>
            <a:r>
              <a:rPr lang="en-GB" dirty="0"/>
              <a:t>S</a:t>
            </a:r>
            <a:r>
              <a:rPr lang="en-GB" dirty="0" smtClean="0"/>
              <a:t>implicity </a:t>
            </a:r>
            <a:r>
              <a:rPr lang="en-GB" dirty="0"/>
              <a:t>of </a:t>
            </a:r>
            <a:r>
              <a:rPr lang="en-GB" dirty="0" smtClean="0"/>
              <a:t>use </a:t>
            </a:r>
          </a:p>
          <a:p>
            <a:pPr lvl="1"/>
            <a:r>
              <a:rPr lang="en-GB" dirty="0" smtClean="0"/>
              <a:t>Clinical </a:t>
            </a:r>
            <a:r>
              <a:rPr lang="en-GB" dirty="0"/>
              <a:t>advantages of maintaining residual renal function </a:t>
            </a:r>
            <a:r>
              <a:rPr lang="en-GB" dirty="0" smtClean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879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Case study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A</a:t>
            </a:r>
            <a:r>
              <a:rPr lang="en-GB" sz="2400" dirty="0" smtClean="0"/>
              <a:t> 58 years old </a:t>
            </a:r>
            <a:r>
              <a:rPr lang="en-GB" sz="2400" dirty="0"/>
              <a:t>male </a:t>
            </a:r>
            <a:r>
              <a:rPr lang="en-GB" sz="2400" dirty="0" smtClean="0"/>
              <a:t>patient with CKD ESRD, </a:t>
            </a:r>
            <a:r>
              <a:rPr lang="en-GB" sz="2400" dirty="0" err="1" smtClean="0"/>
              <a:t>anuric</a:t>
            </a:r>
            <a:r>
              <a:rPr lang="en-GB" sz="2400" dirty="0" smtClean="0"/>
              <a:t> and on thrice weekly maintenance </a:t>
            </a:r>
            <a:r>
              <a:rPr lang="en-GB" sz="2400" dirty="0" err="1" smtClean="0"/>
              <a:t>hemodialysis</a:t>
            </a:r>
            <a:r>
              <a:rPr lang="en-GB" sz="2400" dirty="0" smtClean="0"/>
              <a:t> schedules for </a:t>
            </a:r>
            <a:r>
              <a:rPr lang="en-GB" sz="2400" dirty="0"/>
              <a:t>2</a:t>
            </a:r>
            <a:r>
              <a:rPr lang="en-GB" sz="2400" dirty="0" smtClean="0"/>
              <a:t> years 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 smtClean="0"/>
              <a:t>He had -MULTIPLE ACESS FAILURE.</a:t>
            </a:r>
          </a:p>
          <a:p>
            <a:endParaRPr lang="en-GB" sz="2400" dirty="0"/>
          </a:p>
          <a:p>
            <a:r>
              <a:rPr lang="en-GB" sz="2400" dirty="0" smtClean="0"/>
              <a:t>Was referred to MNH ON 20</a:t>
            </a:r>
            <a:r>
              <a:rPr lang="en-GB" sz="2400" baseline="30000" dirty="0" smtClean="0"/>
              <a:t>th</a:t>
            </a:r>
            <a:r>
              <a:rPr lang="en-GB" sz="2400" dirty="0" smtClean="0"/>
              <a:t> March  2018 for further management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26148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Patient Evaluation and Treatment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816" y="864109"/>
            <a:ext cx="5486400" cy="512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/>
              <a:t>Patient  was </a:t>
            </a:r>
            <a:r>
              <a:rPr lang="en-GB" sz="2400" dirty="0" err="1" smtClean="0"/>
              <a:t>anuric</a:t>
            </a:r>
            <a:r>
              <a:rPr lang="en-GB" sz="2400" dirty="0" smtClean="0"/>
              <a:t> with: -</a:t>
            </a:r>
          </a:p>
          <a:p>
            <a:pPr lvl="2"/>
            <a:r>
              <a:rPr lang="en-GB" sz="2400" dirty="0" smtClean="0"/>
              <a:t>Raised serum creatinine 3600umol/l Generalized </a:t>
            </a:r>
            <a:r>
              <a:rPr lang="en-GB" sz="2400" dirty="0"/>
              <a:t>body swelling, </a:t>
            </a:r>
            <a:endParaRPr lang="en-GB" sz="2400" dirty="0" smtClean="0"/>
          </a:p>
          <a:p>
            <a:pPr lvl="2"/>
            <a:r>
              <a:rPr lang="en-GB" sz="2400" dirty="0" smtClean="0"/>
              <a:t>Difficult Breathing </a:t>
            </a:r>
          </a:p>
          <a:p>
            <a:r>
              <a:rPr lang="en-GB" sz="2400" dirty="0" smtClean="0"/>
              <a:t>Urgent peritoneal</a:t>
            </a:r>
            <a:r>
              <a:rPr lang="en-GB" sz="2400" dirty="0"/>
              <a:t> </a:t>
            </a:r>
            <a:r>
              <a:rPr lang="en-GB" sz="2400" dirty="0" smtClean="0"/>
              <a:t>dialysis was needed! BUT</a:t>
            </a:r>
          </a:p>
          <a:p>
            <a:pPr lvl="1"/>
            <a:r>
              <a:rPr lang="en-GB" sz="2400" dirty="0" smtClean="0"/>
              <a:t>There was no CAPD catheter at the hospital!</a:t>
            </a:r>
            <a:r>
              <a:rPr lang="en-GB" sz="2400" dirty="0"/>
              <a:t> </a:t>
            </a:r>
            <a:r>
              <a:rPr lang="en-GB" sz="2400" dirty="0" smtClean="0"/>
              <a:t>!</a:t>
            </a:r>
            <a:endParaRPr lang="en-GB" sz="2400" dirty="0"/>
          </a:p>
          <a:p>
            <a:pPr lvl="1"/>
            <a:r>
              <a:rPr lang="en-GB" sz="2400" dirty="0" smtClean="0"/>
              <a:t>Experienced </a:t>
            </a:r>
            <a:r>
              <a:rPr lang="en-GB" sz="2400" dirty="0"/>
              <a:t>surgeon had retired </a:t>
            </a:r>
          </a:p>
          <a:p>
            <a:pPr lvl="1"/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202678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689" y="980728"/>
            <a:ext cx="2210612" cy="474429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1951" y="404664"/>
            <a:ext cx="5486400" cy="5580084"/>
          </a:xfrm>
        </p:spPr>
        <p:txBody>
          <a:bodyPr>
            <a:normAutofit lnSpcReduction="10000"/>
          </a:bodyPr>
          <a:lstStyle/>
          <a:p>
            <a:pPr lvl="0">
              <a:buClr>
                <a:srgbClr val="40BAD2"/>
              </a:buClr>
            </a:pPr>
            <a:r>
              <a:rPr lang="en-GB" sz="24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Patient consented  and CAPD catheter inserted successfully </a:t>
            </a:r>
            <a:r>
              <a:rPr lang="en-GB" sz="24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day 8</a:t>
            </a:r>
            <a:r>
              <a:rPr lang="en-GB" sz="2400" baseline="300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th</a:t>
            </a:r>
            <a:r>
              <a:rPr lang="en-GB" sz="24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 post admission</a:t>
            </a:r>
          </a:p>
          <a:p>
            <a:pPr lvl="0">
              <a:buClr>
                <a:srgbClr val="40BAD2"/>
              </a:buClr>
            </a:pPr>
            <a:endParaRPr lang="en-GB" sz="2400" dirty="0" smtClean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lvl="0">
              <a:buClr>
                <a:srgbClr val="40BAD2"/>
              </a:buClr>
            </a:pPr>
            <a:r>
              <a:rPr lang="en-GB" sz="24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PD </a:t>
            </a:r>
            <a:r>
              <a:rPr lang="en-GB" sz="24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exchanges initiated 2 l of  2.3 % glucose every </a:t>
            </a:r>
            <a:r>
              <a:rPr lang="en-GB" sz="24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8 </a:t>
            </a:r>
            <a:r>
              <a:rPr lang="en-GB" sz="24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hourly </a:t>
            </a:r>
          </a:p>
          <a:p>
            <a:pPr marL="0" lvl="0" indent="0">
              <a:buClr>
                <a:srgbClr val="40BAD2"/>
              </a:buClr>
              <a:buNone/>
            </a:pPr>
            <a:endParaRPr lang="en-GB" sz="2400" dirty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lvl="0">
              <a:buClr>
                <a:srgbClr val="40BAD2"/>
              </a:buClr>
            </a:pPr>
            <a:r>
              <a:rPr lang="en-GB" sz="24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14 </a:t>
            </a:r>
            <a:r>
              <a:rPr lang="en-GB" sz="24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days </a:t>
            </a:r>
            <a:r>
              <a:rPr lang="en-GB" sz="24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post PD insertion </a:t>
            </a:r>
            <a:r>
              <a:rPr lang="en-GB" sz="24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patient </a:t>
            </a:r>
            <a:r>
              <a:rPr lang="en-GB" sz="24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was stable, discharged </a:t>
            </a:r>
            <a:r>
              <a:rPr lang="en-GB" sz="24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home with 1.5% PD </a:t>
            </a:r>
            <a:r>
              <a:rPr lang="en-GB" sz="24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fluid</a:t>
            </a:r>
          </a:p>
          <a:p>
            <a:pPr lvl="0">
              <a:buClr>
                <a:srgbClr val="40BAD2"/>
              </a:buClr>
            </a:pPr>
            <a:endParaRPr lang="en-GB" sz="2400" dirty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lvl="0">
              <a:buClr>
                <a:srgbClr val="40BAD2"/>
              </a:buClr>
            </a:pPr>
            <a:r>
              <a:rPr lang="en-GB" sz="24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wife </a:t>
            </a:r>
            <a:r>
              <a:rPr lang="en-GB" sz="24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and daughter were trained on how to perform PD exchanges aseptically at home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60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Back to the patient….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3</a:t>
            </a:r>
            <a:r>
              <a:rPr lang="en-GB" sz="2400" dirty="0" smtClean="0"/>
              <a:t> weeks post discharge:-</a:t>
            </a:r>
          </a:p>
          <a:p>
            <a:r>
              <a:rPr lang="en-GB" sz="2400" dirty="0" smtClean="0"/>
              <a:t>Patient re- admitted with </a:t>
            </a:r>
          </a:p>
          <a:p>
            <a:pPr lvl="2"/>
            <a:r>
              <a:rPr lang="en-GB" sz="2400" dirty="0" smtClean="0"/>
              <a:t>Cloudy yellowish- effluent </a:t>
            </a:r>
          </a:p>
          <a:p>
            <a:pPr lvl="2"/>
            <a:r>
              <a:rPr lang="en-GB" sz="2400" dirty="0" smtClean="0"/>
              <a:t>abdominal discomfort</a:t>
            </a:r>
          </a:p>
          <a:p>
            <a:pPr lvl="2"/>
            <a:r>
              <a:rPr lang="en-GB" sz="2400" dirty="0" smtClean="0"/>
              <a:t>Pain on instilling PD fluid</a:t>
            </a:r>
          </a:p>
          <a:p>
            <a:endParaRPr lang="en-GB" sz="2400" dirty="0" smtClean="0"/>
          </a:p>
          <a:p>
            <a:r>
              <a:rPr lang="en-GB" sz="2400" dirty="0" smtClean="0"/>
              <a:t>Laboratory evaluation done – CRP 154mg/l ,blood no growth/</a:t>
            </a:r>
            <a:r>
              <a:rPr lang="en-GB" sz="2400" dirty="0" err="1" smtClean="0"/>
              <a:t>pd</a:t>
            </a:r>
            <a:r>
              <a:rPr lang="en-GB" sz="2400" dirty="0" smtClean="0"/>
              <a:t> fluid cultured but results were not available</a:t>
            </a:r>
          </a:p>
          <a:p>
            <a:r>
              <a:rPr lang="en-GB" sz="2400" dirty="0" smtClean="0"/>
              <a:t>Iv antibiotics initiated –intra peritoneally</a:t>
            </a:r>
          </a:p>
          <a:p>
            <a:endParaRPr lang="en-GB" sz="2400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7668344" y="3717032"/>
            <a:ext cx="0" cy="288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7812360" y="3717032"/>
            <a:ext cx="0" cy="288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3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sz="2400" dirty="0" smtClean="0"/>
          </a:p>
          <a:p>
            <a:r>
              <a:rPr lang="en-US" sz="2400" dirty="0" smtClean="0"/>
              <a:t>PD exchanges were done by 1.5 % and then by 2.3% dextrose PD solutions</a:t>
            </a:r>
          </a:p>
          <a:p>
            <a:endParaRPr lang="en-US" sz="2400" dirty="0" smtClean="0"/>
          </a:p>
          <a:p>
            <a:r>
              <a:rPr lang="en-US" sz="2400" dirty="0" smtClean="0"/>
              <a:t>There was good flow in and out suggesting that there was no blockage of the catheter</a:t>
            </a:r>
          </a:p>
          <a:p>
            <a:r>
              <a:rPr lang="en-US" sz="2400" dirty="0" smtClean="0"/>
              <a:t> </a:t>
            </a:r>
          </a:p>
          <a:p>
            <a:r>
              <a:rPr lang="en-US" sz="2400" dirty="0" smtClean="0"/>
              <a:t>The effluent started clearing up however patients condition was deteriorating </a:t>
            </a:r>
          </a:p>
          <a:p>
            <a:endParaRPr lang="en-US" sz="2400" dirty="0" smtClean="0"/>
          </a:p>
          <a:p>
            <a:r>
              <a:rPr lang="en-US" sz="2400" dirty="0" smtClean="0"/>
              <a:t>Patient passed away 4 days after his second admission</a:t>
            </a:r>
            <a:endParaRPr lang="en-US" sz="24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7338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Complications of Peritoneal </a:t>
            </a:r>
            <a:r>
              <a:rPr lang="en-GB" sz="2800" dirty="0"/>
              <a:t>D</a:t>
            </a:r>
            <a:r>
              <a:rPr lang="en-GB" sz="2800" dirty="0" smtClean="0"/>
              <a:t>ialysis 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r>
              <a:rPr lang="en-GB" sz="2400" dirty="0" smtClean="0"/>
              <a:t>Infection remains the most significant cause for morbidity in  patients receiving chronic peritoneal dialysis  </a:t>
            </a:r>
          </a:p>
          <a:p>
            <a:pPr lvl="4"/>
            <a:r>
              <a:rPr lang="en-GB" sz="2400" dirty="0" smtClean="0"/>
              <a:t> </a:t>
            </a:r>
            <a:r>
              <a:rPr lang="en-GB" sz="2400" dirty="0"/>
              <a:t>peritonitis and exit site infection</a:t>
            </a:r>
          </a:p>
          <a:p>
            <a:pPr marL="0" indent="0">
              <a:buNone/>
            </a:pPr>
            <a:endParaRPr lang="en-GB" sz="2400" dirty="0" smtClean="0"/>
          </a:p>
          <a:p>
            <a:r>
              <a:rPr lang="en-GB" sz="2400" dirty="0" smtClean="0"/>
              <a:t>Risk of inadequate </a:t>
            </a:r>
            <a:r>
              <a:rPr lang="en-GB" sz="2400" dirty="0"/>
              <a:t>dialysis occurs </a:t>
            </a:r>
            <a:r>
              <a:rPr lang="en-GB" sz="2400" dirty="0" smtClean="0"/>
              <a:t>due to loss of </a:t>
            </a:r>
            <a:r>
              <a:rPr lang="en-GB" sz="2400" dirty="0"/>
              <a:t>permeability </a:t>
            </a:r>
            <a:r>
              <a:rPr lang="en-GB" sz="2400" dirty="0" smtClean="0"/>
              <a:t>of </a:t>
            </a:r>
            <a:r>
              <a:rPr lang="en-GB" sz="2400" dirty="0"/>
              <a:t>the peritoneal </a:t>
            </a:r>
            <a:r>
              <a:rPr lang="en-GB" sz="2400" dirty="0" smtClean="0"/>
              <a:t>membrane</a:t>
            </a:r>
            <a:endParaRPr lang="en-GB" sz="2400" dirty="0"/>
          </a:p>
          <a:p>
            <a:endParaRPr lang="en-GB" sz="1600" dirty="0"/>
          </a:p>
          <a:p>
            <a:pPr marL="3657600" lvl="8" indent="0">
              <a:buNone/>
            </a:pPr>
            <a:r>
              <a:rPr lang="en-GB" dirty="0" smtClean="0"/>
              <a:t>ISPD </a:t>
            </a:r>
            <a:r>
              <a:rPr lang="en-GB" dirty="0"/>
              <a:t>report of 2012 Vol. 32, </a:t>
            </a:r>
          </a:p>
        </p:txBody>
      </p:sp>
    </p:spTree>
    <p:extLst>
      <p:ext uri="{BB962C8B-B14F-4D97-AF65-F5344CB8AC3E}">
        <p14:creationId xmlns:p14="http://schemas.microsoft.com/office/powerpoint/2010/main" val="161572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56" b="17156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67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LESSONS FROM THIS CASE STUDY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Proper PD program is needed at MNH</a:t>
            </a:r>
          </a:p>
          <a:p>
            <a:endParaRPr lang="en-US" sz="2400" dirty="0" smtClean="0"/>
          </a:p>
          <a:p>
            <a:r>
              <a:rPr lang="en-US" sz="2400" dirty="0"/>
              <a:t>H</a:t>
            </a:r>
            <a:r>
              <a:rPr lang="en-US" sz="2400" dirty="0" smtClean="0"/>
              <a:t>ome visits by PD nurses</a:t>
            </a:r>
          </a:p>
          <a:p>
            <a:endParaRPr lang="en-US" sz="2400" dirty="0" smtClean="0"/>
          </a:p>
          <a:p>
            <a:r>
              <a:rPr lang="en-US" sz="2400" dirty="0" smtClean="0"/>
              <a:t>Could </a:t>
            </a:r>
            <a:r>
              <a:rPr lang="en-US" sz="2400" dirty="0"/>
              <a:t>Automated </a:t>
            </a:r>
            <a:r>
              <a:rPr lang="en-US" sz="2400" dirty="0" smtClean="0"/>
              <a:t>ambulatory PD machine have helped this patient ??</a:t>
            </a:r>
          </a:p>
          <a:p>
            <a:endParaRPr lang="en-US" sz="2400" dirty="0" smtClean="0"/>
          </a:p>
          <a:p>
            <a:r>
              <a:rPr lang="en-US" sz="2400" dirty="0" smtClean="0"/>
              <a:t>Could emergency kidney transplantation be a better option???</a:t>
            </a:r>
          </a:p>
          <a:p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96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!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/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362856" y="3526971"/>
            <a:ext cx="2072417" cy="2507542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endParaRPr lang="en-GB" sz="2400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0465-DB30-42C8-B94D-6277C8EA8847}" type="slidenum">
              <a:rPr lang="en-GB" smtClean="0"/>
              <a:t>12</a:t>
            </a:fld>
            <a:endParaRPr lang="en-GB"/>
          </a:p>
        </p:txBody>
      </p:sp>
      <p:pic>
        <p:nvPicPr>
          <p:cNvPr id="4" name="Content Placeholder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3" y="692696"/>
            <a:ext cx="4896545" cy="54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7540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2740</TotalTime>
  <Words>424</Words>
  <Application>Microsoft Office PowerPoint</Application>
  <PresentationFormat>On-screen Show (4:3)</PresentationFormat>
  <Paragraphs>77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Frame</vt:lpstr>
      <vt:lpstr>Challenges Facing Continuous Ambulatory Peritoneal Dialysis</vt:lpstr>
      <vt:lpstr>Introduction </vt:lpstr>
      <vt:lpstr>Peritoneal dialysis vs Hemodialysis </vt:lpstr>
      <vt:lpstr>Case study</vt:lpstr>
      <vt:lpstr>Patient Evaluation and Treatment</vt:lpstr>
      <vt:lpstr>PowerPoint Presentation</vt:lpstr>
      <vt:lpstr>Back to the patient….</vt:lpstr>
      <vt:lpstr>PowerPoint Presentation</vt:lpstr>
      <vt:lpstr>Complications of Peritoneal Dialysis </vt:lpstr>
      <vt:lpstr>PowerPoint Presentation</vt:lpstr>
      <vt:lpstr>LESSONS FROM THIS CASE STUDY</vt:lpstr>
      <vt:lpstr>Thank you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Challenges facing peritoneal dialysis</dc:title>
  <dc:creator>TOSHIBA</dc:creator>
  <cp:lastModifiedBy>TOSHIBA</cp:lastModifiedBy>
  <cp:revision>101</cp:revision>
  <dcterms:created xsi:type="dcterms:W3CDTF">2018-11-10T16:16:24Z</dcterms:created>
  <dcterms:modified xsi:type="dcterms:W3CDTF">2019-03-16T07:33:10Z</dcterms:modified>
</cp:coreProperties>
</file>