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3"/>
  </p:notesMasterIdLst>
  <p:sldIdLst>
    <p:sldId id="256" r:id="rId2"/>
  </p:sldIdLst>
  <p:sldSz cx="43891200" cy="32918400"/>
  <p:notesSz cx="7010400" cy="9296400"/>
  <p:defaultTextStyle>
    <a:defPPr>
      <a:defRPr lang="en-US"/>
    </a:defPPr>
    <a:lvl1pPr algn="l" rtl="0" eaLnBrk="0" fontAlgn="base" hangingPunct="0">
      <a:spcBef>
        <a:spcPct val="0"/>
      </a:spcBef>
      <a:spcAft>
        <a:spcPct val="0"/>
      </a:spcAft>
      <a:defRPr sz="24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1pPr>
    <a:lvl2pPr marL="457200" algn="l" rtl="0" eaLnBrk="0" fontAlgn="base" hangingPunct="0">
      <a:spcBef>
        <a:spcPct val="0"/>
      </a:spcBef>
      <a:spcAft>
        <a:spcPct val="0"/>
      </a:spcAft>
      <a:defRPr sz="24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2pPr>
    <a:lvl3pPr marL="914400" algn="l" rtl="0" eaLnBrk="0" fontAlgn="base" hangingPunct="0">
      <a:spcBef>
        <a:spcPct val="0"/>
      </a:spcBef>
      <a:spcAft>
        <a:spcPct val="0"/>
      </a:spcAft>
      <a:defRPr sz="24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3pPr>
    <a:lvl4pPr marL="1371600" algn="l" rtl="0" eaLnBrk="0" fontAlgn="base" hangingPunct="0">
      <a:spcBef>
        <a:spcPct val="0"/>
      </a:spcBef>
      <a:spcAft>
        <a:spcPct val="0"/>
      </a:spcAft>
      <a:defRPr sz="24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4pPr>
    <a:lvl5pPr marL="1828800" algn="l" rtl="0" eaLnBrk="0" fontAlgn="base" hangingPunct="0">
      <a:spcBef>
        <a:spcPct val="0"/>
      </a:spcBef>
      <a:spcAft>
        <a:spcPct val="0"/>
      </a:spcAft>
      <a:defRPr sz="24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5pPr>
    <a:lvl6pPr marL="2286000" algn="l" defTabSz="914400" rtl="0" eaLnBrk="1" latinLnBrk="0" hangingPunct="1">
      <a:defRPr sz="24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6pPr>
    <a:lvl7pPr marL="2743200" algn="l" defTabSz="914400" rtl="0" eaLnBrk="1" latinLnBrk="0" hangingPunct="1">
      <a:defRPr sz="24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7pPr>
    <a:lvl8pPr marL="3200400" algn="l" defTabSz="914400" rtl="0" eaLnBrk="1" latinLnBrk="0" hangingPunct="1">
      <a:defRPr sz="24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8pPr>
    <a:lvl9pPr marL="3657600" algn="l" defTabSz="914400" rtl="0" eaLnBrk="1" latinLnBrk="0" hangingPunct="1">
      <a:defRPr sz="24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9pPr>
  </p:defaultTextStyle>
  <p:extLst>
    <p:ext uri="{EFAFB233-063F-42B5-8137-9DF3F51BA10A}">
      <p15:sldGuideLst xmlns:p15="http://schemas.microsoft.com/office/powerpoint/2012/main" xmlns="">
        <p15:guide id="1" orient="horz" pos="11088">
          <p15:clr>
            <a:srgbClr val="A4A3A4"/>
          </p15:clr>
        </p15:guide>
        <p15:guide id="2" pos="13440">
          <p15:clr>
            <a:srgbClr val="A4A3A4"/>
          </p15:clr>
        </p15:guide>
      </p15:sldGuideLst>
    </p:ext>
    <p:ext uri="{2D200454-40CA-4A62-9FC3-DE9A4176ACB9}">
      <p15:notesGuideLst xmlns:p15="http://schemas.microsoft.com/office/powerpoint/2012/main" xmlns="">
        <p15:guide id="1" orient="horz" pos="2928">
          <p15:clr>
            <a:srgbClr val="A4A3A4"/>
          </p15:clr>
        </p15:guide>
        <p15:guide id="2" pos="2207">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99FF"/>
    <a:srgbClr val="333399"/>
    <a:srgbClr val="000099"/>
    <a:srgbClr val="FFBF0B"/>
    <a:srgbClr val="FF3300"/>
    <a:srgbClr val="FF0000"/>
    <a:srgbClr val="99CCFF"/>
    <a:srgbClr val="0033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068" autoAdjust="0"/>
    <p:restoredTop sz="94660"/>
  </p:normalViewPr>
  <p:slideViewPr>
    <p:cSldViewPr>
      <p:cViewPr>
        <p:scale>
          <a:sx n="20" d="100"/>
          <a:sy n="20" d="100"/>
        </p:scale>
        <p:origin x="-558" y="-72"/>
      </p:cViewPr>
      <p:guideLst>
        <p:guide orient="horz" pos="11088"/>
        <p:guide pos="1344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37" d="100"/>
          <a:sy n="37" d="100"/>
        </p:scale>
        <p:origin x="-1488" y="-84"/>
      </p:cViewPr>
      <p:guideLst>
        <p:guide orient="horz" pos="2928"/>
        <p:guide pos="2207"/>
      </p:guideLst>
    </p:cSldViewPr>
  </p:notes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3022210" cy="4600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435" tIns="46717" rIns="93435" bIns="46717" numCol="1" anchor="t" anchorCtr="0" compatLnSpc="1">
            <a:prstTxWarp prst="textNoShape">
              <a:avLst/>
            </a:prstTxWarp>
          </a:bodyPr>
          <a:lstStyle>
            <a:lvl1pPr>
              <a:defRPr sz="1200">
                <a:effectLst/>
              </a:defRPr>
            </a:lvl1pPr>
          </a:lstStyle>
          <a:p>
            <a:endParaRPr lang="en-US"/>
          </a:p>
        </p:txBody>
      </p:sp>
      <p:sp>
        <p:nvSpPr>
          <p:cNvPr id="4099" name="Rectangle 3"/>
          <p:cNvSpPr>
            <a:spLocks noGrp="1" noChangeArrowheads="1"/>
          </p:cNvSpPr>
          <p:nvPr>
            <p:ph type="dt" idx="1"/>
          </p:nvPr>
        </p:nvSpPr>
        <p:spPr bwMode="auto">
          <a:xfrm>
            <a:off x="3976591" y="0"/>
            <a:ext cx="3022210" cy="4600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435" tIns="46717" rIns="93435" bIns="46717" numCol="1" anchor="t" anchorCtr="0" compatLnSpc="1">
            <a:prstTxWarp prst="textNoShape">
              <a:avLst/>
            </a:prstTxWarp>
          </a:bodyPr>
          <a:lstStyle>
            <a:lvl1pPr algn="r">
              <a:defRPr sz="1200">
                <a:effectLst/>
              </a:defRPr>
            </a:lvl1pPr>
          </a:lstStyle>
          <a:p>
            <a:endParaRPr lang="en-US"/>
          </a:p>
        </p:txBody>
      </p:sp>
      <p:sp>
        <p:nvSpPr>
          <p:cNvPr id="4100" name="Rectangle 4"/>
          <p:cNvSpPr>
            <a:spLocks noGrp="1" noRot="1" noChangeAspect="1" noChangeArrowheads="1" noTextEdit="1"/>
          </p:cNvSpPr>
          <p:nvPr>
            <p:ph type="sldImg" idx="2"/>
          </p:nvPr>
        </p:nvSpPr>
        <p:spPr bwMode="auto">
          <a:xfrm>
            <a:off x="1149350" y="690563"/>
            <a:ext cx="4700588" cy="3525837"/>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4101" name="Rectangle 5"/>
          <p:cNvSpPr>
            <a:spLocks noGrp="1" noChangeArrowheads="1"/>
          </p:cNvSpPr>
          <p:nvPr>
            <p:ph type="body" sz="quarter" idx="3"/>
          </p:nvPr>
        </p:nvSpPr>
        <p:spPr bwMode="auto">
          <a:xfrm>
            <a:off x="954382" y="4446938"/>
            <a:ext cx="5090037" cy="41402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435" tIns="46717" rIns="93435" bIns="46717"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102" name="Rectangle 6"/>
          <p:cNvSpPr>
            <a:spLocks noGrp="1" noChangeArrowheads="1"/>
          </p:cNvSpPr>
          <p:nvPr>
            <p:ph type="ftr" sz="quarter" idx="4"/>
          </p:nvPr>
        </p:nvSpPr>
        <p:spPr bwMode="auto">
          <a:xfrm>
            <a:off x="0" y="8817204"/>
            <a:ext cx="3022210" cy="4600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435" tIns="46717" rIns="93435" bIns="46717" numCol="1" anchor="b" anchorCtr="0" compatLnSpc="1">
            <a:prstTxWarp prst="textNoShape">
              <a:avLst/>
            </a:prstTxWarp>
          </a:bodyPr>
          <a:lstStyle>
            <a:lvl1pPr>
              <a:defRPr sz="1200">
                <a:effectLst/>
              </a:defRPr>
            </a:lvl1pPr>
          </a:lstStyle>
          <a:p>
            <a:endParaRPr lang="en-US"/>
          </a:p>
        </p:txBody>
      </p:sp>
      <p:sp>
        <p:nvSpPr>
          <p:cNvPr id="4103" name="Rectangle 7"/>
          <p:cNvSpPr>
            <a:spLocks noGrp="1" noChangeArrowheads="1"/>
          </p:cNvSpPr>
          <p:nvPr>
            <p:ph type="sldNum" sz="quarter" idx="5"/>
          </p:nvPr>
        </p:nvSpPr>
        <p:spPr bwMode="auto">
          <a:xfrm>
            <a:off x="3976591" y="8817204"/>
            <a:ext cx="3022210" cy="4600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435" tIns="46717" rIns="93435" bIns="46717" numCol="1" anchor="b" anchorCtr="0" compatLnSpc="1">
            <a:prstTxWarp prst="textNoShape">
              <a:avLst/>
            </a:prstTxWarp>
          </a:bodyPr>
          <a:lstStyle>
            <a:lvl1pPr algn="r">
              <a:defRPr sz="1200">
                <a:effectLst/>
              </a:defRPr>
            </a:lvl1pPr>
          </a:lstStyle>
          <a:p>
            <a:fld id="{EF4C9D33-FF4F-4B58-803D-CB177A0E416B}" type="slidenum">
              <a:rPr lang="en-US"/>
              <a:pPr/>
              <a:t>‹#›</a:t>
            </a:fld>
            <a:endParaRPr lang="en-US"/>
          </a:p>
        </p:txBody>
      </p:sp>
    </p:spTree>
    <p:extLst>
      <p:ext uri="{BB962C8B-B14F-4D97-AF65-F5344CB8AC3E}">
        <p14:creationId xmlns:p14="http://schemas.microsoft.com/office/powerpoint/2010/main" val="301580825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292475" y="10226675"/>
            <a:ext cx="37306250" cy="7054850"/>
          </a:xfrm>
        </p:spPr>
        <p:txBody>
          <a:bodyPr/>
          <a:lstStyle/>
          <a:p>
            <a:r>
              <a:rPr lang="en-US" smtClean="0"/>
              <a:t>Click to edit Master title style</a:t>
            </a:r>
            <a:endParaRPr lang="en-US"/>
          </a:p>
        </p:txBody>
      </p:sp>
      <p:sp>
        <p:nvSpPr>
          <p:cNvPr id="3" name="Subtitle 2"/>
          <p:cNvSpPr>
            <a:spLocks noGrp="1"/>
          </p:cNvSpPr>
          <p:nvPr>
            <p:ph type="subTitle" idx="1"/>
          </p:nvPr>
        </p:nvSpPr>
        <p:spPr>
          <a:xfrm>
            <a:off x="6583363" y="18653125"/>
            <a:ext cx="30724475" cy="841375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r>
              <a:rPr lang="en-US" smtClean="0"/>
              <a:t>TOURO UNIVERSITY NEVADA</a:t>
            </a:r>
            <a:endParaRPr lang="en-US"/>
          </a:p>
        </p:txBody>
      </p:sp>
      <p:sp>
        <p:nvSpPr>
          <p:cNvPr id="6" name="Slide Number Placeholder 5"/>
          <p:cNvSpPr>
            <a:spLocks noGrp="1"/>
          </p:cNvSpPr>
          <p:nvPr>
            <p:ph type="sldNum" sz="quarter" idx="12"/>
          </p:nvPr>
        </p:nvSpPr>
        <p:spPr/>
        <p:txBody>
          <a:bodyPr/>
          <a:lstStyle>
            <a:lvl1pPr>
              <a:defRPr/>
            </a:lvl1pPr>
          </a:lstStyle>
          <a:p>
            <a:fld id="{5E35CFD4-BDF7-4C18-B727-50F3215FC709}" type="slidenum">
              <a:rPr lang="en-US"/>
              <a:pPr/>
              <a:t>‹#›</a:t>
            </a:fld>
            <a:endParaRPr lang="en-US"/>
          </a:p>
        </p:txBody>
      </p:sp>
    </p:spTree>
    <p:extLst>
      <p:ext uri="{BB962C8B-B14F-4D97-AF65-F5344CB8AC3E}">
        <p14:creationId xmlns:p14="http://schemas.microsoft.com/office/powerpoint/2010/main" val="8355440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r>
              <a:rPr lang="en-US" smtClean="0"/>
              <a:t>TOURO UNIVERSITY NEVADA</a:t>
            </a:r>
            <a:endParaRPr lang="en-US"/>
          </a:p>
        </p:txBody>
      </p:sp>
      <p:sp>
        <p:nvSpPr>
          <p:cNvPr id="6" name="Slide Number Placeholder 5"/>
          <p:cNvSpPr>
            <a:spLocks noGrp="1"/>
          </p:cNvSpPr>
          <p:nvPr>
            <p:ph type="sldNum" sz="quarter" idx="12"/>
          </p:nvPr>
        </p:nvSpPr>
        <p:spPr/>
        <p:txBody>
          <a:bodyPr/>
          <a:lstStyle>
            <a:lvl1pPr>
              <a:defRPr/>
            </a:lvl1pPr>
          </a:lstStyle>
          <a:p>
            <a:fld id="{223D7019-CC25-4442-A834-2AE18802325B}" type="slidenum">
              <a:rPr lang="en-US"/>
              <a:pPr/>
              <a:t>‹#›</a:t>
            </a:fld>
            <a:endParaRPr lang="en-US"/>
          </a:p>
        </p:txBody>
      </p:sp>
    </p:spTree>
    <p:extLst>
      <p:ext uri="{BB962C8B-B14F-4D97-AF65-F5344CB8AC3E}">
        <p14:creationId xmlns:p14="http://schemas.microsoft.com/office/powerpoint/2010/main" val="4562429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467100" y="21153438"/>
            <a:ext cx="37307838" cy="653732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3467100" y="13952538"/>
            <a:ext cx="37307838" cy="720090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r>
              <a:rPr lang="en-US" smtClean="0"/>
              <a:t>TOURO UNIVERSITY NEVADA</a:t>
            </a:r>
            <a:endParaRPr lang="en-US"/>
          </a:p>
        </p:txBody>
      </p:sp>
      <p:sp>
        <p:nvSpPr>
          <p:cNvPr id="6" name="Slide Number Placeholder 5"/>
          <p:cNvSpPr>
            <a:spLocks noGrp="1"/>
          </p:cNvSpPr>
          <p:nvPr>
            <p:ph type="sldNum" sz="quarter" idx="12"/>
          </p:nvPr>
        </p:nvSpPr>
        <p:spPr/>
        <p:txBody>
          <a:bodyPr/>
          <a:lstStyle>
            <a:lvl1pPr>
              <a:defRPr/>
            </a:lvl1pPr>
          </a:lstStyle>
          <a:p>
            <a:fld id="{3E3D947A-DE2B-40AD-A41B-F9E4E5E7E43E}" type="slidenum">
              <a:rPr lang="en-US"/>
              <a:pPr/>
              <a:t>‹#›</a:t>
            </a:fld>
            <a:endParaRPr lang="en-US"/>
          </a:p>
        </p:txBody>
      </p:sp>
    </p:spTree>
    <p:extLst>
      <p:ext uri="{BB962C8B-B14F-4D97-AF65-F5344CB8AC3E}">
        <p14:creationId xmlns:p14="http://schemas.microsoft.com/office/powerpoint/2010/main" val="10519762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290888" y="9513888"/>
            <a:ext cx="18578512" cy="197469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22021800" y="9513888"/>
            <a:ext cx="18578513" cy="197469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r>
              <a:rPr lang="en-US" smtClean="0"/>
              <a:t>TOURO UNIVERSITY NEVADA</a:t>
            </a:r>
            <a:endParaRPr lang="en-US"/>
          </a:p>
        </p:txBody>
      </p:sp>
      <p:sp>
        <p:nvSpPr>
          <p:cNvPr id="7" name="Slide Number Placeholder 6"/>
          <p:cNvSpPr>
            <a:spLocks noGrp="1"/>
          </p:cNvSpPr>
          <p:nvPr>
            <p:ph type="sldNum" sz="quarter" idx="12"/>
          </p:nvPr>
        </p:nvSpPr>
        <p:spPr/>
        <p:txBody>
          <a:bodyPr/>
          <a:lstStyle>
            <a:lvl1pPr>
              <a:defRPr/>
            </a:lvl1pPr>
          </a:lstStyle>
          <a:p>
            <a:fld id="{17D0A58C-4028-4199-B6E6-257396E15CBB}" type="slidenum">
              <a:rPr lang="en-US"/>
              <a:pPr/>
              <a:t>‹#›</a:t>
            </a:fld>
            <a:endParaRPr lang="en-US"/>
          </a:p>
        </p:txBody>
      </p:sp>
    </p:spTree>
    <p:extLst>
      <p:ext uri="{BB962C8B-B14F-4D97-AF65-F5344CB8AC3E}">
        <p14:creationId xmlns:p14="http://schemas.microsoft.com/office/powerpoint/2010/main" val="29208022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193925" y="1317625"/>
            <a:ext cx="39503350" cy="54864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2193925" y="7369175"/>
            <a:ext cx="19392900" cy="30702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2193925" y="10439400"/>
            <a:ext cx="19392900" cy="189658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22296438" y="7369175"/>
            <a:ext cx="19400837" cy="30702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22296438" y="10439400"/>
            <a:ext cx="19400837" cy="189658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r>
              <a:rPr lang="en-US" smtClean="0"/>
              <a:t>TOURO UNIVERSITY NEVADA</a:t>
            </a:r>
            <a:endParaRPr lang="en-US"/>
          </a:p>
        </p:txBody>
      </p:sp>
      <p:sp>
        <p:nvSpPr>
          <p:cNvPr id="9" name="Slide Number Placeholder 8"/>
          <p:cNvSpPr>
            <a:spLocks noGrp="1"/>
          </p:cNvSpPr>
          <p:nvPr>
            <p:ph type="sldNum" sz="quarter" idx="12"/>
          </p:nvPr>
        </p:nvSpPr>
        <p:spPr/>
        <p:txBody>
          <a:bodyPr/>
          <a:lstStyle>
            <a:lvl1pPr>
              <a:defRPr/>
            </a:lvl1pPr>
          </a:lstStyle>
          <a:p>
            <a:fld id="{3356A6E3-7905-4693-958C-BC16844AD5A7}" type="slidenum">
              <a:rPr lang="en-US"/>
              <a:pPr/>
              <a:t>‹#›</a:t>
            </a:fld>
            <a:endParaRPr lang="en-US"/>
          </a:p>
        </p:txBody>
      </p:sp>
    </p:spTree>
    <p:extLst>
      <p:ext uri="{BB962C8B-B14F-4D97-AF65-F5344CB8AC3E}">
        <p14:creationId xmlns:p14="http://schemas.microsoft.com/office/powerpoint/2010/main" val="27547296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r>
              <a:rPr lang="en-US" smtClean="0"/>
              <a:t>TOURO UNIVERSITY NEVADA</a:t>
            </a:r>
            <a:endParaRPr lang="en-US"/>
          </a:p>
        </p:txBody>
      </p:sp>
      <p:sp>
        <p:nvSpPr>
          <p:cNvPr id="5" name="Slide Number Placeholder 4"/>
          <p:cNvSpPr>
            <a:spLocks noGrp="1"/>
          </p:cNvSpPr>
          <p:nvPr>
            <p:ph type="sldNum" sz="quarter" idx="12"/>
          </p:nvPr>
        </p:nvSpPr>
        <p:spPr/>
        <p:txBody>
          <a:bodyPr/>
          <a:lstStyle>
            <a:lvl1pPr>
              <a:defRPr/>
            </a:lvl1pPr>
          </a:lstStyle>
          <a:p>
            <a:fld id="{E7B7881C-7C3B-482B-8D37-D51DDED04D36}" type="slidenum">
              <a:rPr lang="en-US"/>
              <a:pPr/>
              <a:t>‹#›</a:t>
            </a:fld>
            <a:endParaRPr lang="en-US"/>
          </a:p>
        </p:txBody>
      </p:sp>
    </p:spTree>
    <p:extLst>
      <p:ext uri="{BB962C8B-B14F-4D97-AF65-F5344CB8AC3E}">
        <p14:creationId xmlns:p14="http://schemas.microsoft.com/office/powerpoint/2010/main" val="34371242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r>
              <a:rPr lang="en-US" smtClean="0"/>
              <a:t>TOURO UNIVERSITY NEVADA</a:t>
            </a:r>
            <a:endParaRPr lang="en-US"/>
          </a:p>
        </p:txBody>
      </p:sp>
      <p:sp>
        <p:nvSpPr>
          <p:cNvPr id="4" name="Slide Number Placeholder 3"/>
          <p:cNvSpPr>
            <a:spLocks noGrp="1"/>
          </p:cNvSpPr>
          <p:nvPr>
            <p:ph type="sldNum" sz="quarter" idx="12"/>
          </p:nvPr>
        </p:nvSpPr>
        <p:spPr/>
        <p:txBody>
          <a:bodyPr/>
          <a:lstStyle>
            <a:lvl1pPr>
              <a:defRPr/>
            </a:lvl1pPr>
          </a:lstStyle>
          <a:p>
            <a:fld id="{AA6D1DBC-367D-44EF-A6B1-E097B473C628}" type="slidenum">
              <a:rPr lang="en-US"/>
              <a:pPr/>
              <a:t>‹#›</a:t>
            </a:fld>
            <a:endParaRPr lang="en-US"/>
          </a:p>
        </p:txBody>
      </p:sp>
    </p:spTree>
    <p:extLst>
      <p:ext uri="{BB962C8B-B14F-4D97-AF65-F5344CB8AC3E}">
        <p14:creationId xmlns:p14="http://schemas.microsoft.com/office/powerpoint/2010/main" val="5021817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93925" y="1311275"/>
            <a:ext cx="14439900" cy="557688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17160875" y="1311275"/>
            <a:ext cx="24536400" cy="2809398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2193925" y="6888163"/>
            <a:ext cx="14439900" cy="225171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r>
              <a:rPr lang="en-US" smtClean="0"/>
              <a:t>TOURO UNIVERSITY NEVADA</a:t>
            </a:r>
            <a:endParaRPr lang="en-US"/>
          </a:p>
        </p:txBody>
      </p:sp>
      <p:sp>
        <p:nvSpPr>
          <p:cNvPr id="7" name="Slide Number Placeholder 6"/>
          <p:cNvSpPr>
            <a:spLocks noGrp="1"/>
          </p:cNvSpPr>
          <p:nvPr>
            <p:ph type="sldNum" sz="quarter" idx="12"/>
          </p:nvPr>
        </p:nvSpPr>
        <p:spPr/>
        <p:txBody>
          <a:bodyPr/>
          <a:lstStyle>
            <a:lvl1pPr>
              <a:defRPr/>
            </a:lvl1pPr>
          </a:lstStyle>
          <a:p>
            <a:fld id="{CED37E4D-92DB-442A-9E26-32C60B474207}" type="slidenum">
              <a:rPr lang="en-US"/>
              <a:pPr/>
              <a:t>‹#›</a:t>
            </a:fld>
            <a:endParaRPr lang="en-US"/>
          </a:p>
        </p:txBody>
      </p:sp>
    </p:spTree>
    <p:extLst>
      <p:ext uri="{BB962C8B-B14F-4D97-AF65-F5344CB8AC3E}">
        <p14:creationId xmlns:p14="http://schemas.microsoft.com/office/powerpoint/2010/main" val="7499427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02663" y="23042563"/>
            <a:ext cx="26335037" cy="2720975"/>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8602663" y="2941638"/>
            <a:ext cx="26335037" cy="19750087"/>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602663" y="25763538"/>
            <a:ext cx="26335037" cy="38623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r>
              <a:rPr lang="en-US" smtClean="0"/>
              <a:t>TOURO UNIVERSITY NEVADA</a:t>
            </a:r>
            <a:endParaRPr lang="en-US"/>
          </a:p>
        </p:txBody>
      </p:sp>
      <p:sp>
        <p:nvSpPr>
          <p:cNvPr id="7" name="Slide Number Placeholder 6"/>
          <p:cNvSpPr>
            <a:spLocks noGrp="1"/>
          </p:cNvSpPr>
          <p:nvPr>
            <p:ph type="sldNum" sz="quarter" idx="12"/>
          </p:nvPr>
        </p:nvSpPr>
        <p:spPr/>
        <p:txBody>
          <a:bodyPr/>
          <a:lstStyle>
            <a:lvl1pPr>
              <a:defRPr/>
            </a:lvl1pPr>
          </a:lstStyle>
          <a:p>
            <a:fld id="{DCB04546-5F4E-41A6-B0B5-8EDBEF949549}" type="slidenum">
              <a:rPr lang="en-US"/>
              <a:pPr/>
              <a:t>‹#›</a:t>
            </a:fld>
            <a:endParaRPr lang="en-US"/>
          </a:p>
        </p:txBody>
      </p:sp>
    </p:spTree>
    <p:extLst>
      <p:ext uri="{BB962C8B-B14F-4D97-AF65-F5344CB8AC3E}">
        <p14:creationId xmlns:p14="http://schemas.microsoft.com/office/powerpoint/2010/main" val="27138193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r>
              <a:rPr lang="en-US" smtClean="0"/>
              <a:t>TOURO UNIVERSITY NEVADA</a:t>
            </a:r>
            <a:endParaRPr lang="en-US"/>
          </a:p>
        </p:txBody>
      </p:sp>
      <p:sp>
        <p:nvSpPr>
          <p:cNvPr id="6" name="Slide Number Placeholder 5"/>
          <p:cNvSpPr>
            <a:spLocks noGrp="1"/>
          </p:cNvSpPr>
          <p:nvPr>
            <p:ph type="sldNum" sz="quarter" idx="12"/>
          </p:nvPr>
        </p:nvSpPr>
        <p:spPr/>
        <p:txBody>
          <a:bodyPr/>
          <a:lstStyle>
            <a:lvl1pPr>
              <a:defRPr/>
            </a:lvl1pPr>
          </a:lstStyle>
          <a:p>
            <a:fld id="{B8775C78-9C81-4F5B-B873-A137E7ACDA06}" type="slidenum">
              <a:rPr lang="en-US"/>
              <a:pPr/>
              <a:t>‹#›</a:t>
            </a:fld>
            <a:endParaRPr lang="en-US"/>
          </a:p>
        </p:txBody>
      </p:sp>
    </p:spTree>
    <p:extLst>
      <p:ext uri="{BB962C8B-B14F-4D97-AF65-F5344CB8AC3E}">
        <p14:creationId xmlns:p14="http://schemas.microsoft.com/office/powerpoint/2010/main" val="13181457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273750" y="2924175"/>
            <a:ext cx="9326563" cy="263366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290888" y="2924175"/>
            <a:ext cx="27830462" cy="263366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r>
              <a:rPr lang="en-US" smtClean="0"/>
              <a:t>TOURO UNIVERSITY NEVADA</a:t>
            </a:r>
            <a:endParaRPr lang="en-US"/>
          </a:p>
        </p:txBody>
      </p:sp>
      <p:sp>
        <p:nvSpPr>
          <p:cNvPr id="6" name="Slide Number Placeholder 5"/>
          <p:cNvSpPr>
            <a:spLocks noGrp="1"/>
          </p:cNvSpPr>
          <p:nvPr>
            <p:ph type="sldNum" sz="quarter" idx="12"/>
          </p:nvPr>
        </p:nvSpPr>
        <p:spPr/>
        <p:txBody>
          <a:bodyPr/>
          <a:lstStyle>
            <a:lvl1pPr>
              <a:defRPr/>
            </a:lvl1pPr>
          </a:lstStyle>
          <a:p>
            <a:fld id="{B704659C-4F32-4739-BDA7-594BF03AE44E}" type="slidenum">
              <a:rPr lang="en-US"/>
              <a:pPr/>
              <a:t>‹#›</a:t>
            </a:fld>
            <a:endParaRPr lang="en-US"/>
          </a:p>
        </p:txBody>
      </p:sp>
    </p:spTree>
    <p:extLst>
      <p:ext uri="{BB962C8B-B14F-4D97-AF65-F5344CB8AC3E}">
        <p14:creationId xmlns:p14="http://schemas.microsoft.com/office/powerpoint/2010/main" val="23848328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290888" y="2924175"/>
            <a:ext cx="37309425" cy="548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307594" tIns="153799" rIns="307594" bIns="153799"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3290888" y="9513888"/>
            <a:ext cx="37309425" cy="19746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307594" tIns="153799" rIns="307594" bIns="153799"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3290888" y="29994225"/>
            <a:ext cx="9144000" cy="2190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307594" tIns="153799" rIns="307594" bIns="153799" numCol="1" anchor="t" anchorCtr="0" compatLnSpc="1">
            <a:prstTxWarp prst="textNoShape">
              <a:avLst/>
            </a:prstTxWarp>
          </a:bodyPr>
          <a:lstStyle>
            <a:lvl1pPr defTabSz="3074988">
              <a:defRPr sz="4700">
                <a:effectLst/>
              </a:defRPr>
            </a:lvl1pPr>
          </a:lstStyle>
          <a:p>
            <a:endParaRPr lang="en-US"/>
          </a:p>
        </p:txBody>
      </p:sp>
      <p:sp>
        <p:nvSpPr>
          <p:cNvPr id="1029" name="Rectangle 5"/>
          <p:cNvSpPr>
            <a:spLocks noGrp="1" noChangeArrowheads="1"/>
          </p:cNvSpPr>
          <p:nvPr>
            <p:ph type="ftr" sz="quarter" idx="3"/>
          </p:nvPr>
        </p:nvSpPr>
        <p:spPr bwMode="auto">
          <a:xfrm>
            <a:off x="14997113" y="29994225"/>
            <a:ext cx="13896975" cy="2190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307594" tIns="153799" rIns="307594" bIns="153799" numCol="1" anchor="t" anchorCtr="0" compatLnSpc="1">
            <a:prstTxWarp prst="textNoShape">
              <a:avLst/>
            </a:prstTxWarp>
          </a:bodyPr>
          <a:lstStyle>
            <a:lvl1pPr algn="ctr" defTabSz="3074988">
              <a:defRPr sz="4700">
                <a:effectLst/>
              </a:defRPr>
            </a:lvl1pPr>
          </a:lstStyle>
          <a:p>
            <a:r>
              <a:rPr lang="en-US" smtClean="0"/>
              <a:t>TOURO UNIVERSITY NEVADA</a:t>
            </a:r>
            <a:endParaRPr lang="en-US"/>
          </a:p>
        </p:txBody>
      </p:sp>
      <p:sp>
        <p:nvSpPr>
          <p:cNvPr id="1030" name="Rectangle 6"/>
          <p:cNvSpPr>
            <a:spLocks noGrp="1" noChangeArrowheads="1"/>
          </p:cNvSpPr>
          <p:nvPr>
            <p:ph type="sldNum" sz="quarter" idx="4"/>
          </p:nvPr>
        </p:nvSpPr>
        <p:spPr bwMode="auto">
          <a:xfrm>
            <a:off x="31456313" y="29994225"/>
            <a:ext cx="9144000" cy="2190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307594" tIns="153799" rIns="307594" bIns="153799" numCol="1" anchor="t" anchorCtr="0" compatLnSpc="1">
            <a:prstTxWarp prst="textNoShape">
              <a:avLst/>
            </a:prstTxWarp>
          </a:bodyPr>
          <a:lstStyle>
            <a:lvl1pPr algn="r" defTabSz="3074988">
              <a:defRPr sz="4700">
                <a:effectLst/>
              </a:defRPr>
            </a:lvl1pPr>
          </a:lstStyle>
          <a:p>
            <a:fld id="{DFD433E0-CF19-4DB3-AC5C-3CC96E70DC81}"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ctr" defTabSz="3074988" rtl="0" eaLnBrk="0" fontAlgn="base" hangingPunct="0">
        <a:spcBef>
          <a:spcPct val="0"/>
        </a:spcBef>
        <a:spcAft>
          <a:spcPct val="0"/>
        </a:spcAft>
        <a:defRPr sz="14800">
          <a:solidFill>
            <a:schemeClr val="tx2"/>
          </a:solidFill>
          <a:latin typeface="+mj-lt"/>
          <a:ea typeface="+mj-ea"/>
          <a:cs typeface="+mj-cs"/>
        </a:defRPr>
      </a:lvl1pPr>
      <a:lvl2pPr algn="ctr" defTabSz="3074988" rtl="0" eaLnBrk="0" fontAlgn="base" hangingPunct="0">
        <a:spcBef>
          <a:spcPct val="0"/>
        </a:spcBef>
        <a:spcAft>
          <a:spcPct val="0"/>
        </a:spcAft>
        <a:defRPr sz="14800">
          <a:solidFill>
            <a:schemeClr val="tx2"/>
          </a:solidFill>
          <a:latin typeface="Times New Roman" pitchFamily="18" charset="0"/>
        </a:defRPr>
      </a:lvl2pPr>
      <a:lvl3pPr algn="ctr" defTabSz="3074988" rtl="0" eaLnBrk="0" fontAlgn="base" hangingPunct="0">
        <a:spcBef>
          <a:spcPct val="0"/>
        </a:spcBef>
        <a:spcAft>
          <a:spcPct val="0"/>
        </a:spcAft>
        <a:defRPr sz="14800">
          <a:solidFill>
            <a:schemeClr val="tx2"/>
          </a:solidFill>
          <a:latin typeface="Times New Roman" pitchFamily="18" charset="0"/>
        </a:defRPr>
      </a:lvl3pPr>
      <a:lvl4pPr algn="ctr" defTabSz="3074988" rtl="0" eaLnBrk="0" fontAlgn="base" hangingPunct="0">
        <a:spcBef>
          <a:spcPct val="0"/>
        </a:spcBef>
        <a:spcAft>
          <a:spcPct val="0"/>
        </a:spcAft>
        <a:defRPr sz="14800">
          <a:solidFill>
            <a:schemeClr val="tx2"/>
          </a:solidFill>
          <a:latin typeface="Times New Roman" pitchFamily="18" charset="0"/>
        </a:defRPr>
      </a:lvl4pPr>
      <a:lvl5pPr algn="ctr" defTabSz="3074988" rtl="0" eaLnBrk="0" fontAlgn="base" hangingPunct="0">
        <a:spcBef>
          <a:spcPct val="0"/>
        </a:spcBef>
        <a:spcAft>
          <a:spcPct val="0"/>
        </a:spcAft>
        <a:defRPr sz="14800">
          <a:solidFill>
            <a:schemeClr val="tx2"/>
          </a:solidFill>
          <a:latin typeface="Times New Roman" pitchFamily="18" charset="0"/>
        </a:defRPr>
      </a:lvl5pPr>
      <a:lvl6pPr marL="457200" algn="ctr" defTabSz="3074988" rtl="0" eaLnBrk="0" fontAlgn="base" hangingPunct="0">
        <a:spcBef>
          <a:spcPct val="0"/>
        </a:spcBef>
        <a:spcAft>
          <a:spcPct val="0"/>
        </a:spcAft>
        <a:defRPr sz="14800">
          <a:solidFill>
            <a:schemeClr val="tx2"/>
          </a:solidFill>
          <a:latin typeface="Times New Roman" pitchFamily="18" charset="0"/>
        </a:defRPr>
      </a:lvl6pPr>
      <a:lvl7pPr marL="914400" algn="ctr" defTabSz="3074988" rtl="0" eaLnBrk="0" fontAlgn="base" hangingPunct="0">
        <a:spcBef>
          <a:spcPct val="0"/>
        </a:spcBef>
        <a:spcAft>
          <a:spcPct val="0"/>
        </a:spcAft>
        <a:defRPr sz="14800">
          <a:solidFill>
            <a:schemeClr val="tx2"/>
          </a:solidFill>
          <a:latin typeface="Times New Roman" pitchFamily="18" charset="0"/>
        </a:defRPr>
      </a:lvl7pPr>
      <a:lvl8pPr marL="1371600" algn="ctr" defTabSz="3074988" rtl="0" eaLnBrk="0" fontAlgn="base" hangingPunct="0">
        <a:spcBef>
          <a:spcPct val="0"/>
        </a:spcBef>
        <a:spcAft>
          <a:spcPct val="0"/>
        </a:spcAft>
        <a:defRPr sz="14800">
          <a:solidFill>
            <a:schemeClr val="tx2"/>
          </a:solidFill>
          <a:latin typeface="Times New Roman" pitchFamily="18" charset="0"/>
        </a:defRPr>
      </a:lvl8pPr>
      <a:lvl9pPr marL="1828800" algn="ctr" defTabSz="3074988" rtl="0" eaLnBrk="0" fontAlgn="base" hangingPunct="0">
        <a:spcBef>
          <a:spcPct val="0"/>
        </a:spcBef>
        <a:spcAft>
          <a:spcPct val="0"/>
        </a:spcAft>
        <a:defRPr sz="14800">
          <a:solidFill>
            <a:schemeClr val="tx2"/>
          </a:solidFill>
          <a:latin typeface="Times New Roman" pitchFamily="18" charset="0"/>
        </a:defRPr>
      </a:lvl9pPr>
    </p:titleStyle>
    <p:bodyStyle>
      <a:lvl1pPr marL="1150938" indent="-1150938" algn="l" defTabSz="3074988" rtl="0" eaLnBrk="0" fontAlgn="base" hangingPunct="0">
        <a:spcBef>
          <a:spcPct val="20000"/>
        </a:spcBef>
        <a:spcAft>
          <a:spcPct val="0"/>
        </a:spcAft>
        <a:buChar char="•"/>
        <a:defRPr sz="10700">
          <a:solidFill>
            <a:schemeClr val="tx1"/>
          </a:solidFill>
          <a:latin typeface="+mn-lt"/>
          <a:ea typeface="+mn-ea"/>
          <a:cs typeface="+mn-cs"/>
        </a:defRPr>
      </a:lvl1pPr>
      <a:lvl2pPr marL="2497138" indent="-960438" algn="l" defTabSz="3074988" rtl="0" eaLnBrk="0" fontAlgn="base" hangingPunct="0">
        <a:spcBef>
          <a:spcPct val="20000"/>
        </a:spcBef>
        <a:spcAft>
          <a:spcPct val="0"/>
        </a:spcAft>
        <a:buChar char="–"/>
        <a:defRPr sz="9500">
          <a:solidFill>
            <a:schemeClr val="tx1"/>
          </a:solidFill>
          <a:latin typeface="+mn-lt"/>
        </a:defRPr>
      </a:lvl2pPr>
      <a:lvl3pPr marL="3843338" indent="-768350" algn="l" defTabSz="3074988" rtl="0" eaLnBrk="0" fontAlgn="base" hangingPunct="0">
        <a:spcBef>
          <a:spcPct val="20000"/>
        </a:spcBef>
        <a:spcAft>
          <a:spcPct val="0"/>
        </a:spcAft>
        <a:buChar char="•"/>
        <a:defRPr sz="8100">
          <a:solidFill>
            <a:schemeClr val="tx1"/>
          </a:solidFill>
          <a:latin typeface="+mn-lt"/>
        </a:defRPr>
      </a:lvl3pPr>
      <a:lvl4pPr marL="5384800" indent="-773113" algn="l" defTabSz="3074988" rtl="0" eaLnBrk="0" fontAlgn="base" hangingPunct="0">
        <a:spcBef>
          <a:spcPct val="20000"/>
        </a:spcBef>
        <a:spcAft>
          <a:spcPct val="0"/>
        </a:spcAft>
        <a:buChar char="–"/>
        <a:defRPr sz="6500">
          <a:solidFill>
            <a:schemeClr val="tx1"/>
          </a:solidFill>
          <a:latin typeface="+mn-lt"/>
        </a:defRPr>
      </a:lvl4pPr>
      <a:lvl5pPr marL="6921500" indent="-768350" algn="l" defTabSz="3074988" rtl="0" eaLnBrk="0" fontAlgn="base" hangingPunct="0">
        <a:spcBef>
          <a:spcPct val="20000"/>
        </a:spcBef>
        <a:spcAft>
          <a:spcPct val="0"/>
        </a:spcAft>
        <a:buChar char="»"/>
        <a:defRPr sz="6500">
          <a:solidFill>
            <a:schemeClr val="tx1"/>
          </a:solidFill>
          <a:latin typeface="+mn-lt"/>
        </a:defRPr>
      </a:lvl5pPr>
      <a:lvl6pPr marL="7378700" indent="-768350" algn="l" defTabSz="3074988" rtl="0" eaLnBrk="0" fontAlgn="base" hangingPunct="0">
        <a:spcBef>
          <a:spcPct val="20000"/>
        </a:spcBef>
        <a:spcAft>
          <a:spcPct val="0"/>
        </a:spcAft>
        <a:buChar char="»"/>
        <a:defRPr sz="6500">
          <a:solidFill>
            <a:schemeClr val="tx1"/>
          </a:solidFill>
          <a:latin typeface="+mn-lt"/>
        </a:defRPr>
      </a:lvl6pPr>
      <a:lvl7pPr marL="7835900" indent="-768350" algn="l" defTabSz="3074988" rtl="0" eaLnBrk="0" fontAlgn="base" hangingPunct="0">
        <a:spcBef>
          <a:spcPct val="20000"/>
        </a:spcBef>
        <a:spcAft>
          <a:spcPct val="0"/>
        </a:spcAft>
        <a:buChar char="»"/>
        <a:defRPr sz="6500">
          <a:solidFill>
            <a:schemeClr val="tx1"/>
          </a:solidFill>
          <a:latin typeface="+mn-lt"/>
        </a:defRPr>
      </a:lvl7pPr>
      <a:lvl8pPr marL="8293100" indent="-768350" algn="l" defTabSz="3074988" rtl="0" eaLnBrk="0" fontAlgn="base" hangingPunct="0">
        <a:spcBef>
          <a:spcPct val="20000"/>
        </a:spcBef>
        <a:spcAft>
          <a:spcPct val="0"/>
        </a:spcAft>
        <a:buChar char="»"/>
        <a:defRPr sz="6500">
          <a:solidFill>
            <a:schemeClr val="tx1"/>
          </a:solidFill>
          <a:latin typeface="+mn-lt"/>
        </a:defRPr>
      </a:lvl8pPr>
      <a:lvl9pPr marL="8750300" indent="-768350" algn="l" defTabSz="3074988" rtl="0" eaLnBrk="0" fontAlgn="base" hangingPunct="0">
        <a:spcBef>
          <a:spcPct val="20000"/>
        </a:spcBef>
        <a:spcAft>
          <a:spcPct val="0"/>
        </a:spcAft>
        <a:buChar char="»"/>
        <a:defRPr sz="65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jpg"/><Relationship Id="rId3" Type="http://schemas.openxmlformats.org/officeDocument/2006/relationships/hyperlink" Target="https://webmail.tun.touro.edu/owa/redir.aspx?C=0ej70k6XVkahe9jNKb5ivgT_SJQTgNMIWl-ByeZ0DD-QLN9y5UY7FmG3xwRIKIW7lutewLlgFPo.&amp;URL=http://abcnews.go.com/Health/blue-skinned-people-kentucky-reveal-todays-genetic-lesson/story?id%3d15759819" TargetMode="External"/><Relationship Id="rId7" Type="http://schemas.openxmlformats.org/officeDocument/2006/relationships/image" Target="../media/image1.jpg"/><Relationship Id="rId2" Type="http://schemas.openxmlformats.org/officeDocument/2006/relationships/hyperlink" Target="https://webmail.tun.touro.edu/owa/redir.aspx?C=0ej70k6XVkahe9jNKb5ivgT_SJQTgNMIWl-ByeZ0DD-QLN9y5UY7FmG3xwRIKIW7lutewLlgFPo.&amp;URL=http://www.indiana.edu/~oso/lessons/Blues/TheBlues.htm" TargetMode="External"/><Relationship Id="rId1" Type="http://schemas.openxmlformats.org/officeDocument/2006/relationships/slideLayout" Target="../slideLayouts/slideLayout7.xml"/><Relationship Id="rId6" Type="http://schemas.openxmlformats.org/officeDocument/2006/relationships/hyperlink" Target="https://webmail.tun.touro.edu/owa/redir.aspx?C=0ej70k6XVkahe9jNKb5ivgT_SJQTgNMIWl-ByeZ0DD-QLN9y5UY7FmG3xwRIKIW7lutewLlgFPo.&amp;URL=http://sydney.edu.au/education_social_work/learning_teaching/ict/theory/constructivism.shtml" TargetMode="External"/><Relationship Id="rId5" Type="http://schemas.openxmlformats.org/officeDocument/2006/relationships/hyperlink" Target="https://webmail.tun.touro.edu/owa/redir.aspx?C=0ej70k6XVkahe9jNKb5ivgT_SJQTgNMIWl-ByeZ0DD-QLN9y5UY7FmG3xwRIKIW7lutewLlgFPo.&amp;URL=http://otec.uoregon.edu/learning_theory.htm" TargetMode="External"/><Relationship Id="rId4" Type="http://schemas.openxmlformats.org/officeDocument/2006/relationships/hyperlink" Target="https://webmail.tun.touro.edu/owa/redir.aspx?C=0ej70k6XVkahe9jNKb5ivgT_SJQTgNMIWl-ByeZ0DD-QLN9y5UY7FmG3xwRIKIW7lutewLlgFPo.&amp;URL=http://www.thirteen.org/edonline/concept2class/constructivism/index_sub6.html" TargetMode="External"/><Relationship Id="rId9" Type="http://schemas.openxmlformats.org/officeDocument/2006/relationships/image" Target="../media/image3.jp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32" name="Rectangle 184"/>
          <p:cNvSpPr>
            <a:spLocks noChangeArrowheads="1"/>
          </p:cNvSpPr>
          <p:nvPr/>
        </p:nvSpPr>
        <p:spPr bwMode="auto">
          <a:xfrm>
            <a:off x="5486400" y="0"/>
            <a:ext cx="32842200" cy="4495800"/>
          </a:xfrm>
          <a:prstGeom prst="rect">
            <a:avLst/>
          </a:prstGeom>
          <a:solidFill>
            <a:srgbClr val="00336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194" name="Text Box 146"/>
          <p:cNvSpPr txBox="1">
            <a:spLocks noChangeArrowheads="1"/>
          </p:cNvSpPr>
          <p:nvPr/>
        </p:nvSpPr>
        <p:spPr bwMode="auto">
          <a:xfrm>
            <a:off x="0" y="875966"/>
            <a:ext cx="43891200" cy="3262432"/>
          </a:xfrm>
          <a:prstGeom prst="rect">
            <a:avLst/>
          </a:prstGeom>
          <a:noFill/>
          <a:ln>
            <a:noFill/>
          </a:ln>
          <a:effectLst/>
          <a:extLst>
            <a:ext uri="{909E8E84-426E-40DD-AFC4-6F175D3DCCD1}">
              <a14:hiddenFill xmlns:a14="http://schemas.microsoft.com/office/drawing/2010/main">
                <a:solidFill>
                  <a:srgbClr val="0066CC"/>
                </a:solidFill>
              </a14:hiddenFill>
            </a:ext>
            <a:ext uri="{91240B29-F687-4F45-9708-019B960494DF}">
              <a14:hiddenLine xmlns:a14="http://schemas.microsoft.com/office/drawing/2010/main" w="9525">
                <a:solidFill>
                  <a:srgbClr val="0066CC"/>
                </a:solidFill>
                <a:miter lim="800000"/>
                <a:headEnd/>
                <a:tailEnd/>
              </a14:hiddenLine>
            </a:ext>
            <a:ext uri="{AF507438-7753-43E0-B8FC-AC1667EBCBE1}">
              <a14:hiddenEffects xmlns:a14="http://schemas.microsoft.com/office/drawing/2010/main">
                <a:effectLst>
                  <a:outerShdw dist="35921" dir="2700000" algn="ctr" rotWithShape="0">
                    <a:srgbClr val="FFBF0B"/>
                  </a:outerShdw>
                </a:effectLst>
              </a14:hiddenEffects>
            </a:ext>
          </a:extLst>
        </p:spPr>
        <p:txBody>
          <a:bodyPr lIns="61170" tIns="91440" rIns="61170" bIns="91440">
            <a:spAutoFit/>
          </a:bodyPr>
          <a:lstStyle>
            <a:lvl1pPr defTabSz="612775">
              <a:defRPr sz="2400">
                <a:solidFill>
                  <a:schemeClr val="tx1"/>
                </a:solidFill>
                <a:latin typeface="Times New Roman" pitchFamily="18" charset="0"/>
              </a:defRPr>
            </a:lvl1pPr>
            <a:lvl2pPr marL="306388" defTabSz="612775">
              <a:defRPr sz="2400">
                <a:solidFill>
                  <a:schemeClr val="tx1"/>
                </a:solidFill>
                <a:latin typeface="Times New Roman" pitchFamily="18" charset="0"/>
              </a:defRPr>
            </a:lvl2pPr>
            <a:lvl3pPr marL="612775" defTabSz="612775">
              <a:defRPr sz="2400">
                <a:solidFill>
                  <a:schemeClr val="tx1"/>
                </a:solidFill>
                <a:latin typeface="Times New Roman" pitchFamily="18" charset="0"/>
              </a:defRPr>
            </a:lvl3pPr>
            <a:lvl4pPr marL="915988" defTabSz="612775">
              <a:defRPr sz="2400">
                <a:solidFill>
                  <a:schemeClr val="tx1"/>
                </a:solidFill>
                <a:latin typeface="Times New Roman" pitchFamily="18" charset="0"/>
              </a:defRPr>
            </a:lvl4pPr>
            <a:lvl5pPr marL="1222375" defTabSz="612775">
              <a:defRPr sz="2400">
                <a:solidFill>
                  <a:schemeClr val="tx1"/>
                </a:solidFill>
                <a:latin typeface="Times New Roman" pitchFamily="18" charset="0"/>
              </a:defRPr>
            </a:lvl5pPr>
            <a:lvl6pPr marL="1679575" defTabSz="612775" eaLnBrk="0" fontAlgn="base" hangingPunct="0">
              <a:spcBef>
                <a:spcPct val="0"/>
              </a:spcBef>
              <a:spcAft>
                <a:spcPct val="0"/>
              </a:spcAft>
              <a:defRPr sz="2400">
                <a:solidFill>
                  <a:schemeClr val="tx1"/>
                </a:solidFill>
                <a:latin typeface="Times New Roman" pitchFamily="18" charset="0"/>
              </a:defRPr>
            </a:lvl6pPr>
            <a:lvl7pPr marL="2136775" defTabSz="612775" eaLnBrk="0" fontAlgn="base" hangingPunct="0">
              <a:spcBef>
                <a:spcPct val="0"/>
              </a:spcBef>
              <a:spcAft>
                <a:spcPct val="0"/>
              </a:spcAft>
              <a:defRPr sz="2400">
                <a:solidFill>
                  <a:schemeClr val="tx1"/>
                </a:solidFill>
                <a:latin typeface="Times New Roman" pitchFamily="18" charset="0"/>
              </a:defRPr>
            </a:lvl7pPr>
            <a:lvl8pPr marL="2593975" defTabSz="612775" eaLnBrk="0" fontAlgn="base" hangingPunct="0">
              <a:spcBef>
                <a:spcPct val="0"/>
              </a:spcBef>
              <a:spcAft>
                <a:spcPct val="0"/>
              </a:spcAft>
              <a:defRPr sz="2400">
                <a:solidFill>
                  <a:schemeClr val="tx1"/>
                </a:solidFill>
                <a:latin typeface="Times New Roman" pitchFamily="18" charset="0"/>
              </a:defRPr>
            </a:lvl8pPr>
            <a:lvl9pPr marL="3051175" defTabSz="612775" eaLnBrk="0" fontAlgn="base" hangingPunct="0">
              <a:spcBef>
                <a:spcPct val="0"/>
              </a:spcBef>
              <a:spcAft>
                <a:spcPct val="0"/>
              </a:spcAft>
              <a:defRPr sz="2400">
                <a:solidFill>
                  <a:schemeClr val="tx1"/>
                </a:solidFill>
                <a:latin typeface="Times New Roman" pitchFamily="18" charset="0"/>
              </a:defRPr>
            </a:lvl9pPr>
          </a:lstStyle>
          <a:p>
            <a:pPr algn="ctr"/>
            <a:r>
              <a:rPr lang="en-US" sz="12000" b="1" dirty="0" smtClean="0">
                <a:solidFill>
                  <a:schemeClr val="bg1"/>
                </a:solidFill>
                <a:effectLst/>
                <a:latin typeface="Arial" charset="0"/>
              </a:rPr>
              <a:t>Constructivism Theory in a DNP Program</a:t>
            </a:r>
          </a:p>
          <a:p>
            <a:pPr algn="ctr"/>
            <a:r>
              <a:rPr lang="en-US" sz="4000" b="1" i="1" dirty="0" smtClean="0">
                <a:solidFill>
                  <a:schemeClr val="bg1"/>
                </a:solidFill>
                <a:effectLst/>
              </a:rPr>
              <a:t>Judith Carrion EdD, MSN/Ed, MSHS, RN-BC, CNOR and Mary Bemker PhD, </a:t>
            </a:r>
            <a:r>
              <a:rPr lang="en-US" sz="4000" b="1" i="1" dirty="0" err="1" smtClean="0">
                <a:solidFill>
                  <a:schemeClr val="bg1"/>
                </a:solidFill>
                <a:effectLst/>
              </a:rPr>
              <a:t>PsyS</a:t>
            </a:r>
            <a:r>
              <a:rPr lang="en-US" sz="4000" b="1" i="1" dirty="0" smtClean="0">
                <a:solidFill>
                  <a:schemeClr val="bg1"/>
                </a:solidFill>
                <a:effectLst/>
              </a:rPr>
              <a:t>, MSN, LAC, LPCC, RN </a:t>
            </a:r>
            <a:r>
              <a:rPr lang="en-US" sz="4000" b="1" i="1" dirty="0" smtClean="0">
                <a:solidFill>
                  <a:schemeClr val="bg1"/>
                </a:solidFill>
                <a:effectLst/>
              </a:rPr>
              <a:t>, </a:t>
            </a:r>
            <a:r>
              <a:rPr lang="en-US" sz="4000" b="1" i="1" smtClean="0">
                <a:solidFill>
                  <a:schemeClr val="bg1"/>
                </a:solidFill>
                <a:effectLst/>
              </a:rPr>
              <a:t>Nadia Luna  DNP, MBA, RN</a:t>
            </a:r>
            <a:endParaRPr lang="en-US" sz="4000" b="1" i="1" dirty="0" smtClean="0">
              <a:solidFill>
                <a:schemeClr val="bg1"/>
              </a:solidFill>
              <a:effectLst/>
            </a:endParaRPr>
          </a:p>
          <a:p>
            <a:pPr algn="ctr"/>
            <a:r>
              <a:rPr lang="en-US" sz="4000" b="1" i="1" dirty="0" smtClean="0">
                <a:solidFill>
                  <a:schemeClr val="bg1"/>
                </a:solidFill>
                <a:effectLst/>
              </a:rPr>
              <a:t>TOURO UNIVERSITY NEVADA   </a:t>
            </a:r>
            <a:endParaRPr lang="en-US" sz="3600" b="1" dirty="0">
              <a:solidFill>
                <a:schemeClr val="bg1"/>
              </a:solidFill>
              <a:effectLst/>
            </a:endParaRPr>
          </a:p>
        </p:txBody>
      </p:sp>
      <p:sp>
        <p:nvSpPr>
          <p:cNvPr id="2196" name="Text Box 148"/>
          <p:cNvSpPr txBox="1">
            <a:spLocks noChangeArrowheads="1"/>
          </p:cNvSpPr>
          <p:nvPr/>
        </p:nvSpPr>
        <p:spPr bwMode="auto">
          <a:xfrm>
            <a:off x="19507200" y="4511795"/>
            <a:ext cx="431800" cy="1084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215405" tIns="107703" rIns="215405" bIns="107703">
            <a:spAutoFit/>
          </a:bodyPr>
          <a:lstStyle>
            <a:lvl1pPr defTabSz="2154238">
              <a:defRPr sz="2400">
                <a:solidFill>
                  <a:schemeClr val="tx1"/>
                </a:solidFill>
                <a:latin typeface="Times New Roman" pitchFamily="18" charset="0"/>
              </a:defRPr>
            </a:lvl1pPr>
            <a:lvl2pPr marL="1076325" defTabSz="2154238">
              <a:defRPr sz="2400">
                <a:solidFill>
                  <a:schemeClr val="tx1"/>
                </a:solidFill>
                <a:latin typeface="Times New Roman" pitchFamily="18" charset="0"/>
              </a:defRPr>
            </a:lvl2pPr>
            <a:lvl3pPr marL="2154238" defTabSz="2154238">
              <a:defRPr sz="2400">
                <a:solidFill>
                  <a:schemeClr val="tx1"/>
                </a:solidFill>
                <a:latin typeface="Times New Roman" pitchFamily="18" charset="0"/>
              </a:defRPr>
            </a:lvl3pPr>
            <a:lvl4pPr marL="3230563" defTabSz="2154238">
              <a:defRPr sz="2400">
                <a:solidFill>
                  <a:schemeClr val="tx1"/>
                </a:solidFill>
                <a:latin typeface="Times New Roman" pitchFamily="18" charset="0"/>
              </a:defRPr>
            </a:lvl4pPr>
            <a:lvl5pPr marL="4308475" defTabSz="2154238">
              <a:defRPr sz="2400">
                <a:solidFill>
                  <a:schemeClr val="tx1"/>
                </a:solidFill>
                <a:latin typeface="Times New Roman" pitchFamily="18" charset="0"/>
              </a:defRPr>
            </a:lvl5pPr>
            <a:lvl6pPr marL="4765675" defTabSz="2154238" eaLnBrk="0" fontAlgn="base" hangingPunct="0">
              <a:spcBef>
                <a:spcPct val="0"/>
              </a:spcBef>
              <a:spcAft>
                <a:spcPct val="0"/>
              </a:spcAft>
              <a:defRPr sz="2400">
                <a:solidFill>
                  <a:schemeClr val="tx1"/>
                </a:solidFill>
                <a:latin typeface="Times New Roman" pitchFamily="18" charset="0"/>
              </a:defRPr>
            </a:lvl6pPr>
            <a:lvl7pPr marL="5222875" defTabSz="2154238" eaLnBrk="0" fontAlgn="base" hangingPunct="0">
              <a:spcBef>
                <a:spcPct val="0"/>
              </a:spcBef>
              <a:spcAft>
                <a:spcPct val="0"/>
              </a:spcAft>
              <a:defRPr sz="2400">
                <a:solidFill>
                  <a:schemeClr val="tx1"/>
                </a:solidFill>
                <a:latin typeface="Times New Roman" pitchFamily="18" charset="0"/>
              </a:defRPr>
            </a:lvl7pPr>
            <a:lvl8pPr marL="5680075" defTabSz="2154238" eaLnBrk="0" fontAlgn="base" hangingPunct="0">
              <a:spcBef>
                <a:spcPct val="0"/>
              </a:spcBef>
              <a:spcAft>
                <a:spcPct val="0"/>
              </a:spcAft>
              <a:defRPr sz="2400">
                <a:solidFill>
                  <a:schemeClr val="tx1"/>
                </a:solidFill>
                <a:latin typeface="Times New Roman" pitchFamily="18" charset="0"/>
              </a:defRPr>
            </a:lvl8pPr>
            <a:lvl9pPr marL="6137275" defTabSz="2154238" eaLnBrk="0" fontAlgn="base" hangingPunct="0">
              <a:spcBef>
                <a:spcPct val="0"/>
              </a:spcBef>
              <a:spcAft>
                <a:spcPct val="0"/>
              </a:spcAft>
              <a:defRPr sz="2400">
                <a:solidFill>
                  <a:schemeClr val="tx1"/>
                </a:solidFill>
                <a:latin typeface="Times New Roman" pitchFamily="18" charset="0"/>
              </a:defRPr>
            </a:lvl9pPr>
          </a:lstStyle>
          <a:p>
            <a:endParaRPr lang="en-US" sz="5700">
              <a:effectLst/>
            </a:endParaRPr>
          </a:p>
        </p:txBody>
      </p:sp>
      <p:sp>
        <p:nvSpPr>
          <p:cNvPr id="2199" name="Text Box 151"/>
          <p:cNvSpPr txBox="1">
            <a:spLocks noChangeArrowheads="1"/>
          </p:cNvSpPr>
          <p:nvPr/>
        </p:nvSpPr>
        <p:spPr bwMode="auto">
          <a:xfrm>
            <a:off x="13639800" y="5949156"/>
            <a:ext cx="15392400" cy="24314348"/>
          </a:xfrm>
          <a:prstGeom prst="rect">
            <a:avLst/>
          </a:prstGeom>
          <a:solidFill>
            <a:schemeClr val="bg1"/>
          </a:solidFill>
          <a:ln w="76200" cmpd="thinThick">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tIns="91440" bIns="91440">
            <a:spAutoFit/>
          </a:bodyPr>
          <a:lstStyle>
            <a:lvl1pPr>
              <a:defRPr sz="2400">
                <a:solidFill>
                  <a:schemeClr val="tx1"/>
                </a:solidFill>
                <a:latin typeface="Times New Roman" pitchFamily="18" charset="0"/>
              </a:defRPr>
            </a:lvl1pPr>
            <a:lvl2pPr marL="2800350" indent="-58738">
              <a:defRPr sz="2400">
                <a:solidFill>
                  <a:schemeClr val="tx1"/>
                </a:solidFill>
                <a:latin typeface="Times New Roman" pitchFamily="18" charset="0"/>
              </a:defRPr>
            </a:lvl2pPr>
            <a:lvl3pPr marL="3317875">
              <a:defRPr sz="2400">
                <a:solidFill>
                  <a:schemeClr val="tx1"/>
                </a:solidFill>
                <a:latin typeface="Times New Roman" pitchFamily="18" charset="0"/>
              </a:defRPr>
            </a:lvl3pPr>
            <a:lvl4pPr marL="3432175">
              <a:defRPr sz="2400">
                <a:solidFill>
                  <a:schemeClr val="tx1"/>
                </a:solidFill>
                <a:latin typeface="Times New Roman" pitchFamily="18" charset="0"/>
              </a:defRPr>
            </a:lvl4pPr>
            <a:lvl5pPr marL="3546475">
              <a:defRPr sz="2400">
                <a:solidFill>
                  <a:schemeClr val="tx1"/>
                </a:solidFill>
                <a:latin typeface="Times New Roman" pitchFamily="18" charset="0"/>
              </a:defRPr>
            </a:lvl5pPr>
            <a:lvl6pPr marL="4003675" eaLnBrk="0" fontAlgn="base" hangingPunct="0">
              <a:spcBef>
                <a:spcPct val="0"/>
              </a:spcBef>
              <a:spcAft>
                <a:spcPct val="0"/>
              </a:spcAft>
              <a:defRPr sz="2400">
                <a:solidFill>
                  <a:schemeClr val="tx1"/>
                </a:solidFill>
                <a:latin typeface="Times New Roman" pitchFamily="18" charset="0"/>
              </a:defRPr>
            </a:lvl6pPr>
            <a:lvl7pPr marL="4460875" eaLnBrk="0" fontAlgn="base" hangingPunct="0">
              <a:spcBef>
                <a:spcPct val="0"/>
              </a:spcBef>
              <a:spcAft>
                <a:spcPct val="0"/>
              </a:spcAft>
              <a:defRPr sz="2400">
                <a:solidFill>
                  <a:schemeClr val="tx1"/>
                </a:solidFill>
                <a:latin typeface="Times New Roman" pitchFamily="18" charset="0"/>
              </a:defRPr>
            </a:lvl7pPr>
            <a:lvl8pPr marL="4918075" eaLnBrk="0" fontAlgn="base" hangingPunct="0">
              <a:spcBef>
                <a:spcPct val="0"/>
              </a:spcBef>
              <a:spcAft>
                <a:spcPct val="0"/>
              </a:spcAft>
              <a:defRPr sz="2400">
                <a:solidFill>
                  <a:schemeClr val="tx1"/>
                </a:solidFill>
                <a:latin typeface="Times New Roman" pitchFamily="18" charset="0"/>
              </a:defRPr>
            </a:lvl8pPr>
            <a:lvl9pPr marL="5375275" eaLnBrk="0" fontAlgn="base" hangingPunct="0">
              <a:spcBef>
                <a:spcPct val="0"/>
              </a:spcBef>
              <a:spcAft>
                <a:spcPct val="0"/>
              </a:spcAft>
              <a:defRPr sz="2400">
                <a:solidFill>
                  <a:schemeClr val="tx1"/>
                </a:solidFill>
                <a:latin typeface="Times New Roman" pitchFamily="18" charset="0"/>
              </a:defRPr>
            </a:lvl9pPr>
          </a:lstStyle>
          <a:p>
            <a:r>
              <a:rPr lang="en-US" sz="2800" u="sng" dirty="0" smtClean="0">
                <a:effectLst/>
              </a:rPr>
              <a:t>FLIPPED CLASSROOM</a:t>
            </a:r>
            <a:r>
              <a:rPr lang="en-US" sz="2800" dirty="0" smtClean="0">
                <a:effectLst/>
              </a:rPr>
              <a:t>: An example of </a:t>
            </a:r>
            <a:r>
              <a:rPr lang="en-US" sz="2800" dirty="0">
                <a:effectLst/>
              </a:rPr>
              <a:t> </a:t>
            </a:r>
            <a:r>
              <a:rPr lang="en-US" sz="2800" dirty="0" smtClean="0">
                <a:effectLst/>
              </a:rPr>
              <a:t>inverting the instruction is by recording live lessons (lectures) using screen- capturing software and post lessons online on YouTube for student access. These online video lessons are generally less than minutes and are an overview of the lesson content and end with a summary. The educator can insert their own voice, use video clips, photographs, and images. The students can view the videos at their convenience via their electronic device, and are able to interact within the class and collaborate with each other as they address questions and work through problems.  </a:t>
            </a:r>
            <a:endParaRPr lang="en-US" sz="2800" dirty="0">
              <a:effectLst/>
            </a:endParaRPr>
          </a:p>
          <a:p>
            <a:r>
              <a:rPr lang="en-US" sz="2800" dirty="0">
                <a:effectLst/>
              </a:rPr>
              <a:t> </a:t>
            </a:r>
          </a:p>
          <a:p>
            <a:r>
              <a:rPr lang="en-US" sz="2800" u="sng" dirty="0">
                <a:effectLst/>
              </a:rPr>
              <a:t>DNP </a:t>
            </a:r>
            <a:r>
              <a:rPr lang="en-US" sz="2800" u="sng" dirty="0" smtClean="0">
                <a:effectLst/>
              </a:rPr>
              <a:t>PROJECT AND THINGS TO CONSIDER;</a:t>
            </a:r>
            <a:endParaRPr lang="en-US" sz="2800" dirty="0">
              <a:effectLst/>
            </a:endParaRPr>
          </a:p>
          <a:p>
            <a:r>
              <a:rPr lang="en-US" sz="2800" dirty="0">
                <a:effectLst/>
              </a:rPr>
              <a:t>Choosing a Problem</a:t>
            </a:r>
            <a:br>
              <a:rPr lang="en-US" sz="2800" dirty="0">
                <a:effectLst/>
              </a:rPr>
            </a:br>
            <a:r>
              <a:rPr lang="en-US" sz="2800" dirty="0">
                <a:effectLst/>
              </a:rPr>
              <a:t>   A. Have a passion for the topic </a:t>
            </a:r>
            <a:br>
              <a:rPr lang="en-US" sz="2800" dirty="0">
                <a:effectLst/>
              </a:rPr>
            </a:br>
            <a:r>
              <a:rPr lang="en-US" sz="2800" dirty="0">
                <a:effectLst/>
              </a:rPr>
              <a:t>   B. Do student have means to Implement during Identified timeframe?</a:t>
            </a:r>
            <a:br>
              <a:rPr lang="en-US" sz="2800" dirty="0">
                <a:effectLst/>
              </a:rPr>
            </a:br>
            <a:r>
              <a:rPr lang="en-US" sz="2800" dirty="0">
                <a:effectLst/>
              </a:rPr>
              <a:t>   C. Document that it is a problem. </a:t>
            </a:r>
            <a:br>
              <a:rPr lang="en-US" sz="2800" dirty="0">
                <a:effectLst/>
              </a:rPr>
            </a:br>
            <a:r>
              <a:rPr lang="en-US" sz="2800" dirty="0">
                <a:effectLst/>
              </a:rPr>
              <a:t>   D. Narrow topic to manageable size</a:t>
            </a:r>
            <a:br>
              <a:rPr lang="en-US" sz="2800" dirty="0">
                <a:effectLst/>
              </a:rPr>
            </a:br>
            <a:r>
              <a:rPr lang="en-US" sz="2800" dirty="0">
                <a:effectLst/>
              </a:rPr>
              <a:t>   E. Focus on DNP vs MSN or PhD - aka no research!!!</a:t>
            </a:r>
            <a:br>
              <a:rPr lang="en-US" sz="2800" dirty="0">
                <a:effectLst/>
              </a:rPr>
            </a:br>
            <a:r>
              <a:rPr lang="en-US" sz="2800" dirty="0">
                <a:effectLst/>
              </a:rPr>
              <a:t/>
            </a:r>
            <a:br>
              <a:rPr lang="en-US" sz="2800" dirty="0">
                <a:effectLst/>
              </a:rPr>
            </a:br>
            <a:r>
              <a:rPr lang="en-US" sz="2800" dirty="0" smtClean="0">
                <a:effectLst/>
              </a:rPr>
              <a:t>SUPPORT PROBLEM WITH CURRENT LITERATURE;</a:t>
            </a:r>
            <a:r>
              <a:rPr lang="en-US" sz="2800" dirty="0">
                <a:effectLst/>
              </a:rPr>
              <a:t/>
            </a:r>
            <a:br>
              <a:rPr lang="en-US" sz="2800" dirty="0">
                <a:effectLst/>
              </a:rPr>
            </a:br>
            <a:r>
              <a:rPr lang="en-US" sz="2800" dirty="0">
                <a:effectLst/>
              </a:rPr>
              <a:t>   A. Does literature support that this is a problem?</a:t>
            </a:r>
            <a:br>
              <a:rPr lang="en-US" sz="2800" dirty="0">
                <a:effectLst/>
              </a:rPr>
            </a:br>
            <a:r>
              <a:rPr lang="en-US" sz="2800" dirty="0">
                <a:effectLst/>
              </a:rPr>
              <a:t>   B. What research has been conducted related to this problem? </a:t>
            </a:r>
            <a:br>
              <a:rPr lang="en-US" sz="2800" dirty="0">
                <a:effectLst/>
              </a:rPr>
            </a:br>
            <a:r>
              <a:rPr lang="en-US" sz="2800" dirty="0">
                <a:effectLst/>
              </a:rPr>
              <a:t>   C. Is the problem and potential intervention reflective of current constructs in health care?</a:t>
            </a:r>
            <a:br>
              <a:rPr lang="en-US" sz="2800" dirty="0">
                <a:effectLst/>
              </a:rPr>
            </a:br>
            <a:r>
              <a:rPr lang="en-US" sz="2800" dirty="0">
                <a:effectLst/>
              </a:rPr>
              <a:t>   D. How will the intervention reflect the literature and research available in a new manner?</a:t>
            </a:r>
            <a:br>
              <a:rPr lang="en-US" sz="2800" dirty="0">
                <a:effectLst/>
              </a:rPr>
            </a:br>
            <a:r>
              <a:rPr lang="en-US" sz="2800" dirty="0">
                <a:effectLst/>
              </a:rPr>
              <a:t/>
            </a:r>
            <a:br>
              <a:rPr lang="en-US" sz="2800" dirty="0">
                <a:effectLst/>
              </a:rPr>
            </a:br>
            <a:r>
              <a:rPr lang="en-US" sz="2800" dirty="0" smtClean="0">
                <a:effectLst/>
              </a:rPr>
              <a:t>THEORETICAL FRAMEWORK:</a:t>
            </a:r>
            <a:r>
              <a:rPr lang="en-US" sz="2800" dirty="0">
                <a:effectLst/>
              </a:rPr>
              <a:t/>
            </a:r>
            <a:br>
              <a:rPr lang="en-US" sz="2800" dirty="0">
                <a:effectLst/>
              </a:rPr>
            </a:br>
            <a:r>
              <a:rPr lang="en-US" sz="2800" dirty="0">
                <a:effectLst/>
              </a:rPr>
              <a:t>   A. Choose a framework that addresses key elements of the problem and possible solution</a:t>
            </a:r>
            <a:br>
              <a:rPr lang="en-US" sz="2800" dirty="0">
                <a:effectLst/>
              </a:rPr>
            </a:br>
            <a:r>
              <a:rPr lang="en-US" sz="2800" dirty="0">
                <a:effectLst/>
              </a:rPr>
              <a:t>   B.  Select a framework that demonstrates the philosophy of the DNP student</a:t>
            </a:r>
            <a:br>
              <a:rPr lang="en-US" sz="2800" dirty="0">
                <a:effectLst/>
              </a:rPr>
            </a:br>
            <a:r>
              <a:rPr lang="en-US" sz="2800" dirty="0">
                <a:effectLst/>
              </a:rPr>
              <a:t>  </a:t>
            </a:r>
            <a:br>
              <a:rPr lang="en-US" sz="2800" dirty="0">
                <a:effectLst/>
              </a:rPr>
            </a:br>
            <a:r>
              <a:rPr lang="en-US" sz="2800" dirty="0" smtClean="0">
                <a:effectLst/>
              </a:rPr>
              <a:t>METHODOLOGY;</a:t>
            </a:r>
            <a:r>
              <a:rPr lang="en-US" sz="2800" dirty="0">
                <a:effectLst/>
              </a:rPr>
              <a:t/>
            </a:r>
            <a:br>
              <a:rPr lang="en-US" sz="2800" dirty="0">
                <a:effectLst/>
              </a:rPr>
            </a:br>
            <a:r>
              <a:rPr lang="en-US" sz="2800" dirty="0">
                <a:effectLst/>
              </a:rPr>
              <a:t>    A. Based on theoretical constructs and framework </a:t>
            </a:r>
            <a:br>
              <a:rPr lang="en-US" sz="2800" dirty="0">
                <a:effectLst/>
              </a:rPr>
            </a:br>
            <a:r>
              <a:rPr lang="en-US" sz="2800" dirty="0">
                <a:effectLst/>
              </a:rPr>
              <a:t>    B. Demonstrates an understanding and application of the research and other literature supports </a:t>
            </a:r>
            <a:br>
              <a:rPr lang="en-US" sz="2800" dirty="0">
                <a:effectLst/>
              </a:rPr>
            </a:br>
            <a:r>
              <a:rPr lang="en-US" sz="2800" dirty="0">
                <a:effectLst/>
              </a:rPr>
              <a:t>    C. Reflects the problem, environment, participants and situational needs</a:t>
            </a:r>
            <a:br>
              <a:rPr lang="en-US" sz="2800" dirty="0">
                <a:effectLst/>
              </a:rPr>
            </a:br>
            <a:r>
              <a:rPr lang="en-US" sz="2800" dirty="0">
                <a:effectLst/>
              </a:rPr>
              <a:t>    D. Can be obtained within the timeframe allotted</a:t>
            </a:r>
            <a:br>
              <a:rPr lang="en-US" sz="2800" dirty="0">
                <a:effectLst/>
              </a:rPr>
            </a:br>
            <a:r>
              <a:rPr lang="en-US" sz="2800" dirty="0">
                <a:effectLst/>
              </a:rPr>
              <a:t>    E. Is an actualized intervention based on knowledge, constructs and evidence for positive change</a:t>
            </a:r>
            <a:br>
              <a:rPr lang="en-US" sz="2800" dirty="0">
                <a:effectLst/>
              </a:rPr>
            </a:br>
            <a:r>
              <a:rPr lang="en-US" sz="2800" dirty="0">
                <a:effectLst/>
              </a:rPr>
              <a:t/>
            </a:r>
            <a:br>
              <a:rPr lang="en-US" sz="2800" dirty="0">
                <a:effectLst/>
              </a:rPr>
            </a:br>
            <a:r>
              <a:rPr lang="en-US" sz="2800" dirty="0" smtClean="0">
                <a:effectLst/>
              </a:rPr>
              <a:t>EVALUATION;</a:t>
            </a:r>
            <a:r>
              <a:rPr lang="en-US" sz="2800" dirty="0">
                <a:effectLst/>
              </a:rPr>
              <a:t/>
            </a:r>
            <a:br>
              <a:rPr lang="en-US" sz="2800" dirty="0">
                <a:effectLst/>
              </a:rPr>
            </a:br>
            <a:r>
              <a:rPr lang="en-US" sz="2800" dirty="0">
                <a:effectLst/>
              </a:rPr>
              <a:t>   A. Have an evaluation plan that reflects both the identified problem and the intervention actualized</a:t>
            </a:r>
            <a:br>
              <a:rPr lang="en-US" sz="2800" dirty="0">
                <a:effectLst/>
              </a:rPr>
            </a:br>
            <a:r>
              <a:rPr lang="en-US" sz="2800" dirty="0">
                <a:effectLst/>
              </a:rPr>
              <a:t>   B. Collect appropriate data to answer the questions that the student has regarding the project outcomes</a:t>
            </a:r>
            <a:br>
              <a:rPr lang="en-US" sz="2800" dirty="0">
                <a:effectLst/>
              </a:rPr>
            </a:br>
            <a:r>
              <a:rPr lang="en-US" sz="2800" dirty="0">
                <a:effectLst/>
              </a:rPr>
              <a:t>   C. Manage timelines and milestones so the student does not get "lost in the project"</a:t>
            </a:r>
            <a:br>
              <a:rPr lang="en-US" sz="2800" dirty="0">
                <a:effectLst/>
              </a:rPr>
            </a:br>
            <a:r>
              <a:rPr lang="en-US" sz="2800" dirty="0">
                <a:effectLst/>
              </a:rPr>
              <a:t>   D. Implement the data analysis </a:t>
            </a:r>
            <a:r>
              <a:rPr lang="en-US" sz="2800" dirty="0" smtClean="0">
                <a:effectLst/>
              </a:rPr>
              <a:t>plan</a:t>
            </a:r>
          </a:p>
          <a:p>
            <a:endParaRPr lang="en-US" sz="2800" u="sng" dirty="0">
              <a:effectLst/>
            </a:endParaRPr>
          </a:p>
          <a:p>
            <a:r>
              <a:rPr lang="en-US" sz="2800" u="sng" dirty="0" smtClean="0">
                <a:effectLst/>
              </a:rPr>
              <a:t>CASE STUDY; </a:t>
            </a:r>
            <a:r>
              <a:rPr lang="en-US" sz="2800" dirty="0" smtClean="0">
                <a:effectLst/>
              </a:rPr>
              <a:t>variety across cases ensures richness and depth in order to understand the shared phenomenon of interest.  Particularly useful when looking at a process and “how” questions. </a:t>
            </a:r>
            <a:endParaRPr lang="en-US" sz="2800" u="sng" dirty="0">
              <a:effectLst/>
            </a:endParaRPr>
          </a:p>
          <a:p>
            <a:r>
              <a:rPr lang="en-US" sz="2800" dirty="0">
                <a:effectLst/>
              </a:rPr>
              <a:t>Students are presented with the following information.</a:t>
            </a:r>
            <a:br>
              <a:rPr lang="en-US" sz="2800" dirty="0">
                <a:effectLst/>
              </a:rPr>
            </a:br>
            <a:r>
              <a:rPr lang="en-US" sz="2800" dirty="0">
                <a:effectLst/>
              </a:rPr>
              <a:t>A 63 year old female presents with her granddaughter for consolation at a clinic where you work.  The grandmother grew up in Troublesome Creek, Kentucky and moved to Owensboro, KY approximately 40 years ago.  She is concerned because her granddaughter has started to date a young man who has a strong family connection family connection to Hazard, KY (He is a McCoy.), and she is concerned the relationship might become serious.  From the discussion you </a:t>
            </a:r>
            <a:r>
              <a:rPr lang="en-US" sz="2800" dirty="0" smtClean="0">
                <a:effectLst/>
              </a:rPr>
              <a:t>will determine answers to the questions. </a:t>
            </a:r>
            <a:r>
              <a:rPr lang="en-US" sz="2800" dirty="0">
                <a:effectLst/>
              </a:rPr>
              <a:t/>
            </a:r>
            <a:br>
              <a:rPr lang="en-US" sz="2800" dirty="0">
                <a:effectLst/>
              </a:rPr>
            </a:br>
            <a:r>
              <a:rPr lang="en-US" sz="2800" dirty="0">
                <a:effectLst/>
              </a:rPr>
              <a:t/>
            </a:r>
            <a:br>
              <a:rPr lang="en-US" sz="2800" dirty="0">
                <a:effectLst/>
              </a:rPr>
            </a:br>
            <a:r>
              <a:rPr lang="en-US" sz="2800" dirty="0" smtClean="0">
                <a:effectLst/>
              </a:rPr>
              <a:t>Hint</a:t>
            </a:r>
            <a:r>
              <a:rPr lang="en-US" sz="2800" dirty="0">
                <a:effectLst/>
              </a:rPr>
              <a:t>: </a:t>
            </a:r>
            <a:r>
              <a:rPr lang="en-US" sz="2800" dirty="0" smtClean="0">
                <a:effectLst/>
              </a:rPr>
              <a:t> </a:t>
            </a:r>
            <a:r>
              <a:rPr lang="en-US" sz="2800" dirty="0">
                <a:effectLst/>
              </a:rPr>
              <a:t>some </a:t>
            </a:r>
            <a:r>
              <a:rPr lang="en-US" sz="2800" dirty="0" smtClean="0">
                <a:effectLst/>
              </a:rPr>
              <a:t>helpful references. </a:t>
            </a:r>
            <a:r>
              <a:rPr lang="en-US" sz="2800" dirty="0">
                <a:effectLst/>
              </a:rPr>
              <a:t/>
            </a:r>
            <a:br>
              <a:rPr lang="en-US" sz="2800" dirty="0">
                <a:effectLst/>
              </a:rPr>
            </a:br>
            <a:r>
              <a:rPr lang="en-US" sz="2800" dirty="0">
                <a:effectLst/>
              </a:rPr>
              <a:t/>
            </a:r>
            <a:br>
              <a:rPr lang="en-US" sz="2800" dirty="0">
                <a:effectLst/>
              </a:rPr>
            </a:br>
            <a:r>
              <a:rPr lang="en-US" sz="2800" u="sng" dirty="0">
                <a:effectLst/>
                <a:hlinkClick r:id="rId2"/>
              </a:rPr>
              <a:t>http://www.indiana.edu/~oso/lessons/Blues/TheBlues.htm</a:t>
            </a:r>
            <a:r>
              <a:rPr lang="en-US" sz="2800" dirty="0">
                <a:effectLst/>
              </a:rPr>
              <a:t/>
            </a:r>
            <a:br>
              <a:rPr lang="en-US" sz="2800" dirty="0">
                <a:effectLst/>
              </a:rPr>
            </a:br>
            <a:r>
              <a:rPr lang="en-US" sz="2800" u="sng" dirty="0">
                <a:effectLst/>
                <a:hlinkClick r:id="rId3"/>
              </a:rPr>
              <a:t>http://abcnews.go.com/Health/blue-skinned-people-kentucky-reveal-todays-genetic-lesson/story?id=15759819</a:t>
            </a:r>
            <a:endParaRPr lang="en-US" sz="2800" dirty="0">
              <a:effectLst/>
            </a:endParaRPr>
          </a:p>
          <a:p>
            <a:r>
              <a:rPr lang="en-US" sz="2800" dirty="0">
                <a:effectLst/>
              </a:rPr>
              <a:t> </a:t>
            </a:r>
          </a:p>
          <a:p>
            <a:r>
              <a:rPr lang="en-US" sz="2800" u="sng" smtClean="0">
                <a:effectLst/>
              </a:rPr>
              <a:t>CHAT ROOMS;  </a:t>
            </a:r>
            <a:r>
              <a:rPr lang="en-US" sz="2800" dirty="0" smtClean="0">
                <a:effectLst/>
              </a:rPr>
              <a:t>a well implemented electronic chat room can support constructivism. Web chats promote real-time collaboration and discussion between students and instructors that lead to deeper processing  of class material. </a:t>
            </a:r>
            <a:endParaRPr lang="en-US" sz="2800" u="sng" dirty="0">
              <a:effectLst/>
            </a:endParaRPr>
          </a:p>
        </p:txBody>
      </p:sp>
      <p:sp>
        <p:nvSpPr>
          <p:cNvPr id="2209" name="Text Box 161"/>
          <p:cNvSpPr txBox="1">
            <a:spLocks noChangeArrowheads="1"/>
          </p:cNvSpPr>
          <p:nvPr/>
        </p:nvSpPr>
        <p:spPr bwMode="auto">
          <a:xfrm>
            <a:off x="739139" y="13246860"/>
            <a:ext cx="10972800" cy="10772180"/>
          </a:xfrm>
          <a:prstGeom prst="rect">
            <a:avLst/>
          </a:prstGeom>
          <a:solidFill>
            <a:schemeClr val="bg1"/>
          </a:solidFill>
          <a:ln w="762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tIns="91440" bIns="91440">
            <a:spAutoFit/>
          </a:bodyPr>
          <a:lstStyle>
            <a:lvl1pPr defTabSz="612775">
              <a:defRPr sz="2400">
                <a:solidFill>
                  <a:schemeClr val="tx1"/>
                </a:solidFill>
                <a:latin typeface="Times New Roman" pitchFamily="18" charset="0"/>
              </a:defRPr>
            </a:lvl1pPr>
            <a:lvl2pPr marL="306388" defTabSz="612775">
              <a:defRPr sz="2400">
                <a:solidFill>
                  <a:schemeClr val="tx1"/>
                </a:solidFill>
                <a:latin typeface="Times New Roman" pitchFamily="18" charset="0"/>
              </a:defRPr>
            </a:lvl2pPr>
            <a:lvl3pPr marL="612775" defTabSz="612775">
              <a:defRPr sz="2400">
                <a:solidFill>
                  <a:schemeClr val="tx1"/>
                </a:solidFill>
                <a:latin typeface="Times New Roman" pitchFamily="18" charset="0"/>
              </a:defRPr>
            </a:lvl3pPr>
            <a:lvl4pPr marL="915988" defTabSz="612775">
              <a:defRPr sz="2400">
                <a:solidFill>
                  <a:schemeClr val="tx1"/>
                </a:solidFill>
                <a:latin typeface="Times New Roman" pitchFamily="18" charset="0"/>
              </a:defRPr>
            </a:lvl4pPr>
            <a:lvl5pPr marL="1222375" defTabSz="612775">
              <a:defRPr sz="2400">
                <a:solidFill>
                  <a:schemeClr val="tx1"/>
                </a:solidFill>
                <a:latin typeface="Times New Roman" pitchFamily="18" charset="0"/>
              </a:defRPr>
            </a:lvl5pPr>
            <a:lvl6pPr marL="1679575" defTabSz="612775" eaLnBrk="0" fontAlgn="base" hangingPunct="0">
              <a:spcBef>
                <a:spcPct val="0"/>
              </a:spcBef>
              <a:spcAft>
                <a:spcPct val="0"/>
              </a:spcAft>
              <a:defRPr sz="2400">
                <a:solidFill>
                  <a:schemeClr val="tx1"/>
                </a:solidFill>
                <a:latin typeface="Times New Roman" pitchFamily="18" charset="0"/>
              </a:defRPr>
            </a:lvl6pPr>
            <a:lvl7pPr marL="2136775" defTabSz="612775" eaLnBrk="0" fontAlgn="base" hangingPunct="0">
              <a:spcBef>
                <a:spcPct val="0"/>
              </a:spcBef>
              <a:spcAft>
                <a:spcPct val="0"/>
              </a:spcAft>
              <a:defRPr sz="2400">
                <a:solidFill>
                  <a:schemeClr val="tx1"/>
                </a:solidFill>
                <a:latin typeface="Times New Roman" pitchFamily="18" charset="0"/>
              </a:defRPr>
            </a:lvl7pPr>
            <a:lvl8pPr marL="2593975" defTabSz="612775" eaLnBrk="0" fontAlgn="base" hangingPunct="0">
              <a:spcBef>
                <a:spcPct val="0"/>
              </a:spcBef>
              <a:spcAft>
                <a:spcPct val="0"/>
              </a:spcAft>
              <a:defRPr sz="2400">
                <a:solidFill>
                  <a:schemeClr val="tx1"/>
                </a:solidFill>
                <a:latin typeface="Times New Roman" pitchFamily="18" charset="0"/>
              </a:defRPr>
            </a:lvl8pPr>
            <a:lvl9pPr marL="3051175" defTabSz="612775" eaLnBrk="0" fontAlgn="base" hangingPunct="0">
              <a:spcBef>
                <a:spcPct val="0"/>
              </a:spcBef>
              <a:spcAft>
                <a:spcPct val="0"/>
              </a:spcAft>
              <a:defRPr sz="2400">
                <a:solidFill>
                  <a:schemeClr val="tx1"/>
                </a:solidFill>
                <a:latin typeface="Times New Roman" pitchFamily="18" charset="0"/>
              </a:defRPr>
            </a:lvl9pPr>
          </a:lstStyle>
          <a:p>
            <a:r>
              <a:rPr lang="en-US" sz="2000" dirty="0" smtClean="0">
                <a:effectLst/>
              </a:rPr>
              <a:t>                                                        What </a:t>
            </a:r>
            <a:r>
              <a:rPr lang="en-US" sz="2000" dirty="0">
                <a:effectLst/>
              </a:rPr>
              <a:t>is constructivism? </a:t>
            </a:r>
            <a:endParaRPr lang="en-US" sz="2000" dirty="0" smtClean="0">
              <a:effectLst/>
            </a:endParaRPr>
          </a:p>
          <a:p>
            <a:r>
              <a:rPr lang="en-US" dirty="0" smtClean="0">
                <a:effectLst/>
              </a:rPr>
              <a:t>People </a:t>
            </a:r>
            <a:r>
              <a:rPr lang="en-US" dirty="0">
                <a:effectLst/>
              </a:rPr>
              <a:t>develop their own understanding of the world by experiencing and reflection of those experiences. </a:t>
            </a:r>
          </a:p>
          <a:p>
            <a:r>
              <a:rPr lang="en-US" dirty="0">
                <a:effectLst/>
              </a:rPr>
              <a:t>Involves a hypotheses of an idea or construct that is comprised of a comprehensive thought related to an independent exploration and supposition.  (Blackburn, p. 102)</a:t>
            </a:r>
          </a:p>
          <a:p>
            <a:r>
              <a:rPr lang="en-US" dirty="0">
                <a:effectLst/>
              </a:rPr>
              <a:t>Each individual generates the rules and mental perceptions by which experiences are presented.  These constructs are then adjusted to make way for an understanding of new experiences. In turn, learning then is a search for the meaning within an experience.  This requires a concept of the whole as well as each individual part (Brooks, 1999).  </a:t>
            </a:r>
            <a:r>
              <a:rPr lang="en-US" dirty="0" smtClean="0">
                <a:effectLst/>
              </a:rPr>
              <a:t>Results </a:t>
            </a:r>
            <a:r>
              <a:rPr lang="en-US" dirty="0">
                <a:effectLst/>
              </a:rPr>
              <a:t>when individuals build their own understanding about the world and dynamics within it, based on their experiences and knowledge developed. (Concept to Classroom, </a:t>
            </a:r>
            <a:r>
              <a:rPr lang="en-US" dirty="0" smtClean="0">
                <a:effectLst/>
              </a:rPr>
              <a:t>2004) Constructivist </a:t>
            </a:r>
            <a:r>
              <a:rPr lang="en-US" dirty="0">
                <a:effectLst/>
              </a:rPr>
              <a:t>learning is founded on an individual's active participation in problem solving and critical thinking linked to an educational experience derived form their own determination of relevance.  Ideas are tested and outcomes are determined based on prior knowledge and experiences as it is applied to a new endeavor.  (Oregon Technology and Education Council, </a:t>
            </a:r>
            <a:r>
              <a:rPr lang="en-US" dirty="0" err="1">
                <a:effectLst/>
              </a:rPr>
              <a:t>n.d</a:t>
            </a:r>
            <a:r>
              <a:rPr lang="en-US" dirty="0" err="1" smtClean="0">
                <a:effectLst/>
              </a:rPr>
              <a:t>.</a:t>
            </a:r>
            <a:r>
              <a:rPr lang="en-US" dirty="0" smtClean="0">
                <a:effectLst/>
              </a:rPr>
              <a:t>) Learning </a:t>
            </a:r>
            <a:r>
              <a:rPr lang="en-US" dirty="0">
                <a:effectLst/>
              </a:rPr>
              <a:t>theory founded in psychology and applied to education  that offers a rationale for how individuals develop knowledge and learn.   People created their own knowledge and meaning from the experiences they are afforded.  (University of Sydney, 2016)</a:t>
            </a:r>
          </a:p>
          <a:p>
            <a:pPr algn="ctr"/>
            <a:endParaRPr lang="en-US" b="1" dirty="0">
              <a:effectLst/>
            </a:endParaRPr>
          </a:p>
          <a:p>
            <a:r>
              <a:rPr lang="en-US" dirty="0">
                <a:effectLst/>
              </a:rPr>
              <a:t>DNP students explore a problem they identify from their own professional experiences.  Building upon that knowledge, they then review literature, speak to experts in the field and observe the dynamic as appropriate.  From their construct of this issue, they then develop a means of positively impacting the situation, apply this remedy and evaluate its effectiveness.  Throughout this process, previous knowledge and ideas are built upon so that they can then evolve their understanding and "reality" through this new application and experience. Education needs to continuously change and evolve to ensure student performance is successfully achieved. </a:t>
            </a:r>
          </a:p>
          <a:p>
            <a:endParaRPr lang="en-US" sz="2000" dirty="0">
              <a:effectLst/>
            </a:endParaRPr>
          </a:p>
        </p:txBody>
      </p:sp>
      <p:sp>
        <p:nvSpPr>
          <p:cNvPr id="2210" name="Text Box 162"/>
          <p:cNvSpPr txBox="1">
            <a:spLocks noChangeArrowheads="1"/>
          </p:cNvSpPr>
          <p:nvPr/>
        </p:nvSpPr>
        <p:spPr bwMode="auto">
          <a:xfrm>
            <a:off x="835932" y="5482555"/>
            <a:ext cx="11007725" cy="1661993"/>
          </a:xfrm>
          <a:prstGeom prst="rect">
            <a:avLst/>
          </a:prstGeom>
          <a:solidFill>
            <a:srgbClr val="FFBF0B"/>
          </a:solidFill>
          <a:ln w="76200">
            <a:solidFill>
              <a:schemeClr val="accent2">
                <a:lumMod val="50000"/>
              </a:schemeClr>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228600" tIns="91440" bIns="91440">
            <a:spAutoFit/>
          </a:bodyPr>
          <a:lstStyle/>
          <a:p>
            <a:pPr algn="ctr"/>
            <a:r>
              <a:rPr lang="en-US" sz="4800" b="1" dirty="0" smtClean="0">
                <a:effectLst/>
              </a:rPr>
              <a:t>BACKGROUND</a:t>
            </a:r>
          </a:p>
          <a:p>
            <a:pPr algn="ctr"/>
            <a:r>
              <a:rPr lang="en-US" sz="4800" b="1" dirty="0" smtClean="0">
                <a:effectLst/>
              </a:rPr>
              <a:t>SUPPORT </a:t>
            </a:r>
            <a:endParaRPr lang="en-US" sz="3600" b="1" dirty="0">
              <a:effectLst/>
            </a:endParaRPr>
          </a:p>
        </p:txBody>
      </p:sp>
      <p:sp>
        <p:nvSpPr>
          <p:cNvPr id="2223" name="Text Box 175"/>
          <p:cNvSpPr txBox="1">
            <a:spLocks noChangeArrowheads="1"/>
          </p:cNvSpPr>
          <p:nvPr/>
        </p:nvSpPr>
        <p:spPr bwMode="auto">
          <a:xfrm>
            <a:off x="852260" y="11601728"/>
            <a:ext cx="11007725" cy="923330"/>
          </a:xfrm>
          <a:prstGeom prst="rect">
            <a:avLst/>
          </a:prstGeom>
          <a:solidFill>
            <a:srgbClr val="FFBF0B"/>
          </a:solidFill>
          <a:ln w="762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228600" tIns="91440" bIns="91440">
            <a:spAutoFit/>
          </a:bodyPr>
          <a:lstStyle/>
          <a:p>
            <a:r>
              <a:rPr lang="en-US" sz="4800" b="1" dirty="0" smtClean="0">
                <a:effectLst/>
              </a:rPr>
              <a:t>LITERATURE SUPPORT</a:t>
            </a:r>
            <a:endParaRPr lang="en-US" sz="3600" b="1" dirty="0">
              <a:effectLst/>
            </a:endParaRPr>
          </a:p>
        </p:txBody>
      </p:sp>
      <p:sp>
        <p:nvSpPr>
          <p:cNvPr id="2224" name="Text Box 176"/>
          <p:cNvSpPr txBox="1">
            <a:spLocks noChangeArrowheads="1"/>
          </p:cNvSpPr>
          <p:nvPr/>
        </p:nvSpPr>
        <p:spPr bwMode="auto">
          <a:xfrm>
            <a:off x="884917" y="6411913"/>
            <a:ext cx="11022966" cy="4370427"/>
          </a:xfrm>
          <a:prstGeom prst="rect">
            <a:avLst/>
          </a:prstGeom>
          <a:solidFill>
            <a:schemeClr val="bg1"/>
          </a:solidFill>
          <a:ln w="762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tIns="91440" bIns="91440">
            <a:spAutoFit/>
          </a:bodyPr>
          <a:lstStyle>
            <a:lvl1pPr defTabSz="612775">
              <a:defRPr sz="2400">
                <a:solidFill>
                  <a:schemeClr val="tx1"/>
                </a:solidFill>
                <a:latin typeface="Times New Roman" pitchFamily="18" charset="0"/>
              </a:defRPr>
            </a:lvl1pPr>
            <a:lvl2pPr marL="306388" defTabSz="612775">
              <a:defRPr sz="2400">
                <a:solidFill>
                  <a:schemeClr val="tx1"/>
                </a:solidFill>
                <a:latin typeface="Times New Roman" pitchFamily="18" charset="0"/>
              </a:defRPr>
            </a:lvl2pPr>
            <a:lvl3pPr marL="612775" defTabSz="612775">
              <a:defRPr sz="2400">
                <a:solidFill>
                  <a:schemeClr val="tx1"/>
                </a:solidFill>
                <a:latin typeface="Times New Roman" pitchFamily="18" charset="0"/>
              </a:defRPr>
            </a:lvl3pPr>
            <a:lvl4pPr marL="915988" defTabSz="612775">
              <a:defRPr sz="2400">
                <a:solidFill>
                  <a:schemeClr val="tx1"/>
                </a:solidFill>
                <a:latin typeface="Times New Roman" pitchFamily="18" charset="0"/>
              </a:defRPr>
            </a:lvl4pPr>
            <a:lvl5pPr marL="1222375" defTabSz="612775">
              <a:defRPr sz="2400">
                <a:solidFill>
                  <a:schemeClr val="tx1"/>
                </a:solidFill>
                <a:latin typeface="Times New Roman" pitchFamily="18" charset="0"/>
              </a:defRPr>
            </a:lvl5pPr>
            <a:lvl6pPr marL="1679575" defTabSz="612775" eaLnBrk="0" fontAlgn="base" hangingPunct="0">
              <a:spcBef>
                <a:spcPct val="0"/>
              </a:spcBef>
              <a:spcAft>
                <a:spcPct val="0"/>
              </a:spcAft>
              <a:defRPr sz="2400">
                <a:solidFill>
                  <a:schemeClr val="tx1"/>
                </a:solidFill>
                <a:latin typeface="Times New Roman" pitchFamily="18" charset="0"/>
              </a:defRPr>
            </a:lvl6pPr>
            <a:lvl7pPr marL="2136775" defTabSz="612775" eaLnBrk="0" fontAlgn="base" hangingPunct="0">
              <a:spcBef>
                <a:spcPct val="0"/>
              </a:spcBef>
              <a:spcAft>
                <a:spcPct val="0"/>
              </a:spcAft>
              <a:defRPr sz="2400">
                <a:solidFill>
                  <a:schemeClr val="tx1"/>
                </a:solidFill>
                <a:latin typeface="Times New Roman" pitchFamily="18" charset="0"/>
              </a:defRPr>
            </a:lvl7pPr>
            <a:lvl8pPr marL="2593975" defTabSz="612775" eaLnBrk="0" fontAlgn="base" hangingPunct="0">
              <a:spcBef>
                <a:spcPct val="0"/>
              </a:spcBef>
              <a:spcAft>
                <a:spcPct val="0"/>
              </a:spcAft>
              <a:defRPr sz="2400">
                <a:solidFill>
                  <a:schemeClr val="tx1"/>
                </a:solidFill>
                <a:latin typeface="Times New Roman" pitchFamily="18" charset="0"/>
              </a:defRPr>
            </a:lvl8pPr>
            <a:lvl9pPr marL="3051175" defTabSz="612775" eaLnBrk="0" fontAlgn="base" hangingPunct="0">
              <a:spcBef>
                <a:spcPct val="0"/>
              </a:spcBef>
              <a:spcAft>
                <a:spcPct val="0"/>
              </a:spcAft>
              <a:defRPr sz="2400">
                <a:solidFill>
                  <a:schemeClr val="tx1"/>
                </a:solidFill>
                <a:latin typeface="Times New Roman" pitchFamily="18" charset="0"/>
              </a:defRPr>
            </a:lvl9pPr>
          </a:lstStyle>
          <a:p>
            <a:r>
              <a:rPr lang="en-US" sz="2800" dirty="0" smtClean="0">
                <a:effectLst/>
              </a:rPr>
              <a:t>Using a constructivist approach with an online DNP program is a best practice that allows for a relationship between theory and graduate nursing education. This framework provides students an opportunity to explore relevant problems and exemplary applications The learner is self-directed and involved which allows for knowledge to be internalized. Education is also a collaborative process in which the educator and student have shared responsibilities in this active learning approach and supports an assimilation of information and reframing.</a:t>
            </a:r>
          </a:p>
          <a:p>
            <a:endParaRPr lang="en-US" sz="2800" dirty="0">
              <a:effectLst/>
            </a:endParaRPr>
          </a:p>
          <a:p>
            <a:pPr algn="ctr"/>
            <a:endParaRPr lang="en-US" sz="2000" dirty="0">
              <a:effectLst/>
            </a:endParaRPr>
          </a:p>
        </p:txBody>
      </p:sp>
      <p:sp>
        <p:nvSpPr>
          <p:cNvPr id="2225" name="Text Box 177"/>
          <p:cNvSpPr txBox="1">
            <a:spLocks noChangeArrowheads="1"/>
          </p:cNvSpPr>
          <p:nvPr/>
        </p:nvSpPr>
        <p:spPr bwMode="auto">
          <a:xfrm>
            <a:off x="13639800" y="4955926"/>
            <a:ext cx="15392400" cy="925513"/>
          </a:xfrm>
          <a:prstGeom prst="rect">
            <a:avLst/>
          </a:prstGeom>
          <a:solidFill>
            <a:srgbClr val="FFBF0B"/>
          </a:solidFill>
          <a:ln w="76200">
            <a:solidFill>
              <a:schemeClr val="accent2">
                <a:lumMod val="50000"/>
              </a:schemeClr>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28600" tIns="91440" bIns="91440">
            <a:spAutoFit/>
          </a:bodyPr>
          <a:lstStyle/>
          <a:p>
            <a:r>
              <a:rPr lang="en-US" sz="4800" b="1" dirty="0" smtClean="0">
                <a:effectLst/>
              </a:rPr>
              <a:t>METHODS/APPLICATION</a:t>
            </a:r>
            <a:endParaRPr lang="en-US" sz="3600" b="1" dirty="0">
              <a:effectLst/>
            </a:endParaRPr>
          </a:p>
        </p:txBody>
      </p:sp>
      <p:sp>
        <p:nvSpPr>
          <p:cNvPr id="2226" name="Text Box 178"/>
          <p:cNvSpPr txBox="1">
            <a:spLocks noChangeArrowheads="1"/>
          </p:cNvSpPr>
          <p:nvPr/>
        </p:nvSpPr>
        <p:spPr bwMode="auto">
          <a:xfrm>
            <a:off x="29419731" y="4888395"/>
            <a:ext cx="13402492" cy="925513"/>
          </a:xfrm>
          <a:prstGeom prst="rect">
            <a:avLst/>
          </a:prstGeom>
          <a:solidFill>
            <a:srgbClr val="FFBF0B"/>
          </a:solidFill>
          <a:ln w="762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28600" tIns="91440" bIns="91440">
            <a:spAutoFit/>
          </a:bodyPr>
          <a:lstStyle/>
          <a:p>
            <a:r>
              <a:rPr lang="en-US" sz="4800" b="1" dirty="0" smtClean="0">
                <a:effectLst/>
              </a:rPr>
              <a:t>CONCLUSION</a:t>
            </a:r>
            <a:endParaRPr lang="en-US" sz="3600" b="1" dirty="0">
              <a:effectLst/>
            </a:endParaRPr>
          </a:p>
        </p:txBody>
      </p:sp>
      <p:sp>
        <p:nvSpPr>
          <p:cNvPr id="2227" name="Text Box 179"/>
          <p:cNvSpPr txBox="1">
            <a:spLocks noChangeArrowheads="1"/>
          </p:cNvSpPr>
          <p:nvPr/>
        </p:nvSpPr>
        <p:spPr bwMode="auto">
          <a:xfrm>
            <a:off x="29487223" y="5974583"/>
            <a:ext cx="13335000" cy="3385542"/>
          </a:xfrm>
          <a:prstGeom prst="rect">
            <a:avLst/>
          </a:prstGeom>
          <a:solidFill>
            <a:schemeClr val="bg1"/>
          </a:solidFill>
          <a:ln w="762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tIns="91440" bIns="91440">
            <a:spAutoFit/>
          </a:bodyPr>
          <a:lstStyle>
            <a:lvl1pPr defTabSz="612775">
              <a:defRPr sz="2400">
                <a:solidFill>
                  <a:schemeClr val="tx1"/>
                </a:solidFill>
                <a:latin typeface="Times New Roman" pitchFamily="18" charset="0"/>
              </a:defRPr>
            </a:lvl1pPr>
            <a:lvl2pPr marL="306388" defTabSz="612775">
              <a:defRPr sz="2400">
                <a:solidFill>
                  <a:schemeClr val="tx1"/>
                </a:solidFill>
                <a:latin typeface="Times New Roman" pitchFamily="18" charset="0"/>
              </a:defRPr>
            </a:lvl2pPr>
            <a:lvl3pPr marL="612775" defTabSz="612775">
              <a:defRPr sz="2400">
                <a:solidFill>
                  <a:schemeClr val="tx1"/>
                </a:solidFill>
                <a:latin typeface="Times New Roman" pitchFamily="18" charset="0"/>
              </a:defRPr>
            </a:lvl3pPr>
            <a:lvl4pPr marL="915988" defTabSz="612775">
              <a:defRPr sz="2400">
                <a:solidFill>
                  <a:schemeClr val="tx1"/>
                </a:solidFill>
                <a:latin typeface="Times New Roman" pitchFamily="18" charset="0"/>
              </a:defRPr>
            </a:lvl4pPr>
            <a:lvl5pPr marL="1222375" defTabSz="612775">
              <a:defRPr sz="2400">
                <a:solidFill>
                  <a:schemeClr val="tx1"/>
                </a:solidFill>
                <a:latin typeface="Times New Roman" pitchFamily="18" charset="0"/>
              </a:defRPr>
            </a:lvl5pPr>
            <a:lvl6pPr marL="1679575" defTabSz="612775" eaLnBrk="0" fontAlgn="base" hangingPunct="0">
              <a:spcBef>
                <a:spcPct val="0"/>
              </a:spcBef>
              <a:spcAft>
                <a:spcPct val="0"/>
              </a:spcAft>
              <a:defRPr sz="2400">
                <a:solidFill>
                  <a:schemeClr val="tx1"/>
                </a:solidFill>
                <a:latin typeface="Times New Roman" pitchFamily="18" charset="0"/>
              </a:defRPr>
            </a:lvl6pPr>
            <a:lvl7pPr marL="2136775" defTabSz="612775" eaLnBrk="0" fontAlgn="base" hangingPunct="0">
              <a:spcBef>
                <a:spcPct val="0"/>
              </a:spcBef>
              <a:spcAft>
                <a:spcPct val="0"/>
              </a:spcAft>
              <a:defRPr sz="2400">
                <a:solidFill>
                  <a:schemeClr val="tx1"/>
                </a:solidFill>
                <a:latin typeface="Times New Roman" pitchFamily="18" charset="0"/>
              </a:defRPr>
            </a:lvl7pPr>
            <a:lvl8pPr marL="2593975" defTabSz="612775" eaLnBrk="0" fontAlgn="base" hangingPunct="0">
              <a:spcBef>
                <a:spcPct val="0"/>
              </a:spcBef>
              <a:spcAft>
                <a:spcPct val="0"/>
              </a:spcAft>
              <a:defRPr sz="2400">
                <a:solidFill>
                  <a:schemeClr val="tx1"/>
                </a:solidFill>
                <a:latin typeface="Times New Roman" pitchFamily="18" charset="0"/>
              </a:defRPr>
            </a:lvl8pPr>
            <a:lvl9pPr marL="3051175" defTabSz="612775" eaLnBrk="0" fontAlgn="base" hangingPunct="0">
              <a:spcBef>
                <a:spcPct val="0"/>
              </a:spcBef>
              <a:spcAft>
                <a:spcPct val="0"/>
              </a:spcAft>
              <a:defRPr sz="2400">
                <a:solidFill>
                  <a:schemeClr val="tx1"/>
                </a:solidFill>
                <a:latin typeface="Times New Roman" pitchFamily="18" charset="0"/>
              </a:defRPr>
            </a:lvl9pPr>
          </a:lstStyle>
          <a:p>
            <a:r>
              <a:rPr lang="en-US" sz="2800" dirty="0" smtClean="0">
                <a:effectLst/>
              </a:rPr>
              <a:t>It is of  great importance that the methods used  in a DNP program support the personal reflections of the student and helps them internalize the knowledge in an independent way. Constructivism can be seen as an effective tool to achieve this goal. The modules and courses within the curriculum form the framework  for teaching and learning , but the focus must primarily lie on the actual content of these modules and courses which is how it is communicated and received. </a:t>
            </a:r>
            <a:endParaRPr lang="en-US" sz="2800" b="1" dirty="0">
              <a:effectLst/>
            </a:endParaRPr>
          </a:p>
          <a:p>
            <a:pPr algn="ctr"/>
            <a:endParaRPr lang="en-US" sz="2000" b="1" dirty="0">
              <a:effectLst/>
            </a:endParaRPr>
          </a:p>
          <a:p>
            <a:endParaRPr lang="en-US" sz="2000" dirty="0">
              <a:effectLst/>
            </a:endParaRPr>
          </a:p>
        </p:txBody>
      </p:sp>
      <p:sp>
        <p:nvSpPr>
          <p:cNvPr id="2229" name="Text Box 181"/>
          <p:cNvSpPr txBox="1">
            <a:spLocks noChangeArrowheads="1"/>
          </p:cNvSpPr>
          <p:nvPr/>
        </p:nvSpPr>
        <p:spPr bwMode="auto">
          <a:xfrm>
            <a:off x="29487223" y="9536456"/>
            <a:ext cx="13335000" cy="925513"/>
          </a:xfrm>
          <a:prstGeom prst="rect">
            <a:avLst/>
          </a:prstGeom>
          <a:solidFill>
            <a:srgbClr val="FFBF0B"/>
          </a:solidFill>
          <a:ln w="76200">
            <a:solidFill>
              <a:schemeClr val="accent2">
                <a:lumMod val="50000"/>
              </a:schemeClr>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28600" tIns="91440" bIns="91440">
            <a:spAutoFit/>
          </a:bodyPr>
          <a:lstStyle/>
          <a:p>
            <a:r>
              <a:rPr lang="en-US" sz="4800" b="1" dirty="0">
                <a:effectLst/>
              </a:rPr>
              <a:t>BIBLIOGRAPHY</a:t>
            </a:r>
            <a:endParaRPr lang="en-US" sz="3600" b="1" dirty="0">
              <a:effectLst/>
            </a:endParaRPr>
          </a:p>
        </p:txBody>
      </p:sp>
      <p:sp>
        <p:nvSpPr>
          <p:cNvPr id="2230" name="Text Box 182"/>
          <p:cNvSpPr txBox="1">
            <a:spLocks noChangeArrowheads="1"/>
          </p:cNvSpPr>
          <p:nvPr/>
        </p:nvSpPr>
        <p:spPr bwMode="auto">
          <a:xfrm>
            <a:off x="29519880" y="10585216"/>
            <a:ext cx="13335000" cy="14157722"/>
          </a:xfrm>
          <a:prstGeom prst="rect">
            <a:avLst/>
          </a:prstGeom>
          <a:solidFill>
            <a:schemeClr val="bg1"/>
          </a:solidFill>
          <a:ln w="76200">
            <a:solidFill>
              <a:schemeClr val="accent2">
                <a:lumMod val="50000"/>
              </a:schemeClr>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tIns="91440" bIns="91440">
            <a:spAutoFit/>
          </a:bodyPr>
          <a:lstStyle>
            <a:lvl1pPr defTabSz="612775">
              <a:defRPr sz="2400">
                <a:solidFill>
                  <a:schemeClr val="tx1"/>
                </a:solidFill>
                <a:latin typeface="Times New Roman" pitchFamily="18" charset="0"/>
              </a:defRPr>
            </a:lvl1pPr>
            <a:lvl2pPr marL="306388" defTabSz="612775">
              <a:defRPr sz="2400">
                <a:solidFill>
                  <a:schemeClr val="tx1"/>
                </a:solidFill>
                <a:latin typeface="Times New Roman" pitchFamily="18" charset="0"/>
              </a:defRPr>
            </a:lvl2pPr>
            <a:lvl3pPr marL="612775" defTabSz="612775">
              <a:defRPr sz="2400">
                <a:solidFill>
                  <a:schemeClr val="tx1"/>
                </a:solidFill>
                <a:latin typeface="Times New Roman" pitchFamily="18" charset="0"/>
              </a:defRPr>
            </a:lvl3pPr>
            <a:lvl4pPr marL="915988" defTabSz="612775">
              <a:defRPr sz="2400">
                <a:solidFill>
                  <a:schemeClr val="tx1"/>
                </a:solidFill>
                <a:latin typeface="Times New Roman" pitchFamily="18" charset="0"/>
              </a:defRPr>
            </a:lvl4pPr>
            <a:lvl5pPr marL="1222375" defTabSz="612775">
              <a:defRPr sz="2400">
                <a:solidFill>
                  <a:schemeClr val="tx1"/>
                </a:solidFill>
                <a:latin typeface="Times New Roman" pitchFamily="18" charset="0"/>
              </a:defRPr>
            </a:lvl5pPr>
            <a:lvl6pPr marL="1679575" defTabSz="612775" eaLnBrk="0" fontAlgn="base" hangingPunct="0">
              <a:spcBef>
                <a:spcPct val="0"/>
              </a:spcBef>
              <a:spcAft>
                <a:spcPct val="0"/>
              </a:spcAft>
              <a:defRPr sz="2400">
                <a:solidFill>
                  <a:schemeClr val="tx1"/>
                </a:solidFill>
                <a:latin typeface="Times New Roman" pitchFamily="18" charset="0"/>
              </a:defRPr>
            </a:lvl6pPr>
            <a:lvl7pPr marL="2136775" defTabSz="612775" eaLnBrk="0" fontAlgn="base" hangingPunct="0">
              <a:spcBef>
                <a:spcPct val="0"/>
              </a:spcBef>
              <a:spcAft>
                <a:spcPct val="0"/>
              </a:spcAft>
              <a:defRPr sz="2400">
                <a:solidFill>
                  <a:schemeClr val="tx1"/>
                </a:solidFill>
                <a:latin typeface="Times New Roman" pitchFamily="18" charset="0"/>
              </a:defRPr>
            </a:lvl7pPr>
            <a:lvl8pPr marL="2593975" defTabSz="612775" eaLnBrk="0" fontAlgn="base" hangingPunct="0">
              <a:spcBef>
                <a:spcPct val="0"/>
              </a:spcBef>
              <a:spcAft>
                <a:spcPct val="0"/>
              </a:spcAft>
              <a:defRPr sz="2400">
                <a:solidFill>
                  <a:schemeClr val="tx1"/>
                </a:solidFill>
                <a:latin typeface="Times New Roman" pitchFamily="18" charset="0"/>
              </a:defRPr>
            </a:lvl8pPr>
            <a:lvl9pPr marL="3051175" defTabSz="612775" eaLnBrk="0" fontAlgn="base" hangingPunct="0">
              <a:spcBef>
                <a:spcPct val="0"/>
              </a:spcBef>
              <a:spcAft>
                <a:spcPct val="0"/>
              </a:spcAft>
              <a:defRPr sz="2400">
                <a:solidFill>
                  <a:schemeClr val="tx1"/>
                </a:solidFill>
                <a:latin typeface="Times New Roman" pitchFamily="18" charset="0"/>
              </a:defRPr>
            </a:lvl9pPr>
          </a:lstStyle>
          <a:p>
            <a:r>
              <a:rPr lang="en-US" sz="2800" dirty="0">
                <a:effectLst/>
              </a:rPr>
              <a:t>Brandon, A. &amp; All, A. (2010). Constructivism theory analysis and application to curricula. Nursing Education Perspective, 31 ( 2), 89-92</a:t>
            </a:r>
          </a:p>
          <a:p>
            <a:r>
              <a:rPr lang="en-US" sz="2800" dirty="0">
                <a:effectLst/>
              </a:rPr>
              <a:t> </a:t>
            </a:r>
          </a:p>
          <a:p>
            <a:r>
              <a:rPr lang="en-US" sz="2800" dirty="0">
                <a:effectLst/>
              </a:rPr>
              <a:t>Hunter, J. L. (2008). Applying constructivism to nursing education toward  cultural competence course that bears repeating. Journal of Transcultural Nursing. 19(4), 354-362</a:t>
            </a:r>
          </a:p>
          <a:p>
            <a:r>
              <a:rPr lang="en-US" sz="2800" dirty="0">
                <a:effectLst/>
              </a:rPr>
              <a:t> </a:t>
            </a:r>
          </a:p>
          <a:p>
            <a:r>
              <a:rPr lang="en-US" sz="2800" dirty="0">
                <a:effectLst/>
              </a:rPr>
              <a:t>Hunter, J. &amp; </a:t>
            </a:r>
            <a:r>
              <a:rPr lang="en-US" sz="2800" dirty="0" err="1">
                <a:effectLst/>
              </a:rPr>
              <a:t>Krantz</a:t>
            </a:r>
            <a:r>
              <a:rPr lang="en-US" sz="2800" dirty="0">
                <a:effectLst/>
              </a:rPr>
              <a:t>, S. (2010). Constructivism in Cultural Competence Education. </a:t>
            </a:r>
            <a:r>
              <a:rPr lang="en-US" sz="2800" u="sng" dirty="0">
                <a:effectLst/>
              </a:rPr>
              <a:t>Journal of Nursing Education</a:t>
            </a:r>
            <a:r>
              <a:rPr lang="en-US" sz="2800" dirty="0">
                <a:effectLst/>
              </a:rPr>
              <a:t>, 49(4), 207-214</a:t>
            </a:r>
          </a:p>
          <a:p>
            <a:r>
              <a:rPr lang="en-US" sz="2800" dirty="0">
                <a:effectLst/>
              </a:rPr>
              <a:t> </a:t>
            </a:r>
          </a:p>
          <a:p>
            <a:r>
              <a:rPr lang="en-US" sz="2800" dirty="0">
                <a:effectLst/>
              </a:rPr>
              <a:t>Kala, S. &amp; </a:t>
            </a:r>
            <a:r>
              <a:rPr lang="en-US" sz="2800" dirty="0" err="1">
                <a:effectLst/>
              </a:rPr>
              <a:t>Isaramalai</a:t>
            </a:r>
            <a:r>
              <a:rPr lang="en-US" sz="2800" dirty="0">
                <a:effectLst/>
              </a:rPr>
              <a:t>, S.A., &amp; </a:t>
            </a:r>
            <a:r>
              <a:rPr lang="en-US" sz="2800" dirty="0" err="1">
                <a:effectLst/>
              </a:rPr>
              <a:t>Pohthong</a:t>
            </a:r>
            <a:r>
              <a:rPr lang="en-US" sz="2800" dirty="0">
                <a:effectLst/>
              </a:rPr>
              <a:t>, A. (2010). Electronic learning and constructivism: A model for nursing education.  Nurse Education Today, 30(1), 61-66.</a:t>
            </a:r>
          </a:p>
          <a:p>
            <a:r>
              <a:rPr lang="en-US" sz="2800" dirty="0">
                <a:effectLst/>
              </a:rPr>
              <a:t>Blackburn, S. (2016). Oxford Dictionary of Philosophy. (3rd </a:t>
            </a:r>
            <a:r>
              <a:rPr lang="en-US" sz="2800" dirty="0" err="1">
                <a:effectLst/>
              </a:rPr>
              <a:t>ed</a:t>
            </a:r>
            <a:r>
              <a:rPr lang="en-US" sz="2800" dirty="0">
                <a:effectLst/>
              </a:rPr>
              <a:t>). Oxford, UK:  Oxford University Press. </a:t>
            </a:r>
            <a:br>
              <a:rPr lang="en-US" sz="2800" dirty="0">
                <a:effectLst/>
              </a:rPr>
            </a:br>
            <a:endParaRPr lang="en-US" sz="2800" dirty="0">
              <a:effectLst/>
            </a:endParaRPr>
          </a:p>
          <a:p>
            <a:r>
              <a:rPr lang="en-US" sz="2800" dirty="0">
                <a:effectLst/>
              </a:rPr>
              <a:t>Brooks, M. (1999). In search of understanding: The case for Constructivist classrooms. Danvers, MA: Association for               </a:t>
            </a:r>
            <a:br>
              <a:rPr lang="en-US" sz="2800" dirty="0">
                <a:effectLst/>
              </a:rPr>
            </a:br>
            <a:r>
              <a:rPr lang="en-US" sz="2800" dirty="0">
                <a:effectLst/>
              </a:rPr>
              <a:t>     Supervision and Curriculum Development. </a:t>
            </a:r>
            <a:br>
              <a:rPr lang="en-US" sz="2800" dirty="0">
                <a:effectLst/>
              </a:rPr>
            </a:br>
            <a:endParaRPr lang="en-US" sz="2800" dirty="0">
              <a:effectLst/>
            </a:endParaRPr>
          </a:p>
          <a:p>
            <a:r>
              <a:rPr lang="en-US" sz="2800" dirty="0">
                <a:effectLst/>
              </a:rPr>
              <a:t>Concept to Classroom. (2004). Workshop: Constructivism as a paradigm for teaching and learning. </a:t>
            </a:r>
            <a:br>
              <a:rPr lang="en-US" sz="2800" dirty="0">
                <a:effectLst/>
              </a:rPr>
            </a:br>
            <a:r>
              <a:rPr lang="en-US" sz="2800" dirty="0">
                <a:effectLst/>
              </a:rPr>
              <a:t>        Retrieved from: </a:t>
            </a:r>
            <a:r>
              <a:rPr lang="en-US" sz="2800" u="sng" dirty="0">
                <a:effectLst/>
                <a:hlinkClick r:id="rId4"/>
              </a:rPr>
              <a:t>http://www.thirteen.org/edonline/concept2class/constructivism/index_sub6.html</a:t>
            </a:r>
            <a:r>
              <a:rPr lang="en-US" sz="2800" dirty="0">
                <a:effectLst/>
              </a:rPr>
              <a:t>.</a:t>
            </a:r>
            <a:br>
              <a:rPr lang="en-US" sz="2800" dirty="0">
                <a:effectLst/>
              </a:rPr>
            </a:br>
            <a:endParaRPr lang="en-US" sz="2800" dirty="0">
              <a:effectLst/>
            </a:endParaRPr>
          </a:p>
          <a:p>
            <a:r>
              <a:rPr lang="en-US" sz="2800" dirty="0">
                <a:effectLst/>
              </a:rPr>
              <a:t>Oregon Technology and Education Council. (</a:t>
            </a:r>
            <a:r>
              <a:rPr lang="en-US" sz="2800" dirty="0" err="1">
                <a:effectLst/>
              </a:rPr>
              <a:t>n.d.</a:t>
            </a:r>
            <a:r>
              <a:rPr lang="en-US" sz="2800" dirty="0">
                <a:effectLst/>
              </a:rPr>
              <a:t>) Learning theories and transfer of learning.  Retrieved from: </a:t>
            </a:r>
            <a:br>
              <a:rPr lang="en-US" sz="2800" dirty="0">
                <a:effectLst/>
              </a:rPr>
            </a:br>
            <a:r>
              <a:rPr lang="en-US" sz="2800" dirty="0">
                <a:effectLst/>
              </a:rPr>
              <a:t>       </a:t>
            </a:r>
            <a:r>
              <a:rPr lang="en-US" sz="2800" u="sng" dirty="0">
                <a:effectLst/>
                <a:hlinkClick r:id="rId5"/>
              </a:rPr>
              <a:t>http://otec.uoregon.edu/learning_theory.htm</a:t>
            </a:r>
            <a:r>
              <a:rPr lang="en-US" sz="2800" dirty="0">
                <a:effectLst/>
              </a:rPr>
              <a:t/>
            </a:r>
            <a:br>
              <a:rPr lang="en-US" sz="2800" dirty="0">
                <a:effectLst/>
              </a:rPr>
            </a:br>
            <a:endParaRPr lang="en-US" sz="2800" dirty="0">
              <a:effectLst/>
            </a:endParaRPr>
          </a:p>
          <a:p>
            <a:r>
              <a:rPr lang="en-US" sz="2800" dirty="0">
                <a:effectLst/>
              </a:rPr>
              <a:t>University of Sydney. (2016). Constructivism: Learning and teaching.  Retrieved from:</a:t>
            </a:r>
            <a:br>
              <a:rPr lang="en-US" sz="2800" dirty="0">
                <a:effectLst/>
              </a:rPr>
            </a:br>
            <a:r>
              <a:rPr lang="en-US" sz="2800" dirty="0">
                <a:effectLst/>
              </a:rPr>
              <a:t>        </a:t>
            </a:r>
            <a:r>
              <a:rPr lang="en-US" sz="2800" u="sng" dirty="0">
                <a:effectLst/>
                <a:hlinkClick r:id="rId6"/>
              </a:rPr>
              <a:t>http://sydney.edu.au/education_social_work/learning_teaching/ict/theory/constructivism.shtml</a:t>
            </a:r>
            <a:endParaRPr lang="en-US" sz="2800" dirty="0">
              <a:effectLst/>
            </a:endParaRPr>
          </a:p>
          <a:p>
            <a:endParaRPr lang="en-US" sz="2800" b="1" dirty="0">
              <a:effectLst/>
            </a:endParaRPr>
          </a:p>
          <a:p>
            <a:pPr algn="ctr"/>
            <a:endParaRPr lang="en-US" sz="2000" b="1" dirty="0">
              <a:effectLst/>
            </a:endParaRPr>
          </a:p>
          <a:p>
            <a:endParaRPr lang="en-US" sz="2000" dirty="0">
              <a:effectLst/>
            </a:endParaRPr>
          </a:p>
        </p:txBody>
      </p:sp>
      <p:sp>
        <p:nvSpPr>
          <p:cNvPr id="2237" name="Line 189"/>
          <p:cNvSpPr>
            <a:spLocks noChangeShapeType="1"/>
          </p:cNvSpPr>
          <p:nvPr/>
        </p:nvSpPr>
        <p:spPr bwMode="auto">
          <a:xfrm>
            <a:off x="0" y="4724400"/>
            <a:ext cx="4389120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pic>
        <p:nvPicPr>
          <p:cNvPr id="2" name="Picture 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752600" y="692150"/>
            <a:ext cx="2743200" cy="3314700"/>
          </a:xfrm>
          <a:prstGeom prst="rect">
            <a:avLst/>
          </a:prstGeom>
          <a:ln w="76200">
            <a:solidFill>
              <a:schemeClr val="tx1"/>
            </a:solidFill>
          </a:ln>
        </p:spPr>
      </p:pic>
      <p:pic>
        <p:nvPicPr>
          <p:cNvPr id="23" name="Picture 2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9395400" y="875966"/>
            <a:ext cx="2771274" cy="3314700"/>
          </a:xfrm>
          <a:prstGeom prst="rect">
            <a:avLst/>
          </a:prstGeom>
          <a:ln w="76200">
            <a:solidFill>
              <a:schemeClr val="accent3">
                <a:lumMod val="50000"/>
              </a:schemeClr>
            </a:solidFill>
          </a:ln>
        </p:spPr>
      </p:pic>
      <p:sp>
        <p:nvSpPr>
          <p:cNvPr id="3" name="Footer Placeholder 2"/>
          <p:cNvSpPr>
            <a:spLocks noGrp="1"/>
          </p:cNvSpPr>
          <p:nvPr>
            <p:ph type="ftr" sz="quarter" idx="11"/>
          </p:nvPr>
        </p:nvSpPr>
        <p:spPr>
          <a:xfrm>
            <a:off x="29759909" y="27217475"/>
            <a:ext cx="12412981" cy="5480255"/>
          </a:xfrm>
          <a:solidFill>
            <a:srgbClr val="FFC000"/>
          </a:solidFill>
          <a:ln w="76200">
            <a:solidFill>
              <a:schemeClr val="accent2">
                <a:lumMod val="50000"/>
              </a:schemeClr>
            </a:solidFill>
            <a:prstDash val="solid"/>
          </a:ln>
        </p:spPr>
        <p:txBody>
          <a:bodyPr/>
          <a:lstStyle/>
          <a:p>
            <a:pPr algn="l"/>
            <a:endParaRPr lang="en-US" dirty="0" smtClean="0"/>
          </a:p>
          <a:p>
            <a:pPr algn="l"/>
            <a:endParaRPr lang="en-US" dirty="0"/>
          </a:p>
          <a:p>
            <a:r>
              <a:rPr lang="en-US" b="1" dirty="0" smtClean="0"/>
              <a:t>School of Nursing </a:t>
            </a:r>
          </a:p>
          <a:p>
            <a:r>
              <a:rPr lang="en-US" b="1" dirty="0" smtClean="0"/>
              <a:t>874 American Pacific Drive ∙Henderson, NV∙89014</a:t>
            </a:r>
          </a:p>
          <a:p>
            <a:r>
              <a:rPr lang="en-US" b="1" dirty="0" smtClean="0"/>
              <a:t>702.777.1746       Website: http://tun.touro.edu</a:t>
            </a:r>
          </a:p>
          <a:p>
            <a:pPr algn="l"/>
            <a:endParaRPr lang="en-US" dirty="0"/>
          </a:p>
        </p:txBody>
      </p:sp>
      <p:pic>
        <p:nvPicPr>
          <p:cNvPr id="5" name="Picture 4"/>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0646007" y="25540520"/>
            <a:ext cx="10058400" cy="1220788"/>
          </a:xfrm>
          <a:prstGeom prst="rect">
            <a:avLst/>
          </a:prstGeom>
          <a:ln w="76200">
            <a:solidFill>
              <a:schemeClr val="accent2">
                <a:lumMod val="50000"/>
              </a:schemeClr>
            </a:solidFill>
          </a:ln>
        </p:spPr>
      </p:pic>
      <p:pic>
        <p:nvPicPr>
          <p:cNvPr id="7" name="Picture 6"/>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743200" y="24899923"/>
            <a:ext cx="6180138" cy="4635104"/>
          </a:xfrm>
          <a:prstGeom prst="ellipse">
            <a:avLst/>
          </a:prstGeom>
          <a:ln w="63500" cap="rnd">
            <a:solidFill>
              <a:srgbClr val="333333"/>
            </a:solidFill>
          </a:ln>
          <a:effectLst>
            <a:outerShdw blurRad="381000" dist="292100" dir="5400000" sx="-80000" sy="-18000" rotWithShape="0">
              <a:srgbClr val="000000">
                <a:alpha val="22000"/>
              </a:srgbClr>
            </a:outerShdw>
          </a:effectLst>
        </p:spPr>
      </p:pic>
    </p:spTree>
  </p:cSld>
  <p:clrMapOvr>
    <a:masterClrMapping/>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outerShdw blurRad="38100" dist="38100" dir="2700000" algn="tl">
                <a:srgbClr val="000000">
                  <a:alpha val="43137"/>
                </a:srgbClr>
              </a:outerShdw>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outerShdw blurRad="38100" dist="38100" dir="2700000" algn="tl">
                <a:srgbClr val="000000">
                  <a:alpha val="43137"/>
                </a:srgbClr>
              </a:outerShdw>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1045</TotalTime>
  <Words>412</Words>
  <Application>Microsoft Office PowerPoint</Application>
  <PresentationFormat>Custom</PresentationFormat>
  <Paragraphs>44</Paragraphs>
  <Slides>1</Slides>
  <Notes>0</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Default Design</vt:lpstr>
      <vt:lpstr>PowerPoint Presentation</vt:lpstr>
    </vt:vector>
  </TitlesOfParts>
  <Company>MegaPrint Inc.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48x36  poster template</dc:title>
  <dc:creator>Dr. Diane Elmore</dc:creator>
  <dc:description>Call if we can help   800-590-7850_x000d_
_x000d_
(c) Copyright MegaPrint 2001</dc:description>
  <cp:lastModifiedBy>Judith Carrion</cp:lastModifiedBy>
  <cp:revision>73</cp:revision>
  <cp:lastPrinted>2012-01-31T22:20:24Z</cp:lastPrinted>
  <dcterms:created xsi:type="dcterms:W3CDTF">2000-02-09T15:01:13Z</dcterms:created>
  <dcterms:modified xsi:type="dcterms:W3CDTF">2017-05-09T18:46:39Z</dcterms:modified>
</cp:coreProperties>
</file>