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9" r:id="rId1"/>
  </p:sldMasterIdLst>
  <p:notesMasterIdLst>
    <p:notesMasterId r:id="rId109"/>
  </p:notesMasterIdLst>
  <p:handoutMasterIdLst>
    <p:handoutMasterId r:id="rId110"/>
  </p:handoutMasterIdLst>
  <p:sldIdLst>
    <p:sldId id="291" r:id="rId2"/>
    <p:sldId id="292" r:id="rId3"/>
    <p:sldId id="400" r:id="rId4"/>
    <p:sldId id="293" r:id="rId5"/>
    <p:sldId id="298" r:id="rId6"/>
    <p:sldId id="294" r:id="rId7"/>
    <p:sldId id="295" r:id="rId8"/>
    <p:sldId id="296" r:id="rId9"/>
    <p:sldId id="297" r:id="rId10"/>
    <p:sldId id="404" r:id="rId11"/>
    <p:sldId id="300" r:id="rId12"/>
    <p:sldId id="301" r:id="rId13"/>
    <p:sldId id="302" r:id="rId14"/>
    <p:sldId id="303" r:id="rId15"/>
    <p:sldId id="304" r:id="rId16"/>
    <p:sldId id="310" r:id="rId17"/>
    <p:sldId id="311" r:id="rId18"/>
    <p:sldId id="312" r:id="rId19"/>
    <p:sldId id="314" r:id="rId20"/>
    <p:sldId id="315" r:id="rId21"/>
    <p:sldId id="406" r:id="rId22"/>
    <p:sldId id="411" r:id="rId23"/>
    <p:sldId id="316" r:id="rId24"/>
    <p:sldId id="317" r:id="rId25"/>
    <p:sldId id="318" r:id="rId26"/>
    <p:sldId id="319" r:id="rId27"/>
    <p:sldId id="320" r:id="rId28"/>
    <p:sldId id="321" r:id="rId29"/>
    <p:sldId id="322" r:id="rId30"/>
    <p:sldId id="323" r:id="rId31"/>
    <p:sldId id="324" r:id="rId32"/>
    <p:sldId id="325" r:id="rId33"/>
    <p:sldId id="326" r:id="rId34"/>
    <p:sldId id="327" r:id="rId35"/>
    <p:sldId id="328" r:id="rId36"/>
    <p:sldId id="329" r:id="rId37"/>
    <p:sldId id="330" r:id="rId38"/>
    <p:sldId id="390" r:id="rId39"/>
    <p:sldId id="391" r:id="rId40"/>
    <p:sldId id="331" r:id="rId41"/>
    <p:sldId id="332" r:id="rId42"/>
    <p:sldId id="334" r:id="rId43"/>
    <p:sldId id="335" r:id="rId44"/>
    <p:sldId id="336" r:id="rId45"/>
    <p:sldId id="337" r:id="rId46"/>
    <p:sldId id="338" r:id="rId47"/>
    <p:sldId id="339" r:id="rId48"/>
    <p:sldId id="340" r:id="rId49"/>
    <p:sldId id="341" r:id="rId50"/>
    <p:sldId id="342" r:id="rId51"/>
    <p:sldId id="343" r:id="rId52"/>
    <p:sldId id="344" r:id="rId53"/>
    <p:sldId id="345" r:id="rId54"/>
    <p:sldId id="346" r:id="rId55"/>
    <p:sldId id="347" r:id="rId56"/>
    <p:sldId id="348" r:id="rId57"/>
    <p:sldId id="349" r:id="rId58"/>
    <p:sldId id="350" r:id="rId59"/>
    <p:sldId id="351" r:id="rId60"/>
    <p:sldId id="352" r:id="rId61"/>
    <p:sldId id="353" r:id="rId62"/>
    <p:sldId id="354" r:id="rId63"/>
    <p:sldId id="407" r:id="rId64"/>
    <p:sldId id="355" r:id="rId65"/>
    <p:sldId id="356" r:id="rId66"/>
    <p:sldId id="357" r:id="rId67"/>
    <p:sldId id="358" r:id="rId68"/>
    <p:sldId id="359" r:id="rId69"/>
    <p:sldId id="360" r:id="rId70"/>
    <p:sldId id="361" r:id="rId71"/>
    <p:sldId id="362" r:id="rId72"/>
    <p:sldId id="363" r:id="rId73"/>
    <p:sldId id="364" r:id="rId74"/>
    <p:sldId id="365" r:id="rId75"/>
    <p:sldId id="366" r:id="rId76"/>
    <p:sldId id="367" r:id="rId77"/>
    <p:sldId id="368" r:id="rId78"/>
    <p:sldId id="370" r:id="rId79"/>
    <p:sldId id="369" r:id="rId80"/>
    <p:sldId id="401" r:id="rId81"/>
    <p:sldId id="371" r:id="rId82"/>
    <p:sldId id="402" r:id="rId83"/>
    <p:sldId id="416" r:id="rId84"/>
    <p:sldId id="417" r:id="rId85"/>
    <p:sldId id="372" r:id="rId86"/>
    <p:sldId id="373" r:id="rId87"/>
    <p:sldId id="418" r:id="rId88"/>
    <p:sldId id="374" r:id="rId89"/>
    <p:sldId id="375" r:id="rId90"/>
    <p:sldId id="409" r:id="rId91"/>
    <p:sldId id="419" r:id="rId92"/>
    <p:sldId id="379" r:id="rId93"/>
    <p:sldId id="376" r:id="rId94"/>
    <p:sldId id="412" r:id="rId95"/>
    <p:sldId id="413" r:id="rId96"/>
    <p:sldId id="420" r:id="rId97"/>
    <p:sldId id="415" r:id="rId98"/>
    <p:sldId id="380" r:id="rId99"/>
    <p:sldId id="381" r:id="rId100"/>
    <p:sldId id="382" r:id="rId101"/>
    <p:sldId id="383" r:id="rId102"/>
    <p:sldId id="384" r:id="rId103"/>
    <p:sldId id="385" r:id="rId104"/>
    <p:sldId id="386" r:id="rId105"/>
    <p:sldId id="403" r:id="rId106"/>
    <p:sldId id="405" r:id="rId107"/>
    <p:sldId id="410" r:id="rId108"/>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208">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800080"/>
    <a:srgbClr val="99FF66"/>
    <a:srgbClr val="990000"/>
    <a:srgbClr val="993300"/>
    <a:srgbClr val="FFFFFF"/>
    <a:srgbClr val="FFFF99"/>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48" autoAdjust="0"/>
    <p:restoredTop sz="93094" autoAdjust="0"/>
  </p:normalViewPr>
  <p:slideViewPr>
    <p:cSldViewPr>
      <p:cViewPr varScale="1">
        <p:scale>
          <a:sx n="106" d="100"/>
          <a:sy n="106" d="100"/>
        </p:scale>
        <p:origin x="120" y="240"/>
      </p:cViewPr>
      <p:guideLst>
        <p:guide orient="horz" pos="2208"/>
        <p:guide pos="2880"/>
      </p:guideLst>
    </p:cSldViewPr>
  </p:slideViewPr>
  <p:outlineViewPr>
    <p:cViewPr>
      <p:scale>
        <a:sx n="33" d="100"/>
        <a:sy n="33" d="100"/>
      </p:scale>
      <p:origin x="0" y="10770"/>
    </p:cViewPr>
  </p:outlineViewPr>
  <p:notesTextViewPr>
    <p:cViewPr>
      <p:scale>
        <a:sx n="100" d="100"/>
        <a:sy n="100" d="100"/>
      </p:scale>
      <p:origin x="0" y="0"/>
    </p:cViewPr>
  </p:notesTextViewPr>
  <p:sorterViewPr>
    <p:cViewPr>
      <p:scale>
        <a:sx n="66" d="100"/>
        <a:sy n="66" d="100"/>
      </p:scale>
      <p:origin x="0" y="-1238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notesMaster" Target="notesMasters/notesMaster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0930" name="Rectangle 2"/>
          <p:cNvSpPr>
            <a:spLocks noGrp="1" noChangeArrowheads="1"/>
          </p:cNvSpPr>
          <p:nvPr>
            <p:ph type="hdr" sz="quarter"/>
          </p:nvPr>
        </p:nvSpPr>
        <p:spPr bwMode="auto">
          <a:xfrm>
            <a:off x="0"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defRPr sz="1200"/>
            </a:lvl1pPr>
          </a:lstStyle>
          <a:p>
            <a:pPr>
              <a:defRPr/>
            </a:pPr>
            <a:endParaRPr lang="en-US"/>
          </a:p>
        </p:txBody>
      </p:sp>
      <p:sp>
        <p:nvSpPr>
          <p:cNvPr id="380931" name="Rectangle 3"/>
          <p:cNvSpPr>
            <a:spLocks noGrp="1" noChangeArrowheads="1"/>
          </p:cNvSpPr>
          <p:nvPr>
            <p:ph type="dt" sz="quarter" idx="1"/>
          </p:nvPr>
        </p:nvSpPr>
        <p:spPr bwMode="auto">
          <a:xfrm>
            <a:off x="3970938"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a:defRPr sz="1200"/>
            </a:lvl1pPr>
          </a:lstStyle>
          <a:p>
            <a:pPr>
              <a:defRPr/>
            </a:pPr>
            <a:endParaRPr lang="en-US"/>
          </a:p>
        </p:txBody>
      </p:sp>
      <p:sp>
        <p:nvSpPr>
          <p:cNvPr id="380932" name="Rectangle 4"/>
          <p:cNvSpPr>
            <a:spLocks noGrp="1" noChangeArrowheads="1"/>
          </p:cNvSpPr>
          <p:nvPr>
            <p:ph type="ftr" sz="quarter" idx="2"/>
          </p:nvPr>
        </p:nvSpPr>
        <p:spPr bwMode="auto">
          <a:xfrm>
            <a:off x="0" y="8829967"/>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defRPr sz="1200"/>
            </a:lvl1pPr>
          </a:lstStyle>
          <a:p>
            <a:pPr>
              <a:defRPr/>
            </a:pPr>
            <a:endParaRPr lang="en-US"/>
          </a:p>
        </p:txBody>
      </p:sp>
      <p:sp>
        <p:nvSpPr>
          <p:cNvPr id="380933" name="Rectangle 5"/>
          <p:cNvSpPr>
            <a:spLocks noGrp="1" noChangeArrowheads="1"/>
          </p:cNvSpPr>
          <p:nvPr>
            <p:ph type="sldNum" sz="quarter" idx="3"/>
          </p:nvPr>
        </p:nvSpPr>
        <p:spPr bwMode="auto">
          <a:xfrm>
            <a:off x="3970938" y="8829967"/>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a:defRPr sz="1200"/>
            </a:lvl1pPr>
          </a:lstStyle>
          <a:p>
            <a:pPr>
              <a:defRPr/>
            </a:pPr>
            <a:fld id="{D2B06E7F-EED5-4A75-B8F3-76C79770177B}" type="slidenum">
              <a:rPr lang="en-US"/>
              <a:pPr>
                <a:defRPr/>
              </a:pPr>
              <a:t>‹#›</a:t>
            </a:fld>
            <a:endParaRPr lang="en-US"/>
          </a:p>
        </p:txBody>
      </p:sp>
    </p:spTree>
    <p:extLst>
      <p:ext uri="{BB962C8B-B14F-4D97-AF65-F5344CB8AC3E}">
        <p14:creationId xmlns:p14="http://schemas.microsoft.com/office/powerpoint/2010/main" val="1799503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defRPr sz="1200"/>
            </a:lvl1pPr>
          </a:lstStyle>
          <a:p>
            <a:pPr>
              <a:defRPr/>
            </a:pPr>
            <a:endParaRPr lang="en-US"/>
          </a:p>
        </p:txBody>
      </p:sp>
      <p:sp>
        <p:nvSpPr>
          <p:cNvPr id="5123" name="Rectangle 3"/>
          <p:cNvSpPr>
            <a:spLocks noGrp="1" noChangeArrowheads="1"/>
          </p:cNvSpPr>
          <p:nvPr>
            <p:ph type="dt" idx="1"/>
          </p:nvPr>
        </p:nvSpPr>
        <p:spPr bwMode="auto">
          <a:xfrm>
            <a:off x="3970938"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a:defRPr sz="1200"/>
            </a:lvl1pPr>
          </a:lstStyle>
          <a:p>
            <a:pPr>
              <a:defRPr/>
            </a:pPr>
            <a:endParaRPr lang="en-US"/>
          </a:p>
        </p:txBody>
      </p:sp>
      <p:sp>
        <p:nvSpPr>
          <p:cNvPr id="10547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01040" y="4415790"/>
            <a:ext cx="5608320" cy="4183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126" name="Rectangle 6"/>
          <p:cNvSpPr>
            <a:spLocks noGrp="1" noChangeArrowheads="1"/>
          </p:cNvSpPr>
          <p:nvPr>
            <p:ph type="ftr" sz="quarter" idx="4"/>
          </p:nvPr>
        </p:nvSpPr>
        <p:spPr bwMode="auto">
          <a:xfrm>
            <a:off x="0" y="8829967"/>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defRPr sz="1200"/>
            </a:lvl1pPr>
          </a:lstStyle>
          <a:p>
            <a:pPr>
              <a:defRPr/>
            </a:pPr>
            <a:endParaRPr lang="en-US"/>
          </a:p>
        </p:txBody>
      </p:sp>
      <p:sp>
        <p:nvSpPr>
          <p:cNvPr id="5127" name="Rectangle 7"/>
          <p:cNvSpPr>
            <a:spLocks noGrp="1" noChangeArrowheads="1"/>
          </p:cNvSpPr>
          <p:nvPr>
            <p:ph type="sldNum" sz="quarter" idx="5"/>
          </p:nvPr>
        </p:nvSpPr>
        <p:spPr bwMode="auto">
          <a:xfrm>
            <a:off x="3970938" y="8829967"/>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a:defRPr sz="1200"/>
            </a:lvl1pPr>
          </a:lstStyle>
          <a:p>
            <a:pPr>
              <a:defRPr/>
            </a:pPr>
            <a:fld id="{007DF9F4-8571-44FF-B736-5982F1879482}" type="slidenum">
              <a:rPr lang="en-US"/>
              <a:pPr>
                <a:defRPr/>
              </a:pPr>
              <a:t>‹#›</a:t>
            </a:fld>
            <a:endParaRPr lang="en-US"/>
          </a:p>
        </p:txBody>
      </p:sp>
    </p:spTree>
    <p:extLst>
      <p:ext uri="{BB962C8B-B14F-4D97-AF65-F5344CB8AC3E}">
        <p14:creationId xmlns:p14="http://schemas.microsoft.com/office/powerpoint/2010/main" val="21706940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p:spPr>
        <p:txBody>
          <a:bodyPr/>
          <a:lstStyle/>
          <a:p>
            <a:endParaRPr lang="en-US" altLang="en-US" smtClean="0"/>
          </a:p>
        </p:txBody>
      </p:sp>
      <p:sp>
        <p:nvSpPr>
          <p:cNvPr id="106500" name="Slide Number Placeholder 3"/>
          <p:cNvSpPr>
            <a:spLocks noGrp="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57066" indent="-291179" eaLnBrk="0" hangingPunct="0">
              <a:spcBef>
                <a:spcPct val="30000"/>
              </a:spcBef>
              <a:defRPr sz="1200">
                <a:solidFill>
                  <a:schemeClr val="tx1"/>
                </a:solidFill>
                <a:latin typeface="Arial" charset="0"/>
              </a:defRPr>
            </a:lvl2pPr>
            <a:lvl3pPr marL="1164717" indent="-232943" eaLnBrk="0" hangingPunct="0">
              <a:spcBef>
                <a:spcPct val="30000"/>
              </a:spcBef>
              <a:defRPr sz="1200">
                <a:solidFill>
                  <a:schemeClr val="tx1"/>
                </a:solidFill>
                <a:latin typeface="Arial" charset="0"/>
              </a:defRPr>
            </a:lvl3pPr>
            <a:lvl4pPr marL="1630604" indent="-232943" eaLnBrk="0" hangingPunct="0">
              <a:spcBef>
                <a:spcPct val="30000"/>
              </a:spcBef>
              <a:defRPr sz="1200">
                <a:solidFill>
                  <a:schemeClr val="tx1"/>
                </a:solidFill>
                <a:latin typeface="Arial" charset="0"/>
              </a:defRPr>
            </a:lvl4pPr>
            <a:lvl5pPr marL="2096491" indent="-232943" eaLnBrk="0" hangingPunct="0">
              <a:spcBef>
                <a:spcPct val="30000"/>
              </a:spcBef>
              <a:defRPr sz="1200">
                <a:solidFill>
                  <a:schemeClr val="tx1"/>
                </a:solidFill>
                <a:latin typeface="Arial" charset="0"/>
              </a:defRPr>
            </a:lvl5pPr>
            <a:lvl6pPr marL="2562377" indent="-232943" eaLnBrk="0" fontAlgn="base" hangingPunct="0">
              <a:spcBef>
                <a:spcPct val="30000"/>
              </a:spcBef>
              <a:spcAft>
                <a:spcPct val="0"/>
              </a:spcAft>
              <a:defRPr sz="1200">
                <a:solidFill>
                  <a:schemeClr val="tx1"/>
                </a:solidFill>
                <a:latin typeface="Arial" charset="0"/>
              </a:defRPr>
            </a:lvl6pPr>
            <a:lvl7pPr marL="3028264" indent="-232943" eaLnBrk="0" fontAlgn="base" hangingPunct="0">
              <a:spcBef>
                <a:spcPct val="30000"/>
              </a:spcBef>
              <a:spcAft>
                <a:spcPct val="0"/>
              </a:spcAft>
              <a:defRPr sz="1200">
                <a:solidFill>
                  <a:schemeClr val="tx1"/>
                </a:solidFill>
                <a:latin typeface="Arial" charset="0"/>
              </a:defRPr>
            </a:lvl7pPr>
            <a:lvl8pPr marL="3494151" indent="-232943" eaLnBrk="0" fontAlgn="base" hangingPunct="0">
              <a:spcBef>
                <a:spcPct val="30000"/>
              </a:spcBef>
              <a:spcAft>
                <a:spcPct val="0"/>
              </a:spcAft>
              <a:defRPr sz="1200">
                <a:solidFill>
                  <a:schemeClr val="tx1"/>
                </a:solidFill>
                <a:latin typeface="Arial" charset="0"/>
              </a:defRPr>
            </a:lvl8pPr>
            <a:lvl9pPr marL="3960038" indent="-232943"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06EFEFB6-F6DB-4F29-91AB-3B6B5D83DCDE}" type="slidenum">
              <a:rPr lang="en-US" altLang="en-US" smtClean="0"/>
              <a:pPr eaLnBrk="1" hangingPunct="1">
                <a:spcBef>
                  <a:spcPct val="0"/>
                </a:spcBef>
              </a:pPr>
              <a:t>7</a:t>
            </a:fld>
            <a:endParaRPr lang="en-US" altLang="en-US" smtClean="0"/>
          </a:p>
        </p:txBody>
      </p:sp>
    </p:spTree>
    <p:extLst>
      <p:ext uri="{BB962C8B-B14F-4D97-AF65-F5344CB8AC3E}">
        <p14:creationId xmlns:p14="http://schemas.microsoft.com/office/powerpoint/2010/main" val="37709647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p:spPr>
        <p:txBody>
          <a:bodyPr/>
          <a:lstStyle/>
          <a:p>
            <a:pPr eaLnBrk="1" hangingPunct="1"/>
            <a:r>
              <a:rPr lang="en-US" altLang="en-US" smtClean="0"/>
              <a:t>Let’s review some of the basic mechanisms of cyst formation and then we’ll talk about more recent advances that provided the rationale for testing tolvaptan in PKD</a:t>
            </a:r>
          </a:p>
          <a:p>
            <a:pPr eaLnBrk="1" hangingPunct="1"/>
            <a:r>
              <a:rPr lang="en-US" altLang="en-US" smtClean="0"/>
              <a:t>Focal proliferation of renal tubular epithelial cells forms a small out-pouching in the wall of the tubule. Cysts progressively expand</a:t>
            </a:r>
          </a:p>
          <a:p>
            <a:pPr eaLnBrk="1" hangingPunct="1"/>
            <a:r>
              <a:rPr lang="en-US" altLang="en-US" smtClean="0"/>
              <a:t>by aberrant cell differentiation and sustained proliferation. Fluid from glomerular filtrate fills cysts cavity. After cyst separates from parent tubule, fluid is transported across the epithelium into the cyst lumen coupled with active chloride transport</a:t>
            </a:r>
          </a:p>
          <a:p>
            <a:pPr eaLnBrk="1" hangingPunct="1"/>
            <a:endParaRPr lang="en-US" altLang="en-US" smtClean="0"/>
          </a:p>
        </p:txBody>
      </p:sp>
      <p:sp>
        <p:nvSpPr>
          <p:cNvPr id="107524" name="Slide Number Placeholder 3"/>
          <p:cNvSpPr>
            <a:spLocks noGrp="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57066" indent="-291179" eaLnBrk="0" hangingPunct="0">
              <a:spcBef>
                <a:spcPct val="30000"/>
              </a:spcBef>
              <a:defRPr sz="1200">
                <a:solidFill>
                  <a:schemeClr val="tx1"/>
                </a:solidFill>
                <a:latin typeface="Arial" charset="0"/>
              </a:defRPr>
            </a:lvl2pPr>
            <a:lvl3pPr marL="1164717" indent="-232943" eaLnBrk="0" hangingPunct="0">
              <a:spcBef>
                <a:spcPct val="30000"/>
              </a:spcBef>
              <a:defRPr sz="1200">
                <a:solidFill>
                  <a:schemeClr val="tx1"/>
                </a:solidFill>
                <a:latin typeface="Arial" charset="0"/>
              </a:defRPr>
            </a:lvl3pPr>
            <a:lvl4pPr marL="1630604" indent="-232943" eaLnBrk="0" hangingPunct="0">
              <a:spcBef>
                <a:spcPct val="30000"/>
              </a:spcBef>
              <a:defRPr sz="1200">
                <a:solidFill>
                  <a:schemeClr val="tx1"/>
                </a:solidFill>
                <a:latin typeface="Arial" charset="0"/>
              </a:defRPr>
            </a:lvl4pPr>
            <a:lvl5pPr marL="2096491" indent="-232943" eaLnBrk="0" hangingPunct="0">
              <a:spcBef>
                <a:spcPct val="30000"/>
              </a:spcBef>
              <a:defRPr sz="1200">
                <a:solidFill>
                  <a:schemeClr val="tx1"/>
                </a:solidFill>
                <a:latin typeface="Arial" charset="0"/>
              </a:defRPr>
            </a:lvl5pPr>
            <a:lvl6pPr marL="2562377" indent="-232943" eaLnBrk="0" fontAlgn="base" hangingPunct="0">
              <a:spcBef>
                <a:spcPct val="30000"/>
              </a:spcBef>
              <a:spcAft>
                <a:spcPct val="0"/>
              </a:spcAft>
              <a:defRPr sz="1200">
                <a:solidFill>
                  <a:schemeClr val="tx1"/>
                </a:solidFill>
                <a:latin typeface="Arial" charset="0"/>
              </a:defRPr>
            </a:lvl6pPr>
            <a:lvl7pPr marL="3028264" indent="-232943" eaLnBrk="0" fontAlgn="base" hangingPunct="0">
              <a:spcBef>
                <a:spcPct val="30000"/>
              </a:spcBef>
              <a:spcAft>
                <a:spcPct val="0"/>
              </a:spcAft>
              <a:defRPr sz="1200">
                <a:solidFill>
                  <a:schemeClr val="tx1"/>
                </a:solidFill>
                <a:latin typeface="Arial" charset="0"/>
              </a:defRPr>
            </a:lvl7pPr>
            <a:lvl8pPr marL="3494151" indent="-232943" eaLnBrk="0" fontAlgn="base" hangingPunct="0">
              <a:spcBef>
                <a:spcPct val="30000"/>
              </a:spcBef>
              <a:spcAft>
                <a:spcPct val="0"/>
              </a:spcAft>
              <a:defRPr sz="1200">
                <a:solidFill>
                  <a:schemeClr val="tx1"/>
                </a:solidFill>
                <a:latin typeface="Arial" charset="0"/>
              </a:defRPr>
            </a:lvl8pPr>
            <a:lvl9pPr marL="3960038" indent="-232943"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3ADE52F8-B87C-47EB-97FE-A8263FA1BFEB}" type="slidenum">
              <a:rPr lang="en-US" altLang="en-US" smtClean="0"/>
              <a:pPr eaLnBrk="1" hangingPunct="1">
                <a:spcBef>
                  <a:spcPct val="0"/>
                </a:spcBef>
              </a:pPr>
              <a:t>12</a:t>
            </a:fld>
            <a:endParaRPr lang="en-US" altLang="en-US" smtClean="0"/>
          </a:p>
        </p:txBody>
      </p:sp>
    </p:spTree>
    <p:extLst>
      <p:ext uri="{BB962C8B-B14F-4D97-AF65-F5344CB8AC3E}">
        <p14:creationId xmlns:p14="http://schemas.microsoft.com/office/powerpoint/2010/main" val="42732848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31864" y="930227"/>
            <a:ext cx="4145243" cy="3186834"/>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3617" tIns="41809" rIns="83617" bIns="41809" anchor="ctr"/>
          <a:lstStyle/>
          <a:p>
            <a:endParaRPr lang="en-US"/>
          </a:p>
        </p:txBody>
      </p:sp>
      <p:sp>
        <p:nvSpPr>
          <p:cNvPr id="4098" name="Text Box 2"/>
          <p:cNvSpPr txBox="1">
            <a:spLocks noGrp="1" noChangeArrowheads="1"/>
          </p:cNvSpPr>
          <p:nvPr>
            <p:ph type="body"/>
          </p:nvPr>
        </p:nvSpPr>
        <p:spPr bwMode="auto">
          <a:xfrm>
            <a:off x="1069602" y="4425181"/>
            <a:ext cx="4876924" cy="3536036"/>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pPr marL="78392" indent="-78392" eaLnBrk="1">
              <a:lnSpc>
                <a:spcPct val="93000"/>
              </a:lnSpc>
              <a:spcBef>
                <a:spcPct val="0"/>
              </a:spcBef>
              <a:buSzPct val="45000"/>
              <a:tabLst>
                <a:tab pos="661971" algn="l"/>
                <a:tab pos="1323942" algn="l"/>
                <a:tab pos="1985913" algn="l"/>
                <a:tab pos="2647883" algn="l"/>
                <a:tab pos="3309854" algn="l"/>
                <a:tab pos="3971825" algn="l"/>
                <a:tab pos="4633796" algn="l"/>
              </a:tabLst>
            </a:pPr>
            <a:r>
              <a:rPr lang="en-GB" altLang="en-US" dirty="0">
                <a:latin typeface="Arial" charset="0"/>
                <a:ea typeface="msgothic" charset="0"/>
                <a:cs typeface="msgothic" charset="0"/>
              </a:rPr>
              <a:t>Classification by HtTKV0 and age at HtTKV0 predicts the change in </a:t>
            </a:r>
            <a:r>
              <a:rPr lang="en-GB" altLang="en-US" dirty="0" err="1">
                <a:latin typeface="Arial" charset="0"/>
                <a:ea typeface="msgothic" charset="0"/>
                <a:cs typeface="msgothic" charset="0"/>
              </a:rPr>
              <a:t>eGFR</a:t>
            </a:r>
            <a:r>
              <a:rPr lang="en-GB" altLang="en-US" dirty="0">
                <a:latin typeface="Arial" charset="0"/>
                <a:ea typeface="msgothic" charset="0"/>
                <a:cs typeface="msgothic" charset="0"/>
              </a:rPr>
              <a:t> over time in class 1 patients. (A) </a:t>
            </a:r>
            <a:r>
              <a:rPr lang="en-GB" altLang="en-US" dirty="0" err="1">
                <a:latin typeface="Arial" charset="0"/>
                <a:ea typeface="msgothic" charset="0"/>
                <a:cs typeface="msgothic" charset="0"/>
              </a:rPr>
              <a:t>Subclassification</a:t>
            </a:r>
            <a:r>
              <a:rPr lang="en-GB" altLang="en-US" dirty="0">
                <a:latin typeface="Arial" charset="0"/>
                <a:ea typeface="msgothic" charset="0"/>
                <a:cs typeface="msgothic" charset="0"/>
              </a:rPr>
              <a:t> of patients with class 1 ADPKD at baseline based on </a:t>
            </a:r>
            <a:r>
              <a:rPr lang="en-GB" altLang="en-US" dirty="0" err="1">
                <a:latin typeface="Arial" charset="0"/>
                <a:ea typeface="msgothic" charset="0"/>
                <a:cs typeface="msgothic" charset="0"/>
              </a:rPr>
              <a:t>HtTKV</a:t>
            </a:r>
            <a:r>
              <a:rPr lang="en-GB" altLang="en-US" dirty="0">
                <a:latin typeface="Arial" charset="0"/>
                <a:ea typeface="msgothic" charset="0"/>
                <a:cs typeface="msgothic" charset="0"/>
              </a:rPr>
              <a:t> limits for their age. Limits are defined based on estimated kidney growth rates of 1.5%, 3.0%, 4.5%, and 6.0%. (B) Slopes for men based on the model presented in Table 5. As a reference, the average </a:t>
            </a:r>
            <a:r>
              <a:rPr lang="en-GB" altLang="en-US" dirty="0" err="1">
                <a:latin typeface="Arial" charset="0"/>
                <a:ea typeface="msgothic" charset="0"/>
                <a:cs typeface="msgothic" charset="0"/>
              </a:rPr>
              <a:t>eGFR</a:t>
            </a:r>
            <a:r>
              <a:rPr lang="en-GB" altLang="en-US" dirty="0">
                <a:latin typeface="Arial" charset="0"/>
                <a:ea typeface="msgothic" charset="0"/>
                <a:cs typeface="msgothic" charset="0"/>
              </a:rPr>
              <a:t> at baseline (75 ml/min per 1.73 m</a:t>
            </a:r>
            <a:r>
              <a:rPr lang="en-GB" altLang="en-US" baseline="33000" dirty="0">
                <a:latin typeface="Arial" charset="0"/>
                <a:ea typeface="msgothic" charset="0"/>
                <a:cs typeface="msgothic" charset="0"/>
              </a:rPr>
              <a:t>2</a:t>
            </a:r>
            <a:r>
              <a:rPr lang="en-GB" altLang="en-US" dirty="0">
                <a:latin typeface="Arial" charset="0"/>
                <a:ea typeface="msgothic" charset="0"/>
                <a:cs typeface="msgothic" charset="0"/>
              </a:rPr>
              <a:t>) and the average age at baseline (44 years) for all class 1 patients were used for the model. Estimated slopes (ml/min per 1.73 m</a:t>
            </a:r>
            <a:r>
              <a:rPr lang="en-GB" altLang="en-US" baseline="33000" dirty="0">
                <a:latin typeface="Arial" charset="0"/>
                <a:ea typeface="msgothic" charset="0"/>
                <a:cs typeface="msgothic" charset="0"/>
              </a:rPr>
              <a:t>2</a:t>
            </a:r>
            <a:r>
              <a:rPr lang="en-GB" altLang="en-US" dirty="0">
                <a:latin typeface="Arial" charset="0"/>
                <a:ea typeface="msgothic" charset="0"/>
                <a:cs typeface="msgothic" charset="0"/>
              </a:rPr>
              <a:t> per year) by subclass (A–E) are −0.23,−1.33, −2.63, −3.48, and −4.78, respectively, for men and 0.03, −1.13, −2.43, −3.29 and −4.58, respectively, for women (not plotted). Values for normal slope (*) were obtained from a population of healthy kidney donors.</a:t>
            </a:r>
            <a:r>
              <a:rPr lang="en-GB" altLang="en-US" baseline="33000" dirty="0">
                <a:latin typeface="Arial" charset="0"/>
                <a:ea typeface="msgothic" charset="0"/>
                <a:cs typeface="msgothic" charset="0"/>
              </a:rPr>
              <a:t>16</a:t>
            </a:r>
          </a:p>
        </p:txBody>
      </p:sp>
    </p:spTree>
    <p:extLst>
      <p:ext uri="{BB962C8B-B14F-4D97-AF65-F5344CB8AC3E}">
        <p14:creationId xmlns:p14="http://schemas.microsoft.com/office/powerpoint/2010/main" val="8914325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57066" indent="-291179" eaLnBrk="0" hangingPunct="0">
              <a:spcBef>
                <a:spcPct val="30000"/>
              </a:spcBef>
              <a:defRPr sz="1200">
                <a:solidFill>
                  <a:schemeClr val="tx1"/>
                </a:solidFill>
                <a:latin typeface="Arial" charset="0"/>
              </a:defRPr>
            </a:lvl2pPr>
            <a:lvl3pPr marL="1164717" indent="-232943" eaLnBrk="0" hangingPunct="0">
              <a:spcBef>
                <a:spcPct val="30000"/>
              </a:spcBef>
              <a:defRPr sz="1200">
                <a:solidFill>
                  <a:schemeClr val="tx1"/>
                </a:solidFill>
                <a:latin typeface="Arial" charset="0"/>
              </a:defRPr>
            </a:lvl3pPr>
            <a:lvl4pPr marL="1630604" indent="-232943" eaLnBrk="0" hangingPunct="0">
              <a:spcBef>
                <a:spcPct val="30000"/>
              </a:spcBef>
              <a:defRPr sz="1200">
                <a:solidFill>
                  <a:schemeClr val="tx1"/>
                </a:solidFill>
                <a:latin typeface="Arial" charset="0"/>
              </a:defRPr>
            </a:lvl4pPr>
            <a:lvl5pPr marL="2096491" indent="-232943" eaLnBrk="0" hangingPunct="0">
              <a:spcBef>
                <a:spcPct val="30000"/>
              </a:spcBef>
              <a:defRPr sz="1200">
                <a:solidFill>
                  <a:schemeClr val="tx1"/>
                </a:solidFill>
                <a:latin typeface="Arial" charset="0"/>
              </a:defRPr>
            </a:lvl5pPr>
            <a:lvl6pPr marL="2562377" indent="-232943" eaLnBrk="0" fontAlgn="base" hangingPunct="0">
              <a:spcBef>
                <a:spcPct val="30000"/>
              </a:spcBef>
              <a:spcAft>
                <a:spcPct val="0"/>
              </a:spcAft>
              <a:defRPr sz="1200">
                <a:solidFill>
                  <a:schemeClr val="tx1"/>
                </a:solidFill>
                <a:latin typeface="Arial" charset="0"/>
              </a:defRPr>
            </a:lvl6pPr>
            <a:lvl7pPr marL="3028264" indent="-232943" eaLnBrk="0" fontAlgn="base" hangingPunct="0">
              <a:spcBef>
                <a:spcPct val="30000"/>
              </a:spcBef>
              <a:spcAft>
                <a:spcPct val="0"/>
              </a:spcAft>
              <a:defRPr sz="1200">
                <a:solidFill>
                  <a:schemeClr val="tx1"/>
                </a:solidFill>
                <a:latin typeface="Arial" charset="0"/>
              </a:defRPr>
            </a:lvl7pPr>
            <a:lvl8pPr marL="3494151" indent="-232943" eaLnBrk="0" fontAlgn="base" hangingPunct="0">
              <a:spcBef>
                <a:spcPct val="30000"/>
              </a:spcBef>
              <a:spcAft>
                <a:spcPct val="0"/>
              </a:spcAft>
              <a:defRPr sz="1200">
                <a:solidFill>
                  <a:schemeClr val="tx1"/>
                </a:solidFill>
                <a:latin typeface="Arial" charset="0"/>
              </a:defRPr>
            </a:lvl8pPr>
            <a:lvl9pPr marL="3960038" indent="-232943"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0D3EFF82-EA7E-4915-A9B2-7DCFFB4D1DD7}" type="slidenum">
              <a:rPr lang="en-US" altLang="en-US" smtClean="0"/>
              <a:pPr eaLnBrk="1" hangingPunct="1">
                <a:spcBef>
                  <a:spcPct val="0"/>
                </a:spcBef>
              </a:pPr>
              <a:t>36</a:t>
            </a:fld>
            <a:endParaRPr lang="en-US" altLang="en-US" smtClean="0"/>
          </a:p>
        </p:txBody>
      </p:sp>
      <p:sp>
        <p:nvSpPr>
          <p:cNvPr id="108547" name="Rectangle 2"/>
          <p:cNvSpPr>
            <a:spLocks noGrp="1" noRot="1" noChangeAspect="1" noChangeArrowheads="1" noTextEdit="1"/>
          </p:cNvSpPr>
          <p:nvPr>
            <p:ph type="sldImg"/>
          </p:nvPr>
        </p:nvSpPr>
        <p:spPr>
          <a:xfrm>
            <a:off x="-1562100" y="369888"/>
            <a:ext cx="10145713" cy="7608887"/>
          </a:xfrm>
          <a:ln/>
        </p:spPr>
      </p:sp>
      <p:sp>
        <p:nvSpPr>
          <p:cNvPr id="108548" name="Rectangle 3"/>
          <p:cNvSpPr>
            <a:spLocks noGrp="1" noChangeArrowheads="1"/>
          </p:cNvSpPr>
          <p:nvPr>
            <p:ph type="body" idx="1"/>
          </p:nvPr>
        </p:nvSpPr>
        <p:spPr>
          <a:xfrm>
            <a:off x="233680" y="8131122"/>
            <a:ext cx="6543040" cy="369597"/>
          </a:xfrm>
          <a:noFill/>
        </p:spPr>
        <p:txBody>
          <a:bodyPr lIns="92077" tIns="46038" rIns="92077" bIns="46038"/>
          <a:lstStyle/>
          <a:p>
            <a:pPr eaLnBrk="1" hangingPunct="1"/>
            <a:r>
              <a:rPr lang="en-US" altLang="en-US" dirty="0" err="1" smtClean="0"/>
              <a:t>Rasters</a:t>
            </a:r>
            <a:r>
              <a:rPr lang="en-US" altLang="en-US" dirty="0" smtClean="0"/>
              <a:t> CP1047707 8a.jpg, 8b.jpg, 8c.jpg, 8d.jpg </a:t>
            </a:r>
          </a:p>
        </p:txBody>
      </p:sp>
    </p:spTree>
    <p:extLst>
      <p:ext uri="{BB962C8B-B14F-4D97-AF65-F5344CB8AC3E}">
        <p14:creationId xmlns:p14="http://schemas.microsoft.com/office/powerpoint/2010/main" val="11318638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57066" indent="-291179" eaLnBrk="0" hangingPunct="0">
              <a:spcBef>
                <a:spcPct val="30000"/>
              </a:spcBef>
              <a:defRPr sz="1200">
                <a:solidFill>
                  <a:schemeClr val="tx1"/>
                </a:solidFill>
                <a:latin typeface="Arial" charset="0"/>
              </a:defRPr>
            </a:lvl2pPr>
            <a:lvl3pPr marL="1164717" indent="-232943" eaLnBrk="0" hangingPunct="0">
              <a:spcBef>
                <a:spcPct val="30000"/>
              </a:spcBef>
              <a:defRPr sz="1200">
                <a:solidFill>
                  <a:schemeClr val="tx1"/>
                </a:solidFill>
                <a:latin typeface="Arial" charset="0"/>
              </a:defRPr>
            </a:lvl3pPr>
            <a:lvl4pPr marL="1630604" indent="-232943" eaLnBrk="0" hangingPunct="0">
              <a:spcBef>
                <a:spcPct val="30000"/>
              </a:spcBef>
              <a:defRPr sz="1200">
                <a:solidFill>
                  <a:schemeClr val="tx1"/>
                </a:solidFill>
                <a:latin typeface="Arial" charset="0"/>
              </a:defRPr>
            </a:lvl4pPr>
            <a:lvl5pPr marL="2096491" indent="-232943" eaLnBrk="0" hangingPunct="0">
              <a:spcBef>
                <a:spcPct val="30000"/>
              </a:spcBef>
              <a:defRPr sz="1200">
                <a:solidFill>
                  <a:schemeClr val="tx1"/>
                </a:solidFill>
                <a:latin typeface="Arial" charset="0"/>
              </a:defRPr>
            </a:lvl5pPr>
            <a:lvl6pPr marL="2562377" indent="-232943" eaLnBrk="0" fontAlgn="base" hangingPunct="0">
              <a:spcBef>
                <a:spcPct val="30000"/>
              </a:spcBef>
              <a:spcAft>
                <a:spcPct val="0"/>
              </a:spcAft>
              <a:defRPr sz="1200">
                <a:solidFill>
                  <a:schemeClr val="tx1"/>
                </a:solidFill>
                <a:latin typeface="Arial" charset="0"/>
              </a:defRPr>
            </a:lvl6pPr>
            <a:lvl7pPr marL="3028264" indent="-232943" eaLnBrk="0" fontAlgn="base" hangingPunct="0">
              <a:spcBef>
                <a:spcPct val="30000"/>
              </a:spcBef>
              <a:spcAft>
                <a:spcPct val="0"/>
              </a:spcAft>
              <a:defRPr sz="1200">
                <a:solidFill>
                  <a:schemeClr val="tx1"/>
                </a:solidFill>
                <a:latin typeface="Arial" charset="0"/>
              </a:defRPr>
            </a:lvl7pPr>
            <a:lvl8pPr marL="3494151" indent="-232943" eaLnBrk="0" fontAlgn="base" hangingPunct="0">
              <a:spcBef>
                <a:spcPct val="30000"/>
              </a:spcBef>
              <a:spcAft>
                <a:spcPct val="0"/>
              </a:spcAft>
              <a:defRPr sz="1200">
                <a:solidFill>
                  <a:schemeClr val="tx1"/>
                </a:solidFill>
                <a:latin typeface="Arial" charset="0"/>
              </a:defRPr>
            </a:lvl8pPr>
            <a:lvl9pPr marL="3960038" indent="-232943"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63A2307F-1136-4B21-886D-FADC3523069A}" type="slidenum">
              <a:rPr lang="en-US" altLang="en-US" smtClean="0"/>
              <a:pPr eaLnBrk="1" hangingPunct="1">
                <a:spcBef>
                  <a:spcPct val="0"/>
                </a:spcBef>
              </a:pPr>
              <a:t>45</a:t>
            </a:fld>
            <a:endParaRPr lang="en-US" altLang="en-US" smtClean="0"/>
          </a:p>
        </p:txBody>
      </p:sp>
      <p:sp>
        <p:nvSpPr>
          <p:cNvPr id="109571" name="Rectangle 2"/>
          <p:cNvSpPr>
            <a:spLocks noGrp="1" noChangeArrowheads="1"/>
          </p:cNvSpPr>
          <p:nvPr>
            <p:ph type="body" idx="1"/>
          </p:nvPr>
        </p:nvSpPr>
        <p:spPr>
          <a:xfrm>
            <a:off x="934720" y="4415790"/>
            <a:ext cx="5140960" cy="4183380"/>
          </a:xfrm>
          <a:noFill/>
          <a:extLst>
            <a:ext uri="{91240B29-F687-4F45-9708-019B960494DF}">
              <a14:hiddenLine xmlns:a14="http://schemas.microsoft.com/office/drawing/2010/main" w="12700">
                <a:solidFill>
                  <a:schemeClr val="tx1"/>
                </a:solidFill>
                <a:miter lim="800000"/>
                <a:headEnd/>
                <a:tailEnd/>
              </a14:hiddenLine>
            </a:ext>
          </a:extLst>
        </p:spPr>
        <p:txBody>
          <a:bodyPr lIns="93957" tIns="46155" rIns="93957" bIns="46155"/>
          <a:lstStyle/>
          <a:p>
            <a:pPr eaLnBrk="1" hangingPunct="1"/>
            <a:endParaRPr lang="en-US" altLang="en-US" smtClean="0"/>
          </a:p>
        </p:txBody>
      </p:sp>
      <p:sp>
        <p:nvSpPr>
          <p:cNvPr id="109572" name="Rectangle 3"/>
          <p:cNvSpPr>
            <a:spLocks noGrp="1" noRot="1" noChangeAspect="1" noChangeArrowheads="1" noTextEdit="1"/>
          </p:cNvSpPr>
          <p:nvPr>
            <p:ph type="sldImg"/>
          </p:nvPr>
        </p:nvSpPr>
        <p:spPr>
          <a:ln w="12700" cap="flat">
            <a:solidFill>
              <a:schemeClr val="tx1"/>
            </a:solidFill>
          </a:ln>
        </p:spPr>
      </p:sp>
    </p:spTree>
    <p:extLst>
      <p:ext uri="{BB962C8B-B14F-4D97-AF65-F5344CB8AC3E}">
        <p14:creationId xmlns:p14="http://schemas.microsoft.com/office/powerpoint/2010/main" val="34417660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57066" indent="-291179" eaLnBrk="0" hangingPunct="0">
              <a:spcBef>
                <a:spcPct val="30000"/>
              </a:spcBef>
              <a:defRPr sz="1200">
                <a:solidFill>
                  <a:schemeClr val="tx1"/>
                </a:solidFill>
                <a:latin typeface="Arial" charset="0"/>
              </a:defRPr>
            </a:lvl2pPr>
            <a:lvl3pPr marL="1164717" indent="-232943" eaLnBrk="0" hangingPunct="0">
              <a:spcBef>
                <a:spcPct val="30000"/>
              </a:spcBef>
              <a:defRPr sz="1200">
                <a:solidFill>
                  <a:schemeClr val="tx1"/>
                </a:solidFill>
                <a:latin typeface="Arial" charset="0"/>
              </a:defRPr>
            </a:lvl3pPr>
            <a:lvl4pPr marL="1630604" indent="-232943" eaLnBrk="0" hangingPunct="0">
              <a:spcBef>
                <a:spcPct val="30000"/>
              </a:spcBef>
              <a:defRPr sz="1200">
                <a:solidFill>
                  <a:schemeClr val="tx1"/>
                </a:solidFill>
                <a:latin typeface="Arial" charset="0"/>
              </a:defRPr>
            </a:lvl4pPr>
            <a:lvl5pPr marL="2096491" indent="-232943" eaLnBrk="0" hangingPunct="0">
              <a:spcBef>
                <a:spcPct val="30000"/>
              </a:spcBef>
              <a:defRPr sz="1200">
                <a:solidFill>
                  <a:schemeClr val="tx1"/>
                </a:solidFill>
                <a:latin typeface="Arial" charset="0"/>
              </a:defRPr>
            </a:lvl5pPr>
            <a:lvl6pPr marL="2562377" indent="-232943" eaLnBrk="0" fontAlgn="base" hangingPunct="0">
              <a:spcBef>
                <a:spcPct val="30000"/>
              </a:spcBef>
              <a:spcAft>
                <a:spcPct val="0"/>
              </a:spcAft>
              <a:defRPr sz="1200">
                <a:solidFill>
                  <a:schemeClr val="tx1"/>
                </a:solidFill>
                <a:latin typeface="Arial" charset="0"/>
              </a:defRPr>
            </a:lvl6pPr>
            <a:lvl7pPr marL="3028264" indent="-232943" eaLnBrk="0" fontAlgn="base" hangingPunct="0">
              <a:spcBef>
                <a:spcPct val="30000"/>
              </a:spcBef>
              <a:spcAft>
                <a:spcPct val="0"/>
              </a:spcAft>
              <a:defRPr sz="1200">
                <a:solidFill>
                  <a:schemeClr val="tx1"/>
                </a:solidFill>
                <a:latin typeface="Arial" charset="0"/>
              </a:defRPr>
            </a:lvl7pPr>
            <a:lvl8pPr marL="3494151" indent="-232943" eaLnBrk="0" fontAlgn="base" hangingPunct="0">
              <a:spcBef>
                <a:spcPct val="30000"/>
              </a:spcBef>
              <a:spcAft>
                <a:spcPct val="0"/>
              </a:spcAft>
              <a:defRPr sz="1200">
                <a:solidFill>
                  <a:schemeClr val="tx1"/>
                </a:solidFill>
                <a:latin typeface="Arial" charset="0"/>
              </a:defRPr>
            </a:lvl8pPr>
            <a:lvl9pPr marL="3960038" indent="-232943"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898111D7-5DB5-40DD-BEA3-6F23D6E23C91}" type="slidenum">
              <a:rPr lang="en-US" altLang="en-US" smtClean="0"/>
              <a:pPr eaLnBrk="1" hangingPunct="1">
                <a:spcBef>
                  <a:spcPct val="0"/>
                </a:spcBef>
              </a:pPr>
              <a:t>56</a:t>
            </a:fld>
            <a:endParaRPr lang="en-US" altLang="en-US" smtClean="0"/>
          </a:p>
        </p:txBody>
      </p:sp>
      <p:sp>
        <p:nvSpPr>
          <p:cNvPr id="110595" name="Rectangle 2"/>
          <p:cNvSpPr>
            <a:spLocks noGrp="1" noChangeArrowheads="1"/>
          </p:cNvSpPr>
          <p:nvPr>
            <p:ph type="body" idx="1"/>
          </p:nvPr>
        </p:nvSpPr>
        <p:spPr>
          <a:xfrm>
            <a:off x="934720" y="4415790"/>
            <a:ext cx="5140960" cy="4183380"/>
          </a:xfrm>
          <a:noFill/>
          <a:extLst>
            <a:ext uri="{91240B29-F687-4F45-9708-019B960494DF}">
              <a14:hiddenLine xmlns:a14="http://schemas.microsoft.com/office/drawing/2010/main" w="12700">
                <a:solidFill>
                  <a:schemeClr val="tx1"/>
                </a:solidFill>
                <a:miter lim="800000"/>
                <a:headEnd/>
                <a:tailEnd/>
              </a14:hiddenLine>
            </a:ext>
          </a:extLst>
        </p:spPr>
        <p:txBody>
          <a:bodyPr lIns="93957" tIns="46155" rIns="93957" bIns="46155"/>
          <a:lstStyle/>
          <a:p>
            <a:pPr eaLnBrk="1" hangingPunct="1"/>
            <a:endParaRPr lang="en-US" altLang="en-US" smtClean="0"/>
          </a:p>
        </p:txBody>
      </p:sp>
      <p:sp>
        <p:nvSpPr>
          <p:cNvPr id="110596" name="Rectangle 3"/>
          <p:cNvSpPr>
            <a:spLocks noGrp="1" noRot="1" noChangeAspect="1" noChangeArrowheads="1" noTextEdit="1"/>
          </p:cNvSpPr>
          <p:nvPr>
            <p:ph type="sldImg"/>
          </p:nvPr>
        </p:nvSpPr>
        <p:spPr>
          <a:ln w="12700" cap="flat">
            <a:solidFill>
              <a:schemeClr val="tx1"/>
            </a:solidFill>
          </a:ln>
        </p:spPr>
      </p:sp>
    </p:spTree>
    <p:extLst>
      <p:ext uri="{BB962C8B-B14F-4D97-AF65-F5344CB8AC3E}">
        <p14:creationId xmlns:p14="http://schemas.microsoft.com/office/powerpoint/2010/main" val="4151860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31864" y="930227"/>
            <a:ext cx="4145243" cy="3186834"/>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3617" tIns="41809" rIns="83617" bIns="41809" anchor="ctr"/>
          <a:lstStyle/>
          <a:p>
            <a:endParaRPr lang="en-US"/>
          </a:p>
        </p:txBody>
      </p:sp>
      <p:sp>
        <p:nvSpPr>
          <p:cNvPr id="4098" name="Text Box 2"/>
          <p:cNvSpPr txBox="1">
            <a:spLocks noGrp="1" noChangeArrowheads="1"/>
          </p:cNvSpPr>
          <p:nvPr>
            <p:ph type="body"/>
          </p:nvPr>
        </p:nvSpPr>
        <p:spPr bwMode="auto">
          <a:xfrm>
            <a:off x="1069602" y="4425181"/>
            <a:ext cx="4876924" cy="3536036"/>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pPr marL="78392" indent="-78392" eaLnBrk="1">
              <a:lnSpc>
                <a:spcPct val="93000"/>
              </a:lnSpc>
              <a:spcBef>
                <a:spcPct val="0"/>
              </a:spcBef>
              <a:buSzPct val="45000"/>
              <a:tabLst>
                <a:tab pos="661971" algn="l"/>
                <a:tab pos="1323942" algn="l"/>
                <a:tab pos="1985913" algn="l"/>
                <a:tab pos="2647883" algn="l"/>
                <a:tab pos="3309854" algn="l"/>
                <a:tab pos="3971825" algn="l"/>
                <a:tab pos="4633796" algn="l"/>
              </a:tabLst>
            </a:pPr>
            <a:endParaRPr lang="en-GB" altLang="en-US" dirty="0">
              <a:latin typeface="Arial" pitchFamily="34" charset="0"/>
              <a:ea typeface="msgothic" charset="0"/>
              <a:cs typeface="msgothic" charset="0"/>
            </a:endParaRPr>
          </a:p>
        </p:txBody>
      </p:sp>
    </p:spTree>
    <p:extLst>
      <p:ext uri="{BB962C8B-B14F-4D97-AF65-F5344CB8AC3E}">
        <p14:creationId xmlns:p14="http://schemas.microsoft.com/office/powerpoint/2010/main" val="7962400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BA98CCE-932F-42E7-AA03-E57BA7D881B1}" type="slidenum">
              <a:rPr lang="en-US" altLang="en-US"/>
              <a:pPr/>
              <a:t>73</a:t>
            </a:fld>
            <a:endParaRPr lang="en-US" altLang="en-US"/>
          </a:p>
        </p:txBody>
      </p:sp>
      <p:sp>
        <p:nvSpPr>
          <p:cNvPr id="4097" name="Rectangle 1"/>
          <p:cNvSpPr txBox="1">
            <a:spLocks noGrp="1" noRot="1" noChangeAspect="1" noChangeArrowheads="1"/>
          </p:cNvSpPr>
          <p:nvPr>
            <p:ph type="sldImg"/>
          </p:nvPr>
        </p:nvSpPr>
        <p:spPr bwMode="auto">
          <a:xfrm>
            <a:off x="1027113" y="652463"/>
            <a:ext cx="4289425" cy="32162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8" name="Text Box 2"/>
          <p:cNvSpPr txBox="1">
            <a:spLocks noGrp="1" noChangeArrowheads="1"/>
          </p:cNvSpPr>
          <p:nvPr>
            <p:ph type="body" idx="1"/>
          </p:nvPr>
        </p:nvSpPr>
        <p:spPr bwMode="auto">
          <a:xfrm>
            <a:off x="634316" y="4075979"/>
            <a:ext cx="5075953" cy="38617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8065" rIns="0" bIns="0"/>
          <a:lstStyle/>
          <a:p>
            <a:pPr eaLnBrk="1">
              <a:lnSpc>
                <a:spcPct val="93000"/>
              </a:lnSpc>
              <a:spcBef>
                <a:spcPct val="0"/>
              </a:spcBef>
              <a:tabLst>
                <a:tab pos="661971" algn="l"/>
                <a:tab pos="1323942" algn="l"/>
                <a:tab pos="1985913" algn="l"/>
                <a:tab pos="2647883" algn="l"/>
                <a:tab pos="3309854" algn="l"/>
                <a:tab pos="3971825" algn="l"/>
                <a:tab pos="4633796" algn="l"/>
              </a:tabLst>
            </a:pPr>
            <a:r>
              <a:rPr lang="en-US" altLang="en-US" sz="900">
                <a:latin typeface="Arial Unicode MS" pitchFamily="32" charset="0"/>
                <a:cs typeface="Arial Unicode MS" pitchFamily="32" charset="0"/>
              </a:rPr>
              <a:t>Figure 2. Changes in Total Kidney Volume and Estimated Glomerular Filtration Rate (eGFR) during Follow-up and Subgroup Analyses, According to Blood-Pressure Group. The logarithm-transformed total kidney volume (Panel A) and eGFR (Panel B) over time according to blood-pressure group and prespecified subgroup analyses (Panel C) are presented. In Panels A and B, symbols represent means, and I bars 95% confidence intervals (CI); the solid lines (standard blood pressure) and dashed lines (low blood pressure) represent model-based trajectories. In Panel C, the absolute treatment effect is the between-group difference in the annual slope. P values associated with overall subgroups correspond to interactions of subgroup by month by study group; all other P values correspond to interactions of month by study group within a particular subgroup. The slope estimates for the total kidney volume were based on linear mixed-effects models with natural log transformations on the outcome and were converted to the annual percentage change. Follow-up time ranged from 5 to 8 years.</a:t>
            </a:r>
          </a:p>
        </p:txBody>
      </p:sp>
    </p:spTree>
    <p:extLst>
      <p:ext uri="{BB962C8B-B14F-4D97-AF65-F5344CB8AC3E}">
        <p14:creationId xmlns:p14="http://schemas.microsoft.com/office/powerpoint/2010/main" val="33774618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6D0C505B-D6EC-4D56-92B4-EE50C64BA2BD}" type="slidenum">
              <a:rPr lang="en-US" altLang="en-US"/>
              <a:pPr/>
              <a:t>74</a:t>
            </a:fld>
            <a:endParaRPr lang="en-US" altLang="en-US"/>
          </a:p>
        </p:txBody>
      </p:sp>
      <p:sp>
        <p:nvSpPr>
          <p:cNvPr id="4097" name="Rectangle 1"/>
          <p:cNvSpPr txBox="1">
            <a:spLocks noGrp="1" noRot="1" noChangeAspect="1" noChangeArrowheads="1"/>
          </p:cNvSpPr>
          <p:nvPr>
            <p:ph type="sldImg"/>
          </p:nvPr>
        </p:nvSpPr>
        <p:spPr bwMode="auto">
          <a:xfrm>
            <a:off x="1027113" y="652463"/>
            <a:ext cx="4289425" cy="32162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8" name="Text Box 2"/>
          <p:cNvSpPr txBox="1">
            <a:spLocks noGrp="1" noChangeArrowheads="1"/>
          </p:cNvSpPr>
          <p:nvPr>
            <p:ph type="body" idx="1"/>
          </p:nvPr>
        </p:nvSpPr>
        <p:spPr bwMode="auto">
          <a:xfrm>
            <a:off x="634316" y="4075979"/>
            <a:ext cx="5075953" cy="38617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8065" rIns="0" bIns="0"/>
          <a:lstStyle/>
          <a:p>
            <a:pPr eaLnBrk="1">
              <a:lnSpc>
                <a:spcPct val="93000"/>
              </a:lnSpc>
              <a:spcBef>
                <a:spcPct val="0"/>
              </a:spcBef>
              <a:tabLst>
                <a:tab pos="661971" algn="l"/>
                <a:tab pos="1323942" algn="l"/>
                <a:tab pos="1985913" algn="l"/>
                <a:tab pos="2647883" algn="l"/>
                <a:tab pos="3309854" algn="l"/>
                <a:tab pos="3971825" algn="l"/>
                <a:tab pos="4633796" algn="l"/>
              </a:tabLst>
            </a:pPr>
            <a:r>
              <a:rPr lang="en-US" altLang="en-US" sz="900">
                <a:latin typeface="Arial Unicode MS" pitchFamily="32" charset="0"/>
                <a:cs typeface="Arial Unicode MS" pitchFamily="32" charset="0"/>
              </a:rPr>
              <a:t>Figure 2. Blood-Pressure Levels, Medication Steps, and Urinary Aldosterone and Albumin Excretion. The graphs show the mean systolic and diastolic blood pressures (Panel A), steps in the medication-dose adjustments (Panel B, and Table S1 in the Supplementary Appendix), urinary aldosterone excretion (Panel C), and median urinary albumin excretion (Panel D) in participants treated with lisinopril–telmisartan and those who received lisinopril–placebo. I bars indicate 95% confidence intervals (Panels A, B, and C) or interquartile ranges (Panel D).</a:t>
            </a:r>
          </a:p>
        </p:txBody>
      </p:sp>
    </p:spTree>
    <p:extLst>
      <p:ext uri="{BB962C8B-B14F-4D97-AF65-F5344CB8AC3E}">
        <p14:creationId xmlns:p14="http://schemas.microsoft.com/office/powerpoint/2010/main" val="1113449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BA98CCE-932F-42E7-AA03-E57BA7D881B1}" type="slidenum">
              <a:rPr lang="en-US" altLang="en-US"/>
              <a:pPr/>
              <a:t>75</a:t>
            </a:fld>
            <a:endParaRPr lang="en-US" altLang="en-US"/>
          </a:p>
        </p:txBody>
      </p:sp>
      <p:sp>
        <p:nvSpPr>
          <p:cNvPr id="4097" name="Rectangle 1"/>
          <p:cNvSpPr txBox="1">
            <a:spLocks noGrp="1" noRot="1" noChangeAspect="1" noChangeArrowheads="1"/>
          </p:cNvSpPr>
          <p:nvPr>
            <p:ph type="sldImg"/>
          </p:nvPr>
        </p:nvSpPr>
        <p:spPr bwMode="auto">
          <a:xfrm>
            <a:off x="1027113" y="652463"/>
            <a:ext cx="4289425" cy="32162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8" name="Text Box 2"/>
          <p:cNvSpPr txBox="1">
            <a:spLocks noGrp="1" noChangeArrowheads="1"/>
          </p:cNvSpPr>
          <p:nvPr>
            <p:ph type="body" idx="1"/>
          </p:nvPr>
        </p:nvSpPr>
        <p:spPr bwMode="auto">
          <a:xfrm>
            <a:off x="634316" y="4075979"/>
            <a:ext cx="5075953" cy="38617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8065" rIns="0" bIns="0"/>
          <a:lstStyle/>
          <a:p>
            <a:pPr eaLnBrk="1">
              <a:lnSpc>
                <a:spcPct val="93000"/>
              </a:lnSpc>
              <a:spcBef>
                <a:spcPct val="0"/>
              </a:spcBef>
              <a:tabLst>
                <a:tab pos="661971" algn="l"/>
                <a:tab pos="1323942" algn="l"/>
                <a:tab pos="1985913" algn="l"/>
                <a:tab pos="2647883" algn="l"/>
                <a:tab pos="3309854" algn="l"/>
                <a:tab pos="3971825" algn="l"/>
                <a:tab pos="4633796" algn="l"/>
              </a:tabLst>
            </a:pPr>
            <a:r>
              <a:rPr lang="en-US" altLang="en-US" sz="900">
                <a:latin typeface="Arial Unicode MS" pitchFamily="32" charset="0"/>
                <a:cs typeface="Arial Unicode MS" pitchFamily="32" charset="0"/>
              </a:rPr>
              <a:t>Figure 2. Changes in Total Kidney Volume and Estimated Glomerular Filtration Rate (eGFR) during Follow-up and Subgroup Analyses, According to Blood-Pressure Group. The logarithm-transformed total kidney volume (Panel A) and eGFR (Panel B) over time according to blood-pressure group and prespecified subgroup analyses (Panel C) are presented. In Panels A and B, symbols represent means, and I bars 95% confidence intervals (CI); the solid lines (standard blood pressure) and dashed lines (low blood pressure) represent model-based trajectories. In Panel C, the absolute treatment effect is the between-group difference in the annual slope. P values associated with overall subgroups correspond to interactions of subgroup by month by study group; all other P values correspond to interactions of month by study group within a particular subgroup. The slope estimates for the total kidney volume were based on linear mixed-effects models with natural log transformations on the outcome and were converted to the annual percentage change. Follow-up time ranged from 5 to 8 years.</a:t>
            </a:r>
          </a:p>
        </p:txBody>
      </p:sp>
    </p:spTree>
    <p:extLst>
      <p:ext uri="{BB962C8B-B14F-4D97-AF65-F5344CB8AC3E}">
        <p14:creationId xmlns:p14="http://schemas.microsoft.com/office/powerpoint/2010/main" val="16245988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p:spPr>
        <p:txBody>
          <a:bodyPr/>
          <a:lstStyle/>
          <a:p>
            <a:pPr eaLnBrk="1" hangingPunct="1"/>
            <a:r>
              <a:rPr lang="en-US" altLang="en-US" dirty="0" smtClean="0"/>
              <a:t>Animal models of ARPKD (PCK rat) and </a:t>
            </a:r>
            <a:r>
              <a:rPr lang="en-US" altLang="en-US" dirty="0" err="1" smtClean="0"/>
              <a:t>nephronophthisis</a:t>
            </a:r>
            <a:r>
              <a:rPr lang="en-US" altLang="en-US" dirty="0" smtClean="0"/>
              <a:t> (</a:t>
            </a:r>
            <a:r>
              <a:rPr lang="en-US" altLang="en-US" dirty="0" err="1" smtClean="0"/>
              <a:t>pcy</a:t>
            </a:r>
            <a:r>
              <a:rPr lang="en-US" altLang="en-US" dirty="0" smtClean="0"/>
              <a:t> mouse)</a:t>
            </a:r>
          </a:p>
          <a:p>
            <a:pPr eaLnBrk="1" hangingPunct="1"/>
            <a:endParaRPr lang="en-US" altLang="en-US" dirty="0" smtClean="0"/>
          </a:p>
        </p:txBody>
      </p:sp>
      <p:sp>
        <p:nvSpPr>
          <p:cNvPr id="113668" name="Slide Number Placeholder 3"/>
          <p:cNvSpPr>
            <a:spLocks noGrp="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57066" indent="-291179" eaLnBrk="0" hangingPunct="0">
              <a:spcBef>
                <a:spcPct val="30000"/>
              </a:spcBef>
              <a:defRPr sz="1200">
                <a:solidFill>
                  <a:schemeClr val="tx1"/>
                </a:solidFill>
                <a:latin typeface="Arial" charset="0"/>
              </a:defRPr>
            </a:lvl2pPr>
            <a:lvl3pPr marL="1164717" indent="-232943" eaLnBrk="0" hangingPunct="0">
              <a:spcBef>
                <a:spcPct val="30000"/>
              </a:spcBef>
              <a:defRPr sz="1200">
                <a:solidFill>
                  <a:schemeClr val="tx1"/>
                </a:solidFill>
                <a:latin typeface="Arial" charset="0"/>
              </a:defRPr>
            </a:lvl3pPr>
            <a:lvl4pPr marL="1630604" indent="-232943" eaLnBrk="0" hangingPunct="0">
              <a:spcBef>
                <a:spcPct val="30000"/>
              </a:spcBef>
              <a:defRPr sz="1200">
                <a:solidFill>
                  <a:schemeClr val="tx1"/>
                </a:solidFill>
                <a:latin typeface="Arial" charset="0"/>
              </a:defRPr>
            </a:lvl4pPr>
            <a:lvl5pPr marL="2096491" indent="-232943" eaLnBrk="0" hangingPunct="0">
              <a:spcBef>
                <a:spcPct val="30000"/>
              </a:spcBef>
              <a:defRPr sz="1200">
                <a:solidFill>
                  <a:schemeClr val="tx1"/>
                </a:solidFill>
                <a:latin typeface="Arial" charset="0"/>
              </a:defRPr>
            </a:lvl5pPr>
            <a:lvl6pPr marL="2562377" indent="-232943" eaLnBrk="0" fontAlgn="base" hangingPunct="0">
              <a:spcBef>
                <a:spcPct val="30000"/>
              </a:spcBef>
              <a:spcAft>
                <a:spcPct val="0"/>
              </a:spcAft>
              <a:defRPr sz="1200">
                <a:solidFill>
                  <a:schemeClr val="tx1"/>
                </a:solidFill>
                <a:latin typeface="Arial" charset="0"/>
              </a:defRPr>
            </a:lvl6pPr>
            <a:lvl7pPr marL="3028264" indent="-232943" eaLnBrk="0" fontAlgn="base" hangingPunct="0">
              <a:spcBef>
                <a:spcPct val="30000"/>
              </a:spcBef>
              <a:spcAft>
                <a:spcPct val="0"/>
              </a:spcAft>
              <a:defRPr sz="1200">
                <a:solidFill>
                  <a:schemeClr val="tx1"/>
                </a:solidFill>
                <a:latin typeface="Arial" charset="0"/>
              </a:defRPr>
            </a:lvl7pPr>
            <a:lvl8pPr marL="3494151" indent="-232943" eaLnBrk="0" fontAlgn="base" hangingPunct="0">
              <a:spcBef>
                <a:spcPct val="30000"/>
              </a:spcBef>
              <a:spcAft>
                <a:spcPct val="0"/>
              </a:spcAft>
              <a:defRPr sz="1200">
                <a:solidFill>
                  <a:schemeClr val="tx1"/>
                </a:solidFill>
                <a:latin typeface="Arial" charset="0"/>
              </a:defRPr>
            </a:lvl8pPr>
            <a:lvl9pPr marL="3960038" indent="-232943"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076B3D28-85B8-46AE-B1DA-A9EDA56B5386}" type="slidenum">
              <a:rPr lang="en-US" altLang="en-US" smtClean="0"/>
              <a:pPr eaLnBrk="1" hangingPunct="1">
                <a:spcBef>
                  <a:spcPct val="0"/>
                </a:spcBef>
              </a:pPr>
              <a:t>78</a:t>
            </a:fld>
            <a:endParaRPr lang="en-US" altLang="en-US" smtClean="0"/>
          </a:p>
        </p:txBody>
      </p:sp>
    </p:spTree>
    <p:extLst>
      <p:ext uri="{BB962C8B-B14F-4D97-AF65-F5344CB8AC3E}">
        <p14:creationId xmlns:p14="http://schemas.microsoft.com/office/powerpoint/2010/main" val="10021695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a:noFill/>
        </p:spPr>
        <p:txBody>
          <a:bodyPr/>
          <a:lstStyle/>
          <a:p>
            <a:pPr eaLnBrk="1" hangingPunct="1"/>
            <a:r>
              <a:rPr lang="en-US" altLang="en-US" smtClean="0"/>
              <a:t>So all of these basic science data provided the rationale for a therapeutic approach for PKD using V2 antagonists</a:t>
            </a:r>
          </a:p>
        </p:txBody>
      </p:sp>
      <p:sp>
        <p:nvSpPr>
          <p:cNvPr id="116740" name="Slide Number Placeholder 3"/>
          <p:cNvSpPr>
            <a:spLocks noGrp="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57066" indent="-291179" eaLnBrk="0" hangingPunct="0">
              <a:spcBef>
                <a:spcPct val="30000"/>
              </a:spcBef>
              <a:defRPr sz="1200">
                <a:solidFill>
                  <a:schemeClr val="tx1"/>
                </a:solidFill>
                <a:latin typeface="Arial" charset="0"/>
              </a:defRPr>
            </a:lvl2pPr>
            <a:lvl3pPr marL="1164717" indent="-232943" eaLnBrk="0" hangingPunct="0">
              <a:spcBef>
                <a:spcPct val="30000"/>
              </a:spcBef>
              <a:defRPr sz="1200">
                <a:solidFill>
                  <a:schemeClr val="tx1"/>
                </a:solidFill>
                <a:latin typeface="Arial" charset="0"/>
              </a:defRPr>
            </a:lvl3pPr>
            <a:lvl4pPr marL="1630604" indent="-232943" eaLnBrk="0" hangingPunct="0">
              <a:spcBef>
                <a:spcPct val="30000"/>
              </a:spcBef>
              <a:defRPr sz="1200">
                <a:solidFill>
                  <a:schemeClr val="tx1"/>
                </a:solidFill>
                <a:latin typeface="Arial" charset="0"/>
              </a:defRPr>
            </a:lvl4pPr>
            <a:lvl5pPr marL="2096491" indent="-232943" eaLnBrk="0" hangingPunct="0">
              <a:spcBef>
                <a:spcPct val="30000"/>
              </a:spcBef>
              <a:defRPr sz="1200">
                <a:solidFill>
                  <a:schemeClr val="tx1"/>
                </a:solidFill>
                <a:latin typeface="Arial" charset="0"/>
              </a:defRPr>
            </a:lvl5pPr>
            <a:lvl6pPr marL="2562377" indent="-232943" eaLnBrk="0" fontAlgn="base" hangingPunct="0">
              <a:spcBef>
                <a:spcPct val="30000"/>
              </a:spcBef>
              <a:spcAft>
                <a:spcPct val="0"/>
              </a:spcAft>
              <a:defRPr sz="1200">
                <a:solidFill>
                  <a:schemeClr val="tx1"/>
                </a:solidFill>
                <a:latin typeface="Arial" charset="0"/>
              </a:defRPr>
            </a:lvl6pPr>
            <a:lvl7pPr marL="3028264" indent="-232943" eaLnBrk="0" fontAlgn="base" hangingPunct="0">
              <a:spcBef>
                <a:spcPct val="30000"/>
              </a:spcBef>
              <a:spcAft>
                <a:spcPct val="0"/>
              </a:spcAft>
              <a:defRPr sz="1200">
                <a:solidFill>
                  <a:schemeClr val="tx1"/>
                </a:solidFill>
                <a:latin typeface="Arial" charset="0"/>
              </a:defRPr>
            </a:lvl7pPr>
            <a:lvl8pPr marL="3494151" indent="-232943" eaLnBrk="0" fontAlgn="base" hangingPunct="0">
              <a:spcBef>
                <a:spcPct val="30000"/>
              </a:spcBef>
              <a:spcAft>
                <a:spcPct val="0"/>
              </a:spcAft>
              <a:defRPr sz="1200">
                <a:solidFill>
                  <a:schemeClr val="tx1"/>
                </a:solidFill>
                <a:latin typeface="Arial" charset="0"/>
              </a:defRPr>
            </a:lvl8pPr>
            <a:lvl9pPr marL="3960038" indent="-232943"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09F9E343-0E0D-4C4B-976F-FA240DEE823D}" type="slidenum">
              <a:rPr lang="en-US" altLang="en-US" smtClean="0"/>
              <a:pPr eaLnBrk="1" hangingPunct="1">
                <a:spcBef>
                  <a:spcPct val="0"/>
                </a:spcBef>
              </a:pPr>
              <a:t>85</a:t>
            </a:fld>
            <a:endParaRPr lang="en-US" altLang="en-US" smtClean="0"/>
          </a:p>
        </p:txBody>
      </p:sp>
    </p:spTree>
    <p:extLst>
      <p:ext uri="{BB962C8B-B14F-4D97-AF65-F5344CB8AC3E}">
        <p14:creationId xmlns:p14="http://schemas.microsoft.com/office/powerpoint/2010/main" val="1230189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E76D2ED-EC6A-4925-B2A1-A3BBF6087F63}" type="slidenum">
              <a:rPr lang="en-US" smtClean="0"/>
              <a:pPr>
                <a:defRPr/>
              </a:pPr>
              <a:t>‹#›</a:t>
            </a:fld>
            <a:endParaRPr lang="en-US"/>
          </a:p>
        </p:txBody>
      </p:sp>
    </p:spTree>
    <p:extLst>
      <p:ext uri="{BB962C8B-B14F-4D97-AF65-F5344CB8AC3E}">
        <p14:creationId xmlns:p14="http://schemas.microsoft.com/office/powerpoint/2010/main" val="332333025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604C7FB-2047-4309-B9BB-8E00C00AB14B}" type="slidenum">
              <a:rPr lang="en-US" smtClean="0"/>
              <a:pPr>
                <a:defRPr/>
              </a:pPr>
              <a:t>‹#›</a:t>
            </a:fld>
            <a:endParaRPr lang="en-US"/>
          </a:p>
        </p:txBody>
      </p:sp>
    </p:spTree>
    <p:extLst>
      <p:ext uri="{BB962C8B-B14F-4D97-AF65-F5344CB8AC3E}">
        <p14:creationId xmlns:p14="http://schemas.microsoft.com/office/powerpoint/2010/main" val="340240324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C7C14F6-D7E2-44DC-AD10-A01AB07C39BA}" type="slidenum">
              <a:rPr lang="en-US" smtClean="0"/>
              <a:pPr>
                <a:defRPr/>
              </a:pPr>
              <a:t>‹#›</a:t>
            </a:fld>
            <a:endParaRPr lang="en-US"/>
          </a:p>
        </p:txBody>
      </p:sp>
    </p:spTree>
    <p:extLst>
      <p:ext uri="{BB962C8B-B14F-4D97-AF65-F5344CB8AC3E}">
        <p14:creationId xmlns:p14="http://schemas.microsoft.com/office/powerpoint/2010/main" val="1841984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CE79B6B-4435-4131-8679-0554442F575E}" type="slidenum">
              <a:rPr lang="en-US" smtClean="0"/>
              <a:pPr>
                <a:defRPr/>
              </a:pPr>
              <a:t>‹#›</a:t>
            </a:fld>
            <a:endParaRPr lang="en-US"/>
          </a:p>
        </p:txBody>
      </p:sp>
    </p:spTree>
    <p:extLst>
      <p:ext uri="{BB962C8B-B14F-4D97-AF65-F5344CB8AC3E}">
        <p14:creationId xmlns:p14="http://schemas.microsoft.com/office/powerpoint/2010/main" val="40076519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EE456E57-AD9B-480E-810E-853533BA5301}" type="slidenum">
              <a:rPr lang="en-US" smtClean="0"/>
              <a:pPr>
                <a:defRPr/>
              </a:pPr>
              <a:t>‹#›</a:t>
            </a:fld>
            <a:endParaRPr lang="en-US"/>
          </a:p>
        </p:txBody>
      </p:sp>
    </p:spTree>
    <p:extLst>
      <p:ext uri="{BB962C8B-B14F-4D97-AF65-F5344CB8AC3E}">
        <p14:creationId xmlns:p14="http://schemas.microsoft.com/office/powerpoint/2010/main" val="3309336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1C53E546-F95A-45F5-B6F7-25C6FE9EE091}" type="slidenum">
              <a:rPr lang="en-US" smtClean="0"/>
              <a:pPr>
                <a:defRPr/>
              </a:pPr>
              <a:t>‹#›</a:t>
            </a:fld>
            <a:endParaRPr lang="en-US"/>
          </a:p>
        </p:txBody>
      </p:sp>
    </p:spTree>
    <p:extLst>
      <p:ext uri="{BB962C8B-B14F-4D97-AF65-F5344CB8AC3E}">
        <p14:creationId xmlns:p14="http://schemas.microsoft.com/office/powerpoint/2010/main" val="32632027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C3913D62-CEAE-4D55-ADEB-F443966A7316}" type="slidenum">
              <a:rPr lang="en-US" smtClean="0"/>
              <a:pPr>
                <a:defRPr/>
              </a:pPr>
              <a:t>‹#›</a:t>
            </a:fld>
            <a:endParaRPr lang="en-US"/>
          </a:p>
        </p:txBody>
      </p:sp>
    </p:spTree>
    <p:extLst>
      <p:ext uri="{BB962C8B-B14F-4D97-AF65-F5344CB8AC3E}">
        <p14:creationId xmlns:p14="http://schemas.microsoft.com/office/powerpoint/2010/main" val="1954962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94105D60-1A06-4BBF-90DA-B0BA8800F88B}" type="slidenum">
              <a:rPr lang="en-US" smtClean="0"/>
              <a:pPr>
                <a:defRPr/>
              </a:pPr>
              <a:t>‹#›</a:t>
            </a:fld>
            <a:endParaRPr lang="en-US"/>
          </a:p>
        </p:txBody>
      </p:sp>
    </p:spTree>
    <p:extLst>
      <p:ext uri="{BB962C8B-B14F-4D97-AF65-F5344CB8AC3E}">
        <p14:creationId xmlns:p14="http://schemas.microsoft.com/office/powerpoint/2010/main" val="2682693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69F840D0-A6FD-4526-9EEC-DDFBC9B555E1}" type="slidenum">
              <a:rPr lang="en-US" smtClean="0"/>
              <a:pPr>
                <a:defRPr/>
              </a:pPr>
              <a:t>‹#›</a:t>
            </a:fld>
            <a:endParaRPr lang="en-US"/>
          </a:p>
        </p:txBody>
      </p:sp>
    </p:spTree>
    <p:extLst>
      <p:ext uri="{BB962C8B-B14F-4D97-AF65-F5344CB8AC3E}">
        <p14:creationId xmlns:p14="http://schemas.microsoft.com/office/powerpoint/2010/main" val="27330006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E808CEE-91FB-41D4-B024-1885AD62921F}" type="slidenum">
              <a:rPr lang="en-US" smtClean="0"/>
              <a:pPr>
                <a:defRPr/>
              </a:pPr>
              <a:t>‹#›</a:t>
            </a:fld>
            <a:endParaRPr lang="en-US"/>
          </a:p>
        </p:txBody>
      </p:sp>
    </p:spTree>
    <p:extLst>
      <p:ext uri="{BB962C8B-B14F-4D97-AF65-F5344CB8AC3E}">
        <p14:creationId xmlns:p14="http://schemas.microsoft.com/office/powerpoint/2010/main" val="2684453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E644FF0-FAE6-4B3B-9DCC-3A3130472485}" type="slidenum">
              <a:rPr lang="en-US" smtClean="0"/>
              <a:pPr>
                <a:defRPr/>
              </a:pPr>
              <a:t>‹#›</a:t>
            </a:fld>
            <a:endParaRPr lang="en-US"/>
          </a:p>
        </p:txBody>
      </p:sp>
    </p:spTree>
    <p:extLst>
      <p:ext uri="{BB962C8B-B14F-4D97-AF65-F5344CB8AC3E}">
        <p14:creationId xmlns:p14="http://schemas.microsoft.com/office/powerpoint/2010/main" val="34090326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9"/>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13"/>
          <p:cNvSpPr>
            <a:spLocks noGrp="1"/>
          </p:cNvSpPr>
          <p:nvPr>
            <p:ph type="dt" sz="half" idx="10"/>
          </p:nvPr>
        </p:nvSpPr>
        <p:spPr/>
        <p:txBody>
          <a:bodyPr/>
          <a:lstStyle>
            <a:lvl1pPr>
              <a:defRPr/>
            </a:lvl1pPr>
          </a:lstStyle>
          <a:p>
            <a:pPr>
              <a:defRPr/>
            </a:pPr>
            <a:endParaRPr lang="en-US"/>
          </a:p>
        </p:txBody>
      </p:sp>
      <p:sp>
        <p:nvSpPr>
          <p:cNvPr id="7" name="Footer Placeholder 2"/>
          <p:cNvSpPr>
            <a:spLocks noGrp="1"/>
          </p:cNvSpPr>
          <p:nvPr>
            <p:ph type="ftr" sz="quarter" idx="11"/>
          </p:nvPr>
        </p:nvSpPr>
        <p:spPr/>
        <p:txBody>
          <a:bodyPr/>
          <a:lstStyle>
            <a:lvl1pPr>
              <a:defRPr/>
            </a:lvl1pPr>
          </a:lstStyle>
          <a:p>
            <a:pPr>
              <a:defRPr/>
            </a:pPr>
            <a:endParaRPr lang="en-US"/>
          </a:p>
        </p:txBody>
      </p:sp>
      <p:sp>
        <p:nvSpPr>
          <p:cNvPr id="8" name="Slide Number Placeholder 22"/>
          <p:cNvSpPr>
            <a:spLocks noGrp="1"/>
          </p:cNvSpPr>
          <p:nvPr>
            <p:ph type="sldNum" sz="quarter" idx="12"/>
          </p:nvPr>
        </p:nvSpPr>
        <p:spPr/>
        <p:txBody>
          <a:bodyPr/>
          <a:lstStyle>
            <a:lvl1pPr>
              <a:defRPr/>
            </a:lvl1pPr>
          </a:lstStyle>
          <a:p>
            <a:pPr>
              <a:defRPr/>
            </a:pPr>
            <a:fld id="{EB70E0F8-5DF0-41A0-921E-6C9FAFC0DB5E}" type="slidenum">
              <a:rPr lang="en-US"/>
              <a:pPr>
                <a:defRPr/>
              </a:pPr>
              <a:t>‹#›</a:t>
            </a:fld>
            <a:endParaRPr lang="en-US"/>
          </a:p>
        </p:txBody>
      </p:sp>
    </p:spTree>
    <p:extLst>
      <p:ext uri="{BB962C8B-B14F-4D97-AF65-F5344CB8AC3E}">
        <p14:creationId xmlns:p14="http://schemas.microsoft.com/office/powerpoint/2010/main" val="32033487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489" y="274544"/>
            <a:ext cx="8229023" cy="11430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3286358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0000"/>
            </a:gs>
            <a:gs pos="20000">
              <a:srgbClr val="000040"/>
            </a:gs>
            <a:gs pos="40000">
              <a:srgbClr val="400040"/>
            </a:gs>
            <a:gs pos="64000">
              <a:srgbClr val="8F0040"/>
            </a:gs>
            <a:gs pos="86000">
              <a:srgbClr val="F27300"/>
            </a:gs>
            <a:gs pos="100000">
              <a:srgbClr val="FFBF00"/>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02B22D46-08F3-429F-97A3-886B32839DA7}" type="slidenum">
              <a:rPr lang="en-US" smtClean="0"/>
              <a:pPr>
                <a:defRPr/>
              </a:pPr>
              <a:t>‹#›</a:t>
            </a:fld>
            <a:endParaRPr lang="en-US"/>
          </a:p>
        </p:txBody>
      </p:sp>
    </p:spTree>
    <p:extLst>
      <p:ext uri="{BB962C8B-B14F-4D97-AF65-F5344CB8AC3E}">
        <p14:creationId xmlns:p14="http://schemas.microsoft.com/office/powerpoint/2010/main" val="3713303688"/>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 id="2147483831" r:id="rId12"/>
    <p:sldLayoutId id="2147483832" r:id="rId13"/>
  </p:sldLayoutIdLst>
  <p:timing>
    <p:tnLst>
      <p:par>
        <p:cTn id="1" dur="indefinite" restart="never" nodeType="tmRoot"/>
      </p:par>
    </p:tnLst>
  </p:timing>
  <p:txStyles>
    <p:titleStyle>
      <a:lvl1pPr algn="ctr" defTabSz="914400" rtl="0" eaLnBrk="1" latinLnBrk="0" hangingPunct="1">
        <a:spcBef>
          <a:spcPct val="0"/>
        </a:spcBef>
        <a:buNone/>
        <a:defRPr sz="4400" kern="1200">
          <a:solidFill>
            <a:srgbClr val="FFFF00"/>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bg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27.jpeg"/></Relationships>
</file>

<file path=ppt/slides/_rels/slide7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28.jpeg"/></Relationships>
</file>

<file path=ppt/slides/_rels/slide7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29.jpeg"/></Relationships>
</file>

<file path=ppt/slides/_rels/slide7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7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838200" y="2819400"/>
            <a:ext cx="7772400" cy="1143000"/>
          </a:xfrm>
        </p:spPr>
        <p:txBody>
          <a:bodyPr>
            <a:normAutofit fontScale="90000"/>
          </a:bodyPr>
          <a:lstStyle/>
          <a:p>
            <a:pPr eaLnBrk="1" fontAlgn="auto" hangingPunct="1">
              <a:spcAft>
                <a:spcPts val="0"/>
              </a:spcAft>
              <a:defRPr/>
            </a:pPr>
            <a:r>
              <a:rPr lang="en-US" altLang="en-US" b="1" dirty="0" smtClean="0"/>
              <a:t>Polycystic Kidney Disease</a:t>
            </a:r>
            <a:br>
              <a:rPr lang="en-US" altLang="en-US" b="1" dirty="0" smtClean="0"/>
            </a:br>
            <a:r>
              <a:rPr lang="en-US" altLang="en-US" b="1" dirty="0" smtClean="0"/>
              <a:t>2020 Perspective</a:t>
            </a:r>
            <a:r>
              <a:rPr lang="en-US" altLang="en-US" b="1" dirty="0"/>
              <a:t/>
            </a:r>
            <a:br>
              <a:rPr lang="en-US" altLang="en-US" b="1" dirty="0"/>
            </a:br>
            <a:r>
              <a:rPr lang="en-US" altLang="en-US" b="1" dirty="0" smtClean="0"/>
              <a:t/>
            </a:r>
            <a:br>
              <a:rPr lang="en-US" altLang="en-US" b="1" dirty="0" smtClean="0"/>
            </a:br>
            <a:r>
              <a:rPr lang="en-US" altLang="en-US" b="1" dirty="0"/>
              <a:t/>
            </a:r>
            <a:br>
              <a:rPr lang="en-US" altLang="en-US" b="1" dirty="0"/>
            </a:br>
            <a:r>
              <a:rPr lang="en-US" altLang="en-US" b="1" dirty="0" smtClean="0"/>
              <a:t>Theodore I. Steinman, M.D,</a:t>
            </a:r>
            <a:br>
              <a:rPr lang="en-US" altLang="en-US" b="1" dirty="0" smtClean="0"/>
            </a:br>
            <a:r>
              <a:rPr lang="en-US" altLang="en-US" b="1" dirty="0" smtClean="0"/>
              <a:t>Professor of Medicine, HMS</a:t>
            </a:r>
            <a:br>
              <a:rPr lang="en-US" altLang="en-US" b="1" dirty="0" smtClean="0"/>
            </a:br>
            <a:r>
              <a:rPr lang="en-US" altLang="en-US" b="1" dirty="0" smtClean="0"/>
              <a:t>Senior Physician, BIDMC</a:t>
            </a:r>
            <a:br>
              <a:rPr lang="en-US" altLang="en-US" b="1" dirty="0" smtClean="0"/>
            </a:br>
            <a:r>
              <a:rPr lang="en-US" altLang="en-US" b="1" dirty="0" smtClean="0"/>
              <a:t>Boston, MA</a:t>
            </a:r>
            <a:br>
              <a:rPr lang="en-US" altLang="en-US" b="1" dirty="0" smtClean="0"/>
            </a:br>
            <a:r>
              <a:rPr lang="en-US" altLang="en-US" b="1" dirty="0"/>
              <a:t/>
            </a:r>
            <a:br>
              <a:rPr lang="en-US" altLang="en-US" b="1" dirty="0"/>
            </a:br>
            <a:endParaRPr lang="en-US" altLang="en-US" b="1" dirty="0" smtClean="0">
              <a:solidFill>
                <a:srgbClr val="FFFF00"/>
              </a:solidFill>
            </a:endParaRPr>
          </a:p>
        </p:txBody>
      </p:sp>
      <p:sp>
        <p:nvSpPr>
          <p:cNvPr id="4099" name="Rectangle 3"/>
          <p:cNvSpPr>
            <a:spLocks noGrp="1" noChangeArrowheads="1"/>
          </p:cNvSpPr>
          <p:nvPr>
            <p:ph type="subTitle" idx="1"/>
          </p:nvPr>
        </p:nvSpPr>
        <p:spPr>
          <a:xfrm>
            <a:off x="381000" y="5791200"/>
            <a:ext cx="7772400" cy="1066800"/>
          </a:xfrm>
        </p:spPr>
        <p:txBody>
          <a:bodyPr>
            <a:normAutofit/>
          </a:bodyPr>
          <a:lstStyle/>
          <a:p>
            <a:pPr eaLnBrk="1" hangingPunct="1"/>
            <a:endParaRPr lang="en-US" altLang="en-US" sz="1800" b="1" dirty="0">
              <a:solidFill>
                <a:schemeClr val="bg1"/>
              </a:solidFill>
            </a:endParaRPr>
          </a:p>
          <a:p>
            <a:pPr eaLnBrk="1" hangingPunct="1"/>
            <a:r>
              <a:rPr lang="en-US" altLang="en-US" sz="2400" b="1" dirty="0" smtClean="0">
                <a:solidFill>
                  <a:schemeClr val="bg1"/>
                </a:solidFill>
              </a:rPr>
              <a:t>March 26, 2020</a:t>
            </a:r>
          </a:p>
        </p:txBody>
      </p:sp>
      <p:sp>
        <p:nvSpPr>
          <p:cNvPr id="2" name="Rectangle 1"/>
          <p:cNvSpPr/>
          <p:nvPr/>
        </p:nvSpPr>
        <p:spPr>
          <a:xfrm>
            <a:off x="1422400" y="-1998949"/>
            <a:ext cx="2286000" cy="1723549"/>
          </a:xfrm>
          <a:prstGeom prst="rect">
            <a:avLst/>
          </a:prstGeom>
        </p:spPr>
        <p:txBody>
          <a:bodyPr>
            <a:spAutoFit/>
          </a:bodyPr>
          <a:lstStyle/>
          <a:p>
            <a:endParaRPr lang="en-US" altLang="en-US" sz="4400" b="1" dirty="0" smtClean="0">
              <a:solidFill>
                <a:srgbClr val="FFFF00"/>
              </a:solidFill>
              <a:latin typeface="Arial"/>
              <a:ea typeface="+mj-ea"/>
              <a:cs typeface="+mj-cs"/>
            </a:endParaRPr>
          </a:p>
          <a:p>
            <a:endParaRPr lang="en-US" sz="4400" b="1" dirty="0">
              <a:solidFill>
                <a:srgbClr val="FFFF00"/>
              </a:solidFill>
              <a:latin typeface="Arial"/>
              <a:ea typeface="+mj-ea"/>
              <a:cs typeface="+mj-cs"/>
            </a:endParaRPr>
          </a:p>
          <a:p>
            <a:endParaRPr lang="en-US" dirty="0"/>
          </a:p>
        </p:txBody>
      </p:sp>
    </p:spTree>
    <p:extLst>
      <p:ext uri="{BB962C8B-B14F-4D97-AF65-F5344CB8AC3E}">
        <p14:creationId xmlns:p14="http://schemas.microsoft.com/office/powerpoint/2010/main" val="3273927955"/>
      </p:ext>
    </p:extLst>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FF00"/>
                </a:solidFill>
              </a:rPr>
              <a:t>Disclosures	</a:t>
            </a:r>
            <a:endParaRPr lang="en-US" dirty="0">
              <a:solidFill>
                <a:srgbClr val="FFFF00"/>
              </a:solidFill>
            </a:endParaRPr>
          </a:p>
        </p:txBody>
      </p:sp>
      <p:sp>
        <p:nvSpPr>
          <p:cNvPr id="3" name="Content Placeholder 2"/>
          <p:cNvSpPr>
            <a:spLocks noGrp="1"/>
          </p:cNvSpPr>
          <p:nvPr>
            <p:ph idx="1"/>
          </p:nvPr>
        </p:nvSpPr>
        <p:spPr/>
        <p:txBody>
          <a:bodyPr/>
          <a:lstStyle/>
          <a:p>
            <a:r>
              <a:rPr lang="en-US" dirty="0" smtClean="0"/>
              <a:t>Grant from </a:t>
            </a:r>
            <a:r>
              <a:rPr lang="en-US" dirty="0" err="1" smtClean="0"/>
              <a:t>Kadmon</a:t>
            </a:r>
            <a:r>
              <a:rPr lang="en-US" dirty="0" smtClean="0"/>
              <a:t> Corp. LLC</a:t>
            </a:r>
          </a:p>
          <a:p>
            <a:r>
              <a:rPr lang="en-US" dirty="0" smtClean="0"/>
              <a:t>Grant from </a:t>
            </a:r>
            <a:r>
              <a:rPr lang="en-US" dirty="0" err="1" smtClean="0"/>
              <a:t>Reata</a:t>
            </a:r>
            <a:r>
              <a:rPr lang="en-US" dirty="0" smtClean="0"/>
              <a:t> </a:t>
            </a:r>
          </a:p>
          <a:p>
            <a:r>
              <a:rPr lang="en-US" dirty="0" smtClean="0"/>
              <a:t>Grant from </a:t>
            </a:r>
            <a:r>
              <a:rPr lang="en-US" dirty="0" err="1" smtClean="0"/>
              <a:t>Retrophin</a:t>
            </a:r>
            <a:endParaRPr lang="en-US" dirty="0" smtClean="0"/>
          </a:p>
          <a:p>
            <a:r>
              <a:rPr lang="en-US" dirty="0" smtClean="0"/>
              <a:t>Consultant: Genzyme Sanofi</a:t>
            </a:r>
          </a:p>
          <a:p>
            <a:endParaRPr lang="en-US" dirty="0" smtClean="0"/>
          </a:p>
        </p:txBody>
      </p:sp>
    </p:spTree>
    <p:extLst>
      <p:ext uri="{BB962C8B-B14F-4D97-AF65-F5344CB8AC3E}">
        <p14:creationId xmlns:p14="http://schemas.microsoft.com/office/powerpoint/2010/main" val="19921877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ADPKD</a:t>
            </a:r>
            <a:endParaRPr lang="en-US" dirty="0"/>
          </a:p>
        </p:txBody>
      </p:sp>
      <p:sp>
        <p:nvSpPr>
          <p:cNvPr id="3" name="Content Placeholder 2"/>
          <p:cNvSpPr>
            <a:spLocks noGrp="1"/>
          </p:cNvSpPr>
          <p:nvPr>
            <p:ph idx="1"/>
          </p:nvPr>
        </p:nvSpPr>
        <p:spPr/>
        <p:txBody>
          <a:bodyPr>
            <a:normAutofit/>
          </a:bodyPr>
          <a:lstStyle/>
          <a:p>
            <a:r>
              <a:rPr lang="en-US" dirty="0" smtClean="0"/>
              <a:t>4</a:t>
            </a:r>
            <a:r>
              <a:rPr lang="en-US" baseline="30000" dirty="0" smtClean="0"/>
              <a:t>th</a:t>
            </a:r>
            <a:r>
              <a:rPr lang="en-US" dirty="0" smtClean="0"/>
              <a:t> leading cause of ESKD, accounts for 6% of all ESKD cases (10% for &lt;60 </a:t>
            </a:r>
            <a:r>
              <a:rPr lang="en-US" dirty="0" err="1" smtClean="0"/>
              <a:t>yr</a:t>
            </a:r>
            <a:r>
              <a:rPr lang="en-US" dirty="0" smtClean="0"/>
              <a:t> old)</a:t>
            </a:r>
          </a:p>
          <a:p>
            <a:endParaRPr lang="en-US" dirty="0" smtClean="0"/>
          </a:p>
          <a:p>
            <a:r>
              <a:rPr lang="en-US" dirty="0" smtClean="0"/>
              <a:t>ADPKD develops when the genes encoding </a:t>
            </a:r>
            <a:r>
              <a:rPr lang="en-US" dirty="0" err="1" smtClean="0"/>
              <a:t>polycystin</a:t>
            </a:r>
            <a:r>
              <a:rPr lang="en-US" dirty="0" smtClean="0"/>
              <a:t> 1 and </a:t>
            </a:r>
            <a:r>
              <a:rPr lang="en-US" dirty="0" err="1" smtClean="0"/>
              <a:t>polycystin</a:t>
            </a:r>
            <a:r>
              <a:rPr lang="en-US" dirty="0" smtClean="0"/>
              <a:t> 2 are disrupted, leading to cyst development and eventual destruction of renal parenchyma.</a:t>
            </a:r>
            <a:endParaRPr lang="en-US" dirty="0"/>
          </a:p>
        </p:txBody>
      </p:sp>
    </p:spTree>
    <p:extLst>
      <p:ext uri="{BB962C8B-B14F-4D97-AF65-F5344CB8AC3E}">
        <p14:creationId xmlns:p14="http://schemas.microsoft.com/office/powerpoint/2010/main" val="3010923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normAutofit fontScale="90000"/>
          </a:bodyPr>
          <a:lstStyle/>
          <a:p>
            <a:pPr>
              <a:defRPr/>
            </a:pPr>
            <a:r>
              <a:rPr lang="en-US" altLang="en-US" dirty="0" smtClean="0">
                <a:solidFill>
                  <a:srgbClr val="FFFF00"/>
                </a:solidFill>
              </a:rPr>
              <a:t>Prevalence of Mutations in ADPKD</a:t>
            </a:r>
          </a:p>
        </p:txBody>
      </p:sp>
      <p:sp>
        <p:nvSpPr>
          <p:cNvPr id="3" name="Content Placeholder 2"/>
          <p:cNvSpPr>
            <a:spLocks noGrp="1"/>
          </p:cNvSpPr>
          <p:nvPr>
            <p:ph idx="1"/>
          </p:nvPr>
        </p:nvSpPr>
        <p:spPr/>
        <p:txBody>
          <a:bodyPr>
            <a:normAutofit fontScale="92500"/>
          </a:bodyPr>
          <a:lstStyle/>
          <a:p>
            <a:pPr marL="0" indent="0">
              <a:buClr>
                <a:schemeClr val="bg1"/>
              </a:buClr>
              <a:buNone/>
              <a:defRPr/>
            </a:pPr>
            <a:r>
              <a:rPr lang="en-US" u="sng" dirty="0" smtClean="0">
                <a:solidFill>
                  <a:schemeClr val="bg1"/>
                </a:solidFill>
              </a:rPr>
              <a:t> Estimates:</a:t>
            </a:r>
            <a:r>
              <a:rPr lang="en-US" u="sng" dirty="0" smtClean="0"/>
              <a:t> 9.3 cases/10,000 sequenced (~600,000 in US and 12.4 million worldwide)</a:t>
            </a:r>
            <a:endParaRPr lang="en-US" u="sng" dirty="0" smtClean="0">
              <a:solidFill>
                <a:schemeClr val="bg1"/>
              </a:solidFill>
            </a:endParaRPr>
          </a:p>
          <a:p>
            <a:pPr lvl="1">
              <a:buClr>
                <a:schemeClr val="bg1"/>
              </a:buClr>
              <a:defRPr/>
            </a:pPr>
            <a:r>
              <a:rPr lang="en-US" dirty="0" smtClean="0">
                <a:solidFill>
                  <a:schemeClr val="bg1"/>
                </a:solidFill>
              </a:rPr>
              <a:t>50 % reach ESRD by age 55 (</a:t>
            </a:r>
            <a:r>
              <a:rPr lang="en-US" i="1" dirty="0" smtClean="0">
                <a:solidFill>
                  <a:schemeClr val="bg1"/>
                </a:solidFill>
              </a:rPr>
              <a:t>PKD1 </a:t>
            </a:r>
            <a:r>
              <a:rPr lang="en-US" i="1" dirty="0" err="1" smtClean="0">
                <a:solidFill>
                  <a:schemeClr val="bg1"/>
                </a:solidFill>
              </a:rPr>
              <a:t>trunc</a:t>
            </a:r>
            <a:r>
              <a:rPr lang="en-US" i="1" dirty="0" smtClean="0">
                <a:solidFill>
                  <a:schemeClr val="bg1"/>
                </a:solidFill>
              </a:rPr>
              <a:t>. </a:t>
            </a:r>
            <a:r>
              <a:rPr lang="en-US" i="1" dirty="0" err="1">
                <a:solidFill>
                  <a:schemeClr val="bg1"/>
                </a:solidFill>
              </a:rPr>
              <a:t>m</a:t>
            </a:r>
            <a:r>
              <a:rPr lang="en-US" i="1" dirty="0" err="1" smtClean="0">
                <a:solidFill>
                  <a:schemeClr val="bg1"/>
                </a:solidFill>
              </a:rPr>
              <a:t>ut</a:t>
            </a:r>
            <a:r>
              <a:rPr lang="en-US" i="1" dirty="0" smtClean="0">
                <a:solidFill>
                  <a:schemeClr val="bg1"/>
                </a:solidFill>
              </a:rPr>
              <a:t>.</a:t>
            </a:r>
            <a:r>
              <a:rPr lang="en-US" dirty="0" smtClean="0">
                <a:solidFill>
                  <a:schemeClr val="bg1"/>
                </a:solidFill>
              </a:rPr>
              <a:t>)</a:t>
            </a:r>
          </a:p>
          <a:p>
            <a:pPr lvl="1">
              <a:buClr>
                <a:schemeClr val="bg1"/>
              </a:buClr>
              <a:defRPr/>
            </a:pPr>
            <a:r>
              <a:rPr lang="en-US" dirty="0" smtClean="0">
                <a:solidFill>
                  <a:schemeClr val="bg1"/>
                </a:solidFill>
              </a:rPr>
              <a:t>significant allelic effect in PKD1 with milder disease associated with non-truncating mut</a:t>
            </a:r>
            <a:r>
              <a:rPr lang="en-US" dirty="0" smtClean="0"/>
              <a:t>ations</a:t>
            </a:r>
            <a:endParaRPr lang="en-US" dirty="0"/>
          </a:p>
          <a:p>
            <a:pPr>
              <a:buClr>
                <a:schemeClr val="bg1"/>
              </a:buClr>
              <a:defRPr/>
            </a:pPr>
            <a:r>
              <a:rPr lang="en-US" dirty="0" smtClean="0">
                <a:solidFill>
                  <a:schemeClr val="bg1"/>
                </a:solidFill>
              </a:rPr>
              <a:t>80 % risk for hypertension</a:t>
            </a:r>
          </a:p>
          <a:p>
            <a:pPr>
              <a:buClr>
                <a:schemeClr val="bg1"/>
              </a:buClr>
              <a:defRPr/>
            </a:pPr>
            <a:r>
              <a:rPr lang="en-US" dirty="0" smtClean="0">
                <a:solidFill>
                  <a:schemeClr val="bg1"/>
                </a:solidFill>
              </a:rPr>
              <a:t>60% risk for painful kidney complications</a:t>
            </a:r>
          </a:p>
          <a:p>
            <a:pPr>
              <a:buClr>
                <a:schemeClr val="bg1"/>
              </a:buClr>
              <a:defRPr/>
            </a:pPr>
            <a:r>
              <a:rPr lang="en-US" dirty="0" smtClean="0">
                <a:solidFill>
                  <a:schemeClr val="bg1"/>
                </a:solidFill>
              </a:rPr>
              <a:t>20% risk for symptomatic PLD (</a:t>
            </a:r>
            <a:r>
              <a:rPr lang="en-US" i="1" dirty="0" smtClean="0">
                <a:solidFill>
                  <a:schemeClr val="bg1"/>
                </a:solidFill>
              </a:rPr>
              <a:t>female</a:t>
            </a:r>
            <a:r>
              <a:rPr lang="en-US" dirty="0" smtClean="0">
                <a:solidFill>
                  <a:schemeClr val="bg1"/>
                </a:solidFill>
              </a:rPr>
              <a:t>)</a:t>
            </a:r>
          </a:p>
        </p:txBody>
      </p:sp>
    </p:spTree>
    <p:extLst>
      <p:ext uri="{BB962C8B-B14F-4D97-AF65-F5344CB8AC3E}">
        <p14:creationId xmlns:p14="http://schemas.microsoft.com/office/powerpoint/2010/main" val="11900731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Molecular Based Screening </a:t>
            </a:r>
            <a:endParaRPr lang="en-US" dirty="0"/>
          </a:p>
        </p:txBody>
      </p:sp>
      <p:sp>
        <p:nvSpPr>
          <p:cNvPr id="11267" name="Content Placeholder 2"/>
          <p:cNvSpPr>
            <a:spLocks noGrp="1"/>
          </p:cNvSpPr>
          <p:nvPr>
            <p:ph idx="1"/>
          </p:nvPr>
        </p:nvSpPr>
        <p:spPr/>
        <p:txBody>
          <a:bodyPr>
            <a:normAutofit/>
          </a:bodyPr>
          <a:lstStyle/>
          <a:p>
            <a:r>
              <a:rPr lang="en-US" altLang="en-US" dirty="0" smtClean="0"/>
              <a:t>1. Next </a:t>
            </a:r>
            <a:r>
              <a:rPr lang="en-US" altLang="en-US" dirty="0"/>
              <a:t>G</a:t>
            </a:r>
            <a:r>
              <a:rPr lang="en-US" altLang="en-US" dirty="0" smtClean="0"/>
              <a:t>eneration Sequencing (NGS) and exome sequencing (high throughput</a:t>
            </a:r>
            <a:r>
              <a:rPr lang="en-US" altLang="en-US" dirty="0"/>
              <a:t>)</a:t>
            </a:r>
            <a:r>
              <a:rPr lang="en-US" altLang="en-US" dirty="0" smtClean="0"/>
              <a:t>- targeted NGS identifies PKD 1 &amp; PKD 2 pathogenic variants</a:t>
            </a:r>
          </a:p>
          <a:p>
            <a:endParaRPr lang="en-US" altLang="en-US" dirty="0" smtClean="0"/>
          </a:p>
          <a:p>
            <a:r>
              <a:rPr lang="en-US" altLang="en-US" dirty="0"/>
              <a:t>2</a:t>
            </a:r>
            <a:r>
              <a:rPr lang="en-US" altLang="en-US" dirty="0" smtClean="0"/>
              <a:t>. To date, &gt;930 PKD1 and 170 PKD2 pathogenic mutations reported (extensive allelic heterogeneity, especially for PKD1)</a:t>
            </a:r>
          </a:p>
          <a:p>
            <a:endParaRPr lang="en-US" altLang="en-US" dirty="0" smtClean="0"/>
          </a:p>
        </p:txBody>
      </p:sp>
    </p:spTree>
    <p:extLst>
      <p:ext uri="{BB962C8B-B14F-4D97-AF65-F5344CB8AC3E}">
        <p14:creationId xmlns:p14="http://schemas.microsoft.com/office/powerpoint/2010/main" val="36753549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7330" name="Rectangle 2"/>
          <p:cNvSpPr>
            <a:spLocks noChangeArrowheads="1"/>
          </p:cNvSpPr>
          <p:nvPr/>
        </p:nvSpPr>
        <p:spPr bwMode="auto">
          <a:xfrm>
            <a:off x="762001" y="228600"/>
            <a:ext cx="7161213" cy="163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nchor="ct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algn="ctr" eaLnBrk="1" hangingPunct="1">
              <a:spcBef>
                <a:spcPct val="0"/>
              </a:spcBef>
              <a:buClrTx/>
              <a:buSzTx/>
              <a:buFontTx/>
              <a:buNone/>
            </a:pPr>
            <a:r>
              <a:rPr lang="en-US" altLang="en-US" sz="3600" b="1">
                <a:solidFill>
                  <a:srgbClr val="FFFF00"/>
                </a:solidFill>
                <a:latin typeface="Arial" charset="0"/>
              </a:rPr>
              <a:t>Autosomal Dominant Polycystic Kidney Disease</a:t>
            </a:r>
          </a:p>
        </p:txBody>
      </p:sp>
      <p:sp>
        <p:nvSpPr>
          <p:cNvPr id="227331" name="Rectangle 3"/>
          <p:cNvSpPr>
            <a:spLocks noChangeArrowheads="1"/>
          </p:cNvSpPr>
          <p:nvPr/>
        </p:nvSpPr>
        <p:spPr bwMode="auto">
          <a:xfrm>
            <a:off x="304800" y="2133601"/>
            <a:ext cx="8242300" cy="4008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lstStyle>
            <a:lvl1pPr marL="342900" indent="-342900"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eaLnBrk="1" hangingPunct="1">
              <a:lnSpc>
                <a:spcPct val="90000"/>
              </a:lnSpc>
              <a:buClrTx/>
              <a:buSzTx/>
              <a:buFontTx/>
              <a:buChar char="•"/>
            </a:pPr>
            <a:r>
              <a:rPr lang="en-US" altLang="en-US" b="1" dirty="0">
                <a:solidFill>
                  <a:schemeClr val="bg1"/>
                </a:solidFill>
                <a:latin typeface="Arial" charset="0"/>
              </a:rPr>
              <a:t>Mutation in ~</a:t>
            </a:r>
            <a:r>
              <a:rPr lang="en-US" altLang="en-US" b="1" dirty="0" smtClean="0">
                <a:solidFill>
                  <a:schemeClr val="bg1"/>
                </a:solidFill>
                <a:latin typeface="Arial" charset="0"/>
              </a:rPr>
              <a:t>70-78% </a:t>
            </a:r>
            <a:r>
              <a:rPr lang="en-US" altLang="en-US" b="1" dirty="0">
                <a:solidFill>
                  <a:schemeClr val="bg1"/>
                </a:solidFill>
                <a:latin typeface="Arial" charset="0"/>
              </a:rPr>
              <a:t>located on short arm of chromosome 16p 13.3 – p13.1 – (PKD1 locus)</a:t>
            </a:r>
          </a:p>
          <a:p>
            <a:pPr eaLnBrk="1" hangingPunct="1">
              <a:lnSpc>
                <a:spcPct val="90000"/>
              </a:lnSpc>
              <a:buClrTx/>
              <a:buSzTx/>
              <a:buFontTx/>
              <a:buChar char="•"/>
            </a:pPr>
            <a:endParaRPr lang="en-US" altLang="en-US" b="1" dirty="0">
              <a:solidFill>
                <a:schemeClr val="bg1"/>
              </a:solidFill>
              <a:latin typeface="Arial" charset="0"/>
            </a:endParaRPr>
          </a:p>
          <a:p>
            <a:pPr eaLnBrk="1" hangingPunct="1">
              <a:lnSpc>
                <a:spcPct val="90000"/>
              </a:lnSpc>
              <a:buClrTx/>
              <a:buSzTx/>
              <a:buFontTx/>
              <a:buChar char="•"/>
            </a:pPr>
            <a:r>
              <a:rPr lang="en-US" altLang="en-US" b="1" dirty="0" smtClean="0">
                <a:solidFill>
                  <a:schemeClr val="bg1"/>
                </a:solidFill>
                <a:latin typeface="Arial" charset="0"/>
              </a:rPr>
              <a:t>~15-20% of mutation </a:t>
            </a:r>
            <a:r>
              <a:rPr lang="en-US" altLang="en-US" b="1" dirty="0">
                <a:solidFill>
                  <a:schemeClr val="bg1"/>
                </a:solidFill>
                <a:latin typeface="Arial" charset="0"/>
              </a:rPr>
              <a:t>located on chromosome 4q21-q23 milder phenotype with PKD2 locus.  Later age of diagnosis and hypertension, smaller kidney volume, fewer kidney cysts, later age of ESRD </a:t>
            </a:r>
            <a:r>
              <a:rPr lang="en-US" altLang="en-US" b="1" dirty="0" smtClean="0">
                <a:solidFill>
                  <a:schemeClr val="bg1"/>
                </a:solidFill>
                <a:latin typeface="Arial" charset="0"/>
              </a:rPr>
              <a:t>onset. </a:t>
            </a:r>
            <a:r>
              <a:rPr lang="en-US" altLang="en-US" b="1" dirty="0">
                <a:solidFill>
                  <a:schemeClr val="bg1"/>
                </a:solidFill>
                <a:latin typeface="Arial" charset="0"/>
              </a:rPr>
              <a:t>L</a:t>
            </a:r>
            <a:r>
              <a:rPr lang="en-US" altLang="en-US" b="1" dirty="0" smtClean="0">
                <a:solidFill>
                  <a:schemeClr val="bg1"/>
                </a:solidFill>
                <a:latin typeface="Arial" charset="0"/>
              </a:rPr>
              <a:t>iver</a:t>
            </a:r>
            <a:r>
              <a:rPr lang="en-US" altLang="en-US" b="1" dirty="0">
                <a:solidFill>
                  <a:schemeClr val="bg1"/>
                </a:solidFill>
                <a:latin typeface="Arial" charset="0"/>
              </a:rPr>
              <a:t>, pancreatic and vascular </a:t>
            </a:r>
            <a:r>
              <a:rPr lang="en-US" altLang="en-US" b="1" dirty="0" smtClean="0">
                <a:solidFill>
                  <a:schemeClr val="bg1"/>
                </a:solidFill>
                <a:latin typeface="Arial" charset="0"/>
              </a:rPr>
              <a:t>abnormalities same with both genotypes </a:t>
            </a:r>
            <a:endParaRPr lang="en-US" altLang="en-US" b="1" dirty="0">
              <a:solidFill>
                <a:schemeClr val="bg1"/>
              </a:solidFill>
              <a:latin typeface="Arial" charset="0"/>
            </a:endParaRPr>
          </a:p>
          <a:p>
            <a:pPr eaLnBrk="1" hangingPunct="1">
              <a:lnSpc>
                <a:spcPct val="90000"/>
              </a:lnSpc>
              <a:buClrTx/>
              <a:buSzTx/>
              <a:buFontTx/>
              <a:buNone/>
            </a:pPr>
            <a:endParaRPr lang="en-US" altLang="en-US" b="1" dirty="0">
              <a:solidFill>
                <a:schemeClr val="bg1"/>
              </a:solidFill>
              <a:latin typeface="Arial" charset="0"/>
            </a:endParaRPr>
          </a:p>
          <a:p>
            <a:pPr eaLnBrk="1" hangingPunct="1">
              <a:lnSpc>
                <a:spcPct val="90000"/>
              </a:lnSpc>
              <a:buClrTx/>
              <a:buSzTx/>
              <a:buFontTx/>
              <a:buNone/>
            </a:pPr>
            <a:endParaRPr lang="en-US" altLang="en-US" b="1" dirty="0">
              <a:latin typeface="Arial" charset="0"/>
            </a:endParaRPr>
          </a:p>
        </p:txBody>
      </p:sp>
    </p:spTree>
    <p:extLst>
      <p:ext uri="{BB962C8B-B14F-4D97-AF65-F5344CB8AC3E}">
        <p14:creationId xmlns:p14="http://schemas.microsoft.com/office/powerpoint/2010/main" val="6608801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27330"/>
                                        </p:tgtEl>
                                        <p:attrNameLst>
                                          <p:attrName>style.visibility</p:attrName>
                                        </p:attrNameLst>
                                      </p:cBhvr>
                                      <p:to>
                                        <p:strVal val="visible"/>
                                      </p:to>
                                    </p:set>
                                    <p:animEffect transition="in" filter="fade">
                                      <p:cBhvr>
                                        <p:cTn id="7" dur="2000"/>
                                        <p:tgtEl>
                                          <p:spTgt spid="2273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7331">
                                            <p:txEl>
                                              <p:pRg st="0" end="0"/>
                                            </p:txEl>
                                          </p:spTgt>
                                        </p:tgtEl>
                                        <p:attrNameLst>
                                          <p:attrName>style.visibility</p:attrName>
                                        </p:attrNameLst>
                                      </p:cBhvr>
                                      <p:to>
                                        <p:strVal val="visible"/>
                                      </p:to>
                                    </p:set>
                                    <p:animEffect transition="in" filter="fade">
                                      <p:cBhvr>
                                        <p:cTn id="12" dur="2000"/>
                                        <p:tgtEl>
                                          <p:spTgt spid="22733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7331">
                                            <p:txEl>
                                              <p:pRg st="2" end="2"/>
                                            </p:txEl>
                                          </p:spTgt>
                                        </p:tgtEl>
                                        <p:attrNameLst>
                                          <p:attrName>style.visibility</p:attrName>
                                        </p:attrNameLst>
                                      </p:cBhvr>
                                      <p:to>
                                        <p:strVal val="visible"/>
                                      </p:to>
                                    </p:set>
                                    <p:animEffect transition="in" filter="fade">
                                      <p:cBhvr>
                                        <p:cTn id="17" dur="2000"/>
                                        <p:tgtEl>
                                          <p:spTgt spid="2273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330" grpId="0"/>
      <p:bldP spid="227331"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Subtitle 2"/>
          <p:cNvSpPr>
            <a:spLocks noGrp="1"/>
          </p:cNvSpPr>
          <p:nvPr>
            <p:ph type="subTitle" idx="1"/>
          </p:nvPr>
        </p:nvSpPr>
        <p:spPr>
          <a:xfrm flipV="1">
            <a:off x="1524000" y="0"/>
            <a:ext cx="6019800" cy="76200"/>
          </a:xfrm>
        </p:spPr>
        <p:txBody>
          <a:bodyPr>
            <a:normAutofit fontScale="25000" lnSpcReduction="20000"/>
          </a:bodyPr>
          <a:lstStyle/>
          <a:p>
            <a:pPr eaLnBrk="1" hangingPunct="1"/>
            <a:endParaRPr lang="en-US" altLang="en-US" dirty="0" smtClean="0">
              <a:solidFill>
                <a:schemeClr val="bg1"/>
              </a:solidFill>
            </a:endParaRPr>
          </a:p>
        </p:txBody>
      </p:sp>
      <p:sp>
        <p:nvSpPr>
          <p:cNvPr id="3" name="Title 2"/>
          <p:cNvSpPr>
            <a:spLocks noGrp="1"/>
          </p:cNvSpPr>
          <p:nvPr>
            <p:ph type="ctrTitle"/>
          </p:nvPr>
        </p:nvSpPr>
        <p:spPr>
          <a:xfrm>
            <a:off x="1295400" y="762000"/>
            <a:ext cx="7391400" cy="5943600"/>
          </a:xfrm>
        </p:spPr>
        <p:txBody>
          <a:bodyPr>
            <a:normAutofit fontScale="90000"/>
          </a:bodyPr>
          <a:lstStyle/>
          <a:p>
            <a:r>
              <a:rPr lang="en-US" dirty="0" smtClean="0"/>
              <a:t>PKD 2 - Population Based</a:t>
            </a:r>
            <a:r>
              <a:rPr lang="en-US" dirty="0"/>
              <a:t/>
            </a:r>
            <a:br>
              <a:rPr lang="en-US" dirty="0"/>
            </a:br>
            <a:r>
              <a:rPr lang="en-US" dirty="0" smtClean="0"/>
              <a:t>US – 36%</a:t>
            </a:r>
            <a:br>
              <a:rPr lang="en-US" dirty="0" smtClean="0"/>
            </a:br>
            <a:r>
              <a:rPr lang="en-US" dirty="0" smtClean="0"/>
              <a:t>        Canada – 26%</a:t>
            </a:r>
            <a:br>
              <a:rPr lang="en-US" dirty="0" smtClean="0"/>
            </a:br>
            <a:r>
              <a:rPr lang="en-US" dirty="0" smtClean="0"/>
              <a:t/>
            </a:r>
            <a:br>
              <a:rPr lang="en-US" dirty="0" smtClean="0"/>
            </a:br>
            <a:r>
              <a:rPr lang="en-US" dirty="0" smtClean="0"/>
              <a:t>Mutations</a:t>
            </a:r>
            <a:r>
              <a:rPr lang="en-US" dirty="0"/>
              <a:t/>
            </a:r>
            <a:br>
              <a:rPr lang="en-US" dirty="0"/>
            </a:br>
            <a:r>
              <a:rPr lang="en-US" dirty="0" smtClean="0"/>
              <a:t>GANAB –  0.3%</a:t>
            </a:r>
            <a:br>
              <a:rPr lang="en-US" dirty="0" smtClean="0"/>
            </a:br>
            <a:r>
              <a:rPr lang="en-US" dirty="0" smtClean="0"/>
              <a:t>DNAJB –   0.1%</a:t>
            </a:r>
            <a:br>
              <a:rPr lang="en-US" dirty="0" smtClean="0"/>
            </a:br>
            <a:r>
              <a:rPr lang="en-US" dirty="0" smtClean="0"/>
              <a:t>ALG9 – loss of function variant			</a:t>
            </a:r>
            <a:r>
              <a:rPr lang="en-US" dirty="0"/>
              <a:t/>
            </a:r>
            <a:br>
              <a:rPr lang="en-US" dirty="0"/>
            </a:br>
            <a:r>
              <a:rPr lang="en-US" dirty="0" smtClean="0"/>
              <a:t>Unknown – 7%</a:t>
            </a:r>
            <a:br>
              <a:rPr lang="en-US" dirty="0" smtClean="0"/>
            </a:br>
            <a:endParaRPr lang="en-US" dirty="0"/>
          </a:p>
        </p:txBody>
      </p:sp>
    </p:spTree>
    <p:extLst>
      <p:ext uri="{BB962C8B-B14F-4D97-AF65-F5344CB8AC3E}">
        <p14:creationId xmlns:p14="http://schemas.microsoft.com/office/powerpoint/2010/main" val="19934001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a:bodyPr>
          <a:lstStyle/>
          <a:p>
            <a:pPr>
              <a:defRPr/>
            </a:pPr>
            <a:r>
              <a:rPr lang="en-US" altLang="en-US" sz="3200" dirty="0">
                <a:solidFill>
                  <a:srgbClr val="FFFF99"/>
                </a:solidFill>
              </a:rPr>
              <a:t>Family History of Severity of Renal Disease Predicts Mutated Gene in </a:t>
            </a:r>
            <a:r>
              <a:rPr lang="en-US" altLang="en-US" sz="3200" dirty="0" smtClean="0">
                <a:solidFill>
                  <a:srgbClr val="FFFF99"/>
                </a:solidFill>
              </a:rPr>
              <a:t>ADPKD</a:t>
            </a:r>
            <a:endParaRPr lang="en-US" altLang="en-US" sz="3200" dirty="0">
              <a:solidFill>
                <a:srgbClr val="FFFF99"/>
              </a:solidFill>
            </a:endParaRPr>
          </a:p>
        </p:txBody>
      </p:sp>
      <p:sp>
        <p:nvSpPr>
          <p:cNvPr id="9219" name="Rectangle 3"/>
          <p:cNvSpPr>
            <a:spLocks noGrp="1" noChangeArrowheads="1"/>
          </p:cNvSpPr>
          <p:nvPr>
            <p:ph idx="1"/>
          </p:nvPr>
        </p:nvSpPr>
        <p:spPr>
          <a:xfrm>
            <a:off x="228601" y="1371601"/>
            <a:ext cx="8534400" cy="4525963"/>
          </a:xfrm>
        </p:spPr>
        <p:txBody>
          <a:bodyPr/>
          <a:lstStyle/>
          <a:p>
            <a:pPr lvl="3" eaLnBrk="1" hangingPunct="1">
              <a:buFontTx/>
              <a:buNone/>
            </a:pPr>
            <a:r>
              <a:rPr lang="en-US" altLang="en-US" sz="2400" b="1" dirty="0">
                <a:solidFill>
                  <a:srgbClr val="FFFF00"/>
                </a:solidFill>
              </a:rPr>
              <a:t>	</a:t>
            </a:r>
            <a:r>
              <a:rPr lang="en-US" altLang="en-US" sz="2400" b="1" dirty="0"/>
              <a:t>		Median Age of ESRD</a:t>
            </a:r>
          </a:p>
          <a:p>
            <a:pPr lvl="3" eaLnBrk="1" hangingPunct="1">
              <a:buFontTx/>
              <a:buNone/>
            </a:pPr>
            <a:r>
              <a:rPr lang="en-US" altLang="en-US" sz="2400" b="1" dirty="0"/>
              <a:t>			PKD1   ~  53 years</a:t>
            </a:r>
          </a:p>
          <a:p>
            <a:pPr lvl="3" eaLnBrk="1" hangingPunct="1">
              <a:buFontTx/>
              <a:buNone/>
            </a:pPr>
            <a:r>
              <a:rPr lang="en-US" altLang="en-US" sz="2400" b="1" dirty="0"/>
              <a:t>			PKD2   ~  73 years</a:t>
            </a:r>
          </a:p>
          <a:p>
            <a:pPr lvl="3" eaLnBrk="1" hangingPunct="1">
              <a:buFontTx/>
              <a:buNone/>
            </a:pPr>
            <a:endParaRPr lang="en-US" altLang="en-US" sz="2800" b="1" dirty="0"/>
          </a:p>
          <a:p>
            <a:pPr lvl="1" eaLnBrk="1" hangingPunct="1">
              <a:buFontTx/>
              <a:buNone/>
            </a:pPr>
            <a:r>
              <a:rPr lang="en-US" altLang="en-US" sz="2000" b="1" dirty="0"/>
              <a:t>Presence of at least one affected family member who developed </a:t>
            </a:r>
          </a:p>
          <a:p>
            <a:pPr lvl="1" eaLnBrk="1" hangingPunct="1">
              <a:buFontTx/>
              <a:buNone/>
            </a:pPr>
            <a:r>
              <a:rPr lang="en-US" altLang="en-US" sz="2000" b="1" dirty="0"/>
              <a:t>ESRD at age </a:t>
            </a:r>
            <a:r>
              <a:rPr lang="en-US" altLang="en-US" sz="2000" b="1" u="sng" dirty="0"/>
              <a:t>&lt;</a:t>
            </a:r>
            <a:r>
              <a:rPr lang="en-US" altLang="en-US" sz="2000" b="1" dirty="0"/>
              <a:t> 55 years was  highly predictive of PKD1 mutation </a:t>
            </a:r>
          </a:p>
          <a:p>
            <a:pPr lvl="1" eaLnBrk="1" hangingPunct="1">
              <a:buFontTx/>
              <a:buNone/>
            </a:pPr>
            <a:r>
              <a:rPr lang="en-US" altLang="en-US" sz="2000" b="1" dirty="0"/>
              <a:t>(PPV 100%, sensitivity 72%)</a:t>
            </a:r>
          </a:p>
        </p:txBody>
      </p:sp>
      <p:sp>
        <p:nvSpPr>
          <p:cNvPr id="9220" name="Text Box 4"/>
          <p:cNvSpPr txBox="1">
            <a:spLocks noChangeArrowheads="1"/>
          </p:cNvSpPr>
          <p:nvPr/>
        </p:nvSpPr>
        <p:spPr bwMode="auto">
          <a:xfrm>
            <a:off x="533401" y="4724401"/>
            <a:ext cx="8153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spAutoFit/>
          </a:bodyP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eaLnBrk="1" hangingPunct="1">
              <a:spcBef>
                <a:spcPct val="50000"/>
              </a:spcBef>
              <a:buClrTx/>
              <a:buSzTx/>
              <a:buFontTx/>
              <a:buNone/>
            </a:pPr>
            <a:r>
              <a:rPr lang="en-US" altLang="en-US" sz="2000" b="1" dirty="0">
                <a:solidFill>
                  <a:schemeClr val="bg1"/>
                </a:solidFill>
                <a:latin typeface="Arial" charset="0"/>
              </a:rPr>
              <a:t>If family member developed ESRD at age </a:t>
            </a:r>
            <a:r>
              <a:rPr lang="en-US" altLang="en-US" sz="2000" b="1" u="sng" dirty="0">
                <a:solidFill>
                  <a:schemeClr val="bg1"/>
                </a:solidFill>
                <a:latin typeface="Arial" charset="0"/>
              </a:rPr>
              <a:t>&gt;</a:t>
            </a:r>
            <a:r>
              <a:rPr lang="en-US" altLang="en-US" sz="2000" b="1" dirty="0">
                <a:solidFill>
                  <a:schemeClr val="bg1"/>
                </a:solidFill>
                <a:latin typeface="Arial" charset="0"/>
              </a:rPr>
              <a:t> 70 years, then highly predictive of PKD 2 mutations (PPV 100%, Sensitivity 74%)</a:t>
            </a:r>
          </a:p>
        </p:txBody>
      </p:sp>
      <p:sp>
        <p:nvSpPr>
          <p:cNvPr id="9221" name="Text Box 5"/>
          <p:cNvSpPr txBox="1">
            <a:spLocks noChangeArrowheads="1"/>
          </p:cNvSpPr>
          <p:nvPr/>
        </p:nvSpPr>
        <p:spPr bwMode="auto">
          <a:xfrm>
            <a:off x="3962400" y="5943600"/>
            <a:ext cx="5181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spAutoFit/>
          </a:bodyP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eaLnBrk="1" hangingPunct="1">
              <a:spcBef>
                <a:spcPct val="50000"/>
              </a:spcBef>
              <a:buClrTx/>
              <a:buSzTx/>
              <a:buFontTx/>
              <a:buNone/>
            </a:pPr>
            <a:r>
              <a:rPr lang="en-US" altLang="en-US" sz="1400">
                <a:solidFill>
                  <a:schemeClr val="bg1"/>
                </a:solidFill>
                <a:latin typeface="Arial" charset="0"/>
              </a:rPr>
              <a:t>Barua et al JASN 20: 1833, 2009</a:t>
            </a:r>
          </a:p>
        </p:txBody>
      </p:sp>
    </p:spTree>
    <p:extLst>
      <p:ext uri="{BB962C8B-B14F-4D97-AF65-F5344CB8AC3E}">
        <p14:creationId xmlns:p14="http://schemas.microsoft.com/office/powerpoint/2010/main" val="208102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hangingPunct="1">
              <a:defRPr/>
            </a:pPr>
            <a:r>
              <a:rPr lang="en-US" dirty="0" smtClean="0"/>
              <a:t>Family History May Be Absent</a:t>
            </a:r>
            <a:endParaRPr lang="en-US" dirty="0"/>
          </a:p>
        </p:txBody>
      </p:sp>
      <p:sp>
        <p:nvSpPr>
          <p:cNvPr id="10243" name="Content Placeholder 2"/>
          <p:cNvSpPr>
            <a:spLocks noGrp="1"/>
          </p:cNvSpPr>
          <p:nvPr>
            <p:ph idx="1"/>
          </p:nvPr>
        </p:nvSpPr>
        <p:spPr/>
        <p:txBody>
          <a:bodyPr>
            <a:normAutofit fontScale="85000" lnSpcReduction="20000"/>
          </a:bodyPr>
          <a:lstStyle/>
          <a:p>
            <a:pPr eaLnBrk="1" hangingPunct="1"/>
            <a:r>
              <a:rPr lang="en-US" altLang="en-US" dirty="0" err="1" smtClean="0"/>
              <a:t>Denovo</a:t>
            </a:r>
            <a:r>
              <a:rPr lang="en-US" altLang="en-US" dirty="0" smtClean="0"/>
              <a:t>  mutations  (7-19%) effect cilia proteins</a:t>
            </a:r>
          </a:p>
          <a:p>
            <a:pPr eaLnBrk="1" hangingPunct="1"/>
            <a:r>
              <a:rPr lang="en-US" altLang="en-US" dirty="0"/>
              <a:t> </a:t>
            </a:r>
            <a:r>
              <a:rPr lang="en-US" altLang="en-US" dirty="0" smtClean="0"/>
              <a:t> * plays </a:t>
            </a:r>
            <a:r>
              <a:rPr lang="en-US" altLang="en-US" dirty="0" err="1" smtClean="0"/>
              <a:t>impt</a:t>
            </a:r>
            <a:r>
              <a:rPr lang="en-US" altLang="en-US" dirty="0" smtClean="0"/>
              <a:t> role in kidney cyst formation</a:t>
            </a:r>
          </a:p>
          <a:p>
            <a:pPr eaLnBrk="1" hangingPunct="1"/>
            <a:endParaRPr lang="en-US" altLang="en-US" dirty="0" smtClean="0"/>
          </a:p>
          <a:p>
            <a:pPr eaLnBrk="1" hangingPunct="1"/>
            <a:r>
              <a:rPr lang="en-US" altLang="en-US" dirty="0" smtClean="0"/>
              <a:t>Mosaicism – hallmark is presence of &gt;one genetically distinct cell lines in an individual.</a:t>
            </a:r>
          </a:p>
          <a:p>
            <a:pPr eaLnBrk="1" hangingPunct="1"/>
            <a:endParaRPr lang="en-US" altLang="en-US" dirty="0" smtClean="0"/>
          </a:p>
          <a:p>
            <a:pPr eaLnBrk="1" hangingPunct="1"/>
            <a:r>
              <a:rPr lang="en-US" altLang="en-US" dirty="0" smtClean="0"/>
              <a:t>Mild disease from PKD2</a:t>
            </a:r>
          </a:p>
          <a:p>
            <a:pPr eaLnBrk="1" hangingPunct="1"/>
            <a:endParaRPr lang="en-US" altLang="en-US" dirty="0" smtClean="0"/>
          </a:p>
          <a:p>
            <a:pPr eaLnBrk="1" hangingPunct="1"/>
            <a:r>
              <a:rPr lang="en-US" altLang="en-US" dirty="0" smtClean="0"/>
              <a:t>Non-truncating PKD1 mutation</a:t>
            </a:r>
          </a:p>
          <a:p>
            <a:pPr eaLnBrk="1" hangingPunct="1"/>
            <a:endParaRPr lang="en-US" altLang="en-US" dirty="0" smtClean="0"/>
          </a:p>
          <a:p>
            <a:pPr eaLnBrk="1" hangingPunct="1"/>
            <a:r>
              <a:rPr lang="en-US" altLang="en-US" dirty="0" smtClean="0"/>
              <a:t>Unavailability of parenteral medical record</a:t>
            </a:r>
          </a:p>
        </p:txBody>
      </p:sp>
    </p:spTree>
    <p:extLst>
      <p:ext uri="{BB962C8B-B14F-4D97-AF65-F5344CB8AC3E}">
        <p14:creationId xmlns:p14="http://schemas.microsoft.com/office/powerpoint/2010/main" val="25063448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ADPLD</a:t>
            </a:r>
            <a:endParaRPr lang="en-US" dirty="0"/>
          </a:p>
        </p:txBody>
      </p:sp>
      <p:sp>
        <p:nvSpPr>
          <p:cNvPr id="3" name="Content Placeholder 2"/>
          <p:cNvSpPr>
            <a:spLocks noGrp="1"/>
          </p:cNvSpPr>
          <p:nvPr>
            <p:ph idx="1"/>
          </p:nvPr>
        </p:nvSpPr>
        <p:spPr>
          <a:xfrm>
            <a:off x="457200" y="1166018"/>
            <a:ext cx="8229600" cy="4525963"/>
          </a:xfrm>
        </p:spPr>
        <p:txBody>
          <a:bodyPr>
            <a:normAutofit fontScale="85000" lnSpcReduction="20000"/>
          </a:bodyPr>
          <a:lstStyle/>
          <a:p>
            <a:r>
              <a:rPr lang="en-US" dirty="0" smtClean="0"/>
              <a:t>Loss of function mutations in ADPLD genes are more common than expected </a:t>
            </a:r>
          </a:p>
          <a:p>
            <a:r>
              <a:rPr lang="en-US" dirty="0" smtClean="0"/>
              <a:t>(20.2 cases /10,000 sequenced).</a:t>
            </a:r>
          </a:p>
          <a:p>
            <a:r>
              <a:rPr lang="en-US" dirty="0" smtClean="0"/>
              <a:t> </a:t>
            </a:r>
          </a:p>
          <a:p>
            <a:r>
              <a:rPr lang="en-US" dirty="0" smtClean="0"/>
              <a:t>Extensive heterogeneity w </a:t>
            </a:r>
            <a:r>
              <a:rPr lang="en-US" dirty="0"/>
              <a:t>n</a:t>
            </a:r>
            <a:r>
              <a:rPr lang="en-US" dirty="0" smtClean="0"/>
              <a:t>o one single gene accounting for large proportion of severe PLD cases.</a:t>
            </a:r>
          </a:p>
          <a:p>
            <a:endParaRPr lang="en-US" dirty="0" smtClean="0"/>
          </a:p>
          <a:p>
            <a:r>
              <a:rPr lang="en-US" dirty="0" smtClean="0"/>
              <a:t>Need to identify genetic modifiers:</a:t>
            </a:r>
          </a:p>
          <a:p>
            <a:r>
              <a:rPr lang="en-US" dirty="0"/>
              <a:t> </a:t>
            </a:r>
            <a:r>
              <a:rPr lang="en-US" dirty="0" smtClean="0"/>
              <a:t> - improve risk prediction</a:t>
            </a:r>
          </a:p>
          <a:p>
            <a:r>
              <a:rPr lang="en-US" dirty="0"/>
              <a:t> </a:t>
            </a:r>
            <a:r>
              <a:rPr lang="en-US" dirty="0" smtClean="0"/>
              <a:t> - ?Rx</a:t>
            </a:r>
            <a:endParaRPr lang="en-US" dirty="0"/>
          </a:p>
        </p:txBody>
      </p:sp>
    </p:spTree>
    <p:extLst>
      <p:ext uri="{BB962C8B-B14F-4D97-AF65-F5344CB8AC3E}">
        <p14:creationId xmlns:p14="http://schemas.microsoft.com/office/powerpoint/2010/main" val="38645708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a:xfrm>
            <a:off x="914400" y="5257800"/>
            <a:ext cx="8229600" cy="1143000"/>
          </a:xfrm>
        </p:spPr>
        <p:txBody>
          <a:bodyPr>
            <a:normAutofit fontScale="90000"/>
          </a:bodyPr>
          <a:lstStyle/>
          <a:p>
            <a:pPr algn="l">
              <a:defRPr/>
            </a:pPr>
            <a:r>
              <a:rPr lang="en-US" altLang="en-US" sz="2000">
                <a:solidFill>
                  <a:schemeClr val="bg1"/>
                </a:solidFill>
              </a:rPr>
              <a:t>Diagram depicting putative pathways up- or downregulated in polycystic kidney disease and rationale for treatment with a V2 receptor antagonists, somatostatin, triptolide; tyrosine kinase, src, MEK, TNFa, mTOR, or CKD inhibitors; metformin, and CFTR or KCA3.1 inhibitors (green boxes)</a:t>
            </a:r>
          </a:p>
        </p:txBody>
      </p:sp>
      <p:pic>
        <p:nvPicPr>
          <p:cNvPr id="21507" name="Picture 3" descr="KI diagr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52387"/>
            <a:ext cx="7696200" cy="459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8" name="Text Box 4"/>
          <p:cNvSpPr txBox="1">
            <a:spLocks noChangeArrowheads="1"/>
          </p:cNvSpPr>
          <p:nvPr/>
        </p:nvSpPr>
        <p:spPr bwMode="auto">
          <a:xfrm>
            <a:off x="5410200" y="6553200"/>
            <a:ext cx="3276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spAutoFit/>
          </a:bodyP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eaLnBrk="1" hangingPunct="1">
              <a:spcBef>
                <a:spcPct val="50000"/>
              </a:spcBef>
              <a:buClrTx/>
              <a:buSzTx/>
              <a:buFontTx/>
              <a:buNone/>
            </a:pPr>
            <a:r>
              <a:rPr lang="en-US" altLang="en-US" sz="1400">
                <a:latin typeface="Arial" charset="0"/>
              </a:rPr>
              <a:t>Torres, Harris, KI 76:149-168, 2009</a:t>
            </a:r>
          </a:p>
        </p:txBody>
      </p:sp>
    </p:spTree>
    <p:extLst>
      <p:ext uri="{BB962C8B-B14F-4D97-AF65-F5344CB8AC3E}">
        <p14:creationId xmlns:p14="http://schemas.microsoft.com/office/powerpoint/2010/main" val="35638709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71489" y="-228600"/>
            <a:ext cx="8229600" cy="1143000"/>
          </a:xfrm>
        </p:spPr>
        <p:txBody>
          <a:bodyPr/>
          <a:lstStyle/>
          <a:p>
            <a:pPr>
              <a:defRPr/>
            </a:pPr>
            <a:r>
              <a:rPr lang="en-US" altLang="en-US" smtClean="0">
                <a:solidFill>
                  <a:srgbClr val="FFFF00"/>
                </a:solidFill>
              </a:rPr>
              <a:t>Cystogenesis</a:t>
            </a:r>
          </a:p>
        </p:txBody>
      </p:sp>
      <p:sp>
        <p:nvSpPr>
          <p:cNvPr id="3" name="Content Placeholder 2"/>
          <p:cNvSpPr>
            <a:spLocks noGrp="1"/>
          </p:cNvSpPr>
          <p:nvPr>
            <p:ph idx="1"/>
          </p:nvPr>
        </p:nvSpPr>
        <p:spPr>
          <a:xfrm>
            <a:off x="152401" y="762001"/>
            <a:ext cx="8534400" cy="5267325"/>
          </a:xfrm>
        </p:spPr>
        <p:txBody>
          <a:bodyPr>
            <a:normAutofit fontScale="85000" lnSpcReduction="20000"/>
          </a:bodyPr>
          <a:lstStyle/>
          <a:p>
            <a:pPr marL="548583" indent="-411437">
              <a:buClr>
                <a:schemeClr val="tx1">
                  <a:shade val="95000"/>
                </a:schemeClr>
              </a:buClr>
              <a:buFont typeface="Wingdings 2"/>
              <a:buChar char=""/>
              <a:defRPr/>
            </a:pPr>
            <a:r>
              <a:rPr lang="en-US" dirty="0" smtClean="0">
                <a:solidFill>
                  <a:srgbClr val="FFFF00"/>
                </a:solidFill>
              </a:rPr>
              <a:t>Proliferation of renal tubular epithelial cells</a:t>
            </a:r>
          </a:p>
          <a:p>
            <a:pPr marL="548583" indent="-411437">
              <a:buClr>
                <a:schemeClr val="tx1">
                  <a:shade val="95000"/>
                </a:schemeClr>
              </a:buClr>
              <a:buFont typeface="Wingdings 2"/>
              <a:buChar char=""/>
              <a:defRPr/>
            </a:pPr>
            <a:endParaRPr lang="en-US" dirty="0" smtClean="0">
              <a:solidFill>
                <a:srgbClr val="FFFF00"/>
              </a:solidFill>
            </a:endParaRPr>
          </a:p>
          <a:p>
            <a:pPr marL="548583" indent="-411437">
              <a:buClr>
                <a:schemeClr val="tx1">
                  <a:shade val="95000"/>
                </a:schemeClr>
              </a:buClr>
              <a:buFont typeface="Wingdings 2"/>
              <a:buChar char=""/>
              <a:defRPr/>
            </a:pPr>
            <a:r>
              <a:rPr lang="en-US" dirty="0" smtClean="0">
                <a:solidFill>
                  <a:srgbClr val="FFFF00"/>
                </a:solidFill>
              </a:rPr>
              <a:t>Cyst cavity filled with fluid </a:t>
            </a:r>
          </a:p>
          <a:p>
            <a:pPr marL="0" indent="0">
              <a:buClr>
                <a:schemeClr val="tx1">
                  <a:shade val="95000"/>
                </a:schemeClr>
              </a:buClr>
              <a:buNone/>
              <a:defRPr/>
            </a:pPr>
            <a:r>
              <a:rPr lang="en-US" dirty="0">
                <a:solidFill>
                  <a:srgbClr val="FFFF00"/>
                </a:solidFill>
              </a:rPr>
              <a:t>f</a:t>
            </a:r>
            <a:r>
              <a:rPr lang="en-US" dirty="0" smtClean="0">
                <a:solidFill>
                  <a:srgbClr val="FFFF00"/>
                </a:solidFill>
              </a:rPr>
              <a:t>rom glomerular filtrate</a:t>
            </a:r>
          </a:p>
          <a:p>
            <a:pPr marL="0" indent="0">
              <a:buClr>
                <a:schemeClr val="tx1">
                  <a:shade val="95000"/>
                </a:schemeClr>
              </a:buClr>
              <a:buNone/>
              <a:defRPr/>
            </a:pPr>
            <a:endParaRPr lang="en-US" dirty="0">
              <a:solidFill>
                <a:srgbClr val="FFFF00"/>
              </a:solidFill>
            </a:endParaRPr>
          </a:p>
          <a:p>
            <a:pPr marL="548583" indent="-411437">
              <a:buClr>
                <a:schemeClr val="tx1">
                  <a:shade val="95000"/>
                </a:schemeClr>
              </a:buClr>
              <a:buFont typeface="Wingdings 2"/>
              <a:buChar char=""/>
              <a:defRPr/>
            </a:pPr>
            <a:r>
              <a:rPr lang="en-US" dirty="0" smtClean="0">
                <a:solidFill>
                  <a:srgbClr val="FFFF00"/>
                </a:solidFill>
              </a:rPr>
              <a:t>Cyst separates from parent </a:t>
            </a:r>
          </a:p>
          <a:p>
            <a:pPr marL="0" indent="0">
              <a:buClr>
                <a:schemeClr val="tx1">
                  <a:shade val="95000"/>
                </a:schemeClr>
              </a:buClr>
              <a:buNone/>
              <a:defRPr/>
            </a:pPr>
            <a:r>
              <a:rPr lang="en-US" dirty="0" smtClean="0">
                <a:solidFill>
                  <a:srgbClr val="FFFF00"/>
                </a:solidFill>
              </a:rPr>
              <a:t>nephrons</a:t>
            </a:r>
          </a:p>
          <a:p>
            <a:pPr marL="0" indent="0">
              <a:buClr>
                <a:schemeClr val="tx1">
                  <a:shade val="95000"/>
                </a:schemeClr>
              </a:buClr>
              <a:buNone/>
              <a:defRPr/>
            </a:pPr>
            <a:endParaRPr lang="en-US" dirty="0">
              <a:solidFill>
                <a:srgbClr val="FFFF00"/>
              </a:solidFill>
            </a:endParaRPr>
          </a:p>
          <a:p>
            <a:pPr marL="548583" indent="-411437">
              <a:buClr>
                <a:schemeClr val="tx1">
                  <a:shade val="95000"/>
                </a:schemeClr>
              </a:buClr>
              <a:buFont typeface="Wingdings 2"/>
              <a:buChar char=""/>
              <a:defRPr/>
            </a:pPr>
            <a:r>
              <a:rPr lang="en-US" dirty="0" smtClean="0">
                <a:solidFill>
                  <a:srgbClr val="FFFF00"/>
                </a:solidFill>
              </a:rPr>
              <a:t>Progressive cyst enlargement</a:t>
            </a:r>
          </a:p>
          <a:p>
            <a:pPr marL="0" indent="0">
              <a:buClr>
                <a:schemeClr val="tx1">
                  <a:shade val="95000"/>
                </a:schemeClr>
              </a:buClr>
              <a:buNone/>
              <a:defRPr/>
            </a:pPr>
            <a:r>
              <a:rPr lang="en-US" dirty="0">
                <a:solidFill>
                  <a:srgbClr val="FFFF00"/>
                </a:solidFill>
              </a:rPr>
              <a:t>b</a:t>
            </a:r>
            <a:r>
              <a:rPr lang="en-US" dirty="0" smtClean="0">
                <a:solidFill>
                  <a:srgbClr val="FFFF00"/>
                </a:solidFill>
              </a:rPr>
              <a:t>y cellular proliferation and </a:t>
            </a:r>
          </a:p>
          <a:p>
            <a:pPr marL="0" indent="0">
              <a:buClr>
                <a:schemeClr val="tx1">
                  <a:shade val="95000"/>
                </a:schemeClr>
              </a:buClr>
              <a:buNone/>
              <a:defRPr/>
            </a:pPr>
            <a:r>
              <a:rPr lang="en-US" dirty="0" smtClean="0">
                <a:solidFill>
                  <a:srgbClr val="FFFF00"/>
                </a:solidFill>
              </a:rPr>
              <a:t>fluid secretion into cyst lumen </a:t>
            </a:r>
          </a:p>
          <a:p>
            <a:pPr marL="0" indent="0">
              <a:buClr>
                <a:schemeClr val="tx1">
                  <a:shade val="95000"/>
                </a:schemeClr>
              </a:buClr>
              <a:buNone/>
              <a:defRPr/>
            </a:pPr>
            <a:r>
              <a:rPr lang="en-US" dirty="0" smtClean="0">
                <a:solidFill>
                  <a:srgbClr val="FFFF00"/>
                </a:solidFill>
              </a:rPr>
              <a:t>coupled with active </a:t>
            </a:r>
            <a:r>
              <a:rPr lang="en-US" dirty="0" err="1" smtClean="0">
                <a:solidFill>
                  <a:srgbClr val="FFFF00"/>
                </a:solidFill>
              </a:rPr>
              <a:t>Cl</a:t>
            </a:r>
            <a:r>
              <a:rPr lang="en-US" baseline="30000" dirty="0" smtClean="0">
                <a:solidFill>
                  <a:srgbClr val="FFFF00"/>
                </a:solidFill>
              </a:rPr>
              <a:t>-</a:t>
            </a:r>
            <a:r>
              <a:rPr lang="en-US" dirty="0" smtClean="0">
                <a:solidFill>
                  <a:srgbClr val="FFFF00"/>
                </a:solidFill>
              </a:rPr>
              <a:t> transport</a:t>
            </a:r>
          </a:p>
          <a:p>
            <a:pPr marL="548583" indent="-411437">
              <a:buClr>
                <a:schemeClr val="tx1">
                  <a:shade val="95000"/>
                </a:schemeClr>
              </a:buClr>
              <a:buFont typeface="Wingdings 2"/>
              <a:buChar char=""/>
              <a:defRPr/>
            </a:pPr>
            <a:endParaRPr lang="en-US" dirty="0"/>
          </a:p>
          <a:p>
            <a:pPr marL="548583" indent="-411437">
              <a:buClr>
                <a:schemeClr val="tx1">
                  <a:shade val="95000"/>
                </a:schemeClr>
              </a:buClr>
              <a:buFont typeface="Wingdings 2"/>
              <a:buChar char=""/>
              <a:defRPr/>
            </a:pPr>
            <a:endParaRPr lang="en-US" dirty="0" smtClean="0"/>
          </a:p>
          <a:p>
            <a:pPr marL="548583" indent="-411437">
              <a:buClr>
                <a:schemeClr val="tx1">
                  <a:shade val="95000"/>
                </a:schemeClr>
              </a:buClr>
              <a:buFont typeface="Wingdings 2"/>
              <a:buChar char=""/>
              <a:defRPr/>
            </a:pPr>
            <a:endParaRPr lang="en-US" dirty="0" smtClean="0"/>
          </a:p>
          <a:p>
            <a:pPr marL="548583" indent="-411437">
              <a:buClr>
                <a:schemeClr val="tx1">
                  <a:shade val="95000"/>
                </a:schemeClr>
              </a:buClr>
              <a:buFont typeface="Wingdings 2"/>
              <a:buChar char=""/>
              <a:defRPr/>
            </a:pPr>
            <a:endParaRPr lang="en-US" dirty="0" smtClean="0"/>
          </a:p>
        </p:txBody>
      </p:sp>
      <p:pic>
        <p:nvPicPr>
          <p:cNvPr id="174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6175" y="1600200"/>
            <a:ext cx="4187825" cy="473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413" name="TextBox 5"/>
          <p:cNvSpPr txBox="1">
            <a:spLocks noChangeArrowheads="1"/>
          </p:cNvSpPr>
          <p:nvPr/>
        </p:nvSpPr>
        <p:spPr bwMode="auto">
          <a:xfrm>
            <a:off x="228600" y="6116639"/>
            <a:ext cx="3659853" cy="65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5" rIns="91430" bIns="45715">
            <a:spAutoFit/>
          </a:bodyP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eaLnBrk="1" hangingPunct="1">
              <a:spcBef>
                <a:spcPct val="0"/>
              </a:spcBef>
              <a:buClrTx/>
              <a:buSzTx/>
              <a:buFontTx/>
              <a:buNone/>
            </a:pPr>
            <a:r>
              <a:rPr lang="en-US" altLang="en-US" sz="1800">
                <a:latin typeface="Arial" charset="0"/>
              </a:rPr>
              <a:t>N Engl J Med 2008; 359: 1477-85</a:t>
            </a:r>
          </a:p>
          <a:p>
            <a:pPr eaLnBrk="1" hangingPunct="1">
              <a:spcBef>
                <a:spcPct val="0"/>
              </a:spcBef>
              <a:buClrTx/>
              <a:buSzTx/>
              <a:buFontTx/>
              <a:buNone/>
            </a:pPr>
            <a:r>
              <a:rPr lang="en-US" altLang="en-US" sz="1800">
                <a:latin typeface="Arial" charset="0"/>
              </a:rPr>
              <a:t>J Am Soc Nephrol 2008; 19: 1-2</a:t>
            </a:r>
          </a:p>
        </p:txBody>
      </p:sp>
    </p:spTree>
    <p:extLst>
      <p:ext uri="{BB962C8B-B14F-4D97-AF65-F5344CB8AC3E}">
        <p14:creationId xmlns:p14="http://schemas.microsoft.com/office/powerpoint/2010/main" val="8061972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fontScale="90000"/>
          </a:bodyPr>
          <a:lstStyle/>
          <a:p>
            <a:pPr>
              <a:defRPr/>
            </a:pPr>
            <a:r>
              <a:rPr lang="en-US" altLang="en-US" sz="4000"/>
              <a:t>Mediator of Electrolyte-Fluid Secretion is Cl</a:t>
            </a:r>
            <a:r>
              <a:rPr lang="en-US" altLang="en-US" sz="4000" baseline="30000"/>
              <a:t>- </a:t>
            </a:r>
            <a:r>
              <a:rPr lang="en-US" altLang="en-US" sz="4000"/>
              <a:t>Channel</a:t>
            </a:r>
            <a:endParaRPr lang="en-US" altLang="en-US" sz="4000" baseline="30000"/>
          </a:p>
        </p:txBody>
      </p:sp>
      <p:sp>
        <p:nvSpPr>
          <p:cNvPr id="19459" name="Rectangle 3"/>
          <p:cNvSpPr>
            <a:spLocks noGrp="1" noChangeArrowheads="1"/>
          </p:cNvSpPr>
          <p:nvPr>
            <p:ph idx="1"/>
          </p:nvPr>
        </p:nvSpPr>
        <p:spPr>
          <a:xfrm>
            <a:off x="457200" y="1828800"/>
            <a:ext cx="8153400" cy="4724400"/>
          </a:xfrm>
        </p:spPr>
        <p:txBody>
          <a:bodyPr/>
          <a:lstStyle/>
          <a:p>
            <a:r>
              <a:rPr lang="en-US" altLang="en-US" dirty="0" smtClean="0">
                <a:solidFill>
                  <a:srgbClr val="FFFF00"/>
                </a:solidFill>
              </a:rPr>
              <a:t>Cyst growth involves secretion of electrolytes and fluid by </a:t>
            </a:r>
            <a:r>
              <a:rPr lang="en-US" altLang="en-US" dirty="0">
                <a:solidFill>
                  <a:srgbClr val="FFFF00"/>
                </a:solidFill>
              </a:rPr>
              <a:t>epithelial cells</a:t>
            </a:r>
          </a:p>
          <a:p>
            <a:pPr marL="0" indent="0" eaLnBrk="1" hangingPunct="1">
              <a:buNone/>
            </a:pPr>
            <a:r>
              <a:rPr lang="en-US" altLang="en-US" dirty="0" smtClean="0">
                <a:solidFill>
                  <a:srgbClr val="FFFF00"/>
                </a:solidFill>
              </a:rPr>
              <a:t>    that </a:t>
            </a:r>
            <a:r>
              <a:rPr lang="en-US" altLang="en-US" smtClean="0">
                <a:solidFill>
                  <a:srgbClr val="FFFF00"/>
                </a:solidFill>
              </a:rPr>
              <a:t>line cysts</a:t>
            </a:r>
          </a:p>
          <a:p>
            <a:pPr marL="0" indent="0" eaLnBrk="1" hangingPunct="1">
              <a:buNone/>
            </a:pPr>
            <a:endParaRPr lang="en-US" altLang="en-US" dirty="0" smtClean="0">
              <a:solidFill>
                <a:srgbClr val="FFFF00"/>
              </a:solidFill>
            </a:endParaRPr>
          </a:p>
          <a:p>
            <a:pPr eaLnBrk="1" hangingPunct="1"/>
            <a:r>
              <a:rPr lang="en-US" altLang="en-US" dirty="0" smtClean="0">
                <a:solidFill>
                  <a:srgbClr val="FFFF00"/>
                </a:solidFill>
              </a:rPr>
              <a:t>Cystic Fibrosis Transmembrane Regulator (CFTR) is a mediator of electrolyte-fluid secretion via chloride channel</a:t>
            </a:r>
          </a:p>
        </p:txBody>
      </p:sp>
    </p:spTree>
    <p:extLst>
      <p:ext uri="{BB962C8B-B14F-4D97-AF65-F5344CB8AC3E}">
        <p14:creationId xmlns:p14="http://schemas.microsoft.com/office/powerpoint/2010/main" val="14296642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82600" y="609600"/>
            <a:ext cx="7975600" cy="1143000"/>
          </a:xfrm>
        </p:spPr>
        <p:txBody>
          <a:bodyPr>
            <a:normAutofit fontScale="90000"/>
          </a:bodyPr>
          <a:lstStyle/>
          <a:p>
            <a:pPr>
              <a:defRPr/>
            </a:pPr>
            <a:r>
              <a:rPr lang="en-US" altLang="en-US" sz="3600"/>
              <a:t>Hypothesis About Role of Angiogenesis in ADPKD</a:t>
            </a:r>
          </a:p>
        </p:txBody>
      </p:sp>
      <p:sp>
        <p:nvSpPr>
          <p:cNvPr id="30723" name="Rectangle 3"/>
          <p:cNvSpPr>
            <a:spLocks noGrp="1" noChangeArrowheads="1"/>
          </p:cNvSpPr>
          <p:nvPr>
            <p:ph idx="1"/>
          </p:nvPr>
        </p:nvSpPr>
        <p:spPr>
          <a:xfrm>
            <a:off x="990601" y="1828800"/>
            <a:ext cx="7772400" cy="5029200"/>
          </a:xfrm>
        </p:spPr>
        <p:txBody>
          <a:bodyPr/>
          <a:lstStyle/>
          <a:p>
            <a:pPr eaLnBrk="1" hangingPunct="1"/>
            <a:r>
              <a:rPr lang="en-US" altLang="en-US" b="1" smtClean="0">
                <a:solidFill>
                  <a:srgbClr val="FFFF99"/>
                </a:solidFill>
              </a:rPr>
              <a:t>Necessary for cyst cells to grow</a:t>
            </a:r>
          </a:p>
          <a:p>
            <a:pPr eaLnBrk="1" hangingPunct="1"/>
            <a:r>
              <a:rPr lang="en-US" altLang="en-US" b="1" smtClean="0">
                <a:solidFill>
                  <a:srgbClr val="FFFF99"/>
                </a:solidFill>
              </a:rPr>
              <a:t>Responsible for increased vascular permeability facilitating fluid secretion into cysts</a:t>
            </a:r>
          </a:p>
          <a:p>
            <a:pPr eaLnBrk="1" hangingPunct="1"/>
            <a:r>
              <a:rPr lang="en-US" altLang="en-US" b="1" smtClean="0">
                <a:solidFill>
                  <a:srgbClr val="FFFF99"/>
                </a:solidFill>
              </a:rPr>
              <a:t>Neovascularization may result in formation of aneurysms</a:t>
            </a:r>
          </a:p>
          <a:p>
            <a:pPr lvl="1" eaLnBrk="1" hangingPunct="1"/>
            <a:r>
              <a:rPr lang="en-US" altLang="en-US" b="1" smtClean="0">
                <a:solidFill>
                  <a:schemeClr val="bg1"/>
                </a:solidFill>
              </a:rPr>
              <a:t>? Brain – PC 1 &amp; 2 expressed in smooth muscle cells of cerebral arteries</a:t>
            </a:r>
          </a:p>
          <a:p>
            <a:pPr lvl="1" eaLnBrk="1" hangingPunct="1"/>
            <a:r>
              <a:rPr lang="en-US" altLang="en-US" b="1" smtClean="0">
                <a:solidFill>
                  <a:schemeClr val="bg1"/>
                </a:solidFill>
              </a:rPr>
              <a:t>? Renal bleeding</a:t>
            </a:r>
          </a:p>
        </p:txBody>
      </p:sp>
    </p:spTree>
    <p:extLst>
      <p:ext uri="{BB962C8B-B14F-4D97-AF65-F5344CB8AC3E}">
        <p14:creationId xmlns:p14="http://schemas.microsoft.com/office/powerpoint/2010/main" val="1840596632"/>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a:defRPr/>
            </a:pPr>
            <a:r>
              <a:rPr lang="en-US" altLang="en-US" smtClean="0">
                <a:solidFill>
                  <a:srgbClr val="FFFF00"/>
                </a:solidFill>
              </a:rPr>
              <a:t>Angiogenesis</a:t>
            </a:r>
          </a:p>
        </p:txBody>
      </p:sp>
      <p:sp>
        <p:nvSpPr>
          <p:cNvPr id="25603" name="Rectangle 3"/>
          <p:cNvSpPr>
            <a:spLocks noGrp="1" noChangeArrowheads="1"/>
          </p:cNvSpPr>
          <p:nvPr>
            <p:ph idx="1"/>
          </p:nvPr>
        </p:nvSpPr>
        <p:spPr>
          <a:xfrm>
            <a:off x="381001" y="1447801"/>
            <a:ext cx="8229600" cy="4525963"/>
          </a:xfrm>
        </p:spPr>
        <p:txBody>
          <a:bodyPr>
            <a:normAutofit fontScale="92500"/>
          </a:bodyPr>
          <a:lstStyle/>
          <a:p>
            <a:pPr marL="548583" indent="-411437">
              <a:lnSpc>
                <a:spcPct val="80000"/>
              </a:lnSpc>
              <a:buClr>
                <a:schemeClr val="tx1">
                  <a:shade val="95000"/>
                </a:schemeClr>
              </a:buClr>
              <a:buNone/>
              <a:defRPr/>
            </a:pPr>
            <a:r>
              <a:rPr lang="en-US" altLang="en-US" sz="2400" dirty="0">
                <a:solidFill>
                  <a:srgbClr val="FFFF00"/>
                </a:solidFill>
              </a:rPr>
              <a:t>VEGF – a potent regulator of angiogenesis.</a:t>
            </a:r>
          </a:p>
          <a:p>
            <a:pPr marL="548583" indent="-411437">
              <a:lnSpc>
                <a:spcPct val="80000"/>
              </a:lnSpc>
              <a:buClr>
                <a:schemeClr val="tx1">
                  <a:shade val="95000"/>
                </a:schemeClr>
              </a:buClr>
              <a:buNone/>
              <a:defRPr/>
            </a:pPr>
            <a:r>
              <a:rPr lang="en-US" altLang="en-US" sz="2400" dirty="0">
                <a:solidFill>
                  <a:srgbClr val="FFFF00"/>
                </a:solidFill>
              </a:rPr>
              <a:t>           -- demonstrated in ADPKD cyst fluid</a:t>
            </a:r>
          </a:p>
          <a:p>
            <a:pPr marL="548583" indent="-411437">
              <a:lnSpc>
                <a:spcPct val="80000"/>
              </a:lnSpc>
              <a:buClr>
                <a:schemeClr val="tx1">
                  <a:shade val="95000"/>
                </a:schemeClr>
              </a:buClr>
              <a:buNone/>
              <a:defRPr/>
            </a:pPr>
            <a:r>
              <a:rPr lang="en-US" altLang="en-US" sz="2400" dirty="0">
                <a:solidFill>
                  <a:srgbClr val="FFFF00"/>
                </a:solidFill>
              </a:rPr>
              <a:t>           -- correlates with </a:t>
            </a:r>
            <a:r>
              <a:rPr lang="en-US" altLang="en-US" sz="2400" dirty="0" smtClean="0">
                <a:solidFill>
                  <a:srgbClr val="FFFF00"/>
                </a:solidFill>
              </a:rPr>
              <a:t>TKV</a:t>
            </a:r>
            <a:r>
              <a:rPr lang="en-US" altLang="en-US" sz="2400" dirty="0">
                <a:solidFill>
                  <a:srgbClr val="FFFF00"/>
                </a:solidFill>
              </a:rPr>
              <a:t>/TCV and LVMI</a:t>
            </a:r>
          </a:p>
          <a:p>
            <a:pPr marL="548583" indent="-411437">
              <a:lnSpc>
                <a:spcPct val="80000"/>
              </a:lnSpc>
              <a:buClr>
                <a:schemeClr val="tx1">
                  <a:shade val="95000"/>
                </a:schemeClr>
              </a:buClr>
              <a:buNone/>
              <a:defRPr/>
            </a:pPr>
            <a:r>
              <a:rPr lang="en-US" altLang="en-US" sz="2400" dirty="0">
                <a:solidFill>
                  <a:srgbClr val="FFFF00"/>
                </a:solidFill>
              </a:rPr>
              <a:t>           -- negatively correlated with </a:t>
            </a:r>
            <a:r>
              <a:rPr lang="en-US" altLang="en-US" sz="2400" dirty="0" err="1">
                <a:solidFill>
                  <a:srgbClr val="FFFF00"/>
                </a:solidFill>
              </a:rPr>
              <a:t>Ccr</a:t>
            </a:r>
            <a:endParaRPr lang="en-US" altLang="en-US" sz="2400" dirty="0">
              <a:solidFill>
                <a:srgbClr val="FFFF00"/>
              </a:solidFill>
            </a:endParaRPr>
          </a:p>
          <a:p>
            <a:pPr marL="548583" indent="-411437">
              <a:lnSpc>
                <a:spcPct val="80000"/>
              </a:lnSpc>
              <a:buClr>
                <a:schemeClr val="tx1">
                  <a:shade val="95000"/>
                </a:schemeClr>
              </a:buClr>
              <a:buNone/>
              <a:defRPr/>
            </a:pPr>
            <a:endParaRPr lang="en-US" altLang="en-US" sz="2400" dirty="0">
              <a:solidFill>
                <a:srgbClr val="FFFF00"/>
              </a:solidFill>
            </a:endParaRPr>
          </a:p>
          <a:p>
            <a:pPr marL="548583" indent="-411437">
              <a:lnSpc>
                <a:spcPct val="80000"/>
              </a:lnSpc>
              <a:buClr>
                <a:schemeClr val="tx1">
                  <a:shade val="95000"/>
                </a:schemeClr>
              </a:buClr>
              <a:buNone/>
              <a:defRPr/>
            </a:pPr>
            <a:r>
              <a:rPr lang="en-US" altLang="en-US" sz="2400" dirty="0">
                <a:solidFill>
                  <a:srgbClr val="FFFF00"/>
                </a:solidFill>
              </a:rPr>
              <a:t>Hypothesis: angiogenesis plays a role in early progression of renal and CV disease in ADPKD. Hypertensive children have significantly higher LVMI than </a:t>
            </a:r>
            <a:r>
              <a:rPr lang="en-US" altLang="en-US" sz="2400" dirty="0" err="1">
                <a:solidFill>
                  <a:srgbClr val="FFFF00"/>
                </a:solidFill>
              </a:rPr>
              <a:t>normotensive</a:t>
            </a:r>
            <a:r>
              <a:rPr lang="en-US" altLang="en-US" sz="2400" dirty="0">
                <a:solidFill>
                  <a:srgbClr val="FFFF00"/>
                </a:solidFill>
              </a:rPr>
              <a:t> PKD patients.</a:t>
            </a:r>
          </a:p>
          <a:p>
            <a:pPr marL="548583" indent="-411437">
              <a:lnSpc>
                <a:spcPct val="80000"/>
              </a:lnSpc>
              <a:buClr>
                <a:schemeClr val="tx1">
                  <a:shade val="95000"/>
                </a:schemeClr>
              </a:buClr>
              <a:buNone/>
              <a:defRPr/>
            </a:pPr>
            <a:endParaRPr lang="en-US" altLang="en-US" sz="2400" dirty="0">
              <a:solidFill>
                <a:srgbClr val="FFFF00"/>
              </a:solidFill>
            </a:endParaRPr>
          </a:p>
          <a:p>
            <a:pPr marL="548583" indent="-411437">
              <a:lnSpc>
                <a:spcPct val="80000"/>
              </a:lnSpc>
              <a:buClr>
                <a:schemeClr val="tx1">
                  <a:shade val="95000"/>
                </a:schemeClr>
              </a:buClr>
              <a:buNone/>
              <a:defRPr/>
            </a:pPr>
            <a:r>
              <a:rPr lang="en-US" altLang="en-US" sz="2400" dirty="0">
                <a:solidFill>
                  <a:srgbClr val="FFFF00"/>
                </a:solidFill>
              </a:rPr>
              <a:t>LVH less with good BP control, short duration of HTN and use of ACE-I/ARB. Early BP Rx may decease CV deaths</a:t>
            </a:r>
          </a:p>
          <a:p>
            <a:pPr marL="548583" indent="-411437">
              <a:lnSpc>
                <a:spcPct val="80000"/>
              </a:lnSpc>
              <a:buClr>
                <a:schemeClr val="tx1">
                  <a:shade val="95000"/>
                </a:schemeClr>
              </a:buClr>
              <a:buNone/>
              <a:defRPr/>
            </a:pPr>
            <a:endParaRPr lang="en-US" altLang="en-US" sz="2400" dirty="0">
              <a:solidFill>
                <a:srgbClr val="FFFF00"/>
              </a:solidFill>
            </a:endParaRPr>
          </a:p>
          <a:p>
            <a:pPr marL="548583" indent="-411437">
              <a:lnSpc>
                <a:spcPct val="80000"/>
              </a:lnSpc>
              <a:buClr>
                <a:schemeClr val="tx1">
                  <a:shade val="95000"/>
                </a:schemeClr>
              </a:buClr>
              <a:buNone/>
              <a:defRPr/>
            </a:pPr>
            <a:r>
              <a:rPr lang="en-US" altLang="en-US" sz="1800" dirty="0" err="1">
                <a:solidFill>
                  <a:srgbClr val="FFFF00"/>
                </a:solidFill>
              </a:rPr>
              <a:t>Gitomer</a:t>
            </a:r>
            <a:r>
              <a:rPr lang="en-US" altLang="en-US" sz="1800" dirty="0">
                <a:solidFill>
                  <a:srgbClr val="FFFF00"/>
                </a:solidFill>
              </a:rPr>
              <a:t>, et al. and </a:t>
            </a:r>
            <a:r>
              <a:rPr lang="en-US" altLang="en-US" sz="1800" dirty="0" err="1">
                <a:solidFill>
                  <a:srgbClr val="FFFF00"/>
                </a:solidFill>
              </a:rPr>
              <a:t>Perrone</a:t>
            </a:r>
            <a:r>
              <a:rPr lang="en-US" altLang="en-US" sz="1800" dirty="0">
                <a:solidFill>
                  <a:srgbClr val="FFFF00"/>
                </a:solidFill>
              </a:rPr>
              <a:t>, et al. (HALT PKD Study) </a:t>
            </a:r>
            <a:r>
              <a:rPr lang="en-US" altLang="en-US" sz="1800" dirty="0" smtClean="0">
                <a:solidFill>
                  <a:srgbClr val="FFFF00"/>
                </a:solidFill>
              </a:rPr>
              <a:t>2017</a:t>
            </a:r>
            <a:endParaRPr lang="en-US" altLang="en-US" sz="1800" dirty="0">
              <a:solidFill>
                <a:srgbClr val="FFFF00"/>
              </a:solidFill>
            </a:endParaRPr>
          </a:p>
          <a:p>
            <a:pPr marL="548583" indent="-411437">
              <a:lnSpc>
                <a:spcPct val="80000"/>
              </a:lnSpc>
              <a:buClr>
                <a:schemeClr val="tx1">
                  <a:shade val="95000"/>
                </a:schemeClr>
              </a:buClr>
              <a:buNone/>
              <a:defRPr/>
            </a:pPr>
            <a:r>
              <a:rPr lang="en-US" altLang="en-US" sz="800" baseline="-50000" dirty="0" err="1"/>
              <a:t>r</a:t>
            </a:r>
            <a:endParaRPr lang="en-US" altLang="en-US" sz="800" baseline="-50000" dirty="0"/>
          </a:p>
        </p:txBody>
      </p:sp>
    </p:spTree>
    <p:extLst>
      <p:ext uri="{BB962C8B-B14F-4D97-AF65-F5344CB8AC3E}">
        <p14:creationId xmlns:p14="http://schemas.microsoft.com/office/powerpoint/2010/main" val="29761185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1595"/>
            <a:ext cx="8229600" cy="1219200"/>
          </a:xfrm>
        </p:spPr>
        <p:txBody>
          <a:bodyPr/>
          <a:lstStyle/>
          <a:p>
            <a:pPr eaLnBrk="1" hangingPunct="1">
              <a:defRPr/>
            </a:pPr>
            <a:r>
              <a:rPr lang="en-US" dirty="0" smtClean="0"/>
              <a:t>Imaging</a:t>
            </a:r>
            <a:endParaRPr lang="en-US" dirty="0"/>
          </a:p>
        </p:txBody>
      </p:sp>
      <p:sp>
        <p:nvSpPr>
          <p:cNvPr id="15363" name="Subtitle 2"/>
          <p:cNvSpPr>
            <a:spLocks noGrp="1"/>
          </p:cNvSpPr>
          <p:nvPr>
            <p:ph type="subTitle" idx="1"/>
          </p:nvPr>
        </p:nvSpPr>
        <p:spPr>
          <a:xfrm>
            <a:off x="1219200" y="1524000"/>
            <a:ext cx="6477000" cy="4724400"/>
          </a:xfrm>
        </p:spPr>
        <p:txBody>
          <a:bodyPr>
            <a:normAutofit fontScale="85000" lnSpcReduction="20000"/>
          </a:bodyPr>
          <a:lstStyle/>
          <a:p>
            <a:pPr eaLnBrk="1" hangingPunct="1"/>
            <a:r>
              <a:rPr lang="en-US" altLang="en-US" dirty="0" smtClean="0">
                <a:solidFill>
                  <a:srgbClr val="FFFF00"/>
                </a:solidFill>
              </a:rPr>
              <a:t>Current US can detect cysts ~1cm or &gt; in diameter.</a:t>
            </a:r>
          </a:p>
          <a:p>
            <a:pPr eaLnBrk="1" hangingPunct="1"/>
            <a:r>
              <a:rPr lang="en-US" altLang="en-US" dirty="0" smtClean="0">
                <a:solidFill>
                  <a:srgbClr val="FFFF00"/>
                </a:solidFill>
              </a:rPr>
              <a:t>High resolution modern US scanners can detect  cysts down to 2-3 mm.</a:t>
            </a:r>
          </a:p>
          <a:p>
            <a:pPr eaLnBrk="1" hangingPunct="1"/>
            <a:endParaRPr lang="en-US" altLang="en-US" dirty="0" smtClean="0">
              <a:solidFill>
                <a:srgbClr val="FFFF00"/>
              </a:solidFill>
            </a:endParaRPr>
          </a:p>
          <a:p>
            <a:pPr eaLnBrk="1" hangingPunct="1"/>
            <a:r>
              <a:rPr lang="en-US" altLang="en-US" dirty="0" smtClean="0">
                <a:solidFill>
                  <a:srgbClr val="FFFF00"/>
                </a:solidFill>
              </a:rPr>
              <a:t>MRI sensitive to 0.9 mm or &gt;.</a:t>
            </a:r>
          </a:p>
          <a:p>
            <a:pPr eaLnBrk="1" hangingPunct="1"/>
            <a:endParaRPr lang="en-US" altLang="en-US" dirty="0" smtClean="0">
              <a:solidFill>
                <a:srgbClr val="FFFF00"/>
              </a:solidFill>
            </a:endParaRPr>
          </a:p>
          <a:p>
            <a:pPr eaLnBrk="1" hangingPunct="1"/>
            <a:r>
              <a:rPr lang="en-US" altLang="en-US" dirty="0" smtClean="0">
                <a:solidFill>
                  <a:srgbClr val="FFFF00"/>
                </a:solidFill>
              </a:rPr>
              <a:t>US kidney length &gt;16.5 cm and </a:t>
            </a:r>
            <a:r>
              <a:rPr lang="en-US" altLang="en-US" dirty="0" err="1" smtClean="0">
                <a:solidFill>
                  <a:srgbClr val="FFFF00"/>
                </a:solidFill>
              </a:rPr>
              <a:t>htTKV</a:t>
            </a:r>
            <a:r>
              <a:rPr lang="en-US" altLang="en-US" dirty="0" smtClean="0">
                <a:solidFill>
                  <a:srgbClr val="FFFF00"/>
                </a:solidFill>
              </a:rPr>
              <a:t>  &gt;650 ml had best cut point for predicting the development of CKD Stage III</a:t>
            </a:r>
          </a:p>
          <a:p>
            <a:endParaRPr lang="en-US" altLang="en-US" sz="1700" dirty="0" smtClean="0">
              <a:solidFill>
                <a:srgbClr val="FFFF00"/>
              </a:solidFill>
            </a:endParaRPr>
          </a:p>
          <a:p>
            <a:pPr lvl="3"/>
            <a:r>
              <a:rPr lang="en-US" altLang="en-US" sz="2100" dirty="0" smtClean="0">
                <a:solidFill>
                  <a:srgbClr val="FFFF00"/>
                </a:solidFill>
              </a:rPr>
              <a:t>			</a:t>
            </a:r>
            <a:endParaRPr lang="en-US" altLang="en-US" sz="2100" dirty="0">
              <a:solidFill>
                <a:srgbClr val="FFFF00"/>
              </a:solidFill>
            </a:endParaRPr>
          </a:p>
          <a:p>
            <a:pPr lvl="3"/>
            <a:r>
              <a:rPr lang="en-US" altLang="en-US" sz="2100" dirty="0" smtClean="0">
                <a:solidFill>
                  <a:srgbClr val="FFFF00"/>
                </a:solidFill>
              </a:rPr>
              <a:t>KI 88:146-151, 2015</a:t>
            </a:r>
          </a:p>
        </p:txBody>
      </p:sp>
    </p:spTree>
    <p:extLst>
      <p:ext uri="{BB962C8B-B14F-4D97-AF65-F5344CB8AC3E}">
        <p14:creationId xmlns:p14="http://schemas.microsoft.com/office/powerpoint/2010/main" val="17980448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Criteria for US Diagnosis</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447800"/>
            <a:ext cx="6743700" cy="4959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926932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73114" y="381000"/>
            <a:ext cx="7597775" cy="59245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endParaRPr lang="en-US"/>
          </a:p>
        </p:txBody>
      </p:sp>
      <p:pic>
        <p:nvPicPr>
          <p:cNvPr id="1843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r="8102"/>
          <a:stretch>
            <a:fillRect/>
          </a:stretch>
        </p:blipFill>
        <p:spPr bwMode="auto">
          <a:xfrm>
            <a:off x="4191000" y="2057400"/>
            <a:ext cx="3479800" cy="2382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9814" y="5029200"/>
            <a:ext cx="7064375" cy="590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7"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5850" y="514351"/>
            <a:ext cx="6972300" cy="1162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8"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36664" y="2209800"/>
            <a:ext cx="3335337" cy="2535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429109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685800" y="152401"/>
            <a:ext cx="7772400" cy="54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nchor="ct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algn="ctr" eaLnBrk="1" hangingPunct="1">
              <a:spcBef>
                <a:spcPct val="0"/>
              </a:spcBef>
              <a:buClrTx/>
              <a:buSzTx/>
              <a:buFontTx/>
              <a:buNone/>
            </a:pPr>
            <a:r>
              <a:rPr lang="en-US" altLang="en-US" sz="3600">
                <a:solidFill>
                  <a:srgbClr val="FFFF00"/>
                </a:solidFill>
                <a:latin typeface="Microsoft Sans Serif" pitchFamily="34" charset="0"/>
              </a:rPr>
              <a:t>Primary Cilia on Kidney Cells</a:t>
            </a:r>
          </a:p>
        </p:txBody>
      </p:sp>
      <p:pic>
        <p:nvPicPr>
          <p:cNvPr id="24579" name="Picture 3" descr="cil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076" y="973139"/>
            <a:ext cx="5561013" cy="512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0" name="Line 4"/>
          <p:cNvSpPr>
            <a:spLocks noChangeShapeType="1"/>
          </p:cNvSpPr>
          <p:nvPr/>
        </p:nvSpPr>
        <p:spPr bwMode="auto">
          <a:xfrm>
            <a:off x="0" y="788988"/>
            <a:ext cx="9144000" cy="0"/>
          </a:xfrm>
          <a:prstGeom prst="line">
            <a:avLst/>
          </a:prstGeom>
          <a:noFill/>
          <a:ln w="12700">
            <a:solidFill>
              <a:srgbClr val="33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lstStyle/>
          <a:p>
            <a:endParaRPr lang="en-US"/>
          </a:p>
        </p:txBody>
      </p:sp>
      <p:pic>
        <p:nvPicPr>
          <p:cNvPr id="24581" name="Picture 5" descr="3700253f1.jpg"/>
          <p:cNvPicPr>
            <a:picLocks noChangeAspect="1" noChangeArrowheads="1"/>
          </p:cNvPicPr>
          <p:nvPr/>
        </p:nvPicPr>
        <p:blipFill>
          <a:blip r:embed="rId3">
            <a:extLst>
              <a:ext uri="{28A0092B-C50C-407E-A947-70E740481C1C}">
                <a14:useLocalDpi xmlns:a14="http://schemas.microsoft.com/office/drawing/2010/main" val="0"/>
              </a:ext>
            </a:extLst>
          </a:blip>
          <a:srcRect l="55142" r="19489"/>
          <a:stretch>
            <a:fillRect/>
          </a:stretch>
        </p:blipFill>
        <p:spPr bwMode="auto">
          <a:xfrm>
            <a:off x="6062664" y="954088"/>
            <a:ext cx="2816225" cy="5129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2" name="Text Box 6"/>
          <p:cNvSpPr txBox="1">
            <a:spLocks noChangeArrowheads="1"/>
          </p:cNvSpPr>
          <p:nvPr/>
        </p:nvSpPr>
        <p:spPr bwMode="auto">
          <a:xfrm>
            <a:off x="6126163" y="6434139"/>
            <a:ext cx="2983714" cy="3715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5" rIns="91430" bIns="45715">
            <a:spAutoFit/>
          </a:bodyP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eaLnBrk="1" hangingPunct="1">
              <a:spcBef>
                <a:spcPct val="0"/>
              </a:spcBef>
              <a:buClrTx/>
              <a:buSzTx/>
              <a:buFontTx/>
              <a:buNone/>
            </a:pPr>
            <a:r>
              <a:rPr lang="en-US" altLang="en-US" sz="1800">
                <a:latin typeface="Microsoft Sans Serif" pitchFamily="34" charset="0"/>
              </a:rPr>
              <a:t>Wheatley, 1995; Pan, 2005</a:t>
            </a:r>
          </a:p>
        </p:txBody>
      </p:sp>
    </p:spTree>
    <p:extLst>
      <p:ext uri="{BB962C8B-B14F-4D97-AF65-F5344CB8AC3E}">
        <p14:creationId xmlns:p14="http://schemas.microsoft.com/office/powerpoint/2010/main" val="39493385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219075" y="228600"/>
            <a:ext cx="84582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nchor="ct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algn="ctr" eaLnBrk="1" hangingPunct="1">
              <a:spcBef>
                <a:spcPct val="0"/>
              </a:spcBef>
              <a:buClrTx/>
              <a:buSzTx/>
              <a:buFontTx/>
              <a:buNone/>
            </a:pPr>
            <a:r>
              <a:rPr lang="en-US" altLang="en-US" sz="3600">
                <a:solidFill>
                  <a:srgbClr val="FFFF00"/>
                </a:solidFill>
                <a:latin typeface="Microsoft Sans Serif" pitchFamily="34" charset="0"/>
              </a:rPr>
              <a:t>Evidence that PKD is a Disorder of Cilia</a:t>
            </a:r>
          </a:p>
        </p:txBody>
      </p:sp>
      <p:sp>
        <p:nvSpPr>
          <p:cNvPr id="25603" name="Rectangle 3"/>
          <p:cNvSpPr>
            <a:spLocks noChangeArrowheads="1"/>
          </p:cNvSpPr>
          <p:nvPr/>
        </p:nvSpPr>
        <p:spPr bwMode="auto">
          <a:xfrm>
            <a:off x="439739" y="1147764"/>
            <a:ext cx="8043862" cy="5502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lstStyle>
            <a:lvl1pPr marL="342900" indent="-342900"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eaLnBrk="1" hangingPunct="1">
              <a:spcBef>
                <a:spcPct val="0"/>
              </a:spcBef>
              <a:spcAft>
                <a:spcPct val="50000"/>
              </a:spcAft>
              <a:buClrTx/>
              <a:buSzTx/>
              <a:buFontTx/>
              <a:buChar char="•"/>
            </a:pPr>
            <a:r>
              <a:rPr lang="en-US" altLang="en-US" sz="3200" dirty="0">
                <a:solidFill>
                  <a:srgbClr val="FFFF99"/>
                </a:solidFill>
                <a:latin typeface="Microsoft Sans Serif" pitchFamily="34" charset="0"/>
              </a:rPr>
              <a:t>The proteins that are mutated in ADPKD and ARPKD are located in kidney cilia</a:t>
            </a:r>
          </a:p>
          <a:p>
            <a:pPr lvl="1" eaLnBrk="1" hangingPunct="1">
              <a:spcBef>
                <a:spcPct val="0"/>
              </a:spcBef>
              <a:spcAft>
                <a:spcPct val="50000"/>
              </a:spcAft>
              <a:buClrTx/>
              <a:buSzTx/>
              <a:buFontTx/>
              <a:buChar char="–"/>
            </a:pPr>
            <a:r>
              <a:rPr lang="en-US" altLang="en-US" sz="2800" dirty="0">
                <a:solidFill>
                  <a:schemeClr val="bg1"/>
                </a:solidFill>
                <a:latin typeface="Microsoft Sans Serif" pitchFamily="34" charset="0"/>
              </a:rPr>
              <a:t>Polycystin-1</a:t>
            </a:r>
          </a:p>
          <a:p>
            <a:pPr lvl="1" eaLnBrk="1" hangingPunct="1">
              <a:spcBef>
                <a:spcPct val="0"/>
              </a:spcBef>
              <a:spcAft>
                <a:spcPct val="50000"/>
              </a:spcAft>
              <a:buClrTx/>
              <a:buSzTx/>
              <a:buFontTx/>
              <a:buChar char="–"/>
            </a:pPr>
            <a:r>
              <a:rPr lang="en-US" altLang="en-US" sz="2800" dirty="0">
                <a:solidFill>
                  <a:schemeClr val="bg1"/>
                </a:solidFill>
                <a:latin typeface="Microsoft Sans Serif" pitchFamily="34" charset="0"/>
              </a:rPr>
              <a:t>Polycystin-2</a:t>
            </a:r>
          </a:p>
          <a:p>
            <a:pPr lvl="1" eaLnBrk="1" hangingPunct="1">
              <a:spcBef>
                <a:spcPct val="0"/>
              </a:spcBef>
              <a:spcAft>
                <a:spcPct val="50000"/>
              </a:spcAft>
              <a:buClrTx/>
              <a:buSzTx/>
              <a:buFontTx/>
              <a:buChar char="–"/>
            </a:pPr>
            <a:r>
              <a:rPr lang="en-US" altLang="en-US" sz="2800" dirty="0" err="1">
                <a:solidFill>
                  <a:schemeClr val="bg1"/>
                </a:solidFill>
                <a:latin typeface="Microsoft Sans Serif" pitchFamily="34" charset="0"/>
              </a:rPr>
              <a:t>Fibrocystin</a:t>
            </a:r>
            <a:endParaRPr lang="en-US" altLang="en-US" sz="2800" dirty="0">
              <a:solidFill>
                <a:schemeClr val="bg1"/>
              </a:solidFill>
              <a:latin typeface="Microsoft Sans Serif" pitchFamily="34" charset="0"/>
            </a:endParaRPr>
          </a:p>
          <a:p>
            <a:pPr eaLnBrk="1" hangingPunct="1">
              <a:spcBef>
                <a:spcPct val="0"/>
              </a:spcBef>
              <a:spcAft>
                <a:spcPct val="50000"/>
              </a:spcAft>
              <a:buClrTx/>
              <a:buSzTx/>
              <a:buFontTx/>
              <a:buChar char="•"/>
            </a:pPr>
            <a:r>
              <a:rPr lang="en-US" altLang="en-US" sz="3200" dirty="0">
                <a:solidFill>
                  <a:srgbClr val="FFFF99"/>
                </a:solidFill>
                <a:latin typeface="Microsoft Sans Serif" pitchFamily="34" charset="0"/>
              </a:rPr>
              <a:t>Mice lacking kidney cilia develop PKD</a:t>
            </a:r>
          </a:p>
          <a:p>
            <a:pPr eaLnBrk="1" hangingPunct="1">
              <a:spcBef>
                <a:spcPct val="0"/>
              </a:spcBef>
              <a:spcAft>
                <a:spcPct val="50000"/>
              </a:spcAft>
              <a:buClrTx/>
              <a:buSzTx/>
              <a:buFontTx/>
              <a:buChar char="•"/>
            </a:pPr>
            <a:r>
              <a:rPr lang="en-US" altLang="en-US" sz="3200" dirty="0">
                <a:solidFill>
                  <a:srgbClr val="FFFF99"/>
                </a:solidFill>
                <a:latin typeface="Microsoft Sans Serif" pitchFamily="34" charset="0"/>
              </a:rPr>
              <a:t>Polycystin-1 and </a:t>
            </a:r>
            <a:r>
              <a:rPr lang="en-US" altLang="en-US" sz="3200" dirty="0" err="1" smtClean="0">
                <a:solidFill>
                  <a:srgbClr val="FFFF99"/>
                </a:solidFill>
                <a:latin typeface="Microsoft Sans Serif" pitchFamily="34" charset="0"/>
              </a:rPr>
              <a:t>polycystin</a:t>
            </a:r>
            <a:r>
              <a:rPr lang="en-US" altLang="en-US" sz="3200" dirty="0" smtClean="0">
                <a:solidFill>
                  <a:srgbClr val="FFFF99"/>
                </a:solidFill>
                <a:latin typeface="Microsoft Sans Serif" pitchFamily="34" charset="0"/>
              </a:rPr>
              <a:t>- 2 </a:t>
            </a:r>
            <a:r>
              <a:rPr lang="en-US" altLang="en-US" sz="3200" dirty="0">
                <a:solidFill>
                  <a:srgbClr val="FFFF99"/>
                </a:solidFill>
                <a:latin typeface="Microsoft Sans Serif" pitchFamily="34" charset="0"/>
              </a:rPr>
              <a:t>are required for ciliary signaling </a:t>
            </a:r>
            <a:r>
              <a:rPr lang="en-US" altLang="en-US" sz="3200" dirty="0" smtClean="0">
                <a:solidFill>
                  <a:srgbClr val="FFFF99"/>
                </a:solidFill>
                <a:latin typeface="Microsoft Sans Serif" pitchFamily="34" charset="0"/>
              </a:rPr>
              <a:t>. Loss of PC2 from smooth muscle cells – hypotension. </a:t>
            </a:r>
            <a:endParaRPr lang="en-US" altLang="en-US" sz="3200" dirty="0">
              <a:solidFill>
                <a:srgbClr val="FFFF99"/>
              </a:solidFill>
              <a:latin typeface="Microsoft Sans Serif" pitchFamily="34" charset="0"/>
            </a:endParaRPr>
          </a:p>
        </p:txBody>
      </p:sp>
      <p:sp>
        <p:nvSpPr>
          <p:cNvPr id="25604" name="Line 4"/>
          <p:cNvSpPr>
            <a:spLocks noChangeShapeType="1"/>
          </p:cNvSpPr>
          <p:nvPr/>
        </p:nvSpPr>
        <p:spPr bwMode="auto">
          <a:xfrm>
            <a:off x="0" y="915988"/>
            <a:ext cx="9144000" cy="0"/>
          </a:xfrm>
          <a:prstGeom prst="line">
            <a:avLst/>
          </a:prstGeom>
          <a:noFill/>
          <a:ln w="12700">
            <a:solidFill>
              <a:srgbClr val="33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lstStyle/>
          <a:p>
            <a:endParaRPr lang="en-US"/>
          </a:p>
        </p:txBody>
      </p:sp>
    </p:spTree>
    <p:extLst>
      <p:ext uri="{BB962C8B-B14F-4D97-AF65-F5344CB8AC3E}">
        <p14:creationId xmlns:p14="http://schemas.microsoft.com/office/powerpoint/2010/main" val="10125975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066800" y="-152400"/>
            <a:ext cx="7467600" cy="1905000"/>
          </a:xfrm>
        </p:spPr>
        <p:txBody>
          <a:bodyPr/>
          <a:lstStyle/>
          <a:p>
            <a:r>
              <a:rPr lang="en-US" dirty="0" smtClean="0"/>
              <a:t>Cilia</a:t>
            </a:r>
            <a:endParaRPr lang="en-US" dirty="0"/>
          </a:p>
        </p:txBody>
      </p:sp>
      <p:sp>
        <p:nvSpPr>
          <p:cNvPr id="5" name="Subtitle 4"/>
          <p:cNvSpPr>
            <a:spLocks noGrp="1"/>
          </p:cNvSpPr>
          <p:nvPr>
            <p:ph type="subTitle" idx="1"/>
          </p:nvPr>
        </p:nvSpPr>
        <p:spPr>
          <a:xfrm>
            <a:off x="228600" y="1143000"/>
            <a:ext cx="8629650" cy="5334000"/>
          </a:xfrm>
        </p:spPr>
        <p:txBody>
          <a:bodyPr>
            <a:normAutofit/>
          </a:bodyPr>
          <a:lstStyle/>
          <a:p>
            <a:r>
              <a:rPr lang="en-US" sz="4000" dirty="0" smtClean="0">
                <a:solidFill>
                  <a:srgbClr val="FFFF00"/>
                </a:solidFill>
              </a:rPr>
              <a:t>Functional cilia may contribute to acute flow-induced NO production &amp; NOS isoform abundance</a:t>
            </a:r>
            <a:r>
              <a:rPr lang="en-US" dirty="0">
                <a:solidFill>
                  <a:srgbClr val="FFFF00"/>
                </a:solidFill>
              </a:rPr>
              <a:t>. </a:t>
            </a:r>
            <a:endParaRPr lang="en-US" dirty="0" smtClean="0">
              <a:solidFill>
                <a:srgbClr val="FFFF00"/>
              </a:solidFill>
            </a:endParaRPr>
          </a:p>
          <a:p>
            <a:endParaRPr lang="en-US" dirty="0" smtClean="0">
              <a:solidFill>
                <a:srgbClr val="FFFF00"/>
              </a:solidFill>
            </a:endParaRPr>
          </a:p>
          <a:p>
            <a:r>
              <a:rPr lang="en-US" dirty="0" smtClean="0">
                <a:solidFill>
                  <a:srgbClr val="FFFF00"/>
                </a:solidFill>
              </a:rPr>
              <a:t>In PKD </a:t>
            </a:r>
            <a:r>
              <a:rPr lang="en-US" dirty="0">
                <a:solidFill>
                  <a:srgbClr val="FFFF00"/>
                </a:solidFill>
              </a:rPr>
              <a:t>decreased availability of </a:t>
            </a:r>
            <a:r>
              <a:rPr lang="en-US" dirty="0" smtClean="0">
                <a:solidFill>
                  <a:srgbClr val="FFFF00"/>
                </a:solidFill>
              </a:rPr>
              <a:t>vasodilator NO </a:t>
            </a:r>
            <a:r>
              <a:rPr lang="en-US" dirty="0">
                <a:solidFill>
                  <a:srgbClr val="FFFF00"/>
                </a:solidFill>
              </a:rPr>
              <a:t>(endothelial dysfunction</a:t>
            </a:r>
            <a:r>
              <a:rPr lang="en-US" dirty="0" smtClean="0">
                <a:solidFill>
                  <a:srgbClr val="FFFF00"/>
                </a:solidFill>
              </a:rPr>
              <a:t>) -?altered cilia.</a:t>
            </a:r>
          </a:p>
          <a:p>
            <a:r>
              <a:rPr lang="en-US" dirty="0" smtClean="0">
                <a:solidFill>
                  <a:srgbClr val="FFFF00"/>
                </a:solidFill>
              </a:rPr>
              <a:t>Loss of PC1 from smooth muscle cells diminishes myogenic response in mesenteric circulation – alters systemic BP</a:t>
            </a:r>
          </a:p>
          <a:p>
            <a:endParaRPr lang="en-US" dirty="0">
              <a:solidFill>
                <a:srgbClr val="FFFF00"/>
              </a:solidFill>
            </a:endParaRPr>
          </a:p>
          <a:p>
            <a:endParaRPr lang="en-US" dirty="0">
              <a:solidFill>
                <a:srgbClr val="FFFF00"/>
              </a:solidFill>
            </a:endParaRPr>
          </a:p>
        </p:txBody>
      </p:sp>
    </p:spTree>
    <p:extLst>
      <p:ext uri="{BB962C8B-B14F-4D97-AF65-F5344CB8AC3E}">
        <p14:creationId xmlns:p14="http://schemas.microsoft.com/office/powerpoint/2010/main" val="18148381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Colony Stimulating Factor 1</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smtClean="0"/>
              <a:t>1. A receptor kinase inhibitor – reduces disease severity by targeting tissue resident macrophages.</a:t>
            </a:r>
          </a:p>
          <a:p>
            <a:r>
              <a:rPr lang="en-US" dirty="0"/>
              <a:t> </a:t>
            </a:r>
            <a:r>
              <a:rPr lang="en-US" dirty="0" smtClean="0"/>
              <a:t>* juvenile macrophages present during  </a:t>
            </a:r>
          </a:p>
          <a:p>
            <a:r>
              <a:rPr lang="en-US" dirty="0"/>
              <a:t> </a:t>
            </a:r>
            <a:r>
              <a:rPr lang="en-US" dirty="0" smtClean="0"/>
              <a:t>  periods of accelerated cyst formation.</a:t>
            </a:r>
          </a:p>
          <a:p>
            <a:endParaRPr lang="en-US" dirty="0" smtClean="0"/>
          </a:p>
          <a:p>
            <a:pPr marL="0" indent="0">
              <a:buNone/>
            </a:pPr>
            <a:r>
              <a:rPr lang="en-US" dirty="0" smtClean="0"/>
              <a:t>2. </a:t>
            </a:r>
            <a:r>
              <a:rPr lang="en-US" dirty="0" err="1" smtClean="0"/>
              <a:t>cAMP</a:t>
            </a:r>
            <a:r>
              <a:rPr lang="en-US" dirty="0" smtClean="0"/>
              <a:t> (a messenger molecule) expressed </a:t>
            </a:r>
          </a:p>
          <a:p>
            <a:r>
              <a:rPr lang="en-US" dirty="0"/>
              <a:t> </a:t>
            </a:r>
            <a:r>
              <a:rPr lang="en-US" dirty="0" smtClean="0"/>
              <a:t>higher than normal levels in PKD</a:t>
            </a:r>
          </a:p>
          <a:p>
            <a:r>
              <a:rPr lang="en-US" dirty="0"/>
              <a:t> </a:t>
            </a:r>
            <a:r>
              <a:rPr lang="en-US" dirty="0" smtClean="0"/>
              <a:t> * PDE-4 (enzyme) breaks down </a:t>
            </a:r>
            <a:r>
              <a:rPr lang="en-US" dirty="0" err="1" smtClean="0"/>
              <a:t>cAMP</a:t>
            </a:r>
            <a:r>
              <a:rPr lang="en-US" dirty="0" smtClean="0"/>
              <a:t> and lowers intracellular </a:t>
            </a:r>
            <a:r>
              <a:rPr lang="en-US" dirty="0" err="1" smtClean="0"/>
              <a:t>cAMP</a:t>
            </a:r>
            <a:r>
              <a:rPr lang="en-US" dirty="0" smtClean="0"/>
              <a:t> – the signaling event inhibits cyst formation.</a:t>
            </a:r>
          </a:p>
          <a:p>
            <a:r>
              <a:rPr lang="en-US" dirty="0" smtClean="0"/>
              <a:t> </a:t>
            </a:r>
            <a:endParaRPr lang="en-US" dirty="0"/>
          </a:p>
        </p:txBody>
      </p:sp>
    </p:spTree>
    <p:extLst>
      <p:ext uri="{BB962C8B-B14F-4D97-AF65-F5344CB8AC3E}">
        <p14:creationId xmlns:p14="http://schemas.microsoft.com/office/powerpoint/2010/main" val="5296662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a:bodyPr>
          <a:lstStyle/>
          <a:p>
            <a:pPr>
              <a:defRPr/>
            </a:pPr>
            <a:r>
              <a:rPr lang="en-US" altLang="en-US" smtClean="0">
                <a:solidFill>
                  <a:srgbClr val="FFFF00"/>
                </a:solidFill>
              </a:rPr>
              <a:t>Vasopressin-Mediated AQP-2</a:t>
            </a:r>
          </a:p>
        </p:txBody>
      </p:sp>
      <p:sp>
        <p:nvSpPr>
          <p:cNvPr id="21507" name="Rectangle 3"/>
          <p:cNvSpPr>
            <a:spLocks noGrp="1" noChangeArrowheads="1"/>
          </p:cNvSpPr>
          <p:nvPr>
            <p:ph idx="1"/>
          </p:nvPr>
        </p:nvSpPr>
        <p:spPr/>
        <p:txBody>
          <a:bodyPr>
            <a:normAutofit lnSpcReduction="10000"/>
          </a:bodyPr>
          <a:lstStyle/>
          <a:p>
            <a:pPr marL="548583" indent="-411437">
              <a:buClr>
                <a:schemeClr val="tx1">
                  <a:shade val="95000"/>
                </a:schemeClr>
              </a:buClr>
              <a:buFont typeface="Wingdings 2"/>
              <a:buChar char=""/>
              <a:defRPr/>
            </a:pPr>
            <a:r>
              <a:rPr lang="en-US" altLang="en-US" sz="4000">
                <a:solidFill>
                  <a:srgbClr val="FFFF00"/>
                </a:solidFill>
              </a:rPr>
              <a:t>Trafficking requires normal cilium</a:t>
            </a:r>
          </a:p>
          <a:p>
            <a:pPr marL="548583" indent="-411437">
              <a:buClr>
                <a:schemeClr val="tx1">
                  <a:shade val="95000"/>
                </a:schemeClr>
              </a:buClr>
              <a:buFont typeface="Wingdings 2"/>
              <a:buChar char=""/>
              <a:defRPr/>
            </a:pPr>
            <a:r>
              <a:rPr lang="en-US" altLang="en-US" sz="4000">
                <a:solidFill>
                  <a:srgbClr val="FFFF00"/>
                </a:solidFill>
              </a:rPr>
              <a:t>Collecting ducts become dedifferentiated without normal cilium </a:t>
            </a:r>
            <a:r>
              <a:rPr lang="en-US" altLang="en-US" sz="4000">
                <a:solidFill>
                  <a:srgbClr val="FFFF00"/>
                </a:solidFill>
                <a:cs typeface="Arial" charset="0"/>
              </a:rPr>
              <a:t>→ enhanced salt &amp; water absorption.</a:t>
            </a:r>
          </a:p>
          <a:p>
            <a:pPr marL="548583" indent="-411437">
              <a:buClr>
                <a:schemeClr val="tx1">
                  <a:shade val="95000"/>
                </a:schemeClr>
              </a:buClr>
              <a:buNone/>
              <a:defRPr/>
            </a:pPr>
            <a:r>
              <a:rPr lang="en-US" altLang="en-US" sz="4000">
                <a:solidFill>
                  <a:srgbClr val="FFFF00"/>
                </a:solidFill>
                <a:cs typeface="Arial" charset="0"/>
              </a:rPr>
              <a:t>     * contribute to hypertension in PKD patients</a:t>
            </a:r>
            <a:r>
              <a:rPr lang="en-US" altLang="en-US" sz="4000">
                <a:cs typeface="Arial" charset="0"/>
              </a:rPr>
              <a:t>.</a:t>
            </a:r>
          </a:p>
        </p:txBody>
      </p:sp>
    </p:spTree>
    <p:extLst>
      <p:ext uri="{BB962C8B-B14F-4D97-AF65-F5344CB8AC3E}">
        <p14:creationId xmlns:p14="http://schemas.microsoft.com/office/powerpoint/2010/main" val="1896547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730251" y="115888"/>
            <a:ext cx="7883525" cy="1103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nchor="ct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algn="ctr" eaLnBrk="1" hangingPunct="1">
              <a:spcBef>
                <a:spcPct val="0"/>
              </a:spcBef>
              <a:buClrTx/>
              <a:buSzTx/>
              <a:buFontTx/>
              <a:buNone/>
            </a:pPr>
            <a:r>
              <a:rPr lang="en-US" altLang="en-US" sz="3600">
                <a:solidFill>
                  <a:srgbClr val="FFFF00"/>
                </a:solidFill>
                <a:latin typeface="Microsoft Sans Serif" pitchFamily="34" charset="0"/>
              </a:rPr>
              <a:t>Cilia Bending Produces a Rise in Cell Calcium</a:t>
            </a:r>
          </a:p>
        </p:txBody>
      </p:sp>
      <p:sp>
        <p:nvSpPr>
          <p:cNvPr id="28675" name="Line 3"/>
          <p:cNvSpPr>
            <a:spLocks noChangeShapeType="1"/>
          </p:cNvSpPr>
          <p:nvPr/>
        </p:nvSpPr>
        <p:spPr bwMode="auto">
          <a:xfrm>
            <a:off x="0" y="1296988"/>
            <a:ext cx="9144000" cy="0"/>
          </a:xfrm>
          <a:prstGeom prst="line">
            <a:avLst/>
          </a:prstGeom>
          <a:noFill/>
          <a:ln w="12700">
            <a:solidFill>
              <a:srgbClr val="33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lstStyle/>
          <a:p>
            <a:endParaRPr lang="en-US"/>
          </a:p>
        </p:txBody>
      </p:sp>
      <p:sp>
        <p:nvSpPr>
          <p:cNvPr id="28676" name="Text Box 4"/>
          <p:cNvSpPr txBox="1">
            <a:spLocks noChangeArrowheads="1"/>
          </p:cNvSpPr>
          <p:nvPr/>
        </p:nvSpPr>
        <p:spPr bwMode="auto">
          <a:xfrm>
            <a:off x="5675314" y="6313488"/>
            <a:ext cx="3292475" cy="3715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spAutoFit/>
          </a:bodyP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eaLnBrk="1" hangingPunct="1">
              <a:spcBef>
                <a:spcPct val="0"/>
              </a:spcBef>
              <a:buClrTx/>
              <a:buSzTx/>
              <a:buFontTx/>
              <a:buNone/>
            </a:pPr>
            <a:r>
              <a:rPr lang="en-US" altLang="en-US" sz="1800">
                <a:latin typeface="Microsoft Sans Serif" pitchFamily="34" charset="0"/>
              </a:rPr>
              <a:t>adapted from Praetorius, 2001</a:t>
            </a:r>
          </a:p>
        </p:txBody>
      </p:sp>
      <p:grpSp>
        <p:nvGrpSpPr>
          <p:cNvPr id="28677" name="Group 5"/>
          <p:cNvGrpSpPr>
            <a:grpSpLocks/>
          </p:cNvGrpSpPr>
          <p:nvPr/>
        </p:nvGrpSpPr>
        <p:grpSpPr bwMode="auto">
          <a:xfrm>
            <a:off x="1295400" y="1828800"/>
            <a:ext cx="6872288" cy="3644900"/>
            <a:chOff x="816" y="1152"/>
            <a:chExt cx="4329" cy="2296"/>
          </a:xfrm>
        </p:grpSpPr>
        <p:sp>
          <p:nvSpPr>
            <p:cNvPr id="28678" name="Rectangle 6"/>
            <p:cNvSpPr>
              <a:spLocks noChangeArrowheads="1"/>
            </p:cNvSpPr>
            <p:nvPr/>
          </p:nvSpPr>
          <p:spPr bwMode="auto">
            <a:xfrm>
              <a:off x="816" y="1152"/>
              <a:ext cx="4329" cy="2296"/>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eaLnBrk="1" hangingPunct="1">
                <a:spcBef>
                  <a:spcPct val="0"/>
                </a:spcBef>
                <a:buClrTx/>
                <a:buSzTx/>
                <a:buFontTx/>
                <a:buNone/>
              </a:pPr>
              <a:endParaRPr lang="en-US" altLang="en-US" sz="1800">
                <a:latin typeface="Arial" charset="0"/>
              </a:endParaRPr>
            </a:p>
          </p:txBody>
        </p:sp>
        <p:pic>
          <p:nvPicPr>
            <p:cNvPr id="28679" name="Picture 7" descr="Spring cop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8" y="1200"/>
              <a:ext cx="3740" cy="196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8680" name="Picture 8"/>
            <p:cNvPicPr>
              <a:picLocks noChangeAspect="1" noChangeArrowheads="1"/>
            </p:cNvPicPr>
            <p:nvPr/>
          </p:nvPicPr>
          <p:blipFill>
            <a:blip r:embed="rId3">
              <a:extLst>
                <a:ext uri="{28A0092B-C50C-407E-A947-70E740481C1C}">
                  <a14:useLocalDpi xmlns:a14="http://schemas.microsoft.com/office/drawing/2010/main" val="0"/>
                </a:ext>
              </a:extLst>
            </a:blip>
            <a:srcRect t="3925" r="15155"/>
            <a:stretch>
              <a:fillRect/>
            </a:stretch>
          </p:blipFill>
          <p:spPr bwMode="auto">
            <a:xfrm>
              <a:off x="935" y="1200"/>
              <a:ext cx="404" cy="196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681" name="Text Box 9"/>
            <p:cNvSpPr txBox="1">
              <a:spLocks noChangeArrowheads="1"/>
            </p:cNvSpPr>
            <p:nvPr/>
          </p:nvSpPr>
          <p:spPr bwMode="auto">
            <a:xfrm>
              <a:off x="2475" y="2188"/>
              <a:ext cx="1283" cy="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algn="ctr" eaLnBrk="1" hangingPunct="1">
                <a:spcBef>
                  <a:spcPct val="0"/>
                </a:spcBef>
                <a:buClrTx/>
                <a:buSzTx/>
                <a:buFontTx/>
                <a:buNone/>
              </a:pPr>
              <a:r>
                <a:rPr lang="en-US" altLang="en-US" sz="2400" b="1">
                  <a:latin typeface="Microsoft Sans Serif" pitchFamily="34" charset="0"/>
                </a:rPr>
                <a:t>Calcium</a:t>
              </a:r>
            </a:p>
            <a:p>
              <a:pPr algn="ctr" eaLnBrk="1" hangingPunct="1">
                <a:spcBef>
                  <a:spcPct val="0"/>
                </a:spcBef>
                <a:buClrTx/>
                <a:buSzTx/>
                <a:buFontTx/>
                <a:buNone/>
              </a:pPr>
              <a:r>
                <a:rPr lang="en-US" altLang="en-US" sz="2400" b="1">
                  <a:latin typeface="Microsoft Sans Serif" pitchFamily="34" charset="0"/>
                </a:rPr>
                <a:t>concentration</a:t>
              </a:r>
              <a:endParaRPr lang="en-US" altLang="en-US" sz="2400" b="1" i="1" baseline="-25000">
                <a:latin typeface="Microsoft Sans Serif" pitchFamily="34" charset="0"/>
              </a:endParaRPr>
            </a:p>
          </p:txBody>
        </p:sp>
      </p:grpSp>
    </p:spTree>
    <p:extLst>
      <p:ext uri="{BB962C8B-B14F-4D97-AF65-F5344CB8AC3E}">
        <p14:creationId xmlns:p14="http://schemas.microsoft.com/office/powerpoint/2010/main" val="9361806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9698" name="Picture 2" descr="slide 7"/>
          <p:cNvPicPr>
            <a:picLocks noChangeAspect="1" noChangeArrowheads="1"/>
          </p:cNvPicPr>
          <p:nvPr/>
        </p:nvPicPr>
        <p:blipFill>
          <a:blip r:embed="rId2">
            <a:extLst>
              <a:ext uri="{28A0092B-C50C-407E-A947-70E740481C1C}">
                <a14:useLocalDpi xmlns:a14="http://schemas.microsoft.com/office/drawing/2010/main" val="0"/>
              </a:ext>
            </a:extLst>
          </a:blip>
          <a:srcRect l="1530" t="20830" b="5666"/>
          <a:stretch>
            <a:fillRect/>
          </a:stretch>
        </p:blipFill>
        <p:spPr bwMode="auto">
          <a:xfrm>
            <a:off x="1447800" y="1981201"/>
            <a:ext cx="6400800"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Text Box 3"/>
          <p:cNvSpPr txBox="1">
            <a:spLocks noChangeArrowheads="1"/>
          </p:cNvSpPr>
          <p:nvPr/>
        </p:nvSpPr>
        <p:spPr bwMode="auto">
          <a:xfrm>
            <a:off x="1752601" y="304801"/>
            <a:ext cx="60960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spAutoFit/>
          </a:bodyP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algn="ctr" eaLnBrk="1" hangingPunct="1">
              <a:spcBef>
                <a:spcPct val="50000"/>
              </a:spcBef>
              <a:buClrTx/>
              <a:buSzTx/>
              <a:buFontTx/>
              <a:buNone/>
            </a:pPr>
            <a:r>
              <a:rPr lang="en-US" altLang="en-US" sz="3200" b="1">
                <a:solidFill>
                  <a:srgbClr val="FFFF00"/>
                </a:solidFill>
                <a:latin typeface="Arial" charset="0"/>
              </a:rPr>
              <a:t>The calcium increases results in K secretion</a:t>
            </a:r>
          </a:p>
        </p:txBody>
      </p:sp>
    </p:spTree>
    <p:extLst>
      <p:ext uri="{BB962C8B-B14F-4D97-AF65-F5344CB8AC3E}">
        <p14:creationId xmlns:p14="http://schemas.microsoft.com/office/powerpoint/2010/main" val="102286658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1" y="1098550"/>
            <a:ext cx="5630863" cy="442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237365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273175"/>
            <a:ext cx="5791200" cy="455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975693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a:xfrm>
            <a:off x="0" y="274638"/>
            <a:ext cx="8229600" cy="1143000"/>
          </a:xfrm>
        </p:spPr>
        <p:txBody>
          <a:bodyPr>
            <a:normAutofit/>
          </a:bodyPr>
          <a:lstStyle/>
          <a:p>
            <a:pPr>
              <a:defRPr/>
            </a:pPr>
            <a:r>
              <a:rPr lang="en-US" altLang="en-US" sz="4000"/>
              <a:t>Volume as an Endpoint in ADPKD</a:t>
            </a:r>
          </a:p>
        </p:txBody>
      </p:sp>
      <p:sp>
        <p:nvSpPr>
          <p:cNvPr id="38915" name="Rectangle 3"/>
          <p:cNvSpPr>
            <a:spLocks noGrp="1" noChangeArrowheads="1"/>
          </p:cNvSpPr>
          <p:nvPr>
            <p:ph idx="4294967295"/>
          </p:nvPr>
        </p:nvSpPr>
        <p:spPr>
          <a:xfrm>
            <a:off x="0" y="1600200"/>
            <a:ext cx="8229600" cy="4525963"/>
          </a:xfrm>
        </p:spPr>
        <p:txBody>
          <a:bodyPr>
            <a:normAutofit fontScale="85000" lnSpcReduction="10000"/>
          </a:bodyPr>
          <a:lstStyle/>
          <a:p>
            <a:pPr eaLnBrk="1" hangingPunct="1"/>
            <a:r>
              <a:rPr lang="en-US" altLang="en-US" smtClean="0">
                <a:solidFill>
                  <a:srgbClr val="FFFFCC"/>
                </a:solidFill>
              </a:rPr>
              <a:t>Cysts are the disease, volume equals severity</a:t>
            </a:r>
          </a:p>
          <a:p>
            <a:pPr eaLnBrk="1" hangingPunct="1"/>
            <a:endParaRPr lang="en-US" altLang="en-US" smtClean="0">
              <a:solidFill>
                <a:srgbClr val="FFFFCC"/>
              </a:solidFill>
            </a:endParaRPr>
          </a:p>
          <a:p>
            <a:pPr eaLnBrk="1" hangingPunct="1"/>
            <a:r>
              <a:rPr lang="en-US" altLang="en-US" smtClean="0">
                <a:solidFill>
                  <a:srgbClr val="FFFFCC"/>
                </a:solidFill>
              </a:rPr>
              <a:t>Cyst growth is distinctive and measurable</a:t>
            </a:r>
          </a:p>
          <a:p>
            <a:pPr eaLnBrk="1" hangingPunct="1"/>
            <a:endParaRPr lang="en-US" altLang="en-US" smtClean="0">
              <a:solidFill>
                <a:srgbClr val="FFFFCC"/>
              </a:solidFill>
            </a:endParaRPr>
          </a:p>
          <a:p>
            <a:pPr eaLnBrk="1" hangingPunct="1"/>
            <a:r>
              <a:rPr lang="en-US" altLang="en-US" smtClean="0">
                <a:solidFill>
                  <a:srgbClr val="FFFFCC"/>
                </a:solidFill>
              </a:rPr>
              <a:t>Cyst volume strongly linked to functional decline</a:t>
            </a:r>
          </a:p>
          <a:p>
            <a:pPr eaLnBrk="1" hangingPunct="1"/>
            <a:r>
              <a:rPr lang="en-US" altLang="en-US" smtClean="0">
                <a:solidFill>
                  <a:srgbClr val="FFFFCC"/>
                </a:solidFill>
              </a:rPr>
              <a:t>Height-adjusted (htTKV) at baseline of 600 cm</a:t>
            </a:r>
            <a:r>
              <a:rPr lang="en-US" altLang="en-US" baseline="30000" smtClean="0">
                <a:solidFill>
                  <a:srgbClr val="FFFFCC"/>
                </a:solidFill>
              </a:rPr>
              <a:t>3</a:t>
            </a:r>
            <a:r>
              <a:rPr lang="en-US" altLang="en-US" smtClean="0">
                <a:solidFill>
                  <a:srgbClr val="FFFFCC"/>
                </a:solidFill>
              </a:rPr>
              <a:t>/m or &gt; predicts the risk of developing Stage III CKD and beyond within 8 yrs of F/U. Most sensitive marker for progression.</a:t>
            </a:r>
          </a:p>
          <a:p>
            <a:pPr eaLnBrk="1" hangingPunct="1">
              <a:buFontTx/>
              <a:buNone/>
            </a:pPr>
            <a:endParaRPr lang="en-US" altLang="en-US" smtClean="0">
              <a:solidFill>
                <a:srgbClr val="FFFFCC"/>
              </a:solidFill>
            </a:endParaRPr>
          </a:p>
        </p:txBody>
      </p:sp>
    </p:spTree>
    <p:extLst>
      <p:ext uri="{BB962C8B-B14F-4D97-AF65-F5344CB8AC3E}">
        <p14:creationId xmlns:p14="http://schemas.microsoft.com/office/powerpoint/2010/main" val="400580146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idx="4294967295"/>
          </p:nvPr>
        </p:nvSpPr>
        <p:spPr>
          <a:xfrm>
            <a:off x="0" y="274638"/>
            <a:ext cx="8229600" cy="1143000"/>
          </a:xfrm>
        </p:spPr>
        <p:txBody>
          <a:bodyPr/>
          <a:lstStyle/>
          <a:p>
            <a:pPr>
              <a:defRPr/>
            </a:pPr>
            <a:r>
              <a:rPr lang="en-US" altLang="en-US" smtClean="0">
                <a:solidFill>
                  <a:srgbClr val="FFFF00"/>
                </a:solidFill>
              </a:rPr>
              <a:t>Cysts are the Disease</a:t>
            </a:r>
          </a:p>
        </p:txBody>
      </p:sp>
      <p:sp>
        <p:nvSpPr>
          <p:cNvPr id="98307" name="Rectangle 3"/>
          <p:cNvSpPr>
            <a:spLocks noGrp="1" noChangeArrowheads="1"/>
          </p:cNvSpPr>
          <p:nvPr>
            <p:ph idx="4294967295"/>
          </p:nvPr>
        </p:nvSpPr>
        <p:spPr>
          <a:xfrm>
            <a:off x="0" y="1600200"/>
            <a:ext cx="8229600" cy="4525963"/>
          </a:xfrm>
        </p:spPr>
        <p:txBody>
          <a:bodyPr>
            <a:normAutofit fontScale="92500" lnSpcReduction="10000"/>
          </a:bodyPr>
          <a:lstStyle/>
          <a:p>
            <a:pPr eaLnBrk="1" hangingPunct="1">
              <a:lnSpc>
                <a:spcPct val="80000"/>
              </a:lnSpc>
            </a:pPr>
            <a:r>
              <a:rPr lang="en-US" altLang="en-US" smtClean="0">
                <a:solidFill>
                  <a:srgbClr val="FFFFCC"/>
                </a:solidFill>
              </a:rPr>
              <a:t>Interference with primary cilia formation or its resident PC1/PC2 complex leads to the formation of cysts.</a:t>
            </a:r>
          </a:p>
          <a:p>
            <a:pPr eaLnBrk="1" hangingPunct="1">
              <a:lnSpc>
                <a:spcPct val="80000"/>
              </a:lnSpc>
              <a:buFontTx/>
              <a:buNone/>
            </a:pPr>
            <a:endParaRPr lang="en-US" altLang="en-US" smtClean="0">
              <a:solidFill>
                <a:srgbClr val="FFFFCC"/>
              </a:solidFill>
            </a:endParaRPr>
          </a:p>
          <a:p>
            <a:pPr eaLnBrk="1" hangingPunct="1">
              <a:lnSpc>
                <a:spcPct val="80000"/>
              </a:lnSpc>
            </a:pPr>
            <a:r>
              <a:rPr lang="en-US" altLang="en-US" smtClean="0">
                <a:solidFill>
                  <a:srgbClr val="FFFFCC"/>
                </a:solidFill>
              </a:rPr>
              <a:t>High cystic burden destroys normal parenchyma and ultimately results in ESRD for majority of patients</a:t>
            </a:r>
          </a:p>
          <a:p>
            <a:pPr eaLnBrk="1" hangingPunct="1">
              <a:lnSpc>
                <a:spcPct val="80000"/>
              </a:lnSpc>
              <a:buFontTx/>
              <a:buNone/>
            </a:pPr>
            <a:endParaRPr lang="en-US" altLang="en-US" smtClean="0">
              <a:solidFill>
                <a:srgbClr val="FFFFCC"/>
              </a:solidFill>
            </a:endParaRPr>
          </a:p>
          <a:p>
            <a:pPr eaLnBrk="1" hangingPunct="1">
              <a:lnSpc>
                <a:spcPct val="80000"/>
              </a:lnSpc>
            </a:pPr>
            <a:r>
              <a:rPr lang="en-US" altLang="en-US" smtClean="0">
                <a:solidFill>
                  <a:srgbClr val="FFFFCC"/>
                </a:solidFill>
              </a:rPr>
              <a:t>Goal is to target cyst growth before it disconnects from parent nephron.  Prevent initial proliferative phase stemming from cilial defects</a:t>
            </a:r>
          </a:p>
          <a:p>
            <a:pPr eaLnBrk="1" hangingPunct="1">
              <a:lnSpc>
                <a:spcPct val="80000"/>
              </a:lnSpc>
            </a:pPr>
            <a:endParaRPr lang="en-US" altLang="en-US" smtClean="0">
              <a:solidFill>
                <a:srgbClr val="FFFFCC"/>
              </a:solidFill>
            </a:endParaRPr>
          </a:p>
        </p:txBody>
      </p:sp>
    </p:spTree>
    <p:extLst>
      <p:ext uri="{BB962C8B-B14F-4D97-AF65-F5344CB8AC3E}">
        <p14:creationId xmlns:p14="http://schemas.microsoft.com/office/powerpoint/2010/main" val="292191611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382000" cy="685800"/>
          </a:xfrm>
        </p:spPr>
        <p:txBody>
          <a:bodyPr>
            <a:normAutofit fontScale="90000"/>
          </a:bodyPr>
          <a:lstStyle/>
          <a:p>
            <a:pPr>
              <a:defRPr/>
            </a:pPr>
            <a:r>
              <a:rPr lang="en-US" sz="3600" dirty="0"/>
              <a:t>Monitoring Disease Progression</a:t>
            </a:r>
          </a:p>
        </p:txBody>
      </p:sp>
      <p:sp>
        <p:nvSpPr>
          <p:cNvPr id="39939" name="Text Placeholder 4"/>
          <p:cNvSpPr>
            <a:spLocks noGrp="1"/>
          </p:cNvSpPr>
          <p:nvPr>
            <p:ph type="body" idx="1"/>
          </p:nvPr>
        </p:nvSpPr>
        <p:spPr>
          <a:xfrm>
            <a:off x="0" y="838200"/>
            <a:ext cx="8915400" cy="6248400"/>
          </a:xfrm>
        </p:spPr>
        <p:txBody>
          <a:bodyPr>
            <a:normAutofit lnSpcReduction="10000"/>
          </a:bodyPr>
          <a:lstStyle/>
          <a:p>
            <a:pPr marL="73017"/>
            <a:r>
              <a:rPr lang="en-US" altLang="en-US" sz="2800" dirty="0">
                <a:solidFill>
                  <a:srgbClr val="FFFF00"/>
                </a:solidFill>
              </a:rPr>
              <a:t>GFR is not informative: </a:t>
            </a:r>
            <a:r>
              <a:rPr lang="en-US" altLang="en-US" sz="2800" dirty="0" err="1">
                <a:solidFill>
                  <a:srgbClr val="FFFF00"/>
                </a:solidFill>
              </a:rPr>
              <a:t>htTKV</a:t>
            </a:r>
            <a:r>
              <a:rPr lang="en-US" altLang="en-US" sz="2800" dirty="0">
                <a:solidFill>
                  <a:srgbClr val="FFFF00"/>
                </a:solidFill>
              </a:rPr>
              <a:t>, combined with age &amp; kidney function, will identify individuals at high risk for progression to later stages CKD/ESRD.</a:t>
            </a:r>
          </a:p>
          <a:p>
            <a:pPr marL="73017"/>
            <a:endParaRPr lang="en-US" altLang="en-US" sz="2800" dirty="0">
              <a:solidFill>
                <a:srgbClr val="FFFF00"/>
              </a:solidFill>
            </a:endParaRPr>
          </a:p>
          <a:p>
            <a:pPr marL="73017"/>
            <a:r>
              <a:rPr lang="en-US" altLang="en-US" sz="2800" dirty="0" err="1">
                <a:solidFill>
                  <a:srgbClr val="FFFF00"/>
                </a:solidFill>
              </a:rPr>
              <a:t>htTKV</a:t>
            </a:r>
            <a:r>
              <a:rPr lang="en-US" altLang="en-US" sz="2800" dirty="0">
                <a:solidFill>
                  <a:srgbClr val="FFFF00"/>
                </a:solidFill>
              </a:rPr>
              <a:t> </a:t>
            </a:r>
            <a:r>
              <a:rPr lang="en-US" altLang="en-US" sz="2800" dirty="0" smtClean="0">
                <a:solidFill>
                  <a:srgbClr val="FFFF00"/>
                </a:solidFill>
              </a:rPr>
              <a:t>(TKV divided by height in meters)– </a:t>
            </a:r>
            <a:r>
              <a:rPr lang="en-US" altLang="en-US" sz="2800" dirty="0">
                <a:solidFill>
                  <a:srgbClr val="FFFF00"/>
                </a:solidFill>
              </a:rPr>
              <a:t>T2 weighted MRI (ellipsoid equation) accurate assessment of cyst burden and associates with  pain, HTN, gross hematuria, proteinuria.</a:t>
            </a:r>
          </a:p>
          <a:p>
            <a:pPr marL="73017"/>
            <a:endParaRPr lang="en-US" altLang="en-US" sz="2800" dirty="0">
              <a:solidFill>
                <a:srgbClr val="FFFF00"/>
              </a:solidFill>
            </a:endParaRPr>
          </a:p>
          <a:p>
            <a:pPr marL="73017"/>
            <a:r>
              <a:rPr lang="en-US" altLang="en-US" sz="2800" dirty="0">
                <a:solidFill>
                  <a:srgbClr val="FFFF00"/>
                </a:solidFill>
              </a:rPr>
              <a:t>Rate of TKV increase is exponential and highly variable – each patient defines his/her own course of progression.</a:t>
            </a:r>
          </a:p>
          <a:p>
            <a:pPr marL="73017"/>
            <a:r>
              <a:rPr lang="en-US" altLang="en-US" sz="2800" dirty="0">
                <a:solidFill>
                  <a:srgbClr val="FFFF00"/>
                </a:solidFill>
              </a:rPr>
              <a:t>   -- average rate of TKV increase in adults is </a:t>
            </a:r>
            <a:r>
              <a:rPr lang="en-US" altLang="en-US" sz="2800" dirty="0" smtClean="0">
                <a:solidFill>
                  <a:srgbClr val="FFFF00"/>
                </a:solidFill>
              </a:rPr>
              <a:t>5 -6</a:t>
            </a:r>
            <a:r>
              <a:rPr lang="en-US" altLang="en-US" sz="2800" dirty="0">
                <a:solidFill>
                  <a:srgbClr val="FFFF00"/>
                </a:solidFill>
              </a:rPr>
              <a:t>%/year</a:t>
            </a:r>
          </a:p>
          <a:p>
            <a:pPr marL="73017"/>
            <a:endParaRPr lang="en-US" altLang="en-US" sz="2800" dirty="0"/>
          </a:p>
        </p:txBody>
      </p:sp>
    </p:spTree>
    <p:extLst>
      <p:ext uri="{BB962C8B-B14F-4D97-AF65-F5344CB8AC3E}">
        <p14:creationId xmlns:p14="http://schemas.microsoft.com/office/powerpoint/2010/main" val="343089820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25440" y="381640"/>
            <a:ext cx="8493120" cy="414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9pPr>
          </a:lstStyle>
          <a:p>
            <a:pPr algn="ctr"/>
            <a:r>
              <a:rPr lang="en-GB" altLang="en-US" sz="1500" b="1">
                <a:latin typeface="Arial" charset="0"/>
              </a:rPr>
              <a:t>Classification by HtTKV0 and age at HtTKV0 predicts the change in eGFR over time in class 1 patients. </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0400" y="6270420"/>
            <a:ext cx="1900800" cy="37876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51200" y="306224"/>
            <a:ext cx="3918240" cy="55667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6" name="Text Box 4"/>
          <p:cNvSpPr txBox="1">
            <a:spLocks noChangeArrowheads="1"/>
          </p:cNvSpPr>
          <p:nvPr/>
        </p:nvSpPr>
        <p:spPr bwMode="auto">
          <a:xfrm>
            <a:off x="2851200" y="5972309"/>
            <a:ext cx="3918240" cy="2318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9pPr>
          </a:lstStyle>
          <a:p>
            <a:r>
              <a:rPr lang="en-GB" altLang="en-US" sz="1100" b="1">
                <a:latin typeface="Arial" charset="0"/>
              </a:rPr>
              <a:t>Irazabal M V et al. JASN 2015;26:160-172</a:t>
            </a:r>
          </a:p>
        </p:txBody>
      </p:sp>
      <p:sp>
        <p:nvSpPr>
          <p:cNvPr id="3077" name="Text Box 5"/>
          <p:cNvSpPr txBox="1">
            <a:spLocks noChangeArrowheads="1"/>
          </p:cNvSpPr>
          <p:nvPr/>
        </p:nvSpPr>
        <p:spPr bwMode="auto">
          <a:xfrm>
            <a:off x="97920" y="6613176"/>
            <a:ext cx="4930560" cy="3470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9pPr>
          </a:lstStyle>
          <a:p>
            <a:r>
              <a:rPr lang="en-GB" altLang="en-US" sz="900">
                <a:latin typeface="Arial" charset="0"/>
              </a:rPr>
              <a:t>©2015 by American Society of Nephrology</a:t>
            </a:r>
          </a:p>
        </p:txBody>
      </p:sp>
    </p:spTree>
    <p:extLst>
      <p:ext uri="{BB962C8B-B14F-4D97-AF65-F5344CB8AC3E}">
        <p14:creationId xmlns:p14="http://schemas.microsoft.com/office/powerpoint/2010/main" val="110922709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ctrTitle"/>
          </p:nvPr>
        </p:nvSpPr>
        <p:spPr>
          <a:xfrm>
            <a:off x="762000" y="990601"/>
            <a:ext cx="7772400" cy="1470025"/>
          </a:xfrm>
        </p:spPr>
        <p:txBody>
          <a:bodyPr>
            <a:normAutofit/>
          </a:bodyPr>
          <a:lstStyle/>
          <a:p>
            <a:pPr>
              <a:defRPr/>
            </a:pPr>
            <a:r>
              <a:rPr lang="en-US" altLang="en-US" smtClean="0">
                <a:solidFill>
                  <a:srgbClr val="FFFF99"/>
                </a:solidFill>
              </a:rPr>
              <a:t>Relationship between hypertension and PKD</a:t>
            </a:r>
          </a:p>
        </p:txBody>
      </p:sp>
      <p:sp>
        <p:nvSpPr>
          <p:cNvPr id="40963" name="Rectangle 3"/>
          <p:cNvSpPr>
            <a:spLocks noGrp="1" noChangeArrowheads="1"/>
          </p:cNvSpPr>
          <p:nvPr>
            <p:ph type="subTitle" idx="1"/>
          </p:nvPr>
        </p:nvSpPr>
        <p:spPr>
          <a:xfrm>
            <a:off x="1295400" y="2667000"/>
            <a:ext cx="6477000" cy="2438400"/>
          </a:xfrm>
        </p:spPr>
        <p:txBody>
          <a:bodyPr>
            <a:normAutofit fontScale="92500"/>
          </a:bodyPr>
          <a:lstStyle/>
          <a:p>
            <a:pPr eaLnBrk="1" hangingPunct="1">
              <a:lnSpc>
                <a:spcPct val="90000"/>
              </a:lnSpc>
            </a:pPr>
            <a:r>
              <a:rPr lang="en-US" altLang="en-US" smtClean="0">
                <a:solidFill>
                  <a:srgbClr val="FFFFCC"/>
                </a:solidFill>
              </a:rPr>
              <a:t>Across all age ranges hypertension is noted when TKV is ~ 1000 mL. </a:t>
            </a:r>
          </a:p>
          <a:p>
            <a:pPr eaLnBrk="1" hangingPunct="1">
              <a:lnSpc>
                <a:spcPct val="90000"/>
              </a:lnSpc>
            </a:pPr>
            <a:endParaRPr lang="en-US" altLang="en-US" smtClean="0">
              <a:solidFill>
                <a:srgbClr val="FFFFCC"/>
              </a:solidFill>
            </a:endParaRPr>
          </a:p>
          <a:p>
            <a:pPr eaLnBrk="1" hangingPunct="1">
              <a:lnSpc>
                <a:spcPct val="90000"/>
              </a:lnSpc>
            </a:pPr>
            <a:r>
              <a:rPr lang="en-US" altLang="en-US" smtClean="0">
                <a:solidFill>
                  <a:srgbClr val="FFFFCC"/>
                </a:solidFill>
              </a:rPr>
              <a:t>htTKV = volume relative to height</a:t>
            </a:r>
          </a:p>
          <a:p>
            <a:pPr eaLnBrk="1" hangingPunct="1">
              <a:lnSpc>
                <a:spcPct val="90000"/>
              </a:lnSpc>
            </a:pPr>
            <a:r>
              <a:rPr lang="en-US" altLang="en-US" smtClean="0">
                <a:solidFill>
                  <a:srgbClr val="FFFFCC"/>
                </a:solidFill>
              </a:rPr>
              <a:t>(~6 mL/cm height)</a:t>
            </a:r>
          </a:p>
        </p:txBody>
      </p:sp>
    </p:spTree>
    <p:extLst>
      <p:ext uri="{BB962C8B-B14F-4D97-AF65-F5344CB8AC3E}">
        <p14:creationId xmlns:p14="http://schemas.microsoft.com/office/powerpoint/2010/main" val="65676504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Hypertension in PKD</a:t>
            </a:r>
            <a:endParaRPr lang="en-US" dirty="0"/>
          </a:p>
        </p:txBody>
      </p:sp>
      <p:sp>
        <p:nvSpPr>
          <p:cNvPr id="3" name="Content Placeholder 2"/>
          <p:cNvSpPr>
            <a:spLocks noGrp="1"/>
          </p:cNvSpPr>
          <p:nvPr>
            <p:ph idx="1"/>
          </p:nvPr>
        </p:nvSpPr>
        <p:spPr/>
        <p:txBody>
          <a:bodyPr>
            <a:normAutofit fontScale="92500" lnSpcReduction="10000"/>
          </a:bodyPr>
          <a:lstStyle/>
          <a:p>
            <a:pPr>
              <a:defRPr/>
            </a:pPr>
            <a:r>
              <a:rPr lang="en-US" dirty="0" smtClean="0"/>
              <a:t>LV mass reduced more when BP &lt;120/80 as compared to &lt; 140/90</a:t>
            </a:r>
          </a:p>
          <a:p>
            <a:pPr>
              <a:defRPr/>
            </a:pPr>
            <a:r>
              <a:rPr lang="en-US" dirty="0" smtClean="0"/>
              <a:t>Healthy life style helps:  Na+ restriction</a:t>
            </a:r>
            <a:r>
              <a:rPr lang="en-US" dirty="0"/>
              <a:t> </a:t>
            </a:r>
            <a:r>
              <a:rPr lang="en-US" dirty="0" smtClean="0"/>
              <a:t>to &lt;2g/day, active exercise</a:t>
            </a:r>
          </a:p>
          <a:p>
            <a:pPr marL="136511" indent="0">
              <a:buNone/>
              <a:defRPr/>
            </a:pPr>
            <a:r>
              <a:rPr lang="en-US" dirty="0" smtClean="0"/>
              <a:t>     - ADPKD </a:t>
            </a:r>
            <a:r>
              <a:rPr lang="en-US" dirty="0" err="1" smtClean="0"/>
              <a:t>pts</a:t>
            </a:r>
            <a:r>
              <a:rPr lang="en-US" dirty="0" smtClean="0"/>
              <a:t> are Na+ overloaded and have </a:t>
            </a:r>
          </a:p>
          <a:p>
            <a:pPr marL="136511" indent="0">
              <a:buNone/>
              <a:defRPr/>
            </a:pPr>
            <a:r>
              <a:rPr lang="en-US" dirty="0"/>
              <a:t> </a:t>
            </a:r>
            <a:r>
              <a:rPr lang="en-US" dirty="0" smtClean="0"/>
              <a:t>       Na+-sensitive HTN</a:t>
            </a:r>
          </a:p>
          <a:p>
            <a:pPr marL="136511" indent="0">
              <a:buNone/>
              <a:defRPr/>
            </a:pPr>
            <a:r>
              <a:rPr lang="en-US" dirty="0"/>
              <a:t> </a:t>
            </a:r>
            <a:r>
              <a:rPr lang="en-US" dirty="0" smtClean="0"/>
              <a:t>    - In CRISP Study association between</a:t>
            </a:r>
          </a:p>
          <a:p>
            <a:pPr marL="136511" indent="0">
              <a:buNone/>
              <a:defRPr/>
            </a:pPr>
            <a:r>
              <a:rPr lang="en-US" dirty="0"/>
              <a:t> </a:t>
            </a:r>
            <a:r>
              <a:rPr lang="en-US" dirty="0" smtClean="0"/>
              <a:t>       higher Na+ intake and increased TKV</a:t>
            </a:r>
          </a:p>
          <a:p>
            <a:pPr marL="136511" indent="0">
              <a:buNone/>
              <a:defRPr/>
            </a:pPr>
            <a:r>
              <a:rPr lang="en-US" dirty="0"/>
              <a:t> </a:t>
            </a:r>
            <a:r>
              <a:rPr lang="en-US" dirty="0" smtClean="0"/>
              <a:t>* </a:t>
            </a:r>
            <a:r>
              <a:rPr lang="en-US" dirty="0" err="1" smtClean="0"/>
              <a:t>Upregulation</a:t>
            </a:r>
            <a:r>
              <a:rPr lang="en-US" dirty="0" smtClean="0"/>
              <a:t> of RAAS in ADPKD</a:t>
            </a:r>
            <a:endParaRPr lang="en-US" dirty="0"/>
          </a:p>
        </p:txBody>
      </p:sp>
    </p:spTree>
    <p:extLst>
      <p:ext uri="{BB962C8B-B14F-4D97-AF65-F5344CB8AC3E}">
        <p14:creationId xmlns:p14="http://schemas.microsoft.com/office/powerpoint/2010/main" val="272129786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normAutofit fontScale="90000"/>
          </a:bodyPr>
          <a:lstStyle/>
          <a:p>
            <a:pPr>
              <a:defRPr/>
            </a:pPr>
            <a:r>
              <a:rPr lang="en-US" altLang="en-US" sz="4000"/>
              <a:t>Vitamin D Deficiency &amp; Renal Volume in ADPKD</a:t>
            </a:r>
          </a:p>
        </p:txBody>
      </p:sp>
      <p:sp>
        <p:nvSpPr>
          <p:cNvPr id="44035" name="Rectangle 3"/>
          <p:cNvSpPr>
            <a:spLocks noGrp="1" noChangeArrowheads="1"/>
          </p:cNvSpPr>
          <p:nvPr>
            <p:ph idx="1"/>
          </p:nvPr>
        </p:nvSpPr>
        <p:spPr/>
        <p:txBody>
          <a:bodyPr/>
          <a:lstStyle/>
          <a:p>
            <a:pPr eaLnBrk="1" hangingPunct="1"/>
            <a:r>
              <a:rPr lang="en-US" altLang="en-US" dirty="0" smtClean="0">
                <a:solidFill>
                  <a:srgbClr val="FFFF00"/>
                </a:solidFill>
              </a:rPr>
              <a:t>Vitamin D insufficiency (&lt;30 ng/ml) associated with larger kidney volumes in ADPKD population with normal renal function as compared to normal values.</a:t>
            </a:r>
          </a:p>
          <a:p>
            <a:pPr eaLnBrk="1" hangingPunct="1"/>
            <a:r>
              <a:rPr lang="en-US" altLang="en-US" dirty="0" smtClean="0">
                <a:solidFill>
                  <a:srgbClr val="FFFF00"/>
                </a:solidFill>
              </a:rPr>
              <a:t>Adjusted for gender, height, hypertension and season.</a:t>
            </a:r>
          </a:p>
          <a:p>
            <a:pPr eaLnBrk="1" hangingPunct="1"/>
            <a:r>
              <a:rPr lang="en-US" altLang="en-US" dirty="0" smtClean="0">
                <a:solidFill>
                  <a:srgbClr val="FFFF00"/>
                </a:solidFill>
              </a:rPr>
              <a:t>?? Unknown if correction will significantly impact kidney function</a:t>
            </a:r>
          </a:p>
          <a:p>
            <a:pPr eaLnBrk="1" hangingPunct="1"/>
            <a:r>
              <a:rPr lang="en-US" altLang="en-US" sz="1600" dirty="0" err="1" smtClean="0">
                <a:solidFill>
                  <a:srgbClr val="FFFF00"/>
                </a:solidFill>
              </a:rPr>
              <a:t>Gitomer</a:t>
            </a:r>
            <a:r>
              <a:rPr lang="en-US" altLang="en-US" sz="1600" dirty="0" smtClean="0">
                <a:solidFill>
                  <a:srgbClr val="FFFF00"/>
                </a:solidFill>
              </a:rPr>
              <a:t> for the  HALT PKD Study Investigators , ASN </a:t>
            </a:r>
            <a:r>
              <a:rPr lang="en-US" altLang="en-US" sz="1600" dirty="0">
                <a:solidFill>
                  <a:srgbClr val="FFFF00"/>
                </a:solidFill>
              </a:rPr>
              <a:t>Abstracts 2010</a:t>
            </a:r>
          </a:p>
        </p:txBody>
      </p:sp>
    </p:spTree>
    <p:extLst>
      <p:ext uri="{BB962C8B-B14F-4D97-AF65-F5344CB8AC3E}">
        <p14:creationId xmlns:p14="http://schemas.microsoft.com/office/powerpoint/2010/main" val="147273621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1" y="0"/>
            <a:ext cx="8991600" cy="685800"/>
          </a:xfrm>
          <a:extLst>
            <a:ext uri="{91240B29-F687-4F45-9708-019B960494DF}">
              <a14:hiddenLine xmlns:a14="http://schemas.microsoft.com/office/drawing/2010/main" w="12700">
                <a:solidFill>
                  <a:schemeClr val="tx1"/>
                </a:solidFill>
                <a:miter lim="800000"/>
                <a:headEnd/>
                <a:tailEnd/>
              </a14:hiddenLine>
            </a:ext>
          </a:extLst>
        </p:spPr>
        <p:txBody>
          <a:bodyPr lIns="90479" tIns="44445" rIns="90479" bIns="44445">
            <a:normAutofit fontScale="90000"/>
          </a:bodyPr>
          <a:lstStyle/>
          <a:p>
            <a:pPr>
              <a:defRPr/>
            </a:pPr>
            <a:r>
              <a:rPr lang="en-US" altLang="en-US" sz="4000"/>
              <a:t>Progressive Loss of Kidney Function</a:t>
            </a:r>
          </a:p>
        </p:txBody>
      </p:sp>
      <p:sp>
        <p:nvSpPr>
          <p:cNvPr id="45059" name="Rectangle 3"/>
          <p:cNvSpPr>
            <a:spLocks noGrp="1" noChangeArrowheads="1"/>
          </p:cNvSpPr>
          <p:nvPr>
            <p:ph idx="1"/>
          </p:nvPr>
        </p:nvSpPr>
        <p:spPr>
          <a:xfrm>
            <a:off x="304800" y="990601"/>
            <a:ext cx="8534400" cy="6019800"/>
          </a:xfrm>
          <a:extLst>
            <a:ext uri="{91240B29-F687-4F45-9708-019B960494DF}">
              <a14:hiddenLine xmlns:a14="http://schemas.microsoft.com/office/drawing/2010/main" w="12700">
                <a:solidFill>
                  <a:schemeClr val="tx1"/>
                </a:solidFill>
                <a:miter lim="800000"/>
                <a:headEnd/>
                <a:tailEnd/>
              </a14:hiddenLine>
            </a:ext>
          </a:extLst>
        </p:spPr>
        <p:txBody>
          <a:bodyPr lIns="90479" tIns="44445" rIns="90479" bIns="44445"/>
          <a:lstStyle/>
          <a:p>
            <a:pPr eaLnBrk="1" hangingPunct="1"/>
            <a:r>
              <a:rPr lang="en-US" altLang="en-US" smtClean="0">
                <a:solidFill>
                  <a:srgbClr val="FFFF99"/>
                </a:solidFill>
              </a:rPr>
              <a:t>Rate of decline of GFR (data from MDRD study, starting at GFR </a:t>
            </a:r>
            <a:r>
              <a:rPr lang="en-US" altLang="en-US" u="sng" smtClean="0">
                <a:solidFill>
                  <a:srgbClr val="FFFF99"/>
                </a:solidFill>
              </a:rPr>
              <a:t>&lt;</a:t>
            </a:r>
            <a:r>
              <a:rPr lang="en-US" altLang="en-US" smtClean="0">
                <a:solidFill>
                  <a:srgbClr val="FFFF99"/>
                </a:solidFill>
              </a:rPr>
              <a:t>55 ml/min)</a:t>
            </a:r>
          </a:p>
          <a:p>
            <a:pPr lvl="1" eaLnBrk="1" hangingPunct="1">
              <a:buFontTx/>
              <a:buNone/>
            </a:pPr>
            <a:r>
              <a:rPr lang="en-US" altLang="en-US" sz="3200">
                <a:solidFill>
                  <a:srgbClr val="FFFF99"/>
                </a:solidFill>
              </a:rPr>
              <a:t>Males 5 - 6 ml/min/year</a:t>
            </a:r>
          </a:p>
          <a:p>
            <a:pPr lvl="1" eaLnBrk="1" hangingPunct="1">
              <a:buFontTx/>
              <a:buNone/>
            </a:pPr>
            <a:r>
              <a:rPr lang="en-US" altLang="en-US" sz="3200">
                <a:solidFill>
                  <a:srgbClr val="FFFF99"/>
                </a:solidFill>
              </a:rPr>
              <a:t>Females 4 - 5 ml/min/year</a:t>
            </a:r>
          </a:p>
          <a:p>
            <a:pPr eaLnBrk="1" hangingPunct="1"/>
            <a:r>
              <a:rPr lang="en-US" altLang="en-US" smtClean="0">
                <a:solidFill>
                  <a:srgbClr val="FFFF99"/>
                </a:solidFill>
              </a:rPr>
              <a:t>Pattern of GFR loss has recently been established by CRISP study</a:t>
            </a:r>
            <a:endParaRPr lang="en-US" altLang="en-US" sz="3600">
              <a:solidFill>
                <a:srgbClr val="FFFF99"/>
              </a:solidFill>
            </a:endParaRPr>
          </a:p>
          <a:p>
            <a:pPr lvl="1" eaLnBrk="1" hangingPunct="1"/>
            <a:r>
              <a:rPr lang="en-US" altLang="en-US" b="1" smtClean="0">
                <a:solidFill>
                  <a:srgbClr val="FFFFFF"/>
                </a:solidFill>
              </a:rPr>
              <a:t>GFR stable for many years, despite progressive increase in total kidney volume</a:t>
            </a:r>
          </a:p>
          <a:p>
            <a:pPr lvl="1" eaLnBrk="1" hangingPunct="1"/>
            <a:r>
              <a:rPr lang="en-US" altLang="en-US" b="1" smtClean="0">
                <a:solidFill>
                  <a:srgbClr val="FFFFFF"/>
                </a:solidFill>
              </a:rPr>
              <a:t>GFR decrease not detected until total kidney volume exceeds 1500 ml</a:t>
            </a:r>
            <a:endParaRPr lang="en-US" altLang="en-US" sz="3200" b="1">
              <a:solidFill>
                <a:srgbClr val="FFFFFF"/>
              </a:solidFill>
            </a:endParaRPr>
          </a:p>
        </p:txBody>
      </p:sp>
    </p:spTree>
    <p:extLst>
      <p:ext uri="{BB962C8B-B14F-4D97-AF65-F5344CB8AC3E}">
        <p14:creationId xmlns:p14="http://schemas.microsoft.com/office/powerpoint/2010/main" val="4157782082"/>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3650" name="Text Box 2"/>
          <p:cNvSpPr txBox="1">
            <a:spLocks noChangeArrowheads="1"/>
          </p:cNvSpPr>
          <p:nvPr/>
        </p:nvSpPr>
        <p:spPr bwMode="auto">
          <a:xfrm>
            <a:off x="0" y="320676"/>
            <a:ext cx="9144000" cy="70167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bg1"/>
                </a:solidFill>
                <a:miter lim="800000"/>
                <a:headEnd/>
                <a:tailEnd/>
              </a14:hiddenLine>
            </a:ext>
          </a:extLst>
        </p:spPr>
        <p:txBody>
          <a:bodyPr lIns="91421" tIns="45711" rIns="91421" bIns="45711">
            <a:spAutoFit/>
          </a:bodyPr>
          <a:lstStyle/>
          <a:p>
            <a:pPr algn="ctr">
              <a:spcBef>
                <a:spcPct val="50000"/>
              </a:spcBef>
              <a:defRPr/>
            </a:pPr>
            <a:r>
              <a:rPr lang="en-US" sz="4000" b="1">
                <a:solidFill>
                  <a:srgbClr val="FFFF00"/>
                </a:solidFill>
                <a:effectLst>
                  <a:outerShdw blurRad="38100" dist="38100" dir="2700000" algn="tl">
                    <a:srgbClr val="FFFFFF"/>
                  </a:outerShdw>
                </a:effectLst>
              </a:rPr>
              <a:t>Loss of Kidney Function in ADPKD</a:t>
            </a:r>
          </a:p>
        </p:txBody>
      </p:sp>
      <p:sp>
        <p:nvSpPr>
          <p:cNvPr id="46083" name="Text Box 3"/>
          <p:cNvSpPr txBox="1">
            <a:spLocks noChangeArrowheads="1"/>
          </p:cNvSpPr>
          <p:nvPr/>
        </p:nvSpPr>
        <p:spPr bwMode="auto">
          <a:xfrm>
            <a:off x="6345238" y="6553200"/>
            <a:ext cx="27987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21" tIns="45711" rIns="91421" bIns="45711">
            <a:spAutoFit/>
          </a:bodyP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algn="ctr" eaLnBrk="1" hangingPunct="1">
              <a:spcBef>
                <a:spcPct val="0"/>
              </a:spcBef>
              <a:buClrTx/>
              <a:buSzTx/>
              <a:buFontTx/>
              <a:buNone/>
            </a:pPr>
            <a:r>
              <a:rPr lang="en-US" altLang="en-US" sz="1400" b="1">
                <a:latin typeface="Arial" charset="0"/>
              </a:rPr>
              <a:t>Torres Mayo &lt;aupCP1047707-9</a:t>
            </a:r>
          </a:p>
        </p:txBody>
      </p:sp>
      <p:grpSp>
        <p:nvGrpSpPr>
          <p:cNvPr id="46084" name="Group 4"/>
          <p:cNvGrpSpPr>
            <a:grpSpLocks/>
          </p:cNvGrpSpPr>
          <p:nvPr/>
        </p:nvGrpSpPr>
        <p:grpSpPr bwMode="auto">
          <a:xfrm>
            <a:off x="669927" y="1595438"/>
            <a:ext cx="8078788" cy="4773613"/>
            <a:chOff x="422" y="1005"/>
            <a:chExt cx="5089" cy="3007"/>
          </a:xfrm>
        </p:grpSpPr>
        <p:pic>
          <p:nvPicPr>
            <p:cNvPr id="46085" name="Picture 5" descr="CP1047707-8b2 cop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1" y="1669"/>
              <a:ext cx="865" cy="1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6" name="Picture 6" descr="CP1047707-8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8" y="1706"/>
              <a:ext cx="824" cy="1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7" name="Line 7"/>
            <p:cNvSpPr>
              <a:spLocks noChangeShapeType="1"/>
            </p:cNvSpPr>
            <p:nvPr/>
          </p:nvSpPr>
          <p:spPr bwMode="auto">
            <a:xfrm>
              <a:off x="1392" y="1111"/>
              <a:ext cx="1" cy="2189"/>
            </a:xfrm>
            <a:prstGeom prst="line">
              <a:avLst/>
            </a:prstGeom>
            <a:noFill/>
            <a:ln w="22225">
              <a:solidFill>
                <a:srgbClr val="9EBCF9"/>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088" name="Line 8"/>
            <p:cNvSpPr>
              <a:spLocks noChangeShapeType="1"/>
            </p:cNvSpPr>
            <p:nvPr/>
          </p:nvSpPr>
          <p:spPr bwMode="auto">
            <a:xfrm>
              <a:off x="1334" y="3300"/>
              <a:ext cx="58" cy="1"/>
            </a:xfrm>
            <a:prstGeom prst="line">
              <a:avLst/>
            </a:prstGeom>
            <a:noFill/>
            <a:ln w="22225">
              <a:solidFill>
                <a:srgbClr val="9EBCF9"/>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089" name="Line 9"/>
            <p:cNvSpPr>
              <a:spLocks noChangeShapeType="1"/>
            </p:cNvSpPr>
            <p:nvPr/>
          </p:nvSpPr>
          <p:spPr bwMode="auto">
            <a:xfrm>
              <a:off x="1334" y="2863"/>
              <a:ext cx="58" cy="1"/>
            </a:xfrm>
            <a:prstGeom prst="line">
              <a:avLst/>
            </a:prstGeom>
            <a:noFill/>
            <a:ln w="22225">
              <a:solidFill>
                <a:srgbClr val="9EBCF9"/>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090" name="Line 10"/>
            <p:cNvSpPr>
              <a:spLocks noChangeShapeType="1"/>
            </p:cNvSpPr>
            <p:nvPr/>
          </p:nvSpPr>
          <p:spPr bwMode="auto">
            <a:xfrm>
              <a:off x="1334" y="2426"/>
              <a:ext cx="58" cy="1"/>
            </a:xfrm>
            <a:prstGeom prst="line">
              <a:avLst/>
            </a:prstGeom>
            <a:noFill/>
            <a:ln w="22225">
              <a:solidFill>
                <a:srgbClr val="9EBCF9"/>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091" name="Line 11"/>
            <p:cNvSpPr>
              <a:spLocks noChangeShapeType="1"/>
            </p:cNvSpPr>
            <p:nvPr/>
          </p:nvSpPr>
          <p:spPr bwMode="auto">
            <a:xfrm>
              <a:off x="1334" y="1985"/>
              <a:ext cx="58" cy="1"/>
            </a:xfrm>
            <a:prstGeom prst="line">
              <a:avLst/>
            </a:prstGeom>
            <a:noFill/>
            <a:ln w="22225">
              <a:solidFill>
                <a:srgbClr val="9EBCF9"/>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092" name="Line 12"/>
            <p:cNvSpPr>
              <a:spLocks noChangeShapeType="1"/>
            </p:cNvSpPr>
            <p:nvPr/>
          </p:nvSpPr>
          <p:spPr bwMode="auto">
            <a:xfrm>
              <a:off x="1334" y="1548"/>
              <a:ext cx="58" cy="1"/>
            </a:xfrm>
            <a:prstGeom prst="line">
              <a:avLst/>
            </a:prstGeom>
            <a:noFill/>
            <a:ln w="22225">
              <a:solidFill>
                <a:srgbClr val="9EBCF9"/>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093" name="Line 13"/>
            <p:cNvSpPr>
              <a:spLocks noChangeShapeType="1"/>
            </p:cNvSpPr>
            <p:nvPr/>
          </p:nvSpPr>
          <p:spPr bwMode="auto">
            <a:xfrm>
              <a:off x="1334" y="1111"/>
              <a:ext cx="58" cy="1"/>
            </a:xfrm>
            <a:prstGeom prst="line">
              <a:avLst/>
            </a:prstGeom>
            <a:noFill/>
            <a:ln w="22225">
              <a:solidFill>
                <a:srgbClr val="9EBCF9"/>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094" name="Line 14"/>
            <p:cNvSpPr>
              <a:spLocks noChangeShapeType="1"/>
            </p:cNvSpPr>
            <p:nvPr/>
          </p:nvSpPr>
          <p:spPr bwMode="auto">
            <a:xfrm>
              <a:off x="1392" y="3300"/>
              <a:ext cx="4022" cy="1"/>
            </a:xfrm>
            <a:prstGeom prst="line">
              <a:avLst/>
            </a:prstGeom>
            <a:noFill/>
            <a:ln w="22225">
              <a:solidFill>
                <a:srgbClr val="9EBCF9"/>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095" name="Line 15"/>
            <p:cNvSpPr>
              <a:spLocks noChangeShapeType="1"/>
            </p:cNvSpPr>
            <p:nvPr/>
          </p:nvSpPr>
          <p:spPr bwMode="auto">
            <a:xfrm flipV="1">
              <a:off x="1392" y="3300"/>
              <a:ext cx="1" cy="58"/>
            </a:xfrm>
            <a:prstGeom prst="line">
              <a:avLst/>
            </a:prstGeom>
            <a:noFill/>
            <a:ln w="22225">
              <a:solidFill>
                <a:srgbClr val="9EBCF9"/>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096" name="Line 16"/>
            <p:cNvSpPr>
              <a:spLocks noChangeShapeType="1"/>
            </p:cNvSpPr>
            <p:nvPr/>
          </p:nvSpPr>
          <p:spPr bwMode="auto">
            <a:xfrm flipV="1">
              <a:off x="2064" y="3300"/>
              <a:ext cx="1" cy="58"/>
            </a:xfrm>
            <a:prstGeom prst="line">
              <a:avLst/>
            </a:prstGeom>
            <a:noFill/>
            <a:ln w="22225">
              <a:solidFill>
                <a:srgbClr val="9EBCF9"/>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097" name="Line 17"/>
            <p:cNvSpPr>
              <a:spLocks noChangeShapeType="1"/>
            </p:cNvSpPr>
            <p:nvPr/>
          </p:nvSpPr>
          <p:spPr bwMode="auto">
            <a:xfrm flipV="1">
              <a:off x="2731" y="3300"/>
              <a:ext cx="1" cy="58"/>
            </a:xfrm>
            <a:prstGeom prst="line">
              <a:avLst/>
            </a:prstGeom>
            <a:noFill/>
            <a:ln w="22225">
              <a:solidFill>
                <a:srgbClr val="9EBCF9"/>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098" name="Line 18"/>
            <p:cNvSpPr>
              <a:spLocks noChangeShapeType="1"/>
            </p:cNvSpPr>
            <p:nvPr/>
          </p:nvSpPr>
          <p:spPr bwMode="auto">
            <a:xfrm flipV="1">
              <a:off x="3403" y="3300"/>
              <a:ext cx="1" cy="58"/>
            </a:xfrm>
            <a:prstGeom prst="line">
              <a:avLst/>
            </a:prstGeom>
            <a:noFill/>
            <a:ln w="22225">
              <a:solidFill>
                <a:srgbClr val="9EBCF9"/>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099" name="Line 19"/>
            <p:cNvSpPr>
              <a:spLocks noChangeShapeType="1"/>
            </p:cNvSpPr>
            <p:nvPr/>
          </p:nvSpPr>
          <p:spPr bwMode="auto">
            <a:xfrm flipV="1">
              <a:off x="4075" y="3300"/>
              <a:ext cx="1" cy="58"/>
            </a:xfrm>
            <a:prstGeom prst="line">
              <a:avLst/>
            </a:prstGeom>
            <a:noFill/>
            <a:ln w="22225">
              <a:solidFill>
                <a:srgbClr val="9EBCF9"/>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100" name="Line 20"/>
            <p:cNvSpPr>
              <a:spLocks noChangeShapeType="1"/>
            </p:cNvSpPr>
            <p:nvPr/>
          </p:nvSpPr>
          <p:spPr bwMode="auto">
            <a:xfrm flipV="1">
              <a:off x="4742" y="3300"/>
              <a:ext cx="1" cy="58"/>
            </a:xfrm>
            <a:prstGeom prst="line">
              <a:avLst/>
            </a:prstGeom>
            <a:noFill/>
            <a:ln w="22225">
              <a:solidFill>
                <a:srgbClr val="9EBCF9"/>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101" name="Line 21"/>
            <p:cNvSpPr>
              <a:spLocks noChangeShapeType="1"/>
            </p:cNvSpPr>
            <p:nvPr/>
          </p:nvSpPr>
          <p:spPr bwMode="auto">
            <a:xfrm flipV="1">
              <a:off x="5414" y="3300"/>
              <a:ext cx="1" cy="58"/>
            </a:xfrm>
            <a:prstGeom prst="line">
              <a:avLst/>
            </a:prstGeom>
            <a:noFill/>
            <a:ln w="22225">
              <a:solidFill>
                <a:srgbClr val="9EBCF9"/>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3670" name="Rectangle 22"/>
            <p:cNvSpPr>
              <a:spLocks noChangeArrowheads="1"/>
            </p:cNvSpPr>
            <p:nvPr/>
          </p:nvSpPr>
          <p:spPr bwMode="auto">
            <a:xfrm>
              <a:off x="1147" y="3195"/>
              <a:ext cx="99"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defRPr/>
              </a:pPr>
              <a:r>
                <a:rPr lang="en-US" sz="2200" b="1">
                  <a:solidFill>
                    <a:srgbClr val="FFFF99"/>
                  </a:solidFill>
                </a:rPr>
                <a:t>0</a:t>
              </a:r>
              <a:endParaRPr lang="en-US" b="1">
                <a:solidFill>
                  <a:srgbClr val="FFFF99"/>
                </a:solidFill>
                <a:effectLst>
                  <a:outerShdw blurRad="38100" dist="38100" dir="2700000" algn="tl">
                    <a:srgbClr val="FFFFFF"/>
                  </a:outerShdw>
                </a:effectLst>
              </a:endParaRPr>
            </a:p>
          </p:txBody>
        </p:sp>
        <p:sp>
          <p:nvSpPr>
            <p:cNvPr id="283671" name="Rectangle 23"/>
            <p:cNvSpPr>
              <a:spLocks noChangeArrowheads="1"/>
            </p:cNvSpPr>
            <p:nvPr/>
          </p:nvSpPr>
          <p:spPr bwMode="auto">
            <a:xfrm>
              <a:off x="1046" y="2758"/>
              <a:ext cx="19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defRPr/>
              </a:pPr>
              <a:r>
                <a:rPr lang="en-US" sz="2200" b="1">
                  <a:solidFill>
                    <a:srgbClr val="FFFF99"/>
                  </a:solidFill>
                </a:rPr>
                <a:t>20</a:t>
              </a:r>
              <a:endParaRPr lang="en-US" b="1">
                <a:solidFill>
                  <a:srgbClr val="FFFF99"/>
                </a:solidFill>
                <a:effectLst>
                  <a:outerShdw blurRad="38100" dist="38100" dir="2700000" algn="tl">
                    <a:srgbClr val="FFFFFF"/>
                  </a:outerShdw>
                </a:effectLst>
              </a:endParaRPr>
            </a:p>
          </p:txBody>
        </p:sp>
        <p:sp>
          <p:nvSpPr>
            <p:cNvPr id="283672" name="Rectangle 24"/>
            <p:cNvSpPr>
              <a:spLocks noChangeArrowheads="1"/>
            </p:cNvSpPr>
            <p:nvPr/>
          </p:nvSpPr>
          <p:spPr bwMode="auto">
            <a:xfrm>
              <a:off x="1046" y="2321"/>
              <a:ext cx="19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defRPr/>
              </a:pPr>
              <a:r>
                <a:rPr lang="en-US" sz="2200" b="1">
                  <a:solidFill>
                    <a:srgbClr val="FFFF99"/>
                  </a:solidFill>
                </a:rPr>
                <a:t>40</a:t>
              </a:r>
              <a:endParaRPr lang="en-US" b="1">
                <a:solidFill>
                  <a:srgbClr val="FFFF99"/>
                </a:solidFill>
                <a:effectLst>
                  <a:outerShdw blurRad="38100" dist="38100" dir="2700000" algn="tl">
                    <a:srgbClr val="FFFFFF"/>
                  </a:outerShdw>
                </a:effectLst>
              </a:endParaRPr>
            </a:p>
          </p:txBody>
        </p:sp>
        <p:sp>
          <p:nvSpPr>
            <p:cNvPr id="283673" name="Rectangle 25"/>
            <p:cNvSpPr>
              <a:spLocks noChangeArrowheads="1"/>
            </p:cNvSpPr>
            <p:nvPr/>
          </p:nvSpPr>
          <p:spPr bwMode="auto">
            <a:xfrm>
              <a:off x="1046" y="1879"/>
              <a:ext cx="19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defRPr/>
              </a:pPr>
              <a:r>
                <a:rPr lang="en-US" sz="2200" b="1">
                  <a:solidFill>
                    <a:srgbClr val="FFFF99"/>
                  </a:solidFill>
                </a:rPr>
                <a:t>60</a:t>
              </a:r>
              <a:endParaRPr lang="en-US" b="1">
                <a:solidFill>
                  <a:srgbClr val="FFFF99"/>
                </a:solidFill>
                <a:effectLst>
                  <a:outerShdw blurRad="38100" dist="38100" dir="2700000" algn="tl">
                    <a:srgbClr val="FFFFFF"/>
                  </a:outerShdw>
                </a:effectLst>
              </a:endParaRPr>
            </a:p>
          </p:txBody>
        </p:sp>
        <p:sp>
          <p:nvSpPr>
            <p:cNvPr id="283674" name="Rectangle 26"/>
            <p:cNvSpPr>
              <a:spLocks noChangeArrowheads="1"/>
            </p:cNvSpPr>
            <p:nvPr/>
          </p:nvSpPr>
          <p:spPr bwMode="auto">
            <a:xfrm>
              <a:off x="1046" y="1442"/>
              <a:ext cx="19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defRPr/>
              </a:pPr>
              <a:r>
                <a:rPr lang="en-US" sz="2200" b="1">
                  <a:solidFill>
                    <a:srgbClr val="FFFF99"/>
                  </a:solidFill>
                </a:rPr>
                <a:t>80</a:t>
              </a:r>
              <a:endParaRPr lang="en-US" b="1">
                <a:solidFill>
                  <a:srgbClr val="FFFF99"/>
                </a:solidFill>
                <a:effectLst>
                  <a:outerShdw blurRad="38100" dist="38100" dir="2700000" algn="tl">
                    <a:srgbClr val="FFFFFF"/>
                  </a:outerShdw>
                </a:effectLst>
              </a:endParaRPr>
            </a:p>
          </p:txBody>
        </p:sp>
        <p:sp>
          <p:nvSpPr>
            <p:cNvPr id="283675" name="Rectangle 27"/>
            <p:cNvSpPr>
              <a:spLocks noChangeArrowheads="1"/>
            </p:cNvSpPr>
            <p:nvPr/>
          </p:nvSpPr>
          <p:spPr bwMode="auto">
            <a:xfrm>
              <a:off x="945" y="1005"/>
              <a:ext cx="297"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defRPr/>
              </a:pPr>
              <a:r>
                <a:rPr lang="en-US" sz="2200" b="1">
                  <a:solidFill>
                    <a:srgbClr val="FFFF99"/>
                  </a:solidFill>
                </a:rPr>
                <a:t>100</a:t>
              </a:r>
              <a:endParaRPr lang="en-US" b="1">
                <a:solidFill>
                  <a:srgbClr val="FFFF99"/>
                </a:solidFill>
                <a:effectLst>
                  <a:outerShdw blurRad="38100" dist="38100" dir="2700000" algn="tl">
                    <a:srgbClr val="FFFFFF"/>
                  </a:outerShdw>
                </a:effectLst>
              </a:endParaRPr>
            </a:p>
          </p:txBody>
        </p:sp>
        <p:sp>
          <p:nvSpPr>
            <p:cNvPr id="283676" name="Rectangle 28"/>
            <p:cNvSpPr>
              <a:spLocks noChangeArrowheads="1"/>
            </p:cNvSpPr>
            <p:nvPr/>
          </p:nvSpPr>
          <p:spPr bwMode="auto">
            <a:xfrm>
              <a:off x="1344" y="3463"/>
              <a:ext cx="99"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defRPr/>
              </a:pPr>
              <a:r>
                <a:rPr lang="en-US" sz="2200" b="1">
                  <a:solidFill>
                    <a:srgbClr val="FFFF99"/>
                  </a:solidFill>
                </a:rPr>
                <a:t>0</a:t>
              </a:r>
              <a:endParaRPr lang="en-US" b="1">
                <a:solidFill>
                  <a:srgbClr val="FFFF99"/>
                </a:solidFill>
                <a:effectLst>
                  <a:outerShdw blurRad="38100" dist="38100" dir="2700000" algn="tl">
                    <a:srgbClr val="FFFFFF"/>
                  </a:outerShdw>
                </a:effectLst>
              </a:endParaRPr>
            </a:p>
          </p:txBody>
        </p:sp>
        <p:sp>
          <p:nvSpPr>
            <p:cNvPr id="283677" name="Rectangle 29"/>
            <p:cNvSpPr>
              <a:spLocks noChangeArrowheads="1"/>
            </p:cNvSpPr>
            <p:nvPr/>
          </p:nvSpPr>
          <p:spPr bwMode="auto">
            <a:xfrm>
              <a:off x="1963" y="3463"/>
              <a:ext cx="19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defRPr/>
              </a:pPr>
              <a:r>
                <a:rPr lang="en-US" sz="2200" b="1">
                  <a:solidFill>
                    <a:srgbClr val="FFFF99"/>
                  </a:solidFill>
                </a:rPr>
                <a:t>10</a:t>
              </a:r>
              <a:endParaRPr lang="en-US" b="1">
                <a:solidFill>
                  <a:srgbClr val="FFFF99"/>
                </a:solidFill>
                <a:effectLst>
                  <a:outerShdw blurRad="38100" dist="38100" dir="2700000" algn="tl">
                    <a:srgbClr val="FFFFFF"/>
                  </a:outerShdw>
                </a:effectLst>
              </a:endParaRPr>
            </a:p>
          </p:txBody>
        </p:sp>
        <p:sp>
          <p:nvSpPr>
            <p:cNvPr id="283678" name="Rectangle 30"/>
            <p:cNvSpPr>
              <a:spLocks noChangeArrowheads="1"/>
            </p:cNvSpPr>
            <p:nvPr/>
          </p:nvSpPr>
          <p:spPr bwMode="auto">
            <a:xfrm>
              <a:off x="2630" y="3463"/>
              <a:ext cx="19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defRPr/>
              </a:pPr>
              <a:r>
                <a:rPr lang="en-US" sz="2200" b="1">
                  <a:solidFill>
                    <a:srgbClr val="FFFF99"/>
                  </a:solidFill>
                </a:rPr>
                <a:t>20</a:t>
              </a:r>
              <a:endParaRPr lang="en-US" b="1">
                <a:solidFill>
                  <a:srgbClr val="FFFF99"/>
                </a:solidFill>
                <a:effectLst>
                  <a:outerShdw blurRad="38100" dist="38100" dir="2700000" algn="tl">
                    <a:srgbClr val="FFFFFF"/>
                  </a:outerShdw>
                </a:effectLst>
              </a:endParaRPr>
            </a:p>
          </p:txBody>
        </p:sp>
        <p:sp>
          <p:nvSpPr>
            <p:cNvPr id="283679" name="Rectangle 31"/>
            <p:cNvSpPr>
              <a:spLocks noChangeArrowheads="1"/>
            </p:cNvSpPr>
            <p:nvPr/>
          </p:nvSpPr>
          <p:spPr bwMode="auto">
            <a:xfrm>
              <a:off x="3302" y="3463"/>
              <a:ext cx="19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defRPr/>
              </a:pPr>
              <a:r>
                <a:rPr lang="en-US" sz="2200" b="1">
                  <a:solidFill>
                    <a:srgbClr val="FFFF99"/>
                  </a:solidFill>
                </a:rPr>
                <a:t>30</a:t>
              </a:r>
              <a:endParaRPr lang="en-US" b="1">
                <a:solidFill>
                  <a:srgbClr val="FFFF99"/>
                </a:solidFill>
                <a:effectLst>
                  <a:outerShdw blurRad="38100" dist="38100" dir="2700000" algn="tl">
                    <a:srgbClr val="FFFFFF"/>
                  </a:outerShdw>
                </a:effectLst>
              </a:endParaRPr>
            </a:p>
          </p:txBody>
        </p:sp>
        <p:sp>
          <p:nvSpPr>
            <p:cNvPr id="283680" name="Rectangle 32"/>
            <p:cNvSpPr>
              <a:spLocks noChangeArrowheads="1"/>
            </p:cNvSpPr>
            <p:nvPr/>
          </p:nvSpPr>
          <p:spPr bwMode="auto">
            <a:xfrm>
              <a:off x="3974" y="3463"/>
              <a:ext cx="19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defRPr/>
              </a:pPr>
              <a:r>
                <a:rPr lang="en-US" sz="2200" b="1">
                  <a:solidFill>
                    <a:srgbClr val="FFFF99"/>
                  </a:solidFill>
                </a:rPr>
                <a:t>40</a:t>
              </a:r>
              <a:endParaRPr lang="en-US" b="1">
                <a:solidFill>
                  <a:srgbClr val="FFFF99"/>
                </a:solidFill>
                <a:effectLst>
                  <a:outerShdw blurRad="38100" dist="38100" dir="2700000" algn="tl">
                    <a:srgbClr val="FFFFFF"/>
                  </a:outerShdw>
                </a:effectLst>
              </a:endParaRPr>
            </a:p>
          </p:txBody>
        </p:sp>
        <p:sp>
          <p:nvSpPr>
            <p:cNvPr id="283681" name="Rectangle 33"/>
            <p:cNvSpPr>
              <a:spLocks noChangeArrowheads="1"/>
            </p:cNvSpPr>
            <p:nvPr/>
          </p:nvSpPr>
          <p:spPr bwMode="auto">
            <a:xfrm>
              <a:off x="4641" y="3463"/>
              <a:ext cx="19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defRPr/>
              </a:pPr>
              <a:r>
                <a:rPr lang="en-US" sz="2200" b="1">
                  <a:solidFill>
                    <a:srgbClr val="FFFF99"/>
                  </a:solidFill>
                </a:rPr>
                <a:t>50</a:t>
              </a:r>
              <a:endParaRPr lang="en-US" b="1">
                <a:solidFill>
                  <a:srgbClr val="FFFF99"/>
                </a:solidFill>
                <a:effectLst>
                  <a:outerShdw blurRad="38100" dist="38100" dir="2700000" algn="tl">
                    <a:srgbClr val="FFFFFF"/>
                  </a:outerShdw>
                </a:effectLst>
              </a:endParaRPr>
            </a:p>
          </p:txBody>
        </p:sp>
        <p:sp>
          <p:nvSpPr>
            <p:cNvPr id="283682" name="Rectangle 34"/>
            <p:cNvSpPr>
              <a:spLocks noChangeArrowheads="1"/>
            </p:cNvSpPr>
            <p:nvPr/>
          </p:nvSpPr>
          <p:spPr bwMode="auto">
            <a:xfrm>
              <a:off x="5313" y="3463"/>
              <a:ext cx="19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defRPr/>
              </a:pPr>
              <a:r>
                <a:rPr lang="en-US" sz="2200" b="1">
                  <a:solidFill>
                    <a:srgbClr val="FFFF99"/>
                  </a:solidFill>
                </a:rPr>
                <a:t>60</a:t>
              </a:r>
              <a:endParaRPr lang="en-US" b="1">
                <a:solidFill>
                  <a:srgbClr val="FFFF99"/>
                </a:solidFill>
                <a:effectLst>
                  <a:outerShdw blurRad="38100" dist="38100" dir="2700000" algn="tl">
                    <a:srgbClr val="FFFFFF"/>
                  </a:outerShdw>
                </a:effectLst>
              </a:endParaRPr>
            </a:p>
          </p:txBody>
        </p:sp>
        <p:sp>
          <p:nvSpPr>
            <p:cNvPr id="46115" name="Rectangle 35"/>
            <p:cNvSpPr>
              <a:spLocks noChangeArrowheads="1"/>
            </p:cNvSpPr>
            <p:nvPr/>
          </p:nvSpPr>
          <p:spPr bwMode="auto">
            <a:xfrm rot="16200000">
              <a:off x="-283" y="2145"/>
              <a:ext cx="1681" cy="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66" tIns="46033" rIns="92066" bIns="46033">
              <a:spAutoFit/>
            </a:bodyP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algn="ctr" eaLnBrk="1" hangingPunct="1">
                <a:spcBef>
                  <a:spcPct val="0"/>
                </a:spcBef>
                <a:buClrTx/>
                <a:buSzTx/>
                <a:buFontTx/>
                <a:buNone/>
              </a:pPr>
              <a:r>
                <a:rPr lang="en-US" altLang="en-US" sz="2200" b="1">
                  <a:solidFill>
                    <a:srgbClr val="FFFF99"/>
                  </a:solidFill>
                  <a:latin typeface="Arial" charset="0"/>
                </a:rPr>
                <a:t>Renal function (%)</a:t>
              </a:r>
            </a:p>
          </p:txBody>
        </p:sp>
        <p:sp>
          <p:nvSpPr>
            <p:cNvPr id="46116" name="Rectangle 36"/>
            <p:cNvSpPr>
              <a:spLocks noChangeArrowheads="1"/>
            </p:cNvSpPr>
            <p:nvPr/>
          </p:nvSpPr>
          <p:spPr bwMode="auto">
            <a:xfrm>
              <a:off x="2786" y="3740"/>
              <a:ext cx="1086" cy="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66" tIns="46033" rIns="92066" bIns="46033">
              <a:spAutoFit/>
            </a:bodyP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algn="ctr" eaLnBrk="1" hangingPunct="1">
                <a:spcBef>
                  <a:spcPct val="0"/>
                </a:spcBef>
                <a:buClrTx/>
                <a:buSzTx/>
                <a:buFontTx/>
                <a:buNone/>
              </a:pPr>
              <a:r>
                <a:rPr lang="en-US" altLang="en-US" sz="2200" b="1">
                  <a:solidFill>
                    <a:srgbClr val="FFFF99"/>
                  </a:solidFill>
                  <a:latin typeface="Arial" charset="0"/>
                </a:rPr>
                <a:t>Age (years)</a:t>
              </a:r>
            </a:p>
          </p:txBody>
        </p:sp>
        <p:sp>
          <p:nvSpPr>
            <p:cNvPr id="46117" name="Freeform 37"/>
            <p:cNvSpPr>
              <a:spLocks/>
            </p:cNvSpPr>
            <p:nvPr/>
          </p:nvSpPr>
          <p:spPr bwMode="auto">
            <a:xfrm>
              <a:off x="1406" y="1108"/>
              <a:ext cx="4002" cy="2177"/>
            </a:xfrm>
            <a:custGeom>
              <a:avLst/>
              <a:gdLst>
                <a:gd name="T0" fmla="*/ 0 w 4002"/>
                <a:gd name="T1" fmla="*/ 7 h 2176"/>
                <a:gd name="T2" fmla="*/ 2663 w 4002"/>
                <a:gd name="T3" fmla="*/ 44 h 2176"/>
                <a:gd name="T4" fmla="*/ 3434 w 4002"/>
                <a:gd name="T5" fmla="*/ 268 h 2176"/>
                <a:gd name="T6" fmla="*/ 3673 w 4002"/>
                <a:gd name="T7" fmla="*/ 695 h 2176"/>
                <a:gd name="T8" fmla="*/ 3845 w 4002"/>
                <a:gd name="T9" fmla="*/ 1444 h 2176"/>
                <a:gd name="T10" fmla="*/ 4002 w 4002"/>
                <a:gd name="T11" fmla="*/ 2192 h 21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02" h="2176">
                  <a:moveTo>
                    <a:pt x="0" y="7"/>
                  </a:moveTo>
                  <a:cubicBezTo>
                    <a:pt x="444" y="13"/>
                    <a:pt x="2091" y="0"/>
                    <a:pt x="2663" y="44"/>
                  </a:cubicBezTo>
                  <a:cubicBezTo>
                    <a:pt x="3235" y="88"/>
                    <a:pt x="3266" y="160"/>
                    <a:pt x="3434" y="268"/>
                  </a:cubicBezTo>
                  <a:cubicBezTo>
                    <a:pt x="3602" y="376"/>
                    <a:pt x="3605" y="502"/>
                    <a:pt x="3673" y="695"/>
                  </a:cubicBezTo>
                  <a:cubicBezTo>
                    <a:pt x="3741" y="888"/>
                    <a:pt x="3790" y="1181"/>
                    <a:pt x="3845" y="1428"/>
                  </a:cubicBezTo>
                  <a:cubicBezTo>
                    <a:pt x="3900" y="1675"/>
                    <a:pt x="3969" y="2020"/>
                    <a:pt x="4002" y="2176"/>
                  </a:cubicBezTo>
                </a:path>
              </a:pathLst>
            </a:custGeom>
            <a:noFill/>
            <a:ln w="19050" cap="flat" cmpd="sng">
              <a:solidFill>
                <a:schemeClr val="folHlink"/>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46118" name="Picture 38" descr="CP1047707-8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14" y="1425"/>
              <a:ext cx="1056" cy="1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119" name="Picture 39" descr="CP1047707-8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58" y="1426"/>
              <a:ext cx="1180" cy="1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56661969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609600"/>
            <a:ext cx="9144000" cy="1143000"/>
          </a:xfrm>
        </p:spPr>
        <p:txBody>
          <a:bodyPr>
            <a:normAutofit/>
          </a:bodyPr>
          <a:lstStyle/>
          <a:p>
            <a:pPr>
              <a:defRPr/>
            </a:pPr>
            <a:r>
              <a:rPr lang="en-US" altLang="en-US" sz="4000"/>
              <a:t>Predictors of Disease Progression (MR)</a:t>
            </a:r>
          </a:p>
        </p:txBody>
      </p:sp>
      <p:sp>
        <p:nvSpPr>
          <p:cNvPr id="47107" name="Rectangle 3"/>
          <p:cNvSpPr>
            <a:spLocks noGrp="1" noChangeArrowheads="1"/>
          </p:cNvSpPr>
          <p:nvPr>
            <p:ph sz="half" idx="1"/>
          </p:nvPr>
        </p:nvSpPr>
        <p:spPr>
          <a:xfrm>
            <a:off x="393701" y="1981201"/>
            <a:ext cx="4076700" cy="3840163"/>
          </a:xfrm>
        </p:spPr>
        <p:txBody>
          <a:bodyPr>
            <a:normAutofit lnSpcReduction="10000"/>
          </a:bodyPr>
          <a:lstStyle/>
          <a:p>
            <a:pPr algn="ctr" eaLnBrk="1" hangingPunct="1">
              <a:buFontTx/>
              <a:buNone/>
            </a:pPr>
            <a:r>
              <a:rPr lang="en-US" altLang="en-US" sz="4000" b="1">
                <a:solidFill>
                  <a:srgbClr val="FFFF99"/>
                </a:solidFill>
              </a:rPr>
              <a:t>Hemodynamic	</a:t>
            </a:r>
          </a:p>
          <a:p>
            <a:pPr algn="ctr" eaLnBrk="1" hangingPunct="1">
              <a:buFontTx/>
              <a:buNone/>
            </a:pPr>
            <a:endParaRPr lang="en-US" altLang="en-US" sz="4000" b="1"/>
          </a:p>
          <a:p>
            <a:pPr algn="ctr" eaLnBrk="1" hangingPunct="1">
              <a:buFontTx/>
              <a:buNone/>
            </a:pPr>
            <a:r>
              <a:rPr lang="en-US" altLang="en-US" sz="4000" b="1">
                <a:solidFill>
                  <a:srgbClr val="FFFFFF"/>
                </a:solidFill>
              </a:rPr>
              <a:t>RBF</a:t>
            </a:r>
          </a:p>
          <a:p>
            <a:pPr algn="ctr" eaLnBrk="1" hangingPunct="1">
              <a:buFontTx/>
              <a:buNone/>
            </a:pPr>
            <a:r>
              <a:rPr lang="en-US" altLang="en-US" sz="4000" b="1">
                <a:solidFill>
                  <a:srgbClr val="FFFFFF"/>
                </a:solidFill>
              </a:rPr>
              <a:t>RVR</a:t>
            </a:r>
          </a:p>
          <a:p>
            <a:pPr algn="ctr" eaLnBrk="1" hangingPunct="1">
              <a:buFontTx/>
              <a:buNone/>
            </a:pPr>
            <a:r>
              <a:rPr lang="en-US" altLang="en-US" sz="4000" b="1">
                <a:solidFill>
                  <a:srgbClr val="FFFFFF"/>
                </a:solidFill>
              </a:rPr>
              <a:t>GFR</a:t>
            </a:r>
          </a:p>
          <a:p>
            <a:pPr eaLnBrk="1" hangingPunct="1">
              <a:buFontTx/>
              <a:buNone/>
            </a:pPr>
            <a:endParaRPr lang="en-US" altLang="en-US" sz="3200">
              <a:solidFill>
                <a:srgbClr val="FFFFFF"/>
              </a:solidFill>
            </a:endParaRPr>
          </a:p>
          <a:p>
            <a:pPr eaLnBrk="1" hangingPunct="1">
              <a:buFontTx/>
              <a:buNone/>
            </a:pPr>
            <a:endParaRPr lang="en-US" altLang="en-US" sz="2400" b="1"/>
          </a:p>
        </p:txBody>
      </p:sp>
      <p:sp>
        <p:nvSpPr>
          <p:cNvPr id="47108" name="Rectangle 4"/>
          <p:cNvSpPr>
            <a:spLocks noGrp="1" noChangeArrowheads="1"/>
          </p:cNvSpPr>
          <p:nvPr>
            <p:ph sz="half" idx="2"/>
          </p:nvPr>
        </p:nvSpPr>
        <p:spPr>
          <a:xfrm>
            <a:off x="4229100" y="1930401"/>
            <a:ext cx="4686300" cy="3517900"/>
          </a:xfrm>
        </p:spPr>
        <p:txBody>
          <a:bodyPr>
            <a:normAutofit lnSpcReduction="10000"/>
          </a:bodyPr>
          <a:lstStyle/>
          <a:p>
            <a:pPr marL="0" indent="0" algn="ctr">
              <a:lnSpc>
                <a:spcPct val="90000"/>
              </a:lnSpc>
              <a:buNone/>
            </a:pPr>
            <a:r>
              <a:rPr lang="en-US" altLang="en-US" sz="4000" b="1" dirty="0">
                <a:solidFill>
                  <a:srgbClr val="FFFF99"/>
                </a:solidFill>
              </a:rPr>
              <a:t>Anatomic</a:t>
            </a:r>
          </a:p>
          <a:p>
            <a:pPr marL="0" indent="0">
              <a:lnSpc>
                <a:spcPct val="90000"/>
              </a:lnSpc>
              <a:buNone/>
            </a:pPr>
            <a:endParaRPr lang="en-US" altLang="en-US" sz="4000" b="1" dirty="0">
              <a:solidFill>
                <a:srgbClr val="FFFF99"/>
              </a:solidFill>
            </a:endParaRPr>
          </a:p>
          <a:p>
            <a:pPr marL="0" indent="0">
              <a:lnSpc>
                <a:spcPct val="90000"/>
              </a:lnSpc>
              <a:buNone/>
            </a:pPr>
            <a:r>
              <a:rPr lang="en-US" altLang="en-US" sz="4000" b="1" dirty="0" err="1" smtClean="0">
                <a:solidFill>
                  <a:srgbClr val="FFFFFF"/>
                </a:solidFill>
              </a:rPr>
              <a:t>Ht</a:t>
            </a:r>
            <a:r>
              <a:rPr lang="en-US" altLang="en-US" sz="4000" b="1" dirty="0" smtClean="0">
                <a:solidFill>
                  <a:srgbClr val="FFFFFF"/>
                </a:solidFill>
              </a:rPr>
              <a:t> Total </a:t>
            </a:r>
            <a:r>
              <a:rPr lang="en-US" altLang="en-US" sz="4000" b="1" dirty="0">
                <a:solidFill>
                  <a:srgbClr val="FFFFFF"/>
                </a:solidFill>
              </a:rPr>
              <a:t>kidney volume</a:t>
            </a:r>
          </a:p>
          <a:p>
            <a:pPr marL="0" indent="0">
              <a:lnSpc>
                <a:spcPct val="90000"/>
              </a:lnSpc>
              <a:buNone/>
            </a:pPr>
            <a:r>
              <a:rPr lang="en-US" altLang="en-US" sz="4000" b="1" dirty="0">
                <a:solidFill>
                  <a:srgbClr val="FFFFFF"/>
                </a:solidFill>
              </a:rPr>
              <a:t>Total cyst volume</a:t>
            </a:r>
          </a:p>
          <a:p>
            <a:pPr marL="0" indent="0">
              <a:lnSpc>
                <a:spcPct val="90000"/>
              </a:lnSpc>
              <a:buNone/>
            </a:pPr>
            <a:r>
              <a:rPr lang="en-US" altLang="en-US" sz="4000" b="1" dirty="0">
                <a:solidFill>
                  <a:srgbClr val="FFFFFF"/>
                </a:solidFill>
              </a:rPr>
              <a:t>% cyst volume</a:t>
            </a:r>
          </a:p>
        </p:txBody>
      </p:sp>
      <p:sp>
        <p:nvSpPr>
          <p:cNvPr id="47109" name="Text Box 5"/>
          <p:cNvSpPr txBox="1">
            <a:spLocks noChangeArrowheads="1"/>
          </p:cNvSpPr>
          <p:nvPr/>
        </p:nvSpPr>
        <p:spPr bwMode="auto">
          <a:xfrm>
            <a:off x="465139" y="6299200"/>
            <a:ext cx="55006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spAutoFit/>
          </a:bodyP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a:spcBef>
                <a:spcPct val="50000"/>
              </a:spcBef>
              <a:buClrTx/>
              <a:buSzTx/>
              <a:buFontTx/>
              <a:buNone/>
            </a:pPr>
            <a:r>
              <a:rPr lang="en-US" altLang="en-US" sz="1400" dirty="0" smtClean="0">
                <a:latin typeface="Times New Roman" pitchFamily="18" charset="0"/>
              </a:rPr>
              <a:t>CRISP and HALT PKD Studies, </a:t>
            </a:r>
            <a:r>
              <a:rPr lang="en-US" altLang="en-US" sz="1400" dirty="0">
                <a:latin typeface="Times New Roman" pitchFamily="18" charset="0"/>
              </a:rPr>
              <a:t>KI 2003; 64:2214-2221</a:t>
            </a:r>
          </a:p>
        </p:txBody>
      </p:sp>
    </p:spTree>
    <p:extLst>
      <p:ext uri="{BB962C8B-B14F-4D97-AF65-F5344CB8AC3E}">
        <p14:creationId xmlns:p14="http://schemas.microsoft.com/office/powerpoint/2010/main" val="400375814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fontScale="90000"/>
          </a:bodyPr>
          <a:lstStyle/>
          <a:p>
            <a:r>
              <a:rPr lang="en-US" dirty="0" smtClean="0"/>
              <a:t>PROPKD Score: Predict Renal Survival in ADPKD</a:t>
            </a:r>
            <a:endParaRPr lang="en-US" dirty="0"/>
          </a:p>
        </p:txBody>
      </p:sp>
      <p:sp>
        <p:nvSpPr>
          <p:cNvPr id="3" name="Content Placeholder 2"/>
          <p:cNvSpPr>
            <a:spLocks noGrp="1"/>
          </p:cNvSpPr>
          <p:nvPr>
            <p:ph sz="half" idx="1"/>
          </p:nvPr>
        </p:nvSpPr>
        <p:spPr>
          <a:xfrm>
            <a:off x="214086" y="1574800"/>
            <a:ext cx="4343400" cy="5112657"/>
          </a:xfrm>
        </p:spPr>
        <p:txBody>
          <a:bodyPr/>
          <a:lstStyle/>
          <a:p>
            <a:pPr marL="0" indent="0">
              <a:buNone/>
            </a:pPr>
            <a:r>
              <a:rPr lang="en-US" b="1" u="sng" dirty="0" smtClean="0"/>
              <a:t>Characteristics</a:t>
            </a:r>
          </a:p>
          <a:p>
            <a:pPr marL="0" indent="0">
              <a:buNone/>
            </a:pPr>
            <a:r>
              <a:rPr lang="en-US" dirty="0" smtClean="0"/>
              <a:t>Male</a:t>
            </a:r>
          </a:p>
          <a:p>
            <a:pPr marL="0" indent="0">
              <a:buNone/>
            </a:pPr>
            <a:r>
              <a:rPr lang="en-US" dirty="0" smtClean="0"/>
              <a:t>HTN&lt;35 </a:t>
            </a:r>
            <a:r>
              <a:rPr lang="en-US" dirty="0" err="1" smtClean="0"/>
              <a:t>yo</a:t>
            </a:r>
            <a:endParaRPr lang="en-US" dirty="0" smtClean="0"/>
          </a:p>
          <a:p>
            <a:pPr marL="0" indent="0">
              <a:buNone/>
            </a:pPr>
            <a:r>
              <a:rPr lang="en-US" dirty="0" smtClean="0"/>
              <a:t>1</a:t>
            </a:r>
            <a:r>
              <a:rPr lang="en-US" baseline="30000" dirty="0" smtClean="0"/>
              <a:t>st</a:t>
            </a:r>
            <a:r>
              <a:rPr lang="en-US" dirty="0" smtClean="0"/>
              <a:t> urologic event&lt;35 </a:t>
            </a:r>
            <a:r>
              <a:rPr lang="en-US" dirty="0" err="1" smtClean="0"/>
              <a:t>yo</a:t>
            </a:r>
            <a:endParaRPr lang="en-US" dirty="0" smtClean="0"/>
          </a:p>
          <a:p>
            <a:pPr marL="400050" lvl="1" indent="0">
              <a:buNone/>
            </a:pPr>
            <a:r>
              <a:rPr lang="en-US" dirty="0" smtClean="0"/>
              <a:t>Hematuria, Pain, Cyst Infection</a:t>
            </a:r>
          </a:p>
          <a:p>
            <a:pPr marL="0" indent="0">
              <a:buNone/>
            </a:pPr>
            <a:r>
              <a:rPr lang="en-US" dirty="0" smtClean="0"/>
              <a:t>Mutation</a:t>
            </a:r>
          </a:p>
          <a:p>
            <a:pPr marL="400050" lvl="1" indent="0">
              <a:buNone/>
            </a:pPr>
            <a:r>
              <a:rPr lang="en-US" dirty="0"/>
              <a:t>Truncating PKD 1</a:t>
            </a:r>
          </a:p>
          <a:p>
            <a:pPr marL="400050" lvl="1" indent="0">
              <a:buNone/>
            </a:pPr>
            <a:r>
              <a:rPr lang="en-US" dirty="0" smtClean="0"/>
              <a:t>Non-Truncating PKD 1</a:t>
            </a:r>
          </a:p>
          <a:p>
            <a:pPr marL="400050" lvl="1" indent="0">
              <a:buNone/>
            </a:pPr>
            <a:r>
              <a:rPr lang="en-US" dirty="0" smtClean="0"/>
              <a:t>PKD 2</a:t>
            </a:r>
          </a:p>
          <a:p>
            <a:pPr marL="400050" lvl="1" indent="0">
              <a:buNone/>
            </a:pPr>
            <a:endParaRPr lang="en-US" dirty="0"/>
          </a:p>
        </p:txBody>
      </p:sp>
      <p:sp>
        <p:nvSpPr>
          <p:cNvPr id="4" name="Content Placeholder 3"/>
          <p:cNvSpPr>
            <a:spLocks noGrp="1"/>
          </p:cNvSpPr>
          <p:nvPr>
            <p:ph sz="half" idx="2"/>
          </p:nvPr>
        </p:nvSpPr>
        <p:spPr>
          <a:xfrm>
            <a:off x="4267200" y="1556657"/>
            <a:ext cx="1600200" cy="4996543"/>
          </a:xfrm>
        </p:spPr>
        <p:txBody>
          <a:bodyPr/>
          <a:lstStyle/>
          <a:p>
            <a:pPr marL="0" indent="0">
              <a:buNone/>
            </a:pPr>
            <a:r>
              <a:rPr lang="en-US" b="1" u="sng" dirty="0" smtClean="0"/>
              <a:t>Points</a:t>
            </a:r>
          </a:p>
          <a:p>
            <a:pPr marL="0" indent="0">
              <a:buNone/>
            </a:pPr>
            <a:r>
              <a:rPr lang="en-US" dirty="0" smtClean="0"/>
              <a:t>1</a:t>
            </a:r>
          </a:p>
          <a:p>
            <a:pPr marL="0" indent="0">
              <a:buNone/>
            </a:pPr>
            <a:r>
              <a:rPr lang="en-US" dirty="0" smtClean="0"/>
              <a:t>2</a:t>
            </a:r>
          </a:p>
          <a:p>
            <a:pPr marL="0" indent="0">
              <a:buNone/>
            </a:pPr>
            <a:r>
              <a:rPr lang="en-US" dirty="0" smtClean="0"/>
              <a:t>2</a:t>
            </a:r>
          </a:p>
          <a:p>
            <a:pPr marL="0" indent="0">
              <a:buNone/>
            </a:pPr>
            <a:endParaRPr lang="en-US" dirty="0"/>
          </a:p>
          <a:p>
            <a:pPr marL="0" indent="0">
              <a:buNone/>
            </a:pPr>
            <a:endParaRPr lang="en-US" sz="800" dirty="0" smtClean="0"/>
          </a:p>
          <a:p>
            <a:pPr marL="0" indent="0">
              <a:buNone/>
            </a:pPr>
            <a:endParaRPr lang="en-US" sz="800" dirty="0"/>
          </a:p>
          <a:p>
            <a:pPr marL="0" indent="0">
              <a:buNone/>
            </a:pPr>
            <a:endParaRPr lang="en-US" sz="800" dirty="0" smtClean="0"/>
          </a:p>
          <a:p>
            <a:pPr marL="0" indent="0">
              <a:buNone/>
            </a:pPr>
            <a:endParaRPr lang="en-US" sz="800" dirty="0"/>
          </a:p>
          <a:p>
            <a:pPr marL="0" indent="0">
              <a:buNone/>
            </a:pPr>
            <a:endParaRPr lang="en-US" sz="800" dirty="0" smtClean="0"/>
          </a:p>
          <a:p>
            <a:pPr marL="0" indent="0">
              <a:buNone/>
            </a:pPr>
            <a:r>
              <a:rPr lang="en-US" dirty="0" smtClean="0"/>
              <a:t>4</a:t>
            </a:r>
          </a:p>
          <a:p>
            <a:pPr marL="0" indent="0">
              <a:buNone/>
            </a:pPr>
            <a:r>
              <a:rPr lang="en-US" dirty="0" smtClean="0"/>
              <a:t>2</a:t>
            </a:r>
          </a:p>
          <a:p>
            <a:pPr marL="0" indent="0">
              <a:buNone/>
            </a:pPr>
            <a:r>
              <a:rPr lang="en-US" dirty="0" smtClean="0"/>
              <a:t>0</a:t>
            </a:r>
          </a:p>
        </p:txBody>
      </p:sp>
      <p:sp>
        <p:nvSpPr>
          <p:cNvPr id="5" name="Content Placeholder 2"/>
          <p:cNvSpPr txBox="1">
            <a:spLocks/>
          </p:cNvSpPr>
          <p:nvPr/>
        </p:nvSpPr>
        <p:spPr>
          <a:xfrm>
            <a:off x="5638800" y="1556657"/>
            <a:ext cx="35052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bg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en-US" b="1" u="sng" dirty="0" smtClean="0"/>
              <a:t>Risk Category Points         (ESRD)</a:t>
            </a:r>
          </a:p>
          <a:p>
            <a:pPr marL="0" indent="0" fontAlgn="auto">
              <a:spcAft>
                <a:spcPts val="0"/>
              </a:spcAft>
              <a:buFont typeface="Arial" panose="020B0604020202020204" pitchFamily="34" charset="0"/>
              <a:buNone/>
            </a:pPr>
            <a:r>
              <a:rPr lang="en-US" dirty="0" smtClean="0"/>
              <a:t>                        </a:t>
            </a:r>
            <a:r>
              <a:rPr lang="en-US" dirty="0" err="1" smtClean="0"/>
              <a:t>yr</a:t>
            </a:r>
            <a:endParaRPr lang="en-US" dirty="0"/>
          </a:p>
          <a:p>
            <a:pPr marL="0" indent="0" fontAlgn="auto">
              <a:spcAft>
                <a:spcPts val="0"/>
              </a:spcAft>
              <a:buFont typeface="Arial" panose="020B0604020202020204" pitchFamily="34" charset="0"/>
              <a:buNone/>
            </a:pPr>
            <a:r>
              <a:rPr lang="en-US" dirty="0" smtClean="0"/>
              <a:t>Low: 0-3          (71)</a:t>
            </a:r>
          </a:p>
          <a:p>
            <a:pPr marL="0" indent="0" fontAlgn="auto">
              <a:spcAft>
                <a:spcPts val="0"/>
              </a:spcAft>
              <a:buFont typeface="Arial" panose="020B0604020202020204" pitchFamily="34" charset="0"/>
              <a:buNone/>
            </a:pPr>
            <a:endParaRPr lang="en-US" dirty="0"/>
          </a:p>
          <a:p>
            <a:pPr marL="0" indent="0" fontAlgn="auto">
              <a:spcAft>
                <a:spcPts val="0"/>
              </a:spcAft>
              <a:buFont typeface="Arial" panose="020B0604020202020204" pitchFamily="34" charset="0"/>
              <a:buNone/>
            </a:pPr>
            <a:r>
              <a:rPr lang="en-US" dirty="0" err="1" smtClean="0"/>
              <a:t>Intermed</a:t>
            </a:r>
            <a:r>
              <a:rPr lang="en-US" dirty="0" smtClean="0"/>
              <a:t>: 4-6  (57)</a:t>
            </a:r>
          </a:p>
          <a:p>
            <a:pPr marL="0" indent="0" fontAlgn="auto">
              <a:spcAft>
                <a:spcPts val="0"/>
              </a:spcAft>
              <a:buFont typeface="Arial" panose="020B0604020202020204" pitchFamily="34" charset="0"/>
              <a:buNone/>
            </a:pPr>
            <a:endParaRPr lang="en-US" dirty="0"/>
          </a:p>
          <a:p>
            <a:pPr marL="0" indent="0" fontAlgn="auto">
              <a:spcAft>
                <a:spcPts val="0"/>
              </a:spcAft>
              <a:buFont typeface="Arial" panose="020B0604020202020204" pitchFamily="34" charset="0"/>
              <a:buNone/>
            </a:pPr>
            <a:r>
              <a:rPr lang="en-US" dirty="0" smtClean="0"/>
              <a:t>High: 7-9         (49)</a:t>
            </a:r>
            <a:endParaRPr lang="en-US" dirty="0"/>
          </a:p>
        </p:txBody>
      </p:sp>
      <p:sp>
        <p:nvSpPr>
          <p:cNvPr id="6" name="TextBox 5"/>
          <p:cNvSpPr txBox="1"/>
          <p:nvPr/>
        </p:nvSpPr>
        <p:spPr>
          <a:xfrm>
            <a:off x="5772150" y="6260068"/>
            <a:ext cx="3238500" cy="400110"/>
          </a:xfrm>
          <a:prstGeom prst="rect">
            <a:avLst/>
          </a:prstGeom>
          <a:noFill/>
        </p:spPr>
        <p:txBody>
          <a:bodyPr wrap="square" rtlCol="0">
            <a:spAutoFit/>
          </a:bodyPr>
          <a:lstStyle/>
          <a:p>
            <a:r>
              <a:rPr lang="en-US" sz="2000" b="1" dirty="0" smtClean="0">
                <a:solidFill>
                  <a:schemeClr val="bg1"/>
                </a:solidFill>
              </a:rPr>
              <a:t>JASN 27: 942-951, 2016</a:t>
            </a:r>
            <a:endParaRPr lang="en-US" sz="2000" b="1" dirty="0">
              <a:solidFill>
                <a:schemeClr val="bg1"/>
              </a:solidFill>
            </a:endParaRPr>
          </a:p>
        </p:txBody>
      </p:sp>
    </p:spTree>
    <p:extLst>
      <p:ext uri="{BB962C8B-B14F-4D97-AF65-F5344CB8AC3E}">
        <p14:creationId xmlns:p14="http://schemas.microsoft.com/office/powerpoint/2010/main" val="38916438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52400"/>
            <a:ext cx="7772400" cy="1470025"/>
          </a:xfrm>
        </p:spPr>
        <p:txBody>
          <a:bodyPr>
            <a:normAutofit/>
          </a:bodyPr>
          <a:lstStyle/>
          <a:p>
            <a:r>
              <a:rPr lang="en-US" sz="3600" dirty="0" smtClean="0"/>
              <a:t>ADPKD Progression: </a:t>
            </a:r>
            <a:r>
              <a:rPr lang="en-US" sz="3600" dirty="0" err="1" smtClean="0"/>
              <a:t>FHx</a:t>
            </a:r>
            <a:r>
              <a:rPr lang="en-US" sz="3600" dirty="0" smtClean="0"/>
              <a:t> &amp; Mutation</a:t>
            </a:r>
            <a:endParaRPr lang="en-US" sz="3600" dirty="0"/>
          </a:p>
        </p:txBody>
      </p:sp>
      <p:sp>
        <p:nvSpPr>
          <p:cNvPr id="7" name="Subtitle 6"/>
          <p:cNvSpPr>
            <a:spLocks noGrp="1"/>
          </p:cNvSpPr>
          <p:nvPr>
            <p:ph type="subTitle" idx="1"/>
          </p:nvPr>
        </p:nvSpPr>
        <p:spPr>
          <a:xfrm>
            <a:off x="228600" y="1524000"/>
            <a:ext cx="8534400" cy="1941286"/>
          </a:xfrm>
        </p:spPr>
        <p:style>
          <a:lnRef idx="2">
            <a:schemeClr val="accent1"/>
          </a:lnRef>
          <a:fillRef idx="1">
            <a:schemeClr val="lt1"/>
          </a:fillRef>
          <a:effectRef idx="0">
            <a:schemeClr val="accent1"/>
          </a:effectRef>
          <a:fontRef idx="minor">
            <a:schemeClr val="dk1"/>
          </a:fontRef>
        </p:style>
        <p:txBody>
          <a:bodyPr>
            <a:normAutofit fontScale="25000" lnSpcReduction="20000"/>
          </a:bodyPr>
          <a:lstStyle/>
          <a:p>
            <a:r>
              <a:rPr lang="en-US" sz="12800" u="sng" dirty="0" smtClean="0">
                <a:solidFill>
                  <a:srgbClr val="FF0000"/>
                </a:solidFill>
              </a:rPr>
              <a:t>Group   </a:t>
            </a:r>
            <a:r>
              <a:rPr lang="en-US" sz="12800" u="sng" dirty="0" err="1" smtClean="0">
                <a:solidFill>
                  <a:srgbClr val="FF0000"/>
                </a:solidFill>
              </a:rPr>
              <a:t>FHx</a:t>
            </a:r>
            <a:r>
              <a:rPr lang="en-US" sz="12800" u="sng" dirty="0" smtClean="0">
                <a:solidFill>
                  <a:srgbClr val="FF0000"/>
                </a:solidFill>
              </a:rPr>
              <a:t>      Mutation          %</a:t>
            </a:r>
            <a:r>
              <a:rPr lang="en-US" sz="12800" u="sng" dirty="0" smtClean="0">
                <a:solidFill>
                  <a:srgbClr val="FF0000"/>
                </a:solidFill>
                <a:sym typeface="Wingdings"/>
              </a:rPr>
              <a:t> TKV/</a:t>
            </a:r>
            <a:r>
              <a:rPr lang="en-US" sz="12800" u="sng" dirty="0" err="1" smtClean="0">
                <a:solidFill>
                  <a:srgbClr val="FF0000"/>
                </a:solidFill>
                <a:sym typeface="Wingdings"/>
              </a:rPr>
              <a:t>yr</a:t>
            </a:r>
            <a:endParaRPr lang="en-US" sz="12800" u="sng" dirty="0">
              <a:solidFill>
                <a:srgbClr val="FF0000"/>
              </a:solidFill>
              <a:sym typeface="Wingdings"/>
            </a:endParaRPr>
          </a:p>
          <a:p>
            <a:endParaRPr lang="en-US" sz="12800" u="sng" dirty="0" smtClean="0">
              <a:solidFill>
                <a:srgbClr val="FF0000"/>
              </a:solidFill>
              <a:sym typeface="Wingdings"/>
            </a:endParaRPr>
          </a:p>
          <a:p>
            <a:r>
              <a:rPr lang="en-US" sz="12800" u="sng" dirty="0" smtClean="0">
                <a:solidFill>
                  <a:srgbClr val="FF0000"/>
                </a:solidFill>
                <a:sym typeface="Wingdings"/>
              </a:rPr>
              <a:t>1A          +        PKD 1 or 2             5.82</a:t>
            </a:r>
          </a:p>
          <a:p>
            <a:endParaRPr lang="en-US" sz="12800" u="sng" dirty="0" smtClean="0">
              <a:solidFill>
                <a:srgbClr val="FF0000"/>
              </a:solidFill>
              <a:sym typeface="Wingdings"/>
            </a:endParaRPr>
          </a:p>
          <a:p>
            <a:r>
              <a:rPr lang="en-US" sz="12800" u="sng" dirty="0" smtClean="0">
                <a:solidFill>
                  <a:srgbClr val="FF0000"/>
                </a:solidFill>
                <a:sym typeface="Wingdings"/>
              </a:rPr>
              <a:t> 1B        _+          NMD                    4.65</a:t>
            </a:r>
          </a:p>
          <a:p>
            <a:endParaRPr lang="en-US" sz="12800" u="sng" dirty="0" smtClean="0">
              <a:solidFill>
                <a:srgbClr val="FF0000"/>
              </a:solidFill>
              <a:sym typeface="Wingdings"/>
            </a:endParaRPr>
          </a:p>
          <a:p>
            <a:r>
              <a:rPr lang="en-US" sz="12800" u="sng" dirty="0" smtClean="0">
                <a:solidFill>
                  <a:srgbClr val="FF0000"/>
                </a:solidFill>
                <a:sym typeface="Wingdings"/>
              </a:rPr>
              <a:t>2A         -         PKD 1or 2              6.0</a:t>
            </a:r>
          </a:p>
          <a:p>
            <a:endParaRPr lang="en-US" sz="12800" u="sng" dirty="0" smtClean="0">
              <a:solidFill>
                <a:srgbClr val="FF0000"/>
              </a:solidFill>
              <a:sym typeface="Wingdings"/>
            </a:endParaRPr>
          </a:p>
          <a:p>
            <a:r>
              <a:rPr lang="en-US" sz="12800" u="sng" dirty="0" smtClean="0">
                <a:solidFill>
                  <a:srgbClr val="FF0000"/>
                </a:solidFill>
                <a:sym typeface="Wingdings"/>
              </a:rPr>
              <a:t>2B         -          NMD                     3.3</a:t>
            </a:r>
          </a:p>
          <a:p>
            <a:endParaRPr lang="en-US" sz="12800" u="sng" dirty="0" smtClean="0">
              <a:solidFill>
                <a:srgbClr val="FF0000"/>
              </a:solidFill>
              <a:sym typeface="Wingdings"/>
            </a:endParaRPr>
          </a:p>
          <a:p>
            <a:r>
              <a:rPr lang="en-US" sz="12800" u="sng" dirty="0" smtClean="0">
                <a:solidFill>
                  <a:srgbClr val="FF0000"/>
                </a:solidFill>
                <a:sym typeface="Wingdings"/>
              </a:rPr>
              <a:t>                             </a:t>
            </a:r>
            <a:r>
              <a:rPr lang="en-US" sz="7200" u="sng" dirty="0" smtClean="0">
                <a:solidFill>
                  <a:srgbClr val="FF0000"/>
                </a:solidFill>
                <a:sym typeface="Wingdings"/>
              </a:rPr>
              <a:t>Braun and HALT PKD Steering </a:t>
            </a:r>
            <a:r>
              <a:rPr lang="en-US" sz="7200" u="sng" dirty="0" err="1" smtClean="0">
                <a:solidFill>
                  <a:srgbClr val="FF0000"/>
                </a:solidFill>
                <a:sym typeface="Wingdings"/>
              </a:rPr>
              <a:t>Cmte</a:t>
            </a:r>
            <a:endParaRPr lang="en-US" sz="7200" u="sng" dirty="0" smtClean="0">
              <a:solidFill>
                <a:srgbClr val="FF0000"/>
              </a:solidFill>
              <a:sym typeface="Wingdings"/>
            </a:endParaRPr>
          </a:p>
          <a:p>
            <a:endParaRPr lang="en-US" sz="12800" u="sng" dirty="0" smtClean="0">
              <a:sym typeface="Wingdings"/>
            </a:endParaRPr>
          </a:p>
          <a:p>
            <a:endParaRPr lang="en-US" u="sng" dirty="0" smtClean="0">
              <a:sym typeface="Wingdings"/>
            </a:endParaRPr>
          </a:p>
          <a:p>
            <a:endParaRPr lang="en-US" u="sng" dirty="0">
              <a:sym typeface="Wingdings"/>
            </a:endParaRPr>
          </a:p>
          <a:p>
            <a:r>
              <a:rPr lang="en-US" u="sng" dirty="0" smtClean="0">
                <a:sym typeface="Wingdings"/>
              </a:rPr>
              <a:t>1B</a:t>
            </a:r>
          </a:p>
          <a:p>
            <a:r>
              <a:rPr lang="en-US" u="sng" dirty="0">
                <a:sym typeface="Wingdings"/>
              </a:rPr>
              <a:t> </a:t>
            </a:r>
            <a:endParaRPr lang="en-US" u="sng" dirty="0"/>
          </a:p>
        </p:txBody>
      </p:sp>
    </p:spTree>
    <p:extLst>
      <p:ext uri="{BB962C8B-B14F-4D97-AF65-F5344CB8AC3E}">
        <p14:creationId xmlns:p14="http://schemas.microsoft.com/office/powerpoint/2010/main" val="118362845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a:defRPr/>
            </a:pPr>
            <a:r>
              <a:rPr lang="en-US" altLang="en-US" smtClean="0">
                <a:solidFill>
                  <a:srgbClr val="FFFF00"/>
                </a:solidFill>
              </a:rPr>
              <a:t>RBF &amp; GFR</a:t>
            </a:r>
          </a:p>
        </p:txBody>
      </p:sp>
      <p:sp>
        <p:nvSpPr>
          <p:cNvPr id="48131" name="Rectangle 3"/>
          <p:cNvSpPr>
            <a:spLocks noGrp="1" noChangeArrowheads="1"/>
          </p:cNvSpPr>
          <p:nvPr>
            <p:ph idx="1"/>
          </p:nvPr>
        </p:nvSpPr>
        <p:spPr/>
        <p:txBody>
          <a:bodyPr>
            <a:normAutofit/>
          </a:bodyPr>
          <a:lstStyle/>
          <a:p>
            <a:pPr eaLnBrk="1" hangingPunct="1"/>
            <a:r>
              <a:rPr lang="en-US" altLang="en-US" sz="3600" dirty="0">
                <a:solidFill>
                  <a:srgbClr val="FFFF00"/>
                </a:solidFill>
              </a:rPr>
              <a:t>Reduction in RBF precedes decline in GFR and predicts progression.</a:t>
            </a:r>
          </a:p>
          <a:p>
            <a:pPr eaLnBrk="1" hangingPunct="1"/>
            <a:r>
              <a:rPr lang="en-US" altLang="en-US" sz="3600" dirty="0">
                <a:solidFill>
                  <a:srgbClr val="FFFF00"/>
                </a:solidFill>
              </a:rPr>
              <a:t> RBF adds to the predictive value of TKV on rate of GFR decline since it reflects ischemic damage.</a:t>
            </a:r>
          </a:p>
          <a:p>
            <a:pPr eaLnBrk="1" hangingPunct="1"/>
            <a:endParaRPr lang="en-US" altLang="en-US" sz="3600" dirty="0">
              <a:solidFill>
                <a:srgbClr val="FFFF00"/>
              </a:solidFill>
            </a:endParaRPr>
          </a:p>
          <a:p>
            <a:pPr eaLnBrk="1" hangingPunct="1"/>
            <a:endParaRPr lang="en-US" altLang="en-US" dirty="0" smtClean="0">
              <a:solidFill>
                <a:srgbClr val="FFFF00"/>
              </a:solidFill>
            </a:endParaRPr>
          </a:p>
          <a:p>
            <a:pPr eaLnBrk="1" hangingPunct="1"/>
            <a:r>
              <a:rPr lang="en-US" altLang="en-US" sz="1600" dirty="0" smtClean="0">
                <a:solidFill>
                  <a:srgbClr val="FFFF00"/>
                </a:solidFill>
              </a:rPr>
              <a:t>Torres for the JHALT PKD Study Investigators, ASN </a:t>
            </a:r>
            <a:r>
              <a:rPr lang="en-US" altLang="en-US" sz="1600" dirty="0">
                <a:solidFill>
                  <a:srgbClr val="FFFF00"/>
                </a:solidFill>
              </a:rPr>
              <a:t>Abstract 2011</a:t>
            </a:r>
          </a:p>
        </p:txBody>
      </p:sp>
    </p:spTree>
    <p:extLst>
      <p:ext uri="{BB962C8B-B14F-4D97-AF65-F5344CB8AC3E}">
        <p14:creationId xmlns:p14="http://schemas.microsoft.com/office/powerpoint/2010/main" val="161722971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736" y="845916"/>
            <a:ext cx="8952064" cy="5021484"/>
          </a:xfrm>
          <a:prstGeom prst="rect">
            <a:avLst/>
          </a:prstGeom>
        </p:spPr>
      </p:pic>
      <p:sp>
        <p:nvSpPr>
          <p:cNvPr id="4" name="TextBox 3"/>
          <p:cNvSpPr txBox="1"/>
          <p:nvPr/>
        </p:nvSpPr>
        <p:spPr>
          <a:xfrm>
            <a:off x="115736" y="6139934"/>
            <a:ext cx="3438570" cy="276999"/>
          </a:xfrm>
          <a:prstGeom prst="rect">
            <a:avLst/>
          </a:prstGeom>
          <a:noFill/>
        </p:spPr>
        <p:txBody>
          <a:bodyPr wrap="none" rtlCol="0">
            <a:spAutoFit/>
          </a:bodyPr>
          <a:lstStyle/>
          <a:p>
            <a:r>
              <a:rPr lang="nl-NL" sz="1200" dirty="0"/>
              <a:t>JASN November 2014 vol. 25 no. 11 2399-2418</a:t>
            </a:r>
            <a:endParaRPr lang="en-US" sz="1200" dirty="0"/>
          </a:p>
        </p:txBody>
      </p:sp>
    </p:spTree>
    <p:extLst>
      <p:ext uri="{BB962C8B-B14F-4D97-AF65-F5344CB8AC3E}">
        <p14:creationId xmlns:p14="http://schemas.microsoft.com/office/powerpoint/2010/main" val="306983879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ormAutofit fontScale="90000"/>
          </a:bodyPr>
          <a:lstStyle/>
          <a:p>
            <a:pPr>
              <a:defRPr/>
            </a:pPr>
            <a:r>
              <a:rPr lang="en-US" altLang="en-US" sz="4000"/>
              <a:t>Positive Correlation with Cyst Growth and PKD Progression	</a:t>
            </a:r>
          </a:p>
        </p:txBody>
      </p:sp>
      <p:sp>
        <p:nvSpPr>
          <p:cNvPr id="50179" name="Rectangle 3"/>
          <p:cNvSpPr>
            <a:spLocks noGrp="1" noChangeArrowheads="1"/>
          </p:cNvSpPr>
          <p:nvPr>
            <p:ph idx="1"/>
          </p:nvPr>
        </p:nvSpPr>
        <p:spPr/>
        <p:txBody>
          <a:bodyPr/>
          <a:lstStyle/>
          <a:p>
            <a:pPr eaLnBrk="1" hangingPunct="1">
              <a:lnSpc>
                <a:spcPct val="90000"/>
              </a:lnSpc>
            </a:pPr>
            <a:r>
              <a:rPr lang="en-US" altLang="en-US" smtClean="0">
                <a:solidFill>
                  <a:srgbClr val="FFFF00"/>
                </a:solidFill>
              </a:rPr>
              <a:t>Increased U</a:t>
            </a:r>
            <a:r>
              <a:rPr lang="en-US" altLang="en-US" baseline="-25000" smtClean="0">
                <a:solidFill>
                  <a:srgbClr val="FFFF00"/>
                </a:solidFill>
              </a:rPr>
              <a:t>NaV</a:t>
            </a:r>
          </a:p>
          <a:p>
            <a:pPr eaLnBrk="1" hangingPunct="1">
              <a:lnSpc>
                <a:spcPct val="90000"/>
              </a:lnSpc>
            </a:pPr>
            <a:endParaRPr lang="en-US" altLang="en-US" baseline="-25000" smtClean="0">
              <a:solidFill>
                <a:srgbClr val="FFFF00"/>
              </a:solidFill>
            </a:endParaRPr>
          </a:p>
          <a:p>
            <a:pPr eaLnBrk="1" hangingPunct="1">
              <a:lnSpc>
                <a:spcPct val="90000"/>
              </a:lnSpc>
            </a:pPr>
            <a:r>
              <a:rPr lang="en-US" altLang="en-US" smtClean="0">
                <a:solidFill>
                  <a:srgbClr val="FFFF00"/>
                </a:solidFill>
              </a:rPr>
              <a:t>Lower serum HDL-cholesterol</a:t>
            </a:r>
          </a:p>
          <a:p>
            <a:pPr eaLnBrk="1" hangingPunct="1">
              <a:lnSpc>
                <a:spcPct val="90000"/>
              </a:lnSpc>
            </a:pPr>
            <a:endParaRPr lang="en-US" altLang="en-US" smtClean="0">
              <a:solidFill>
                <a:srgbClr val="FFFF00"/>
              </a:solidFill>
            </a:endParaRPr>
          </a:p>
          <a:p>
            <a:pPr eaLnBrk="1" hangingPunct="1">
              <a:lnSpc>
                <a:spcPct val="90000"/>
              </a:lnSpc>
            </a:pPr>
            <a:r>
              <a:rPr lang="en-US" altLang="en-US" smtClean="0">
                <a:solidFill>
                  <a:srgbClr val="FFFF00"/>
                </a:solidFill>
              </a:rPr>
              <a:t>Higher 24-h urine osmolality</a:t>
            </a:r>
          </a:p>
          <a:p>
            <a:pPr eaLnBrk="1" hangingPunct="1">
              <a:lnSpc>
                <a:spcPct val="90000"/>
              </a:lnSpc>
            </a:pPr>
            <a:endParaRPr lang="en-US" altLang="en-US" smtClean="0">
              <a:solidFill>
                <a:srgbClr val="FFFF00"/>
              </a:solidFill>
            </a:endParaRPr>
          </a:p>
          <a:p>
            <a:pPr eaLnBrk="1" hangingPunct="1">
              <a:lnSpc>
                <a:spcPct val="90000"/>
              </a:lnSpc>
            </a:pPr>
            <a:r>
              <a:rPr lang="en-US" altLang="en-US" smtClean="0">
                <a:solidFill>
                  <a:srgbClr val="FFFF00"/>
                </a:solidFill>
              </a:rPr>
              <a:t>Younger age at baseline</a:t>
            </a:r>
          </a:p>
          <a:p>
            <a:pPr eaLnBrk="1" hangingPunct="1">
              <a:lnSpc>
                <a:spcPct val="90000"/>
              </a:lnSpc>
            </a:pPr>
            <a:endParaRPr lang="en-US" altLang="en-US" smtClean="0">
              <a:solidFill>
                <a:srgbClr val="FFFF00"/>
              </a:solidFill>
            </a:endParaRPr>
          </a:p>
          <a:p>
            <a:pPr eaLnBrk="1" hangingPunct="1">
              <a:lnSpc>
                <a:spcPct val="90000"/>
              </a:lnSpc>
            </a:pPr>
            <a:r>
              <a:rPr lang="en-US" altLang="en-US" sz="1600">
                <a:solidFill>
                  <a:srgbClr val="FFFF00"/>
                </a:solidFill>
              </a:rPr>
              <a:t>T. Steinman Curr Opin Nephrol Hypertens 21:189-194, 2012</a:t>
            </a:r>
          </a:p>
          <a:p>
            <a:pPr eaLnBrk="1" hangingPunct="1">
              <a:lnSpc>
                <a:spcPct val="90000"/>
              </a:lnSpc>
            </a:pPr>
            <a:endParaRPr lang="en-US" altLang="en-US" baseline="-25000" smtClean="0">
              <a:solidFill>
                <a:srgbClr val="FFFF00"/>
              </a:solidFill>
            </a:endParaRPr>
          </a:p>
        </p:txBody>
      </p:sp>
    </p:spTree>
    <p:extLst>
      <p:ext uri="{BB962C8B-B14F-4D97-AF65-F5344CB8AC3E}">
        <p14:creationId xmlns:p14="http://schemas.microsoft.com/office/powerpoint/2010/main" val="305443463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
            <a:ext cx="7467600" cy="1905000"/>
          </a:xfrm>
        </p:spPr>
        <p:txBody>
          <a:bodyPr>
            <a:normAutofit/>
          </a:bodyPr>
          <a:lstStyle/>
          <a:p>
            <a:r>
              <a:rPr lang="en-US" dirty="0" smtClean="0"/>
              <a:t>HALT PKD Study</a:t>
            </a:r>
            <a:br>
              <a:rPr lang="en-US" dirty="0" smtClean="0"/>
            </a:br>
            <a:r>
              <a:rPr lang="en-US" dirty="0" smtClean="0"/>
              <a:t>Dietary Salt &amp; Progression</a:t>
            </a:r>
            <a:endParaRPr lang="en-US" dirty="0"/>
          </a:p>
        </p:txBody>
      </p:sp>
      <p:sp>
        <p:nvSpPr>
          <p:cNvPr id="3" name="Subtitle 2"/>
          <p:cNvSpPr>
            <a:spLocks noGrp="1"/>
          </p:cNvSpPr>
          <p:nvPr>
            <p:ph type="subTitle" idx="1"/>
          </p:nvPr>
        </p:nvSpPr>
        <p:spPr>
          <a:xfrm>
            <a:off x="956930" y="1752600"/>
            <a:ext cx="7230140" cy="4279605"/>
          </a:xfrm>
        </p:spPr>
        <p:txBody>
          <a:bodyPr>
            <a:noAutofit/>
          </a:bodyPr>
          <a:lstStyle/>
          <a:p>
            <a:pPr>
              <a:spcBef>
                <a:spcPts val="0"/>
              </a:spcBef>
            </a:pPr>
            <a:r>
              <a:rPr lang="en-US" sz="2800" dirty="0">
                <a:solidFill>
                  <a:srgbClr val="FFFF00"/>
                </a:solidFill>
              </a:rPr>
              <a:t>Urinary Na+ excretion (</a:t>
            </a:r>
            <a:r>
              <a:rPr lang="en-US" sz="2800" dirty="0" err="1">
                <a:solidFill>
                  <a:srgbClr val="FFFF00"/>
                </a:solidFill>
              </a:rPr>
              <a:t>UNaE</a:t>
            </a:r>
            <a:r>
              <a:rPr lang="en-US" sz="2800" dirty="0">
                <a:solidFill>
                  <a:srgbClr val="FFFF00"/>
                </a:solidFill>
              </a:rPr>
              <a:t>) </a:t>
            </a:r>
            <a:r>
              <a:rPr lang="en-US" sz="2800" dirty="0" err="1">
                <a:solidFill>
                  <a:srgbClr val="FFFF00"/>
                </a:solidFill>
              </a:rPr>
              <a:t>assoc</a:t>
            </a:r>
            <a:r>
              <a:rPr lang="en-US" sz="2800" dirty="0">
                <a:solidFill>
                  <a:srgbClr val="FFFF00"/>
                </a:solidFill>
              </a:rPr>
              <a:t> with TKV increase and GFR decline.</a:t>
            </a:r>
          </a:p>
          <a:p>
            <a:pPr>
              <a:spcBef>
                <a:spcPts val="0"/>
              </a:spcBef>
            </a:pPr>
            <a:r>
              <a:rPr lang="en-US" sz="2800" b="1" i="1" u="sng" dirty="0">
                <a:solidFill>
                  <a:srgbClr val="FFFF00"/>
                </a:solidFill>
              </a:rPr>
              <a:t> For each 100mEq </a:t>
            </a:r>
            <a:r>
              <a:rPr lang="en-US" sz="2800" b="1" i="1" u="sng" dirty="0" err="1">
                <a:solidFill>
                  <a:srgbClr val="FFFF00"/>
                </a:solidFill>
              </a:rPr>
              <a:t>UNaE</a:t>
            </a:r>
            <a:r>
              <a:rPr lang="en-US" sz="2800" b="1" i="1" u="sng" dirty="0">
                <a:solidFill>
                  <a:srgbClr val="FFFF00"/>
                </a:solidFill>
              </a:rPr>
              <a:t> increase</a:t>
            </a:r>
            <a:r>
              <a:rPr lang="en-US" sz="2800" dirty="0">
                <a:solidFill>
                  <a:srgbClr val="FFFF00"/>
                </a:solidFill>
              </a:rPr>
              <a:t>:</a:t>
            </a:r>
          </a:p>
          <a:p>
            <a:pPr>
              <a:spcBef>
                <a:spcPts val="0"/>
              </a:spcBef>
            </a:pPr>
            <a:endParaRPr lang="en-US" sz="2800" dirty="0">
              <a:solidFill>
                <a:srgbClr val="FFFF00"/>
              </a:solidFill>
            </a:endParaRPr>
          </a:p>
          <a:p>
            <a:pPr algn="l">
              <a:spcBef>
                <a:spcPts val="0"/>
              </a:spcBef>
            </a:pPr>
            <a:r>
              <a:rPr lang="en-US" sz="2800" dirty="0">
                <a:solidFill>
                  <a:srgbClr val="FFFF00"/>
                </a:solidFill>
              </a:rPr>
              <a:t>Study A: </a:t>
            </a:r>
            <a:r>
              <a:rPr lang="en-US" sz="2800" dirty="0" smtClean="0">
                <a:solidFill>
                  <a:srgbClr val="FFFF00"/>
                </a:solidFill>
              </a:rPr>
              <a:t>TKV </a:t>
            </a:r>
            <a:r>
              <a:rPr lang="en-US" sz="2800" dirty="0" smtClean="0">
                <a:solidFill>
                  <a:srgbClr val="FFFF00"/>
                </a:solidFill>
                <a:sym typeface="Wingdings"/>
              </a:rPr>
              <a:t></a:t>
            </a:r>
            <a:r>
              <a:rPr lang="en-US" sz="2800" dirty="0" smtClean="0">
                <a:solidFill>
                  <a:srgbClr val="FFFF00"/>
                </a:solidFill>
              </a:rPr>
              <a:t> </a:t>
            </a:r>
            <a:r>
              <a:rPr lang="en-US" sz="2800" dirty="0">
                <a:solidFill>
                  <a:srgbClr val="FFFF00"/>
                </a:solidFill>
              </a:rPr>
              <a:t>+2.4%/</a:t>
            </a:r>
            <a:r>
              <a:rPr lang="en-US" sz="2800" dirty="0" err="1">
                <a:solidFill>
                  <a:srgbClr val="FFFF00"/>
                </a:solidFill>
              </a:rPr>
              <a:t>yr</a:t>
            </a:r>
            <a:r>
              <a:rPr lang="en-US" sz="2800" dirty="0">
                <a:solidFill>
                  <a:srgbClr val="FFFF00"/>
                </a:solidFill>
              </a:rPr>
              <a:t> </a:t>
            </a:r>
          </a:p>
          <a:p>
            <a:pPr algn="l">
              <a:spcBef>
                <a:spcPts val="0"/>
              </a:spcBef>
            </a:pPr>
            <a:r>
              <a:rPr lang="en-US" sz="2800" dirty="0">
                <a:solidFill>
                  <a:srgbClr val="FFFF00"/>
                </a:solidFill>
              </a:rPr>
              <a:t>              </a:t>
            </a:r>
            <a:r>
              <a:rPr lang="en-US" sz="2800" dirty="0" smtClean="0">
                <a:solidFill>
                  <a:srgbClr val="FFFF00"/>
                </a:solidFill>
              </a:rPr>
              <a:t>GFR </a:t>
            </a:r>
            <a:r>
              <a:rPr lang="en-US" sz="2800" dirty="0" smtClean="0">
                <a:solidFill>
                  <a:srgbClr val="FFFF00"/>
                </a:solidFill>
                <a:sym typeface="Wingdings"/>
              </a:rPr>
              <a:t></a:t>
            </a:r>
            <a:r>
              <a:rPr lang="en-US" sz="2800" dirty="0" smtClean="0">
                <a:solidFill>
                  <a:srgbClr val="FFFF00"/>
                </a:solidFill>
              </a:rPr>
              <a:t> </a:t>
            </a:r>
            <a:r>
              <a:rPr lang="en-US" sz="2800" dirty="0">
                <a:solidFill>
                  <a:srgbClr val="FFFF00"/>
                </a:solidFill>
              </a:rPr>
              <a:t>-0.37 ml/min/</a:t>
            </a:r>
            <a:r>
              <a:rPr lang="en-US" sz="2800" dirty="0" err="1">
                <a:solidFill>
                  <a:srgbClr val="FFFF00"/>
                </a:solidFill>
              </a:rPr>
              <a:t>yr</a:t>
            </a:r>
            <a:endParaRPr lang="en-US" sz="2800" dirty="0">
              <a:solidFill>
                <a:srgbClr val="FFFF00"/>
              </a:solidFill>
            </a:endParaRPr>
          </a:p>
          <a:p>
            <a:pPr algn="l">
              <a:spcBef>
                <a:spcPts val="0"/>
              </a:spcBef>
            </a:pPr>
            <a:endParaRPr lang="en-US" sz="2800" dirty="0">
              <a:solidFill>
                <a:srgbClr val="FFFF00"/>
              </a:solidFill>
            </a:endParaRPr>
          </a:p>
          <a:p>
            <a:pPr algn="l">
              <a:spcBef>
                <a:spcPts val="0"/>
              </a:spcBef>
            </a:pPr>
            <a:r>
              <a:rPr lang="en-US" sz="2800" dirty="0" smtClean="0">
                <a:solidFill>
                  <a:srgbClr val="FFFF00"/>
                </a:solidFill>
              </a:rPr>
              <a:t>Study </a:t>
            </a:r>
            <a:r>
              <a:rPr lang="en-US" sz="2800" dirty="0">
                <a:solidFill>
                  <a:srgbClr val="FFFF00"/>
                </a:solidFill>
              </a:rPr>
              <a:t>B: HR </a:t>
            </a:r>
            <a:r>
              <a:rPr lang="en-US" sz="2800" dirty="0" smtClean="0">
                <a:solidFill>
                  <a:srgbClr val="FFFF00"/>
                </a:solidFill>
              </a:rPr>
              <a:t>1.56 decrease </a:t>
            </a:r>
            <a:r>
              <a:rPr lang="en-US" sz="2800" dirty="0" err="1" smtClean="0">
                <a:solidFill>
                  <a:srgbClr val="FFFF00"/>
                </a:solidFill>
              </a:rPr>
              <a:t>eGFR</a:t>
            </a:r>
            <a:endParaRPr lang="en-US" sz="2800" dirty="0" smtClean="0">
              <a:solidFill>
                <a:srgbClr val="FFFF00"/>
              </a:solidFill>
            </a:endParaRPr>
          </a:p>
          <a:p>
            <a:pPr algn="l">
              <a:spcBef>
                <a:spcPts val="0"/>
              </a:spcBef>
            </a:pPr>
            <a:r>
              <a:rPr lang="en-US" sz="2800" dirty="0">
                <a:solidFill>
                  <a:srgbClr val="FFFF00"/>
                </a:solidFill>
              </a:rPr>
              <a:t> </a:t>
            </a:r>
            <a:r>
              <a:rPr lang="en-US" sz="2800" dirty="0" smtClean="0">
                <a:solidFill>
                  <a:srgbClr val="FFFF00"/>
                </a:solidFill>
              </a:rPr>
              <a:t>              increase </a:t>
            </a:r>
            <a:r>
              <a:rPr lang="en-US" sz="2800" dirty="0">
                <a:solidFill>
                  <a:srgbClr val="FFFF00"/>
                </a:solidFill>
              </a:rPr>
              <a:t>in ESRD &amp; </a:t>
            </a:r>
            <a:r>
              <a:rPr lang="en-US" sz="2800" dirty="0" smtClean="0">
                <a:solidFill>
                  <a:srgbClr val="FFFF00"/>
                </a:solidFill>
              </a:rPr>
              <a:t>death</a:t>
            </a:r>
            <a:endParaRPr lang="en-US" sz="1800" dirty="0">
              <a:solidFill>
                <a:srgbClr val="FFFF00"/>
              </a:solidFill>
            </a:endParaRPr>
          </a:p>
          <a:p>
            <a:pPr>
              <a:spcBef>
                <a:spcPts val="0"/>
              </a:spcBef>
            </a:pPr>
            <a:endParaRPr lang="en-US" sz="1800" dirty="0" smtClean="0">
              <a:solidFill>
                <a:srgbClr val="FFFF00"/>
              </a:solidFill>
            </a:endParaRPr>
          </a:p>
          <a:p>
            <a:pPr>
              <a:spcBef>
                <a:spcPts val="0"/>
              </a:spcBef>
            </a:pPr>
            <a:r>
              <a:rPr lang="en-US" sz="1800" dirty="0" smtClean="0">
                <a:solidFill>
                  <a:srgbClr val="FFFF00"/>
                </a:solidFill>
              </a:rPr>
              <a:t>Torres </a:t>
            </a:r>
            <a:r>
              <a:rPr lang="en-US" sz="1800" dirty="0">
                <a:solidFill>
                  <a:srgbClr val="FFFF00"/>
                </a:solidFill>
              </a:rPr>
              <a:t>&amp; HALT PKD Study Steering </a:t>
            </a:r>
            <a:r>
              <a:rPr lang="en-US" sz="1800" dirty="0" err="1">
                <a:solidFill>
                  <a:srgbClr val="FFFF00"/>
                </a:solidFill>
              </a:rPr>
              <a:t>Cmte</a:t>
            </a:r>
            <a:r>
              <a:rPr lang="en-US" sz="1800" dirty="0">
                <a:solidFill>
                  <a:srgbClr val="FFFF00"/>
                </a:solidFill>
              </a:rPr>
              <a:t>.  </a:t>
            </a:r>
          </a:p>
        </p:txBody>
      </p:sp>
    </p:spTree>
    <p:extLst>
      <p:ext uri="{BB962C8B-B14F-4D97-AF65-F5344CB8AC3E}">
        <p14:creationId xmlns:p14="http://schemas.microsoft.com/office/powerpoint/2010/main" val="351644670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Proteinuria in ADPKD</a:t>
            </a:r>
            <a:endParaRPr lang="en-US" dirty="0"/>
          </a:p>
        </p:txBody>
      </p:sp>
      <p:sp>
        <p:nvSpPr>
          <p:cNvPr id="3" name="Content Placeholder 2"/>
          <p:cNvSpPr>
            <a:spLocks noGrp="1"/>
          </p:cNvSpPr>
          <p:nvPr>
            <p:ph idx="1"/>
          </p:nvPr>
        </p:nvSpPr>
        <p:spPr/>
        <p:txBody>
          <a:bodyPr>
            <a:normAutofit fontScale="92500"/>
          </a:bodyPr>
          <a:lstStyle/>
          <a:p>
            <a:pPr>
              <a:defRPr/>
            </a:pPr>
            <a:r>
              <a:rPr lang="en-US" dirty="0" smtClean="0"/>
              <a:t>&gt;300 mg/24 </a:t>
            </a:r>
            <a:r>
              <a:rPr lang="en-US" dirty="0" err="1" smtClean="0"/>
              <a:t>hrs</a:t>
            </a:r>
            <a:r>
              <a:rPr lang="en-US" dirty="0" smtClean="0"/>
              <a:t> occurs in ~ 25% of patients.</a:t>
            </a:r>
          </a:p>
          <a:p>
            <a:pPr>
              <a:defRPr/>
            </a:pPr>
            <a:r>
              <a:rPr lang="en-US" dirty="0" smtClean="0"/>
              <a:t>Associated with:</a:t>
            </a:r>
          </a:p>
          <a:p>
            <a:pPr marL="136511" indent="0">
              <a:buNone/>
              <a:defRPr/>
            </a:pPr>
            <a:r>
              <a:rPr lang="en-US" dirty="0"/>
              <a:t> </a:t>
            </a:r>
            <a:r>
              <a:rPr lang="en-US" dirty="0" smtClean="0"/>
              <a:t>     - large kidney volume</a:t>
            </a:r>
          </a:p>
          <a:p>
            <a:pPr marL="136511" indent="0">
              <a:buNone/>
              <a:defRPr/>
            </a:pPr>
            <a:r>
              <a:rPr lang="en-US" dirty="0"/>
              <a:t> </a:t>
            </a:r>
            <a:r>
              <a:rPr lang="en-US" dirty="0" smtClean="0"/>
              <a:t>     - faster decline of renal function</a:t>
            </a:r>
          </a:p>
          <a:p>
            <a:pPr marL="136511" indent="0">
              <a:buNone/>
              <a:defRPr/>
            </a:pPr>
            <a:r>
              <a:rPr lang="en-US" dirty="0"/>
              <a:t> </a:t>
            </a:r>
            <a:r>
              <a:rPr lang="en-US" dirty="0" smtClean="0"/>
              <a:t>     - earlier onset of ESRD</a:t>
            </a:r>
          </a:p>
          <a:p>
            <a:pPr marL="136511" indent="0">
              <a:buNone/>
              <a:defRPr/>
            </a:pPr>
            <a:endParaRPr lang="en-US" dirty="0" smtClean="0"/>
          </a:p>
          <a:p>
            <a:pPr>
              <a:defRPr/>
            </a:pPr>
            <a:r>
              <a:rPr lang="en-US" dirty="0" smtClean="0"/>
              <a:t>If </a:t>
            </a:r>
            <a:r>
              <a:rPr lang="en-US" dirty="0" err="1" smtClean="0"/>
              <a:t>nephrotic</a:t>
            </a:r>
            <a:r>
              <a:rPr lang="en-US" dirty="0" smtClean="0"/>
              <a:t> range proteinuria noted, look for another cause.  </a:t>
            </a:r>
            <a:endParaRPr lang="en-US" dirty="0"/>
          </a:p>
        </p:txBody>
      </p:sp>
    </p:spTree>
    <p:extLst>
      <p:ext uri="{BB962C8B-B14F-4D97-AF65-F5344CB8AC3E}">
        <p14:creationId xmlns:p14="http://schemas.microsoft.com/office/powerpoint/2010/main" val="118280663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685800" y="457200"/>
            <a:ext cx="7772400" cy="762000"/>
          </a:xfrm>
          <a:extLst>
            <a:ext uri="{91240B29-F687-4F45-9708-019B960494DF}">
              <a14:hiddenLine xmlns:a14="http://schemas.microsoft.com/office/drawing/2010/main" w="12700">
                <a:solidFill>
                  <a:schemeClr val="tx1"/>
                </a:solidFill>
                <a:miter lim="800000"/>
                <a:headEnd/>
                <a:tailEnd/>
              </a14:hiddenLine>
            </a:ext>
          </a:extLst>
        </p:spPr>
        <p:txBody>
          <a:bodyPr lIns="90479" tIns="44445" rIns="90479" bIns="44445">
            <a:normAutofit fontScale="90000"/>
          </a:bodyPr>
          <a:lstStyle/>
          <a:p>
            <a:pPr>
              <a:defRPr/>
            </a:pPr>
            <a:r>
              <a:rPr lang="en-US" altLang="en-US" sz="4000"/>
              <a:t>Principal Extrarenal Manifestations</a:t>
            </a:r>
          </a:p>
        </p:txBody>
      </p:sp>
      <p:sp>
        <p:nvSpPr>
          <p:cNvPr id="52227" name="Rectangle 3"/>
          <p:cNvSpPr>
            <a:spLocks noGrp="1" noChangeArrowheads="1"/>
          </p:cNvSpPr>
          <p:nvPr>
            <p:ph idx="1"/>
          </p:nvPr>
        </p:nvSpPr>
        <p:spPr>
          <a:xfrm>
            <a:off x="304800" y="1600200"/>
            <a:ext cx="8534400" cy="4495800"/>
          </a:xfrm>
          <a:extLst>
            <a:ext uri="{91240B29-F687-4F45-9708-019B960494DF}">
              <a14:hiddenLine xmlns:a14="http://schemas.microsoft.com/office/drawing/2010/main" w="12700">
                <a:solidFill>
                  <a:schemeClr val="tx1"/>
                </a:solidFill>
                <a:miter lim="800000"/>
                <a:headEnd/>
                <a:tailEnd/>
              </a14:hiddenLine>
            </a:ext>
          </a:extLst>
        </p:spPr>
        <p:txBody>
          <a:bodyPr lIns="90479" tIns="44445" rIns="90479" bIns="44445"/>
          <a:lstStyle/>
          <a:p>
            <a:pPr eaLnBrk="1" hangingPunct="1">
              <a:lnSpc>
                <a:spcPct val="90000"/>
              </a:lnSpc>
              <a:buFontTx/>
              <a:buNone/>
            </a:pPr>
            <a:r>
              <a:rPr lang="en-US" altLang="en-US" smtClean="0">
                <a:solidFill>
                  <a:srgbClr val="FFFF99"/>
                </a:solidFill>
              </a:rPr>
              <a:t>Hepatic and pancreatic cysts</a:t>
            </a:r>
          </a:p>
          <a:p>
            <a:pPr eaLnBrk="1" hangingPunct="1">
              <a:lnSpc>
                <a:spcPct val="90000"/>
              </a:lnSpc>
              <a:buFontTx/>
              <a:buNone/>
            </a:pPr>
            <a:r>
              <a:rPr lang="en-US" altLang="en-US" smtClean="0">
                <a:solidFill>
                  <a:srgbClr val="FFFF99"/>
                </a:solidFill>
              </a:rPr>
              <a:t>	</a:t>
            </a:r>
            <a:r>
              <a:rPr lang="en-US" altLang="en-US" sz="2400">
                <a:solidFill>
                  <a:srgbClr val="FFFF99"/>
                </a:solidFill>
              </a:rPr>
              <a:t>Asymptomatic in many patients, but can expand and cause pain and infection; rarely massive PLD</a:t>
            </a:r>
          </a:p>
          <a:p>
            <a:pPr eaLnBrk="1" hangingPunct="1">
              <a:lnSpc>
                <a:spcPct val="90000"/>
              </a:lnSpc>
              <a:buFontTx/>
              <a:buNone/>
            </a:pPr>
            <a:r>
              <a:rPr lang="en-US" altLang="en-US" smtClean="0">
                <a:solidFill>
                  <a:srgbClr val="FFFF99"/>
                </a:solidFill>
              </a:rPr>
              <a:t>Cardiac valvular abnormalities</a:t>
            </a:r>
          </a:p>
          <a:p>
            <a:pPr eaLnBrk="1" hangingPunct="1">
              <a:lnSpc>
                <a:spcPct val="90000"/>
              </a:lnSpc>
              <a:buFontTx/>
              <a:buNone/>
            </a:pPr>
            <a:r>
              <a:rPr lang="en-US" altLang="en-US" smtClean="0">
                <a:solidFill>
                  <a:srgbClr val="FFFF99"/>
                </a:solidFill>
              </a:rPr>
              <a:t>	</a:t>
            </a:r>
            <a:r>
              <a:rPr lang="en-US" altLang="en-US" sz="2400">
                <a:solidFill>
                  <a:srgbClr val="FFFF99"/>
                </a:solidFill>
              </a:rPr>
              <a:t>Mitral, tricuspid and aortic valve prolapse and regurgitation</a:t>
            </a:r>
          </a:p>
          <a:p>
            <a:pPr eaLnBrk="1" hangingPunct="1">
              <a:lnSpc>
                <a:spcPct val="90000"/>
              </a:lnSpc>
              <a:buFontTx/>
              <a:buNone/>
            </a:pPr>
            <a:r>
              <a:rPr lang="en-US" altLang="en-US" smtClean="0">
                <a:solidFill>
                  <a:srgbClr val="FFFF99"/>
                </a:solidFill>
              </a:rPr>
              <a:t>Intracranial aneurysms (see below)</a:t>
            </a:r>
          </a:p>
          <a:p>
            <a:pPr eaLnBrk="1" hangingPunct="1">
              <a:lnSpc>
                <a:spcPct val="90000"/>
              </a:lnSpc>
              <a:buFontTx/>
              <a:buNone/>
            </a:pPr>
            <a:r>
              <a:rPr lang="en-US" altLang="en-US" smtClean="0">
                <a:solidFill>
                  <a:srgbClr val="FFFF99"/>
                </a:solidFill>
              </a:rPr>
              <a:t>Seminal vesicle cysts</a:t>
            </a:r>
          </a:p>
          <a:p>
            <a:pPr eaLnBrk="1" hangingPunct="1">
              <a:lnSpc>
                <a:spcPct val="90000"/>
              </a:lnSpc>
              <a:buFontTx/>
              <a:buNone/>
            </a:pPr>
            <a:r>
              <a:rPr lang="en-US" altLang="en-US" smtClean="0">
                <a:solidFill>
                  <a:srgbClr val="FFFF99"/>
                </a:solidFill>
              </a:rPr>
              <a:t>	F</a:t>
            </a:r>
            <a:r>
              <a:rPr lang="en-US" altLang="en-US" sz="2400">
                <a:solidFill>
                  <a:srgbClr val="FFFF99"/>
                </a:solidFill>
              </a:rPr>
              <a:t>ound in ~39-60% of men; undefined risk of infertility</a:t>
            </a:r>
            <a:r>
              <a:rPr lang="en-US" altLang="en-US" smtClean="0"/>
              <a:t>	</a:t>
            </a:r>
          </a:p>
        </p:txBody>
      </p:sp>
    </p:spTree>
    <p:extLst>
      <p:ext uri="{BB962C8B-B14F-4D97-AF65-F5344CB8AC3E}">
        <p14:creationId xmlns:p14="http://schemas.microsoft.com/office/powerpoint/2010/main" val="3570472246"/>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274638"/>
            <a:ext cx="8229600" cy="914400"/>
          </a:xfrm>
          <a:extLst>
            <a:ext uri="{91240B29-F687-4F45-9708-019B960494DF}">
              <a14:hiddenLine xmlns:a14="http://schemas.microsoft.com/office/drawing/2010/main" w="12700">
                <a:solidFill>
                  <a:schemeClr val="tx1"/>
                </a:solidFill>
                <a:miter lim="800000"/>
                <a:headEnd/>
                <a:tailEnd/>
              </a14:hiddenLine>
            </a:ext>
          </a:extLst>
        </p:spPr>
        <p:txBody>
          <a:bodyPr lIns="90479" tIns="44445" rIns="90479" bIns="44445"/>
          <a:lstStyle/>
          <a:p>
            <a:pPr>
              <a:defRPr/>
            </a:pPr>
            <a:r>
              <a:rPr lang="en-US" altLang="en-US" smtClean="0">
                <a:solidFill>
                  <a:srgbClr val="FFFF00"/>
                </a:solidFill>
              </a:rPr>
              <a:t>Nephrolithiasis in ADPKD</a:t>
            </a:r>
          </a:p>
        </p:txBody>
      </p:sp>
      <p:sp>
        <p:nvSpPr>
          <p:cNvPr id="53251" name="Rectangle 3"/>
          <p:cNvSpPr>
            <a:spLocks noGrp="1" noChangeArrowheads="1"/>
          </p:cNvSpPr>
          <p:nvPr>
            <p:ph idx="1"/>
          </p:nvPr>
        </p:nvSpPr>
        <p:spPr>
          <a:xfrm>
            <a:off x="685800" y="1143000"/>
            <a:ext cx="8001000" cy="5105400"/>
          </a:xfrm>
          <a:extLst>
            <a:ext uri="{91240B29-F687-4F45-9708-019B960494DF}">
              <a14:hiddenLine xmlns:a14="http://schemas.microsoft.com/office/drawing/2010/main" w="12700">
                <a:solidFill>
                  <a:schemeClr val="tx1"/>
                </a:solidFill>
                <a:miter lim="800000"/>
                <a:headEnd/>
                <a:tailEnd/>
              </a14:hiddenLine>
            </a:ext>
          </a:extLst>
        </p:spPr>
        <p:txBody>
          <a:bodyPr lIns="90479" tIns="44445" rIns="90479" bIns="44445">
            <a:normAutofit fontScale="92500" lnSpcReduction="10000"/>
          </a:bodyPr>
          <a:lstStyle/>
          <a:p>
            <a:pPr eaLnBrk="1" hangingPunct="1">
              <a:lnSpc>
                <a:spcPct val="90000"/>
              </a:lnSpc>
            </a:pPr>
            <a:r>
              <a:rPr lang="en-US" altLang="en-US" dirty="0" smtClean="0">
                <a:solidFill>
                  <a:srgbClr val="FFFF99"/>
                </a:solidFill>
              </a:rPr>
              <a:t>Occurs in ~20-36% of patients</a:t>
            </a:r>
          </a:p>
          <a:p>
            <a:pPr eaLnBrk="1" hangingPunct="1">
              <a:lnSpc>
                <a:spcPct val="90000"/>
              </a:lnSpc>
            </a:pPr>
            <a:r>
              <a:rPr lang="en-US" altLang="en-US" dirty="0" smtClean="0">
                <a:solidFill>
                  <a:srgbClr val="FFFF99"/>
                </a:solidFill>
              </a:rPr>
              <a:t>Uric acid (UA) (~50%); Ca Ox (~47%)</a:t>
            </a:r>
          </a:p>
          <a:p>
            <a:pPr eaLnBrk="1" hangingPunct="1">
              <a:lnSpc>
                <a:spcPct val="90000"/>
              </a:lnSpc>
            </a:pPr>
            <a:r>
              <a:rPr lang="en-US" altLang="en-US" dirty="0" smtClean="0">
                <a:solidFill>
                  <a:srgbClr val="FFFF99"/>
                </a:solidFill>
              </a:rPr>
              <a:t>Predisposing factors include </a:t>
            </a:r>
            <a:r>
              <a:rPr lang="en-US" altLang="en-US" dirty="0" err="1" smtClean="0">
                <a:solidFill>
                  <a:srgbClr val="FFFF99"/>
                </a:solidFill>
              </a:rPr>
              <a:t>hypocitraturia</a:t>
            </a:r>
            <a:r>
              <a:rPr lang="en-US" altLang="en-US" dirty="0" smtClean="0">
                <a:solidFill>
                  <a:srgbClr val="FFFF99"/>
                </a:solidFill>
              </a:rPr>
              <a:t>, </a:t>
            </a:r>
            <a:r>
              <a:rPr lang="en-US" altLang="en-US" dirty="0" err="1" smtClean="0">
                <a:solidFill>
                  <a:srgbClr val="FFFF99"/>
                </a:solidFill>
              </a:rPr>
              <a:t>hyperoxaluria</a:t>
            </a:r>
            <a:r>
              <a:rPr lang="en-US" altLang="en-US" dirty="0" smtClean="0">
                <a:solidFill>
                  <a:srgbClr val="FFFF99"/>
                </a:solidFill>
              </a:rPr>
              <a:t>, </a:t>
            </a:r>
            <a:r>
              <a:rPr lang="en-US" altLang="en-US" dirty="0" err="1" smtClean="0">
                <a:solidFill>
                  <a:srgbClr val="FFFF99"/>
                </a:solidFill>
              </a:rPr>
              <a:t>hypercalciuria</a:t>
            </a:r>
            <a:r>
              <a:rPr lang="en-US" altLang="en-US" dirty="0" smtClean="0">
                <a:solidFill>
                  <a:srgbClr val="FFFF99"/>
                </a:solidFill>
              </a:rPr>
              <a:t>, </a:t>
            </a:r>
            <a:r>
              <a:rPr lang="en-US" altLang="en-US" dirty="0" err="1" smtClean="0">
                <a:solidFill>
                  <a:srgbClr val="FFFF99"/>
                </a:solidFill>
              </a:rPr>
              <a:t>hypomagnesuria</a:t>
            </a:r>
            <a:r>
              <a:rPr lang="en-US" altLang="en-US" dirty="0" smtClean="0">
                <a:solidFill>
                  <a:srgbClr val="FFFF99"/>
                </a:solidFill>
              </a:rPr>
              <a:t>, possible distal acidification defects</a:t>
            </a:r>
          </a:p>
          <a:p>
            <a:pPr eaLnBrk="1" hangingPunct="1">
              <a:lnSpc>
                <a:spcPct val="90000"/>
              </a:lnSpc>
            </a:pPr>
            <a:r>
              <a:rPr lang="en-US" altLang="en-US" dirty="0" smtClean="0">
                <a:solidFill>
                  <a:srgbClr val="FFFF99"/>
                </a:solidFill>
              </a:rPr>
              <a:t>S</a:t>
            </a:r>
            <a:r>
              <a:rPr lang="en-US" altLang="en-US" baseline="-25000" dirty="0" smtClean="0">
                <a:solidFill>
                  <a:srgbClr val="FFFF99"/>
                </a:solidFill>
              </a:rPr>
              <a:t>UA</a:t>
            </a:r>
            <a:r>
              <a:rPr lang="en-US" altLang="en-US" dirty="0" smtClean="0">
                <a:solidFill>
                  <a:srgbClr val="FFFF99"/>
                </a:solidFill>
              </a:rPr>
              <a:t> and renal urate handling normal</a:t>
            </a:r>
          </a:p>
          <a:p>
            <a:pPr eaLnBrk="1" hangingPunct="1">
              <a:lnSpc>
                <a:spcPct val="90000"/>
              </a:lnSpc>
            </a:pPr>
            <a:r>
              <a:rPr lang="en-US" altLang="en-US" dirty="0" smtClean="0">
                <a:solidFill>
                  <a:srgbClr val="FFFF99"/>
                </a:solidFill>
              </a:rPr>
              <a:t>Expanding cysts compress the collecting system producing urinary stasis, which predisposes to stone formation and infection</a:t>
            </a:r>
          </a:p>
          <a:p>
            <a:pPr eaLnBrk="1" hangingPunct="1">
              <a:lnSpc>
                <a:spcPct val="90000"/>
              </a:lnSpc>
            </a:pPr>
            <a:endParaRPr lang="en-US" altLang="en-US" sz="1900" dirty="0" smtClean="0">
              <a:solidFill>
                <a:srgbClr val="FFFF99"/>
              </a:solidFill>
            </a:endParaRPr>
          </a:p>
          <a:p>
            <a:pPr eaLnBrk="1" hangingPunct="1">
              <a:lnSpc>
                <a:spcPct val="90000"/>
              </a:lnSpc>
            </a:pPr>
            <a:r>
              <a:rPr lang="en-US" altLang="en-US" sz="1900" dirty="0" smtClean="0">
                <a:solidFill>
                  <a:srgbClr val="FFFF99"/>
                </a:solidFill>
              </a:rPr>
              <a:t>Steinman &amp; Garg, Nova Science Publ. 2015</a:t>
            </a:r>
          </a:p>
        </p:txBody>
      </p:sp>
    </p:spTree>
    <p:extLst>
      <p:ext uri="{BB962C8B-B14F-4D97-AF65-F5344CB8AC3E}">
        <p14:creationId xmlns:p14="http://schemas.microsoft.com/office/powerpoint/2010/main" val="3240047986"/>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a:xfrm>
            <a:off x="0" y="274638"/>
            <a:ext cx="8229600" cy="1143000"/>
          </a:xfrm>
        </p:spPr>
        <p:txBody>
          <a:bodyPr>
            <a:normAutofit fontScale="90000"/>
          </a:bodyPr>
          <a:lstStyle/>
          <a:p>
            <a:pPr>
              <a:defRPr/>
            </a:pPr>
            <a:r>
              <a:rPr lang="en-US" altLang="en-US" sz="4000"/>
              <a:t>Patient Characteristics in Stone Formers</a:t>
            </a:r>
          </a:p>
        </p:txBody>
      </p:sp>
      <p:sp>
        <p:nvSpPr>
          <p:cNvPr id="54275" name="Rectangle 3"/>
          <p:cNvSpPr>
            <a:spLocks noGrp="1" noChangeArrowheads="1"/>
          </p:cNvSpPr>
          <p:nvPr>
            <p:ph idx="4294967295"/>
          </p:nvPr>
        </p:nvSpPr>
        <p:spPr>
          <a:xfrm>
            <a:off x="914400" y="2133600"/>
            <a:ext cx="8229600" cy="4495800"/>
          </a:xfrm>
        </p:spPr>
        <p:txBody>
          <a:bodyPr/>
          <a:lstStyle/>
          <a:p>
            <a:pPr eaLnBrk="1" hangingPunct="1"/>
            <a:r>
              <a:rPr lang="en-US" altLang="en-US" smtClean="0">
                <a:solidFill>
                  <a:srgbClr val="FFFFCC"/>
                </a:solidFill>
              </a:rPr>
              <a:t>Older</a:t>
            </a:r>
          </a:p>
          <a:p>
            <a:pPr eaLnBrk="1" hangingPunct="1"/>
            <a:r>
              <a:rPr lang="en-US" altLang="en-US" smtClean="0">
                <a:solidFill>
                  <a:srgbClr val="FFFFCC"/>
                </a:solidFill>
              </a:rPr>
              <a:t>Higher incidence of hypertension</a:t>
            </a:r>
          </a:p>
          <a:p>
            <a:pPr eaLnBrk="1" hangingPunct="1"/>
            <a:r>
              <a:rPr lang="en-US" altLang="en-US" smtClean="0">
                <a:solidFill>
                  <a:srgbClr val="FFFFCC"/>
                </a:solidFill>
              </a:rPr>
              <a:t>Hepatic cysts</a:t>
            </a:r>
          </a:p>
          <a:p>
            <a:pPr eaLnBrk="1" hangingPunct="1"/>
            <a:r>
              <a:rPr lang="en-US" altLang="en-US" smtClean="0">
                <a:solidFill>
                  <a:srgbClr val="FFFFCC"/>
                </a:solidFill>
              </a:rPr>
              <a:t>Impairment in submaximal Uosm</a:t>
            </a:r>
          </a:p>
          <a:p>
            <a:pPr eaLnBrk="1" hangingPunct="1"/>
            <a:r>
              <a:rPr lang="en-US" altLang="en-US" smtClean="0">
                <a:solidFill>
                  <a:srgbClr val="FFFFCC"/>
                </a:solidFill>
              </a:rPr>
              <a:t>History/Presence of UTIs</a:t>
            </a:r>
          </a:p>
          <a:p>
            <a:pPr eaLnBrk="1" hangingPunct="1"/>
            <a:r>
              <a:rPr lang="en-US" altLang="en-US" smtClean="0">
                <a:solidFill>
                  <a:srgbClr val="FFFFCC"/>
                </a:solidFill>
              </a:rPr>
              <a:t>Low urine volume</a:t>
            </a:r>
          </a:p>
          <a:p>
            <a:pPr eaLnBrk="1" hangingPunct="1"/>
            <a:r>
              <a:rPr lang="en-US" altLang="en-US" smtClean="0">
                <a:solidFill>
                  <a:srgbClr val="FFFFCC"/>
                </a:solidFill>
              </a:rPr>
              <a:t>LOW URINE pH (major factor)</a:t>
            </a:r>
          </a:p>
        </p:txBody>
      </p:sp>
    </p:spTree>
    <p:extLst>
      <p:ext uri="{BB962C8B-B14F-4D97-AF65-F5344CB8AC3E}">
        <p14:creationId xmlns:p14="http://schemas.microsoft.com/office/powerpoint/2010/main" val="77533587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normAutofit fontScale="90000"/>
          </a:bodyPr>
          <a:lstStyle/>
          <a:p>
            <a:pPr>
              <a:defRPr/>
            </a:pPr>
            <a:r>
              <a:rPr lang="en-US" altLang="en-US" sz="4000"/>
              <a:t>ADDITIONAL FACTORS in Stone Formation</a:t>
            </a:r>
          </a:p>
        </p:txBody>
      </p:sp>
      <p:sp>
        <p:nvSpPr>
          <p:cNvPr id="55299" name="Rectangle 3"/>
          <p:cNvSpPr>
            <a:spLocks noGrp="1" noChangeArrowheads="1"/>
          </p:cNvSpPr>
          <p:nvPr>
            <p:ph idx="1"/>
          </p:nvPr>
        </p:nvSpPr>
        <p:spPr/>
        <p:txBody>
          <a:bodyPr/>
          <a:lstStyle/>
          <a:p>
            <a:pPr eaLnBrk="1" hangingPunct="1"/>
            <a:r>
              <a:rPr lang="en-US" altLang="en-US" smtClean="0">
                <a:solidFill>
                  <a:srgbClr val="FFFF00"/>
                </a:solidFill>
              </a:rPr>
              <a:t>Activation of RAAS occurs early in ADPKD</a:t>
            </a:r>
          </a:p>
          <a:p>
            <a:pPr eaLnBrk="1" hangingPunct="1"/>
            <a:r>
              <a:rPr lang="en-US" altLang="en-US" smtClean="0">
                <a:solidFill>
                  <a:srgbClr val="FFFF00"/>
                </a:solidFill>
              </a:rPr>
              <a:t>Type A acid secreting intercalated cells (OMCD) express Type </a:t>
            </a:r>
            <a:r>
              <a:rPr lang="en-US" altLang="en-US" smtClean="0">
                <a:solidFill>
                  <a:srgbClr val="FFFF00"/>
                </a:solidFill>
                <a:latin typeface="Symbol" pitchFamily="18" charset="2"/>
              </a:rPr>
              <a:t>I</a:t>
            </a:r>
            <a:r>
              <a:rPr lang="en-US" altLang="en-US" smtClean="0">
                <a:solidFill>
                  <a:srgbClr val="FFFF00"/>
                </a:solidFill>
              </a:rPr>
              <a:t> angiotensin receptors (AT</a:t>
            </a:r>
            <a:r>
              <a:rPr lang="en-US" altLang="en-US" baseline="-25000" smtClean="0">
                <a:solidFill>
                  <a:srgbClr val="FFFF00"/>
                </a:solidFill>
              </a:rPr>
              <a:t>1</a:t>
            </a:r>
            <a:r>
              <a:rPr lang="en-US" altLang="en-US" smtClean="0">
                <a:solidFill>
                  <a:srgbClr val="FFFF00"/>
                </a:solidFill>
              </a:rPr>
              <a:t>R)</a:t>
            </a:r>
          </a:p>
          <a:p>
            <a:pPr eaLnBrk="1" hangingPunct="1"/>
            <a:r>
              <a:rPr lang="en-US" altLang="en-US" smtClean="0">
                <a:solidFill>
                  <a:srgbClr val="FFFF00"/>
                </a:solidFill>
              </a:rPr>
              <a:t>A</a:t>
            </a:r>
            <a:r>
              <a:rPr lang="en-US" altLang="en-US" smtClean="0">
                <a:solidFill>
                  <a:srgbClr val="FFFF00"/>
                </a:solidFill>
                <a:latin typeface="Symbol" pitchFamily="18" charset="2"/>
              </a:rPr>
              <a:t>II</a:t>
            </a:r>
            <a:r>
              <a:rPr lang="en-US" altLang="en-US" smtClean="0">
                <a:solidFill>
                  <a:srgbClr val="FFFF00"/>
                </a:solidFill>
              </a:rPr>
              <a:t> stimulates vacuolar H</a:t>
            </a:r>
            <a:r>
              <a:rPr lang="en-US" altLang="en-US" baseline="30000" smtClean="0">
                <a:solidFill>
                  <a:srgbClr val="FFFF00"/>
                </a:solidFill>
              </a:rPr>
              <a:t>+</a:t>
            </a:r>
            <a:r>
              <a:rPr lang="en-US" altLang="en-US" smtClean="0">
                <a:solidFill>
                  <a:srgbClr val="FFFF00"/>
                </a:solidFill>
              </a:rPr>
              <a:t>-ATPase activity in intercalated cells</a:t>
            </a:r>
          </a:p>
        </p:txBody>
      </p:sp>
    </p:spTree>
    <p:extLst>
      <p:ext uri="{BB962C8B-B14F-4D97-AF65-F5344CB8AC3E}">
        <p14:creationId xmlns:p14="http://schemas.microsoft.com/office/powerpoint/2010/main" val="253860753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a:defRPr/>
            </a:pPr>
            <a:r>
              <a:rPr lang="en-US" altLang="en-US" smtClean="0">
                <a:solidFill>
                  <a:srgbClr val="FFFF00"/>
                </a:solidFill>
              </a:rPr>
              <a:t>Hypothesis</a:t>
            </a:r>
          </a:p>
        </p:txBody>
      </p:sp>
      <p:sp>
        <p:nvSpPr>
          <p:cNvPr id="56323" name="Rectangle 3"/>
          <p:cNvSpPr>
            <a:spLocks noGrp="1" noChangeArrowheads="1"/>
          </p:cNvSpPr>
          <p:nvPr>
            <p:ph idx="1"/>
          </p:nvPr>
        </p:nvSpPr>
        <p:spPr/>
        <p:txBody>
          <a:bodyPr>
            <a:noAutofit/>
          </a:bodyPr>
          <a:lstStyle/>
          <a:p>
            <a:pPr eaLnBrk="1" hangingPunct="1">
              <a:lnSpc>
                <a:spcPct val="120000"/>
              </a:lnSpc>
              <a:spcBef>
                <a:spcPts val="0"/>
              </a:spcBef>
              <a:spcAft>
                <a:spcPts val="1200"/>
              </a:spcAft>
            </a:pPr>
            <a:r>
              <a:rPr lang="en-US" altLang="en-US" sz="2800" dirty="0" smtClean="0">
                <a:solidFill>
                  <a:srgbClr val="FFFF00"/>
                </a:solidFill>
              </a:rPr>
              <a:t>In ADPKD </a:t>
            </a:r>
            <a:r>
              <a:rPr lang="en-US" altLang="en-US" sz="2800" dirty="0" err="1" smtClean="0">
                <a:solidFill>
                  <a:srgbClr val="FFFF00"/>
                </a:solidFill>
              </a:rPr>
              <a:t>upregulation</a:t>
            </a:r>
            <a:r>
              <a:rPr lang="en-US" altLang="en-US" sz="2800" dirty="0" smtClean="0">
                <a:solidFill>
                  <a:srgbClr val="FFFF00"/>
                </a:solidFill>
              </a:rPr>
              <a:t> of A</a:t>
            </a:r>
            <a:r>
              <a:rPr lang="en-US" altLang="en-US" sz="2800" dirty="0" smtClean="0">
                <a:solidFill>
                  <a:srgbClr val="FFFF00"/>
                </a:solidFill>
                <a:latin typeface="Symbol" pitchFamily="18" charset="2"/>
              </a:rPr>
              <a:t>II</a:t>
            </a:r>
            <a:r>
              <a:rPr lang="en-US" altLang="en-US" sz="2800" dirty="0" smtClean="0">
                <a:solidFill>
                  <a:srgbClr val="FFFF00"/>
                </a:solidFill>
              </a:rPr>
              <a:t> renal expression results in stimulation of H</a:t>
            </a:r>
            <a:r>
              <a:rPr lang="en-US" altLang="en-US" sz="2800" baseline="30000" dirty="0" smtClean="0">
                <a:solidFill>
                  <a:srgbClr val="FFFF00"/>
                </a:solidFill>
              </a:rPr>
              <a:t>+</a:t>
            </a:r>
            <a:r>
              <a:rPr lang="en-US" altLang="en-US" sz="2800" dirty="0" smtClean="0">
                <a:solidFill>
                  <a:srgbClr val="FFFF00"/>
                </a:solidFill>
              </a:rPr>
              <a:t> into CD lumen</a:t>
            </a:r>
          </a:p>
          <a:p>
            <a:pPr eaLnBrk="1" hangingPunct="1">
              <a:lnSpc>
                <a:spcPct val="120000"/>
              </a:lnSpc>
              <a:spcBef>
                <a:spcPts val="0"/>
              </a:spcBef>
              <a:spcAft>
                <a:spcPts val="1200"/>
              </a:spcAft>
            </a:pPr>
            <a:r>
              <a:rPr lang="en-US" altLang="en-US" sz="2800" dirty="0" smtClean="0">
                <a:solidFill>
                  <a:srgbClr val="FFFF00"/>
                </a:solidFill>
              </a:rPr>
              <a:t>Failure to adequately buffer increased H</a:t>
            </a:r>
            <a:r>
              <a:rPr lang="en-US" altLang="en-US" sz="2800" baseline="30000" dirty="0" smtClean="0">
                <a:solidFill>
                  <a:srgbClr val="FFFF00"/>
                </a:solidFill>
              </a:rPr>
              <a:t>+</a:t>
            </a:r>
            <a:r>
              <a:rPr lang="en-US" altLang="en-US" sz="2800" dirty="0" smtClean="0">
                <a:solidFill>
                  <a:srgbClr val="FFFF00"/>
                </a:solidFill>
              </a:rPr>
              <a:t> results in urine acidification (UA stone risk)</a:t>
            </a:r>
          </a:p>
          <a:p>
            <a:pPr eaLnBrk="1" hangingPunct="1">
              <a:lnSpc>
                <a:spcPct val="120000"/>
              </a:lnSpc>
              <a:spcBef>
                <a:spcPts val="0"/>
              </a:spcBef>
              <a:spcAft>
                <a:spcPts val="1200"/>
              </a:spcAft>
            </a:pPr>
            <a:r>
              <a:rPr lang="en-US" altLang="en-US" sz="2800" dirty="0" smtClean="0">
                <a:solidFill>
                  <a:srgbClr val="FFFF00"/>
                </a:solidFill>
              </a:rPr>
              <a:t>?Will Rx with ACEI &amp;/or ARBs increase urinary pH (if &lt;5.5) by </a:t>
            </a:r>
            <a:r>
              <a:rPr lang="en-US" altLang="en-US" sz="2800" dirty="0" err="1" smtClean="0">
                <a:solidFill>
                  <a:srgbClr val="FFFF00"/>
                </a:solidFill>
              </a:rPr>
              <a:t>downregulating</a:t>
            </a:r>
            <a:r>
              <a:rPr lang="en-US" altLang="en-US" sz="2800" dirty="0" smtClean="0">
                <a:solidFill>
                  <a:srgbClr val="FFFF00"/>
                </a:solidFill>
              </a:rPr>
              <a:t> H</a:t>
            </a:r>
            <a:r>
              <a:rPr lang="en-US" altLang="en-US" sz="2800" baseline="30000" dirty="0" smtClean="0">
                <a:solidFill>
                  <a:srgbClr val="FFFF00"/>
                </a:solidFill>
              </a:rPr>
              <a:t>+</a:t>
            </a:r>
            <a:r>
              <a:rPr lang="en-US" altLang="en-US" sz="2800" dirty="0" smtClean="0">
                <a:solidFill>
                  <a:srgbClr val="FFFF00"/>
                </a:solidFill>
              </a:rPr>
              <a:t>-ATPase, with subsequent reduction in uric acid stone formation.</a:t>
            </a:r>
          </a:p>
          <a:p>
            <a:pPr marL="0" indent="0" eaLnBrk="1" hangingPunct="1">
              <a:lnSpc>
                <a:spcPct val="80000"/>
              </a:lnSpc>
              <a:buNone/>
            </a:pPr>
            <a:r>
              <a:rPr lang="en-US" altLang="en-US" sz="1600" dirty="0" err="1">
                <a:solidFill>
                  <a:srgbClr val="FFFF00"/>
                </a:solidFill>
              </a:rPr>
              <a:t>Pech</a:t>
            </a:r>
            <a:r>
              <a:rPr lang="en-US" altLang="en-US" sz="1600" dirty="0">
                <a:solidFill>
                  <a:srgbClr val="FFFF00"/>
                </a:solidFill>
              </a:rPr>
              <a:t> et al JASN 19:84-91, 2008</a:t>
            </a:r>
          </a:p>
        </p:txBody>
      </p:sp>
    </p:spTree>
    <p:extLst>
      <p:ext uri="{BB962C8B-B14F-4D97-AF65-F5344CB8AC3E}">
        <p14:creationId xmlns:p14="http://schemas.microsoft.com/office/powerpoint/2010/main" val="303878188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idx="4294967295"/>
          </p:nvPr>
        </p:nvSpPr>
        <p:spPr>
          <a:xfrm>
            <a:off x="0" y="274638"/>
            <a:ext cx="8229600" cy="1143000"/>
          </a:xfrm>
        </p:spPr>
        <p:txBody>
          <a:bodyPr>
            <a:normAutofit fontScale="90000"/>
          </a:bodyPr>
          <a:lstStyle/>
          <a:p>
            <a:pPr>
              <a:defRPr/>
            </a:pPr>
            <a:r>
              <a:rPr lang="en-US" altLang="en-US" sz="4000"/>
              <a:t>Treatment of Nephrolithiasis in ADPKD</a:t>
            </a:r>
          </a:p>
        </p:txBody>
      </p:sp>
      <p:sp>
        <p:nvSpPr>
          <p:cNvPr id="57347" name="Rectangle 3"/>
          <p:cNvSpPr>
            <a:spLocks noGrp="1" noChangeArrowheads="1"/>
          </p:cNvSpPr>
          <p:nvPr>
            <p:ph idx="4294967295"/>
          </p:nvPr>
        </p:nvSpPr>
        <p:spPr>
          <a:xfrm>
            <a:off x="914400" y="2057400"/>
            <a:ext cx="8229600" cy="4495800"/>
          </a:xfrm>
        </p:spPr>
        <p:txBody>
          <a:bodyPr>
            <a:normAutofit/>
          </a:bodyPr>
          <a:lstStyle/>
          <a:p>
            <a:pPr eaLnBrk="1" hangingPunct="1">
              <a:buFontTx/>
              <a:buNone/>
            </a:pPr>
            <a:r>
              <a:rPr lang="en-US" altLang="en-US" dirty="0" smtClean="0">
                <a:solidFill>
                  <a:srgbClr val="FFFFCC"/>
                </a:solidFill>
              </a:rPr>
              <a:t>With high incidence of </a:t>
            </a:r>
            <a:r>
              <a:rPr lang="en-US" altLang="en-US" dirty="0" err="1" smtClean="0">
                <a:solidFill>
                  <a:srgbClr val="FFFFCC"/>
                </a:solidFill>
              </a:rPr>
              <a:t>hypocitraturia</a:t>
            </a:r>
            <a:r>
              <a:rPr lang="en-US" altLang="en-US" dirty="0" smtClean="0">
                <a:solidFill>
                  <a:srgbClr val="FFFFCC"/>
                </a:solidFill>
              </a:rPr>
              <a:t>, K </a:t>
            </a:r>
          </a:p>
          <a:p>
            <a:pPr eaLnBrk="1" hangingPunct="1">
              <a:buFontTx/>
              <a:buNone/>
            </a:pPr>
            <a:r>
              <a:rPr lang="en-US" altLang="en-US" dirty="0" smtClean="0">
                <a:solidFill>
                  <a:srgbClr val="FFFFCC"/>
                </a:solidFill>
              </a:rPr>
              <a:t>citrate might be useful to prevent uric acid </a:t>
            </a:r>
          </a:p>
          <a:p>
            <a:pPr eaLnBrk="1" hangingPunct="1">
              <a:buFontTx/>
              <a:buNone/>
            </a:pPr>
            <a:r>
              <a:rPr lang="en-US" altLang="en-US" dirty="0" smtClean="0">
                <a:solidFill>
                  <a:srgbClr val="FFFFCC"/>
                </a:solidFill>
              </a:rPr>
              <a:t>stones and reduce calcium oxalate super</a:t>
            </a:r>
          </a:p>
          <a:p>
            <a:pPr eaLnBrk="1" hangingPunct="1">
              <a:buFontTx/>
              <a:buNone/>
            </a:pPr>
            <a:r>
              <a:rPr lang="en-US" altLang="en-US" dirty="0" smtClean="0">
                <a:solidFill>
                  <a:srgbClr val="FFFFCC"/>
                </a:solidFill>
              </a:rPr>
              <a:t>saturation.</a:t>
            </a:r>
          </a:p>
          <a:p>
            <a:pPr eaLnBrk="1" hangingPunct="1">
              <a:buFontTx/>
              <a:buNone/>
            </a:pPr>
            <a:endParaRPr lang="en-US" altLang="en-US" dirty="0" smtClean="0">
              <a:solidFill>
                <a:srgbClr val="FFFFCC"/>
              </a:solidFill>
            </a:endParaRPr>
          </a:p>
          <a:p>
            <a:pPr eaLnBrk="1" hangingPunct="1">
              <a:buFontTx/>
              <a:buNone/>
            </a:pPr>
            <a:r>
              <a:rPr lang="en-US" altLang="en-US" dirty="0" err="1" smtClean="0">
                <a:solidFill>
                  <a:srgbClr val="FFFFCC"/>
                </a:solidFill>
              </a:rPr>
              <a:t>Alkalinization</a:t>
            </a:r>
            <a:r>
              <a:rPr lang="en-US" altLang="en-US" dirty="0" smtClean="0">
                <a:solidFill>
                  <a:srgbClr val="FFFFCC"/>
                </a:solidFill>
              </a:rPr>
              <a:t> of urine</a:t>
            </a:r>
          </a:p>
          <a:p>
            <a:pPr eaLnBrk="1" hangingPunct="1">
              <a:buFontTx/>
              <a:buNone/>
            </a:pPr>
            <a:endParaRPr lang="en-US" altLang="en-US" dirty="0" smtClean="0">
              <a:solidFill>
                <a:srgbClr val="FFFFCC"/>
              </a:solidFill>
            </a:endParaRPr>
          </a:p>
          <a:p>
            <a:pPr eaLnBrk="1" hangingPunct="1">
              <a:buFontTx/>
              <a:buNone/>
            </a:pPr>
            <a:endParaRPr lang="en-US" altLang="en-US" dirty="0" smtClean="0">
              <a:solidFill>
                <a:srgbClr val="FFFFCC"/>
              </a:solidFill>
            </a:endParaRPr>
          </a:p>
        </p:txBody>
      </p:sp>
    </p:spTree>
    <p:extLst>
      <p:ext uri="{BB962C8B-B14F-4D97-AF65-F5344CB8AC3E}">
        <p14:creationId xmlns:p14="http://schemas.microsoft.com/office/powerpoint/2010/main" val="146527089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685800" y="228600"/>
            <a:ext cx="7772400" cy="914400"/>
          </a:xfrm>
        </p:spPr>
        <p:txBody>
          <a:bodyPr/>
          <a:lstStyle/>
          <a:p>
            <a:pPr>
              <a:defRPr/>
            </a:pPr>
            <a:r>
              <a:rPr lang="en-US" altLang="en-US" smtClean="0">
                <a:solidFill>
                  <a:srgbClr val="FFFF00"/>
                </a:solidFill>
              </a:rPr>
              <a:t>Hematuria in ADPKD</a:t>
            </a:r>
          </a:p>
        </p:txBody>
      </p:sp>
      <p:sp>
        <p:nvSpPr>
          <p:cNvPr id="58371" name="Rectangle 3"/>
          <p:cNvSpPr>
            <a:spLocks noGrp="1" noChangeArrowheads="1"/>
          </p:cNvSpPr>
          <p:nvPr>
            <p:ph idx="1"/>
          </p:nvPr>
        </p:nvSpPr>
        <p:spPr>
          <a:xfrm>
            <a:off x="304800" y="1219200"/>
            <a:ext cx="8839200" cy="5638800"/>
          </a:xfrm>
        </p:spPr>
        <p:txBody>
          <a:bodyPr>
            <a:normAutofit fontScale="92500" lnSpcReduction="10000"/>
          </a:bodyPr>
          <a:lstStyle/>
          <a:p>
            <a:pPr eaLnBrk="1" hangingPunct="1"/>
            <a:r>
              <a:rPr lang="en-US" altLang="en-US" smtClean="0">
                <a:solidFill>
                  <a:srgbClr val="FFFF99"/>
                </a:solidFill>
              </a:rPr>
              <a:t>Cyst hemorrhage occurs in ~60% of individuals</a:t>
            </a:r>
          </a:p>
          <a:p>
            <a:pPr lvl="1" eaLnBrk="1" hangingPunct="1"/>
            <a:r>
              <a:rPr lang="en-US" altLang="en-US" smtClean="0">
                <a:solidFill>
                  <a:srgbClr val="FFFF99"/>
                </a:solidFill>
              </a:rPr>
              <a:t>gross or microscopic hematuria if cyst connects to collecting system</a:t>
            </a:r>
          </a:p>
          <a:p>
            <a:pPr lvl="1" eaLnBrk="1" hangingPunct="1"/>
            <a:r>
              <a:rPr lang="en-US" altLang="en-US" smtClean="0">
                <a:solidFill>
                  <a:srgbClr val="FFFF99"/>
                </a:solidFill>
              </a:rPr>
              <a:t>intracyst or subcapsular hemorrhage without hematuria</a:t>
            </a:r>
          </a:p>
          <a:p>
            <a:pPr lvl="1" eaLnBrk="1" hangingPunct="1"/>
            <a:r>
              <a:rPr lang="en-US" altLang="en-US" smtClean="0">
                <a:solidFill>
                  <a:srgbClr val="FFFF99"/>
                </a:solidFill>
              </a:rPr>
              <a:t>Correlation with increased TKV</a:t>
            </a:r>
          </a:p>
          <a:p>
            <a:pPr eaLnBrk="1" hangingPunct="1"/>
            <a:r>
              <a:rPr lang="en-US" altLang="en-US" smtClean="0">
                <a:solidFill>
                  <a:srgbClr val="FFFF99"/>
                </a:solidFill>
              </a:rPr>
              <a:t>Excessive angiogenesis results in fragile blood vessels stretched across walls of enlarging cysts; susceptible to minor trauma with resultant hemorrhage</a:t>
            </a:r>
          </a:p>
          <a:p>
            <a:pPr eaLnBrk="1" hangingPunct="1"/>
            <a:r>
              <a:rPr lang="en-US" altLang="en-US" smtClean="0">
                <a:solidFill>
                  <a:srgbClr val="FFFF99"/>
                </a:solidFill>
              </a:rPr>
              <a:t>Early onset of recurrent gross hematuria correlates with kidney size and more rapid progression to kidney failure</a:t>
            </a:r>
          </a:p>
        </p:txBody>
      </p:sp>
    </p:spTree>
    <p:extLst>
      <p:ext uri="{BB962C8B-B14F-4D97-AF65-F5344CB8AC3E}">
        <p14:creationId xmlns:p14="http://schemas.microsoft.com/office/powerpoint/2010/main" val="1374031029"/>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685800" y="304800"/>
            <a:ext cx="7772400" cy="838200"/>
          </a:xfrm>
        </p:spPr>
        <p:txBody>
          <a:bodyPr>
            <a:normAutofit fontScale="90000"/>
          </a:bodyPr>
          <a:lstStyle/>
          <a:p>
            <a:pPr>
              <a:defRPr/>
            </a:pPr>
            <a:r>
              <a:rPr lang="en-US" altLang="en-US" sz="4000"/>
              <a:t>Treatment of Hematuria in ADPKD</a:t>
            </a:r>
          </a:p>
        </p:txBody>
      </p:sp>
      <p:sp>
        <p:nvSpPr>
          <p:cNvPr id="59395" name="Rectangle 3"/>
          <p:cNvSpPr>
            <a:spLocks noGrp="1" noChangeArrowheads="1"/>
          </p:cNvSpPr>
          <p:nvPr>
            <p:ph idx="1"/>
          </p:nvPr>
        </p:nvSpPr>
        <p:spPr>
          <a:xfrm>
            <a:off x="685800" y="1447800"/>
            <a:ext cx="7772400" cy="4648200"/>
          </a:xfrm>
        </p:spPr>
        <p:txBody>
          <a:bodyPr>
            <a:normAutofit lnSpcReduction="10000"/>
          </a:bodyPr>
          <a:lstStyle/>
          <a:p>
            <a:pPr eaLnBrk="1" hangingPunct="1"/>
            <a:r>
              <a:rPr lang="en-US" altLang="en-US" smtClean="0">
                <a:solidFill>
                  <a:srgbClr val="FFFF99"/>
                </a:solidFill>
              </a:rPr>
              <a:t>Appropriate diagnosis and treatment of specific entity, such as infection or stone</a:t>
            </a:r>
          </a:p>
          <a:p>
            <a:pPr eaLnBrk="1" hangingPunct="1"/>
            <a:r>
              <a:rPr lang="en-US" altLang="en-US" smtClean="0">
                <a:solidFill>
                  <a:srgbClr val="FFFF99"/>
                </a:solidFill>
              </a:rPr>
              <a:t>Correction of coagulopathy, if present</a:t>
            </a:r>
          </a:p>
          <a:p>
            <a:pPr eaLnBrk="1" hangingPunct="1"/>
            <a:r>
              <a:rPr lang="en-US" altLang="en-US" smtClean="0">
                <a:solidFill>
                  <a:srgbClr val="FFFF99"/>
                </a:solidFill>
              </a:rPr>
              <a:t>Conservative management with hydration, bed rest, and appropriate use of analgesics</a:t>
            </a:r>
          </a:p>
          <a:p>
            <a:pPr eaLnBrk="1" hangingPunct="1"/>
            <a:r>
              <a:rPr lang="en-US" altLang="en-US" smtClean="0">
                <a:solidFill>
                  <a:srgbClr val="FFFF99"/>
                </a:solidFill>
              </a:rPr>
              <a:t>Rarely, massive bleeding may require transfusion, kidney embolization (TAE) or nephrectomy</a:t>
            </a:r>
          </a:p>
        </p:txBody>
      </p:sp>
    </p:spTree>
    <p:extLst>
      <p:ext uri="{BB962C8B-B14F-4D97-AF65-F5344CB8AC3E}">
        <p14:creationId xmlns:p14="http://schemas.microsoft.com/office/powerpoint/2010/main" val="3327989502"/>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normAutofit fontScale="90000"/>
          </a:bodyPr>
          <a:lstStyle/>
          <a:p>
            <a:pPr>
              <a:defRPr/>
            </a:pPr>
            <a:r>
              <a:rPr lang="en-US" altLang="en-US" sz="4000"/>
              <a:t>Management of Intractable Gross Hematuria</a:t>
            </a:r>
          </a:p>
        </p:txBody>
      </p:sp>
      <p:sp>
        <p:nvSpPr>
          <p:cNvPr id="60419" name="Rectangle 3"/>
          <p:cNvSpPr>
            <a:spLocks noGrp="1" noChangeArrowheads="1"/>
          </p:cNvSpPr>
          <p:nvPr>
            <p:ph sz="half" idx="1"/>
          </p:nvPr>
        </p:nvSpPr>
        <p:spPr>
          <a:xfrm>
            <a:off x="381001" y="1752601"/>
            <a:ext cx="8229600" cy="4525963"/>
          </a:xfrm>
        </p:spPr>
        <p:txBody>
          <a:bodyPr/>
          <a:lstStyle/>
          <a:p>
            <a:pPr eaLnBrk="1" hangingPunct="1">
              <a:lnSpc>
                <a:spcPct val="90000"/>
              </a:lnSpc>
            </a:pPr>
            <a:r>
              <a:rPr lang="en-US" altLang="en-US" dirty="0" smtClean="0">
                <a:solidFill>
                  <a:srgbClr val="FFFF00"/>
                </a:solidFill>
              </a:rPr>
              <a:t>23% of patients with gross hematuria experience &gt;6 occurrences</a:t>
            </a:r>
          </a:p>
          <a:p>
            <a:pPr eaLnBrk="1" hangingPunct="1">
              <a:lnSpc>
                <a:spcPct val="90000"/>
              </a:lnSpc>
            </a:pPr>
            <a:r>
              <a:rPr lang="en-US" altLang="en-US" dirty="0" smtClean="0">
                <a:solidFill>
                  <a:srgbClr val="FFFF00"/>
                </a:solidFill>
              </a:rPr>
              <a:t>Risk Factors: hypertension and increased renal size</a:t>
            </a:r>
          </a:p>
          <a:p>
            <a:pPr eaLnBrk="1" hangingPunct="1">
              <a:lnSpc>
                <a:spcPct val="90000"/>
              </a:lnSpc>
            </a:pPr>
            <a:r>
              <a:rPr lang="en-US" altLang="en-US" dirty="0" smtClean="0">
                <a:solidFill>
                  <a:srgbClr val="FFFF00"/>
                </a:solidFill>
              </a:rPr>
              <a:t>Medication approach before invasive Rx</a:t>
            </a:r>
          </a:p>
          <a:p>
            <a:pPr eaLnBrk="1" hangingPunct="1">
              <a:lnSpc>
                <a:spcPct val="90000"/>
              </a:lnSpc>
              <a:buFont typeface="Wingdings" pitchFamily="2" charset="2"/>
              <a:buChar char="Ø"/>
            </a:pPr>
            <a:r>
              <a:rPr lang="en-US" altLang="en-US" dirty="0" smtClean="0">
                <a:solidFill>
                  <a:srgbClr val="FFFF00"/>
                </a:solidFill>
              </a:rPr>
              <a:t>  Epsilon amino </a:t>
            </a:r>
            <a:r>
              <a:rPr lang="en-US" altLang="en-US" dirty="0" err="1" smtClean="0">
                <a:solidFill>
                  <a:srgbClr val="FFFF00"/>
                </a:solidFill>
              </a:rPr>
              <a:t>caproic</a:t>
            </a:r>
            <a:r>
              <a:rPr lang="en-US" altLang="en-US" dirty="0" smtClean="0">
                <a:solidFill>
                  <a:srgbClr val="FFFF00"/>
                </a:solidFill>
              </a:rPr>
              <a:t> acid (EACA)</a:t>
            </a:r>
          </a:p>
          <a:p>
            <a:pPr eaLnBrk="1" hangingPunct="1">
              <a:lnSpc>
                <a:spcPct val="90000"/>
              </a:lnSpc>
              <a:buFont typeface="Wingdings" pitchFamily="2" charset="2"/>
              <a:buChar char="Ø"/>
            </a:pPr>
            <a:r>
              <a:rPr lang="en-US" altLang="en-US" dirty="0" smtClean="0">
                <a:solidFill>
                  <a:srgbClr val="FFFF00"/>
                </a:solidFill>
              </a:rPr>
              <a:t>  </a:t>
            </a:r>
            <a:r>
              <a:rPr lang="en-US" altLang="en-US" dirty="0" err="1" smtClean="0">
                <a:solidFill>
                  <a:srgbClr val="FFFF00"/>
                </a:solidFill>
              </a:rPr>
              <a:t>Aprotinin</a:t>
            </a:r>
            <a:endParaRPr lang="en-US" altLang="en-US" dirty="0" smtClean="0">
              <a:solidFill>
                <a:srgbClr val="FFFF00"/>
              </a:solidFill>
            </a:endParaRPr>
          </a:p>
          <a:p>
            <a:pPr eaLnBrk="1" hangingPunct="1">
              <a:lnSpc>
                <a:spcPct val="90000"/>
              </a:lnSpc>
              <a:buFont typeface="Wingdings" pitchFamily="2" charset="2"/>
              <a:buChar char="Ø"/>
            </a:pPr>
            <a:r>
              <a:rPr lang="en-US" altLang="en-US" dirty="0" smtClean="0">
                <a:solidFill>
                  <a:srgbClr val="FFFF00"/>
                </a:solidFill>
              </a:rPr>
              <a:t>  DDVAP – 0.3 mcg/kg x 3 daily doses.</a:t>
            </a:r>
          </a:p>
          <a:p>
            <a:pPr eaLnBrk="1" hangingPunct="1">
              <a:lnSpc>
                <a:spcPct val="90000"/>
              </a:lnSpc>
              <a:buFont typeface="Wingdings" pitchFamily="2" charset="2"/>
              <a:buNone/>
            </a:pPr>
            <a:r>
              <a:rPr lang="en-US" altLang="en-US" sz="1800" dirty="0" smtClean="0">
                <a:solidFill>
                  <a:srgbClr val="FFFF00"/>
                </a:solidFill>
              </a:rPr>
              <a:t>Shan and Steinman, </a:t>
            </a:r>
            <a:r>
              <a:rPr lang="en-US" altLang="en-US" sz="1800" dirty="0">
                <a:solidFill>
                  <a:srgbClr val="FFFF00"/>
                </a:solidFill>
              </a:rPr>
              <a:t>2011</a:t>
            </a:r>
          </a:p>
        </p:txBody>
      </p:sp>
    </p:spTree>
    <p:extLst>
      <p:ext uri="{BB962C8B-B14F-4D97-AF65-F5344CB8AC3E}">
        <p14:creationId xmlns:p14="http://schemas.microsoft.com/office/powerpoint/2010/main" val="81467038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57200" y="274638"/>
            <a:ext cx="8229600" cy="838200"/>
          </a:xfrm>
        </p:spPr>
        <p:txBody>
          <a:bodyPr/>
          <a:lstStyle/>
          <a:p>
            <a:pPr>
              <a:defRPr/>
            </a:pPr>
            <a:r>
              <a:rPr lang="en-US" altLang="en-US" smtClean="0">
                <a:solidFill>
                  <a:srgbClr val="FFFF00"/>
                </a:solidFill>
              </a:rPr>
              <a:t>Kidney Infection in ADPKD</a:t>
            </a:r>
          </a:p>
        </p:txBody>
      </p:sp>
      <p:sp>
        <p:nvSpPr>
          <p:cNvPr id="61443" name="Rectangle 3"/>
          <p:cNvSpPr>
            <a:spLocks noGrp="1" noChangeArrowheads="1"/>
          </p:cNvSpPr>
          <p:nvPr>
            <p:ph idx="1"/>
          </p:nvPr>
        </p:nvSpPr>
        <p:spPr/>
        <p:txBody>
          <a:bodyPr>
            <a:normAutofit fontScale="92500"/>
          </a:bodyPr>
          <a:lstStyle/>
          <a:p>
            <a:pPr eaLnBrk="1" hangingPunct="1">
              <a:lnSpc>
                <a:spcPct val="90000"/>
              </a:lnSpc>
            </a:pPr>
            <a:r>
              <a:rPr lang="en-US" altLang="en-US" smtClean="0">
                <a:solidFill>
                  <a:srgbClr val="FFFF99"/>
                </a:solidFill>
              </a:rPr>
              <a:t>30 to 50% of patients with ADPKD will have a urinary tract infection, either pyelonephritis or cyst infection, during their lifetime</a:t>
            </a:r>
          </a:p>
          <a:p>
            <a:pPr eaLnBrk="1" hangingPunct="1">
              <a:lnSpc>
                <a:spcPct val="90000"/>
              </a:lnSpc>
            </a:pPr>
            <a:r>
              <a:rPr lang="en-US" altLang="en-US" smtClean="0">
                <a:solidFill>
                  <a:srgbClr val="FFFF99"/>
                </a:solidFill>
              </a:rPr>
              <a:t>Urinary tract infections are more common in women with ADPKD</a:t>
            </a:r>
          </a:p>
          <a:p>
            <a:pPr eaLnBrk="1" hangingPunct="1">
              <a:lnSpc>
                <a:spcPct val="90000"/>
              </a:lnSpc>
            </a:pPr>
            <a:r>
              <a:rPr lang="en-US" altLang="en-US" smtClean="0">
                <a:solidFill>
                  <a:srgbClr val="FFFF99"/>
                </a:solidFill>
              </a:rPr>
              <a:t>Fever and flank pain are the presenting symptoms</a:t>
            </a:r>
          </a:p>
          <a:p>
            <a:pPr eaLnBrk="1" hangingPunct="1">
              <a:lnSpc>
                <a:spcPct val="90000"/>
              </a:lnSpc>
            </a:pPr>
            <a:r>
              <a:rPr lang="en-US" altLang="en-US" smtClean="0">
                <a:solidFill>
                  <a:srgbClr val="FFFF99"/>
                </a:solidFill>
              </a:rPr>
              <a:t>Urine culture may be negative in cyst infection, as cysts frequently don’t communicate with the collecting system</a:t>
            </a:r>
          </a:p>
          <a:p>
            <a:pPr eaLnBrk="1" hangingPunct="1">
              <a:lnSpc>
                <a:spcPct val="90000"/>
              </a:lnSpc>
            </a:pPr>
            <a:endParaRPr lang="en-US" altLang="en-US" smtClean="0">
              <a:solidFill>
                <a:srgbClr val="FFFF99"/>
              </a:solidFill>
            </a:endParaRPr>
          </a:p>
        </p:txBody>
      </p:sp>
    </p:spTree>
    <p:extLst>
      <p:ext uri="{BB962C8B-B14F-4D97-AF65-F5344CB8AC3E}">
        <p14:creationId xmlns:p14="http://schemas.microsoft.com/office/powerpoint/2010/main" val="3384922395"/>
      </p:ext>
    </p:ext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a:defRPr/>
            </a:pPr>
            <a:r>
              <a:rPr lang="en-US" altLang="en-US" smtClean="0">
                <a:solidFill>
                  <a:srgbClr val="FFFF00"/>
                </a:solidFill>
              </a:rPr>
              <a:t>Evaluation of Infection</a:t>
            </a:r>
          </a:p>
        </p:txBody>
      </p:sp>
      <p:sp>
        <p:nvSpPr>
          <p:cNvPr id="63491" name="Rectangle 3"/>
          <p:cNvSpPr>
            <a:spLocks noGrp="1" noChangeArrowheads="1"/>
          </p:cNvSpPr>
          <p:nvPr>
            <p:ph idx="1"/>
          </p:nvPr>
        </p:nvSpPr>
        <p:spPr>
          <a:xfrm>
            <a:off x="457200" y="2209801"/>
            <a:ext cx="8229600" cy="3916363"/>
          </a:xfrm>
        </p:spPr>
        <p:txBody>
          <a:bodyPr/>
          <a:lstStyle/>
          <a:p>
            <a:pPr eaLnBrk="1" hangingPunct="1">
              <a:lnSpc>
                <a:spcPct val="90000"/>
              </a:lnSpc>
            </a:pPr>
            <a:r>
              <a:rPr lang="en-US" altLang="en-US" smtClean="0">
                <a:solidFill>
                  <a:srgbClr val="FFFF00"/>
                </a:solidFill>
              </a:rPr>
              <a:t>FDG PET-CT (positron emission tomography) scan is most useful in detecting and locating infected cysts (detects degree of inflammation).</a:t>
            </a:r>
          </a:p>
          <a:p>
            <a:pPr eaLnBrk="1" hangingPunct="1">
              <a:lnSpc>
                <a:spcPct val="90000"/>
              </a:lnSpc>
            </a:pPr>
            <a:r>
              <a:rPr lang="en-US" altLang="en-US" smtClean="0">
                <a:solidFill>
                  <a:srgbClr val="FFFF00"/>
                </a:solidFill>
              </a:rPr>
              <a:t>Sensitivity and specificity of PET-CT imaging in diagnosis of cyst infection was 86.7% and 100%, respectively.</a:t>
            </a:r>
          </a:p>
          <a:p>
            <a:pPr eaLnBrk="1" hangingPunct="1">
              <a:lnSpc>
                <a:spcPct val="90000"/>
              </a:lnSpc>
            </a:pPr>
            <a:r>
              <a:rPr lang="en-US" altLang="en-US" sz="1600">
                <a:solidFill>
                  <a:srgbClr val="FFFF00"/>
                </a:solidFill>
              </a:rPr>
              <a:t>Jouret, et al. ASN Abstracts 2010</a:t>
            </a:r>
            <a:r>
              <a:rPr lang="en-US" altLang="en-US" smtClean="0">
                <a:solidFill>
                  <a:srgbClr val="FFFF00"/>
                </a:solidFill>
              </a:rPr>
              <a:t> </a:t>
            </a:r>
          </a:p>
        </p:txBody>
      </p:sp>
    </p:spTree>
    <p:extLst>
      <p:ext uri="{BB962C8B-B14F-4D97-AF65-F5344CB8AC3E}">
        <p14:creationId xmlns:p14="http://schemas.microsoft.com/office/powerpoint/2010/main" val="126905776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152400" y="533400"/>
            <a:ext cx="8991600" cy="1219200"/>
          </a:xfrm>
          <a:extLst>
            <a:ext uri="{91240B29-F687-4F45-9708-019B960494DF}">
              <a14:hiddenLine xmlns:a14="http://schemas.microsoft.com/office/drawing/2010/main" w="12700">
                <a:solidFill>
                  <a:schemeClr val="tx1"/>
                </a:solidFill>
                <a:miter lim="800000"/>
                <a:headEnd/>
                <a:tailEnd/>
              </a14:hiddenLine>
            </a:ext>
          </a:extLst>
        </p:spPr>
        <p:txBody>
          <a:bodyPr lIns="90479" tIns="44445" rIns="90479" bIns="44445">
            <a:normAutofit fontScale="90000"/>
          </a:bodyPr>
          <a:lstStyle/>
          <a:p>
            <a:pPr>
              <a:defRPr/>
            </a:pPr>
            <a:r>
              <a:rPr lang="en-US" altLang="en-US" sz="4000"/>
              <a:t>Treatment of Kidney Cyst Infection in ADPKD</a:t>
            </a:r>
          </a:p>
        </p:txBody>
      </p:sp>
      <p:sp>
        <p:nvSpPr>
          <p:cNvPr id="64515" name="Rectangle 3"/>
          <p:cNvSpPr>
            <a:spLocks noGrp="1" noChangeArrowheads="1"/>
          </p:cNvSpPr>
          <p:nvPr>
            <p:ph idx="1"/>
          </p:nvPr>
        </p:nvSpPr>
        <p:spPr>
          <a:xfrm>
            <a:off x="533401" y="2057400"/>
            <a:ext cx="7993063" cy="4495800"/>
          </a:xfrm>
          <a:extLst>
            <a:ext uri="{91240B29-F687-4F45-9708-019B960494DF}">
              <a14:hiddenLine xmlns:a14="http://schemas.microsoft.com/office/drawing/2010/main" w="12700">
                <a:solidFill>
                  <a:schemeClr val="tx1"/>
                </a:solidFill>
                <a:miter lim="800000"/>
                <a:headEnd/>
                <a:tailEnd/>
              </a14:hiddenLine>
            </a:ext>
          </a:extLst>
        </p:spPr>
        <p:txBody>
          <a:bodyPr lIns="90479" tIns="44445" rIns="90479" bIns="44445">
            <a:normAutofit lnSpcReduction="10000"/>
          </a:bodyPr>
          <a:lstStyle/>
          <a:p>
            <a:pPr eaLnBrk="1" hangingPunct="1">
              <a:lnSpc>
                <a:spcPct val="80000"/>
              </a:lnSpc>
            </a:pPr>
            <a:r>
              <a:rPr lang="en-US" altLang="en-US" smtClean="0">
                <a:solidFill>
                  <a:srgbClr val="FFFF99"/>
                </a:solidFill>
              </a:rPr>
              <a:t>Lipophilic antibiotics such as ciprofloxacin, norfloxacin, trimethoprim, chloramphenicol</a:t>
            </a:r>
          </a:p>
          <a:p>
            <a:pPr eaLnBrk="1" hangingPunct="1">
              <a:lnSpc>
                <a:spcPct val="80000"/>
              </a:lnSpc>
            </a:pPr>
            <a:r>
              <a:rPr lang="en-US" altLang="en-US" smtClean="0">
                <a:solidFill>
                  <a:srgbClr val="FFFF99"/>
                </a:solidFill>
              </a:rPr>
              <a:t>Percutaneous or operative drainage is rarely needed; only for refractory infection</a:t>
            </a:r>
          </a:p>
          <a:p>
            <a:pPr eaLnBrk="1" hangingPunct="1">
              <a:lnSpc>
                <a:spcPct val="80000"/>
              </a:lnSpc>
            </a:pPr>
            <a:r>
              <a:rPr lang="en-US" altLang="en-US" smtClean="0">
                <a:solidFill>
                  <a:srgbClr val="FFFF99"/>
                </a:solidFill>
              </a:rPr>
              <a:t>Resistant organisms</a:t>
            </a:r>
          </a:p>
          <a:p>
            <a:pPr eaLnBrk="1" hangingPunct="1">
              <a:lnSpc>
                <a:spcPct val="80000"/>
              </a:lnSpc>
            </a:pPr>
            <a:r>
              <a:rPr lang="en-US" altLang="en-US" smtClean="0">
                <a:solidFill>
                  <a:srgbClr val="FFFF99"/>
                </a:solidFill>
              </a:rPr>
              <a:t>Localization of infected cyst is difficult</a:t>
            </a:r>
          </a:p>
          <a:p>
            <a:pPr lvl="1" eaLnBrk="1" hangingPunct="1">
              <a:lnSpc>
                <a:spcPct val="80000"/>
              </a:lnSpc>
            </a:pPr>
            <a:r>
              <a:rPr lang="en-US" altLang="en-US" smtClean="0">
                <a:solidFill>
                  <a:schemeClr val="bg1"/>
                </a:solidFill>
              </a:rPr>
              <a:t>Labeled WBC or gallium scan</a:t>
            </a:r>
          </a:p>
          <a:p>
            <a:pPr lvl="1" eaLnBrk="1" hangingPunct="1">
              <a:lnSpc>
                <a:spcPct val="80000"/>
              </a:lnSpc>
            </a:pPr>
            <a:r>
              <a:rPr lang="en-US" altLang="en-US" smtClean="0">
                <a:solidFill>
                  <a:schemeClr val="bg1"/>
                </a:solidFill>
              </a:rPr>
              <a:t>MRI with contrast</a:t>
            </a:r>
          </a:p>
          <a:p>
            <a:pPr lvl="1" eaLnBrk="1" hangingPunct="1">
              <a:lnSpc>
                <a:spcPct val="80000"/>
              </a:lnSpc>
            </a:pPr>
            <a:r>
              <a:rPr lang="en-US" altLang="en-US" smtClean="0">
                <a:solidFill>
                  <a:schemeClr val="bg1"/>
                </a:solidFill>
              </a:rPr>
              <a:t>PET scan</a:t>
            </a:r>
          </a:p>
        </p:txBody>
      </p:sp>
    </p:spTree>
    <p:extLst>
      <p:ext uri="{BB962C8B-B14F-4D97-AF65-F5344CB8AC3E}">
        <p14:creationId xmlns:p14="http://schemas.microsoft.com/office/powerpoint/2010/main" val="554025003"/>
      </p:ext>
    </p:extLst>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Sleep –Disordered Breathing in Symptomatic ADPKD</a:t>
            </a:r>
            <a:endParaRPr lang="en-US" dirty="0"/>
          </a:p>
        </p:txBody>
      </p:sp>
      <p:sp>
        <p:nvSpPr>
          <p:cNvPr id="3" name="Content Placeholder 2"/>
          <p:cNvSpPr>
            <a:spLocks noGrp="1"/>
          </p:cNvSpPr>
          <p:nvPr>
            <p:ph idx="1"/>
          </p:nvPr>
        </p:nvSpPr>
        <p:spPr>
          <a:xfrm>
            <a:off x="457200" y="1905000"/>
            <a:ext cx="8229600" cy="4221164"/>
          </a:xfrm>
        </p:spPr>
        <p:txBody>
          <a:bodyPr/>
          <a:lstStyle/>
          <a:p>
            <a:pPr marL="514350" indent="-514350">
              <a:buAutoNum type="arabicPeriod"/>
            </a:pPr>
            <a:r>
              <a:rPr lang="en-US" dirty="0" smtClean="0"/>
              <a:t>Highly prevalent</a:t>
            </a:r>
          </a:p>
          <a:p>
            <a:pPr marL="514350" indent="-514350">
              <a:buNone/>
            </a:pPr>
            <a:endParaRPr lang="en-US" dirty="0" smtClean="0"/>
          </a:p>
          <a:p>
            <a:pPr marL="514350" indent="-514350">
              <a:buAutoNum type="arabicPeriod"/>
            </a:pPr>
            <a:r>
              <a:rPr lang="en-US" dirty="0" smtClean="0"/>
              <a:t>Independently associated with higher </a:t>
            </a:r>
            <a:r>
              <a:rPr lang="en-US" dirty="0" err="1" smtClean="0"/>
              <a:t>htTLKV</a:t>
            </a:r>
            <a:r>
              <a:rPr lang="en-US" dirty="0" smtClean="0"/>
              <a:t> </a:t>
            </a:r>
          </a:p>
          <a:p>
            <a:pPr marL="514350" indent="-514350">
              <a:buAutoNum type="arabicPeriod"/>
            </a:pPr>
            <a:endParaRPr lang="en-US" dirty="0" smtClean="0"/>
          </a:p>
          <a:p>
            <a:pPr marL="514350" indent="-514350">
              <a:buNone/>
            </a:pPr>
            <a:r>
              <a:rPr lang="en-US" sz="1600" dirty="0" smtClean="0"/>
              <a:t>CJASN 10: 949,2015</a:t>
            </a:r>
            <a:endParaRPr lang="en-US" sz="1600" dirty="0"/>
          </a:p>
        </p:txBody>
      </p:sp>
    </p:spTree>
    <p:extLst>
      <p:ext uri="{BB962C8B-B14F-4D97-AF65-F5344CB8AC3E}">
        <p14:creationId xmlns:p14="http://schemas.microsoft.com/office/powerpoint/2010/main" val="45651022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0401" y="6205612"/>
            <a:ext cx="1897920" cy="74455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4480" y="979303"/>
            <a:ext cx="6579360" cy="489363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6" name="Text Box 4"/>
          <p:cNvSpPr txBox="1">
            <a:spLocks noChangeArrowheads="1"/>
          </p:cNvSpPr>
          <p:nvPr/>
        </p:nvSpPr>
        <p:spPr bwMode="auto">
          <a:xfrm>
            <a:off x="1284480" y="5972308"/>
            <a:ext cx="3918240" cy="2318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1pPr>
            <a:lvl2pPr>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2pPr>
            <a:lvl3pPr>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3pPr>
            <a:lvl4pPr>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4pPr>
            <a:lvl5pPr>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9pPr>
          </a:lstStyle>
          <a:p>
            <a:r>
              <a:rPr lang="en-GB" altLang="en-US" sz="1100" b="1">
                <a:latin typeface="Arial" pitchFamily="34" charset="0"/>
              </a:rPr>
              <a:t>Keiichi Sumida et al. CJASN 2015;10:949-956</a:t>
            </a:r>
          </a:p>
        </p:txBody>
      </p:sp>
      <p:sp>
        <p:nvSpPr>
          <p:cNvPr id="3077" name="Text Box 5"/>
          <p:cNvSpPr txBox="1">
            <a:spLocks noChangeArrowheads="1"/>
          </p:cNvSpPr>
          <p:nvPr/>
        </p:nvSpPr>
        <p:spPr bwMode="auto">
          <a:xfrm>
            <a:off x="97920" y="6613175"/>
            <a:ext cx="4930560" cy="3470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2400">
                <a:solidFill>
                  <a:srgbClr val="000000"/>
                </a:solidFill>
                <a:latin typeface="Times New Roman" pitchFamily="18" charset="0"/>
                <a:ea typeface="msgothic" charset="0"/>
                <a:cs typeface="msgothic" charset="0"/>
              </a:defRPr>
            </a:lvl1pPr>
            <a:lvl2pPr>
              <a:tabLst>
                <a:tab pos="723900" algn="l"/>
                <a:tab pos="1447800" algn="l"/>
                <a:tab pos="2171700" algn="l"/>
                <a:tab pos="2895600" algn="l"/>
                <a:tab pos="3619500" algn="l"/>
                <a:tab pos="4343400" algn="l"/>
                <a:tab pos="5067300" algn="l"/>
              </a:tabLst>
              <a:defRPr sz="2400">
                <a:solidFill>
                  <a:srgbClr val="000000"/>
                </a:solidFill>
                <a:latin typeface="Times New Roman" pitchFamily="18" charset="0"/>
                <a:ea typeface="msgothic" charset="0"/>
                <a:cs typeface="msgothic" charset="0"/>
              </a:defRPr>
            </a:lvl2pPr>
            <a:lvl3pPr>
              <a:tabLst>
                <a:tab pos="723900" algn="l"/>
                <a:tab pos="1447800" algn="l"/>
                <a:tab pos="2171700" algn="l"/>
                <a:tab pos="2895600" algn="l"/>
                <a:tab pos="3619500" algn="l"/>
                <a:tab pos="4343400" algn="l"/>
                <a:tab pos="5067300" algn="l"/>
              </a:tabLst>
              <a:defRPr sz="2400">
                <a:solidFill>
                  <a:srgbClr val="000000"/>
                </a:solidFill>
                <a:latin typeface="Times New Roman" pitchFamily="18" charset="0"/>
                <a:ea typeface="msgothic" charset="0"/>
                <a:cs typeface="msgothic" charset="0"/>
              </a:defRPr>
            </a:lvl3pPr>
            <a:lvl4pPr>
              <a:tabLst>
                <a:tab pos="723900" algn="l"/>
                <a:tab pos="1447800" algn="l"/>
                <a:tab pos="2171700" algn="l"/>
                <a:tab pos="2895600" algn="l"/>
                <a:tab pos="3619500" algn="l"/>
                <a:tab pos="4343400" algn="l"/>
                <a:tab pos="5067300" algn="l"/>
              </a:tabLst>
              <a:defRPr sz="2400">
                <a:solidFill>
                  <a:srgbClr val="000000"/>
                </a:solidFill>
                <a:latin typeface="Times New Roman" pitchFamily="18" charset="0"/>
                <a:ea typeface="msgothic" charset="0"/>
                <a:cs typeface="msgothic" charset="0"/>
              </a:defRPr>
            </a:lvl4pPr>
            <a:lvl5pPr>
              <a:tabLst>
                <a:tab pos="723900" algn="l"/>
                <a:tab pos="1447800" algn="l"/>
                <a:tab pos="2171700" algn="l"/>
                <a:tab pos="2895600" algn="l"/>
                <a:tab pos="3619500" algn="l"/>
                <a:tab pos="4343400" algn="l"/>
                <a:tab pos="5067300" algn="l"/>
              </a:tabLst>
              <a:defRPr sz="2400">
                <a:solidFill>
                  <a:srgbClr val="000000"/>
                </a:solidFill>
                <a:latin typeface="Times New Roman" pitchFamily="18"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itchFamily="18"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itchFamily="18"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itchFamily="18"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itchFamily="18" charset="0"/>
                <a:ea typeface="msgothic" charset="0"/>
                <a:cs typeface="msgothic" charset="0"/>
              </a:defRPr>
            </a:lvl9pPr>
          </a:lstStyle>
          <a:p>
            <a:r>
              <a:rPr lang="en-GB" altLang="en-US" sz="900">
                <a:latin typeface="Arial" pitchFamily="34" charset="0"/>
              </a:rPr>
              <a:t>©2015 by American Society of Nephrology</a:t>
            </a:r>
          </a:p>
        </p:txBody>
      </p:sp>
      <p:sp>
        <p:nvSpPr>
          <p:cNvPr id="7" name="Title 1"/>
          <p:cNvSpPr txBox="1">
            <a:spLocks/>
          </p:cNvSpPr>
          <p:nvPr/>
        </p:nvSpPr>
        <p:spPr>
          <a:xfrm>
            <a:off x="423239" y="228600"/>
            <a:ext cx="8229600" cy="1143000"/>
          </a:xfrm>
          <a:prstGeom prst="rect">
            <a:avLst/>
          </a:prstGeom>
        </p:spPr>
        <p:txBody>
          <a:bodyPr/>
          <a:lstStyle>
            <a:lvl1pPr algn="ctr" defTabSz="914305" rtl="0" eaLnBrk="1" latinLnBrk="0" hangingPunct="1">
              <a:spcBef>
                <a:spcPct val="0"/>
              </a:spcBef>
              <a:buNone/>
              <a:defRPr sz="4400" kern="1200">
                <a:solidFill>
                  <a:srgbClr val="FFFF00"/>
                </a:solidFill>
                <a:latin typeface="+mj-lt"/>
                <a:ea typeface="+mj-ea"/>
                <a:cs typeface="+mj-cs"/>
              </a:defRPr>
            </a:lvl1pPr>
          </a:lstStyle>
          <a:p>
            <a:pPr fontAlgn="auto">
              <a:spcAft>
                <a:spcPts val="0"/>
              </a:spcAft>
            </a:pPr>
            <a:r>
              <a:rPr lang="en-US" sz="3600" dirty="0" smtClean="0"/>
              <a:t>Sleep-Disordered Breathing in PKD</a:t>
            </a:r>
            <a:endParaRPr lang="en-US" sz="3600" dirty="0"/>
          </a:p>
        </p:txBody>
      </p:sp>
    </p:spTree>
    <p:extLst>
      <p:ext uri="{BB962C8B-B14F-4D97-AF65-F5344CB8AC3E}">
        <p14:creationId xmlns:p14="http://schemas.microsoft.com/office/powerpoint/2010/main" val="20342757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Pain in ADPKD</a:t>
            </a:r>
            <a:endParaRPr lang="en-US" dirty="0"/>
          </a:p>
        </p:txBody>
      </p:sp>
      <p:sp>
        <p:nvSpPr>
          <p:cNvPr id="65539" name="Content Placeholder 2"/>
          <p:cNvSpPr>
            <a:spLocks noGrp="1"/>
          </p:cNvSpPr>
          <p:nvPr>
            <p:ph idx="1"/>
          </p:nvPr>
        </p:nvSpPr>
        <p:spPr/>
        <p:txBody>
          <a:bodyPr>
            <a:normAutofit fontScale="92500" lnSpcReduction="20000"/>
          </a:bodyPr>
          <a:lstStyle/>
          <a:p>
            <a:r>
              <a:rPr lang="en-US" altLang="en-US" smtClean="0"/>
              <a:t>Occurs in about 60% of the PKD population</a:t>
            </a:r>
          </a:p>
          <a:p>
            <a:endParaRPr lang="en-US" altLang="en-US" smtClean="0"/>
          </a:p>
          <a:p>
            <a:r>
              <a:rPr lang="en-US" altLang="en-US" smtClean="0"/>
              <a:t>While pain more noted in those with htTKV &gt;1000 ml, there is a weak correlation between kidney size and pain (especially if eGFR &gt; 60)</a:t>
            </a:r>
          </a:p>
          <a:p>
            <a:endParaRPr lang="en-US" altLang="en-US" smtClean="0"/>
          </a:p>
          <a:p>
            <a:r>
              <a:rPr lang="en-US" altLang="en-US" smtClean="0"/>
              <a:t>With eGFR 20-44, pts reported that pain impacted their daily lives (lower  SF-36 scores) </a:t>
            </a:r>
          </a:p>
        </p:txBody>
      </p:sp>
    </p:spTree>
    <p:extLst>
      <p:ext uri="{BB962C8B-B14F-4D97-AF65-F5344CB8AC3E}">
        <p14:creationId xmlns:p14="http://schemas.microsoft.com/office/powerpoint/2010/main" val="195865582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a:defRPr/>
            </a:pPr>
            <a:r>
              <a:rPr lang="en-US" altLang="en-US" smtClean="0">
                <a:solidFill>
                  <a:srgbClr val="FFFF00"/>
                </a:solidFill>
              </a:rPr>
              <a:t>Liver Cysts: Sx &amp; Infection</a:t>
            </a:r>
          </a:p>
        </p:txBody>
      </p:sp>
      <p:sp>
        <p:nvSpPr>
          <p:cNvPr id="66563" name="Rectangle 3"/>
          <p:cNvSpPr>
            <a:spLocks noGrp="1" noChangeArrowheads="1"/>
          </p:cNvSpPr>
          <p:nvPr>
            <p:ph idx="1"/>
          </p:nvPr>
        </p:nvSpPr>
        <p:spPr/>
        <p:txBody>
          <a:bodyPr/>
          <a:lstStyle/>
          <a:p>
            <a:pPr eaLnBrk="1" hangingPunct="1"/>
            <a:r>
              <a:rPr lang="en-US" altLang="en-US" smtClean="0">
                <a:solidFill>
                  <a:srgbClr val="FFFF00"/>
                </a:solidFill>
              </a:rPr>
              <a:t>With marked hepatomegaly: </a:t>
            </a:r>
          </a:p>
          <a:p>
            <a:pPr eaLnBrk="1" hangingPunct="1">
              <a:buFontTx/>
              <a:buNone/>
            </a:pPr>
            <a:r>
              <a:rPr lang="en-US" altLang="en-US" smtClean="0">
                <a:solidFill>
                  <a:srgbClr val="FFFF00"/>
                </a:solidFill>
              </a:rPr>
              <a:t>    -- heaviness, dull ache</a:t>
            </a:r>
          </a:p>
          <a:p>
            <a:pPr eaLnBrk="1" hangingPunct="1">
              <a:buFontTx/>
              <a:buNone/>
            </a:pPr>
            <a:r>
              <a:rPr lang="en-US" altLang="en-US" smtClean="0">
                <a:solidFill>
                  <a:srgbClr val="FFFF00"/>
                </a:solidFill>
              </a:rPr>
              <a:t>    -- mechanical low back pain</a:t>
            </a:r>
          </a:p>
          <a:p>
            <a:pPr eaLnBrk="1" hangingPunct="1">
              <a:buFontTx/>
              <a:buNone/>
            </a:pPr>
            <a:r>
              <a:rPr lang="en-US" altLang="en-US" smtClean="0">
                <a:solidFill>
                  <a:srgbClr val="FFFF00"/>
                </a:solidFill>
              </a:rPr>
              <a:t>    -- early satiety</a:t>
            </a:r>
          </a:p>
          <a:p>
            <a:pPr eaLnBrk="1" hangingPunct="1"/>
            <a:r>
              <a:rPr lang="en-US" altLang="en-US" smtClean="0">
                <a:solidFill>
                  <a:srgbClr val="FFFF00"/>
                </a:solidFill>
              </a:rPr>
              <a:t>If fever persists 1-2 wks after antibiotics in infected cysts, drainage frequently needed</a:t>
            </a:r>
          </a:p>
          <a:p>
            <a:pPr eaLnBrk="1" hangingPunct="1"/>
            <a:r>
              <a:rPr lang="en-US" altLang="en-US" smtClean="0">
                <a:solidFill>
                  <a:srgbClr val="FFFF00"/>
                </a:solidFill>
              </a:rPr>
              <a:t>Hepatic cyst infection more serious than renal cyst infection. Do not delay drainage.</a:t>
            </a:r>
          </a:p>
        </p:txBody>
      </p:sp>
    </p:spTree>
    <p:extLst>
      <p:ext uri="{BB962C8B-B14F-4D97-AF65-F5344CB8AC3E}">
        <p14:creationId xmlns:p14="http://schemas.microsoft.com/office/powerpoint/2010/main" val="164372089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normAutofit fontScale="90000"/>
          </a:bodyPr>
          <a:lstStyle/>
          <a:p>
            <a:pPr>
              <a:defRPr/>
            </a:pPr>
            <a:r>
              <a:rPr lang="en-US" altLang="en-US" sz="4000"/>
              <a:t>Carbohydrate Antigen (CA) 19-9: Marker for Hepatic Cyst Infection</a:t>
            </a:r>
          </a:p>
        </p:txBody>
      </p:sp>
      <p:sp>
        <p:nvSpPr>
          <p:cNvPr id="67587" name="Rectangle 3"/>
          <p:cNvSpPr>
            <a:spLocks noGrp="1" noChangeArrowheads="1"/>
          </p:cNvSpPr>
          <p:nvPr>
            <p:ph idx="1"/>
          </p:nvPr>
        </p:nvSpPr>
        <p:spPr/>
        <p:txBody>
          <a:bodyPr/>
          <a:lstStyle/>
          <a:p>
            <a:pPr eaLnBrk="1" hangingPunct="1">
              <a:lnSpc>
                <a:spcPct val="90000"/>
              </a:lnSpc>
            </a:pPr>
            <a:r>
              <a:rPr lang="en-US" altLang="en-US" smtClean="0">
                <a:solidFill>
                  <a:srgbClr val="FFFF00"/>
                </a:solidFill>
              </a:rPr>
              <a:t>CA 19-9 secreted by biliary epithelium lining hepatic cysts and overproduction in hepatic cyst infection</a:t>
            </a:r>
          </a:p>
          <a:p>
            <a:pPr eaLnBrk="1" hangingPunct="1">
              <a:lnSpc>
                <a:spcPct val="90000"/>
              </a:lnSpc>
            </a:pPr>
            <a:r>
              <a:rPr lang="en-US" altLang="en-US" smtClean="0">
                <a:solidFill>
                  <a:srgbClr val="FFFF00"/>
                </a:solidFill>
              </a:rPr>
              <a:t>Immunostaining for CA 19-9 showed strong positivity in biliary tree epithelia and in liver cysts.</a:t>
            </a:r>
          </a:p>
          <a:p>
            <a:pPr eaLnBrk="1" hangingPunct="1">
              <a:lnSpc>
                <a:spcPct val="90000"/>
              </a:lnSpc>
            </a:pPr>
            <a:r>
              <a:rPr lang="en-US" altLang="en-US" smtClean="0">
                <a:solidFill>
                  <a:srgbClr val="FFFF00"/>
                </a:solidFill>
              </a:rPr>
              <a:t>Rise (active infection) / fall (improvement)</a:t>
            </a:r>
          </a:p>
          <a:p>
            <a:pPr eaLnBrk="1" hangingPunct="1">
              <a:lnSpc>
                <a:spcPct val="90000"/>
              </a:lnSpc>
            </a:pPr>
            <a:endParaRPr lang="en-US" altLang="en-US" smtClean="0">
              <a:solidFill>
                <a:srgbClr val="FFFF00"/>
              </a:solidFill>
            </a:endParaRPr>
          </a:p>
          <a:p>
            <a:pPr eaLnBrk="1" hangingPunct="1">
              <a:lnSpc>
                <a:spcPct val="90000"/>
              </a:lnSpc>
            </a:pPr>
            <a:r>
              <a:rPr lang="en-US" altLang="en-US" sz="1600">
                <a:solidFill>
                  <a:srgbClr val="FFFF00"/>
                </a:solidFill>
              </a:rPr>
              <a:t>Kanaan et al AJKD March, 2010</a:t>
            </a:r>
          </a:p>
        </p:txBody>
      </p:sp>
    </p:spTree>
    <p:extLst>
      <p:ext uri="{BB962C8B-B14F-4D97-AF65-F5344CB8AC3E}">
        <p14:creationId xmlns:p14="http://schemas.microsoft.com/office/powerpoint/2010/main" val="412374340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a:defRPr/>
            </a:pPr>
            <a:r>
              <a:rPr lang="en-US" altLang="en-US" smtClean="0">
                <a:solidFill>
                  <a:srgbClr val="FFFF00"/>
                </a:solidFill>
              </a:rPr>
              <a:t>Octreotide LAR Rx for PLD</a:t>
            </a:r>
          </a:p>
        </p:txBody>
      </p:sp>
      <p:sp>
        <p:nvSpPr>
          <p:cNvPr id="65539" name="Rectangle 3"/>
          <p:cNvSpPr>
            <a:spLocks noGrp="1" noChangeArrowheads="1"/>
          </p:cNvSpPr>
          <p:nvPr>
            <p:ph idx="1"/>
          </p:nvPr>
        </p:nvSpPr>
        <p:spPr>
          <a:xfrm>
            <a:off x="457200" y="1371601"/>
            <a:ext cx="8229600" cy="4937125"/>
          </a:xfrm>
        </p:spPr>
        <p:txBody>
          <a:bodyPr>
            <a:normAutofit fontScale="85000" lnSpcReduction="10000"/>
          </a:bodyPr>
          <a:lstStyle/>
          <a:p>
            <a:pPr eaLnBrk="1" hangingPunct="1">
              <a:defRPr/>
            </a:pPr>
            <a:r>
              <a:rPr lang="en-US" altLang="en-US" dirty="0" smtClean="0">
                <a:solidFill>
                  <a:srgbClr val="FFFF00"/>
                </a:solidFill>
              </a:rPr>
              <a:t>Over 2 years </a:t>
            </a:r>
            <a:r>
              <a:rPr lang="en-US" altLang="en-US" dirty="0" err="1" smtClean="0">
                <a:solidFill>
                  <a:srgbClr val="FFFF00"/>
                </a:solidFill>
              </a:rPr>
              <a:t>OctLAR</a:t>
            </a:r>
            <a:r>
              <a:rPr lang="en-US" altLang="en-US" dirty="0" smtClean="0">
                <a:solidFill>
                  <a:srgbClr val="FFFF00"/>
                </a:solidFill>
              </a:rPr>
              <a:t> (</a:t>
            </a:r>
            <a:r>
              <a:rPr lang="en-US" altLang="en-US" dirty="0" err="1" smtClean="0">
                <a:solidFill>
                  <a:srgbClr val="FFFF00"/>
                </a:solidFill>
              </a:rPr>
              <a:t>somatostatin</a:t>
            </a:r>
            <a:r>
              <a:rPr lang="en-US" altLang="en-US" dirty="0" smtClean="0">
                <a:solidFill>
                  <a:srgbClr val="FFFF00"/>
                </a:solidFill>
              </a:rPr>
              <a:t> analogue): significant reduced rate of TLV (-4-6% with Rx v. +1.6% in placebo) and ?TKV increase - decrease in </a:t>
            </a:r>
            <a:r>
              <a:rPr lang="en-US" altLang="en-US" dirty="0" err="1" smtClean="0">
                <a:solidFill>
                  <a:srgbClr val="FFFF00"/>
                </a:solidFill>
              </a:rPr>
              <a:t>cAMP</a:t>
            </a:r>
            <a:r>
              <a:rPr lang="en-US" altLang="en-US" dirty="0" smtClean="0">
                <a:solidFill>
                  <a:srgbClr val="FFFF00"/>
                </a:solidFill>
              </a:rPr>
              <a:t> in the biliary epithelial cells</a:t>
            </a:r>
          </a:p>
          <a:p>
            <a:pPr eaLnBrk="1" hangingPunct="1">
              <a:defRPr/>
            </a:pPr>
            <a:r>
              <a:rPr lang="en-US" altLang="en-US" dirty="0" err="1" smtClean="0">
                <a:solidFill>
                  <a:srgbClr val="FFFF00"/>
                </a:solidFill>
              </a:rPr>
              <a:t>OctLAR</a:t>
            </a:r>
            <a:r>
              <a:rPr lang="en-US" altLang="en-US" dirty="0" smtClean="0">
                <a:solidFill>
                  <a:srgbClr val="FFFF00"/>
                </a:solidFill>
              </a:rPr>
              <a:t> improved health perception and had an acceptable side effect profile in patients with PLD : females &lt; 48 </a:t>
            </a:r>
            <a:r>
              <a:rPr lang="en-US" altLang="en-US" dirty="0" err="1" smtClean="0">
                <a:solidFill>
                  <a:srgbClr val="FFFF00"/>
                </a:solidFill>
              </a:rPr>
              <a:t>yrs</a:t>
            </a:r>
            <a:r>
              <a:rPr lang="en-US" altLang="en-US" dirty="0" smtClean="0">
                <a:solidFill>
                  <a:srgbClr val="FFFF00"/>
                </a:solidFill>
              </a:rPr>
              <a:t> did better than males</a:t>
            </a:r>
          </a:p>
          <a:p>
            <a:pPr eaLnBrk="1" hangingPunct="1">
              <a:defRPr/>
            </a:pPr>
            <a:r>
              <a:rPr lang="en-US" altLang="en-US" dirty="0" smtClean="0">
                <a:solidFill>
                  <a:srgbClr val="FFFF00"/>
                </a:solidFill>
              </a:rPr>
              <a:t>Side effects: diarrhea, nausea, </a:t>
            </a:r>
            <a:r>
              <a:rPr lang="en-US" altLang="en-US" dirty="0" err="1" smtClean="0">
                <a:solidFill>
                  <a:srgbClr val="FFFF00"/>
                </a:solidFill>
              </a:rPr>
              <a:t>hyerglycemia</a:t>
            </a:r>
            <a:r>
              <a:rPr lang="en-US" altLang="en-US" dirty="0" smtClean="0">
                <a:solidFill>
                  <a:srgbClr val="FFFF00"/>
                </a:solidFill>
              </a:rPr>
              <a:t>, </a:t>
            </a:r>
            <a:r>
              <a:rPr lang="en-US" altLang="en-US" dirty="0" err="1" smtClean="0">
                <a:solidFill>
                  <a:srgbClr val="FFFF00"/>
                </a:solidFill>
              </a:rPr>
              <a:t>cholelithiasis</a:t>
            </a:r>
            <a:endParaRPr lang="en-US" altLang="en-US" dirty="0" smtClean="0">
              <a:solidFill>
                <a:srgbClr val="FFFF00"/>
              </a:solidFill>
            </a:endParaRPr>
          </a:p>
          <a:p>
            <a:pPr eaLnBrk="1" hangingPunct="1">
              <a:defRPr/>
            </a:pPr>
            <a:r>
              <a:rPr lang="en-US" altLang="en-US" dirty="0" smtClean="0">
                <a:solidFill>
                  <a:srgbClr val="FFFF00"/>
                </a:solidFill>
              </a:rPr>
              <a:t>Liver cyst volume increases when drug D.C.</a:t>
            </a:r>
          </a:p>
          <a:p>
            <a:pPr marL="136511" indent="0">
              <a:buNone/>
              <a:defRPr/>
            </a:pPr>
            <a:r>
              <a:rPr lang="en-US" altLang="en-US" sz="1600" dirty="0">
                <a:solidFill>
                  <a:srgbClr val="FFFF00"/>
                </a:solidFill>
              </a:rPr>
              <a:t>Hogan, et al.  ASN Abstracts 2010</a:t>
            </a:r>
          </a:p>
          <a:p>
            <a:pPr marL="136511" indent="0">
              <a:buNone/>
              <a:defRPr/>
            </a:pPr>
            <a:r>
              <a:rPr lang="en-US" altLang="en-US" sz="1600" dirty="0">
                <a:solidFill>
                  <a:srgbClr val="FFFF00"/>
                </a:solidFill>
              </a:rPr>
              <a:t>ALADIN Study</a:t>
            </a:r>
          </a:p>
        </p:txBody>
      </p:sp>
    </p:spTree>
    <p:extLst>
      <p:ext uri="{BB962C8B-B14F-4D97-AF65-F5344CB8AC3E}">
        <p14:creationId xmlns:p14="http://schemas.microsoft.com/office/powerpoint/2010/main" val="373689279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Lanreotide</a:t>
            </a:r>
            <a:r>
              <a:rPr lang="en-US" dirty="0" smtClean="0"/>
              <a:t>  in ADPKD</a:t>
            </a:r>
            <a:endParaRPr lang="en-US" dirty="0"/>
          </a:p>
        </p:txBody>
      </p:sp>
      <p:sp>
        <p:nvSpPr>
          <p:cNvPr id="3" name="Content Placeholder 2"/>
          <p:cNvSpPr>
            <a:spLocks noGrp="1"/>
          </p:cNvSpPr>
          <p:nvPr>
            <p:ph idx="1"/>
          </p:nvPr>
        </p:nvSpPr>
        <p:spPr/>
        <p:txBody>
          <a:bodyPr>
            <a:normAutofit fontScale="92500"/>
          </a:bodyPr>
          <a:lstStyle/>
          <a:p>
            <a:r>
              <a:rPr lang="en-US" sz="4400" dirty="0" smtClean="0">
                <a:solidFill>
                  <a:srgbClr val="FFFF00"/>
                </a:solidFill>
              </a:rPr>
              <a:t>Among patients with later stage ADPKD (GFR 30-60 ml/min/1.73 m2), Rx with this somatostatin analogue  x 2.5 </a:t>
            </a:r>
            <a:r>
              <a:rPr lang="en-US" sz="4400" dirty="0" err="1" smtClean="0">
                <a:solidFill>
                  <a:srgbClr val="FFFF00"/>
                </a:solidFill>
              </a:rPr>
              <a:t>yrs</a:t>
            </a:r>
            <a:r>
              <a:rPr lang="en-US" sz="4400" dirty="0" smtClean="0">
                <a:solidFill>
                  <a:srgbClr val="FFFF00"/>
                </a:solidFill>
              </a:rPr>
              <a:t> f/u did not slow the rate of decline in kidney function</a:t>
            </a:r>
            <a:r>
              <a:rPr lang="en-US" sz="4000" dirty="0" smtClean="0">
                <a:solidFill>
                  <a:srgbClr val="FFFF00"/>
                </a:solidFill>
              </a:rPr>
              <a:t>,</a:t>
            </a:r>
            <a:r>
              <a:rPr lang="en-US" sz="4000" dirty="0">
                <a:solidFill>
                  <a:srgbClr val="FFFF00"/>
                </a:solidFill>
              </a:rPr>
              <a:t> </a:t>
            </a:r>
            <a:r>
              <a:rPr lang="en-US" sz="4000" dirty="0" smtClean="0">
                <a:solidFill>
                  <a:srgbClr val="FFFF00"/>
                </a:solidFill>
              </a:rPr>
              <a:t>but reduced TKV and TLV.</a:t>
            </a:r>
          </a:p>
          <a:p>
            <a:r>
              <a:rPr lang="en-US" sz="2600" dirty="0" err="1" smtClean="0">
                <a:solidFill>
                  <a:srgbClr val="FFFF00"/>
                </a:solidFill>
              </a:rPr>
              <a:t>VanDents</a:t>
            </a:r>
            <a:r>
              <a:rPr lang="en-US" sz="2600" dirty="0" smtClean="0">
                <a:solidFill>
                  <a:srgbClr val="FFFF00"/>
                </a:solidFill>
              </a:rPr>
              <a:t> RMM, et al </a:t>
            </a:r>
            <a:r>
              <a:rPr lang="en-US" sz="2600" dirty="0" err="1" smtClean="0">
                <a:solidFill>
                  <a:srgbClr val="FFFF00"/>
                </a:solidFill>
              </a:rPr>
              <a:t>Gastroenterol</a:t>
            </a:r>
            <a:r>
              <a:rPr lang="en-US" sz="2600" dirty="0" smtClean="0">
                <a:solidFill>
                  <a:srgbClr val="FFFF00"/>
                </a:solidFill>
              </a:rPr>
              <a:t> 2019</a:t>
            </a:r>
            <a:endParaRPr lang="en-US" sz="2600" dirty="0">
              <a:solidFill>
                <a:srgbClr val="FFFF00"/>
              </a:solidFill>
            </a:endParaRPr>
          </a:p>
        </p:txBody>
      </p:sp>
    </p:spTree>
    <p:extLst>
      <p:ext uri="{BB962C8B-B14F-4D97-AF65-F5344CB8AC3E}">
        <p14:creationId xmlns:p14="http://schemas.microsoft.com/office/powerpoint/2010/main" val="325217624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ctrTitle"/>
          </p:nvPr>
        </p:nvSpPr>
        <p:spPr>
          <a:xfrm>
            <a:off x="762000" y="762001"/>
            <a:ext cx="7772400" cy="1470025"/>
          </a:xfrm>
        </p:spPr>
        <p:txBody>
          <a:bodyPr/>
          <a:lstStyle/>
          <a:p>
            <a:pPr>
              <a:defRPr/>
            </a:pPr>
            <a:r>
              <a:rPr lang="en-US" altLang="en-US" smtClean="0">
                <a:solidFill>
                  <a:srgbClr val="FFFF99"/>
                </a:solidFill>
              </a:rPr>
              <a:t>Screening for cerebral aneurysm</a:t>
            </a:r>
          </a:p>
        </p:txBody>
      </p:sp>
      <p:sp>
        <p:nvSpPr>
          <p:cNvPr id="69635" name="Rectangle 3"/>
          <p:cNvSpPr>
            <a:spLocks noGrp="1" noChangeArrowheads="1"/>
          </p:cNvSpPr>
          <p:nvPr>
            <p:ph type="subTitle" idx="1"/>
          </p:nvPr>
        </p:nvSpPr>
        <p:spPr>
          <a:xfrm>
            <a:off x="1143000" y="2514600"/>
            <a:ext cx="6705600" cy="3505200"/>
          </a:xfrm>
        </p:spPr>
        <p:txBody>
          <a:bodyPr>
            <a:normAutofit fontScale="77500" lnSpcReduction="20000"/>
          </a:bodyPr>
          <a:lstStyle/>
          <a:p>
            <a:pPr eaLnBrk="1" hangingPunct="1">
              <a:lnSpc>
                <a:spcPct val="120000"/>
              </a:lnSpc>
              <a:spcBef>
                <a:spcPts val="0"/>
              </a:spcBef>
              <a:spcAft>
                <a:spcPts val="1200"/>
              </a:spcAft>
            </a:pPr>
            <a:r>
              <a:rPr lang="en-US" altLang="en-US" dirty="0" err="1" smtClean="0">
                <a:solidFill>
                  <a:srgbClr val="FFFFCC"/>
                </a:solidFill>
              </a:rPr>
              <a:t>Polycystin</a:t>
            </a:r>
            <a:r>
              <a:rPr lang="en-US" altLang="en-US" dirty="0" smtClean="0">
                <a:solidFill>
                  <a:srgbClr val="FFFFCC"/>
                </a:solidFill>
              </a:rPr>
              <a:t> expression in VSMC and endothelium                vascular malformation.</a:t>
            </a:r>
          </a:p>
          <a:p>
            <a:pPr eaLnBrk="1" hangingPunct="1">
              <a:lnSpc>
                <a:spcPct val="120000"/>
              </a:lnSpc>
              <a:spcBef>
                <a:spcPts val="0"/>
              </a:spcBef>
              <a:spcAft>
                <a:spcPts val="1200"/>
              </a:spcAft>
            </a:pPr>
            <a:endParaRPr lang="en-US" altLang="en-US" dirty="0" smtClean="0">
              <a:solidFill>
                <a:srgbClr val="FFFFCC"/>
              </a:solidFill>
            </a:endParaRPr>
          </a:p>
          <a:p>
            <a:pPr eaLnBrk="1" hangingPunct="1">
              <a:lnSpc>
                <a:spcPct val="120000"/>
              </a:lnSpc>
              <a:spcBef>
                <a:spcPts val="0"/>
              </a:spcBef>
              <a:spcAft>
                <a:spcPts val="1200"/>
              </a:spcAft>
            </a:pPr>
            <a:r>
              <a:rPr lang="en-US" altLang="en-US" dirty="0" smtClean="0">
                <a:solidFill>
                  <a:srgbClr val="FFFFCC"/>
                </a:solidFill>
              </a:rPr>
              <a:t>Aneurysm development not related to hypertension in ADPKD, but uncontrolled BP can accelerate the process</a:t>
            </a:r>
          </a:p>
          <a:p>
            <a:pPr eaLnBrk="1" hangingPunct="1">
              <a:lnSpc>
                <a:spcPct val="80000"/>
              </a:lnSpc>
            </a:pPr>
            <a:endParaRPr lang="en-US" altLang="en-US" sz="1800" dirty="0">
              <a:solidFill>
                <a:srgbClr val="FFFFCC"/>
              </a:solidFill>
            </a:endParaRPr>
          </a:p>
          <a:p>
            <a:pPr eaLnBrk="1" hangingPunct="1">
              <a:lnSpc>
                <a:spcPct val="80000"/>
              </a:lnSpc>
            </a:pPr>
            <a:endParaRPr lang="en-US" altLang="en-US" sz="1800" dirty="0">
              <a:solidFill>
                <a:srgbClr val="FFFFCC"/>
              </a:solidFill>
            </a:endParaRPr>
          </a:p>
          <a:p>
            <a:pPr eaLnBrk="1" hangingPunct="1">
              <a:lnSpc>
                <a:spcPct val="80000"/>
              </a:lnSpc>
            </a:pPr>
            <a:r>
              <a:rPr lang="en-US" altLang="en-US" sz="1800" dirty="0">
                <a:solidFill>
                  <a:srgbClr val="FFFFCC"/>
                </a:solidFill>
              </a:rPr>
              <a:t>Qian, et al. JASN 2280, 2003</a:t>
            </a:r>
          </a:p>
        </p:txBody>
      </p:sp>
      <p:sp>
        <p:nvSpPr>
          <p:cNvPr id="69636" name="Line 4"/>
          <p:cNvSpPr>
            <a:spLocks noChangeShapeType="1"/>
          </p:cNvSpPr>
          <p:nvPr/>
        </p:nvSpPr>
        <p:spPr bwMode="auto">
          <a:xfrm>
            <a:off x="3276600" y="3200400"/>
            <a:ext cx="990600" cy="0"/>
          </a:xfrm>
          <a:prstGeom prst="line">
            <a:avLst/>
          </a:prstGeom>
          <a:noFill/>
          <a:ln w="57150">
            <a:solidFill>
              <a:srgbClr val="FFFF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lstStyle/>
          <a:p>
            <a:endParaRPr lang="en-US"/>
          </a:p>
        </p:txBody>
      </p:sp>
    </p:spTree>
    <p:extLst>
      <p:ext uri="{BB962C8B-B14F-4D97-AF65-F5344CB8AC3E}">
        <p14:creationId xmlns:p14="http://schemas.microsoft.com/office/powerpoint/2010/main" val="385694223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457200" y="0"/>
            <a:ext cx="8229600" cy="1143000"/>
          </a:xfrm>
        </p:spPr>
        <p:txBody>
          <a:bodyPr>
            <a:normAutofit fontScale="90000"/>
          </a:bodyPr>
          <a:lstStyle/>
          <a:p>
            <a:pPr>
              <a:defRPr/>
            </a:pPr>
            <a:r>
              <a:rPr lang="en-US" altLang="en-US" sz="4000">
                <a:solidFill>
                  <a:srgbClr val="FFFF99"/>
                </a:solidFill>
              </a:rPr>
              <a:t>Aneurysm (ICA) Formation </a:t>
            </a:r>
            <a:br>
              <a:rPr lang="en-US" altLang="en-US" sz="4000">
                <a:solidFill>
                  <a:srgbClr val="FFFF99"/>
                </a:solidFill>
              </a:rPr>
            </a:br>
            <a:r>
              <a:rPr lang="en-US" altLang="en-US" sz="4000">
                <a:solidFill>
                  <a:srgbClr val="FFFF99"/>
                </a:solidFill>
              </a:rPr>
              <a:t>in ADPKD</a:t>
            </a:r>
          </a:p>
        </p:txBody>
      </p:sp>
      <p:sp>
        <p:nvSpPr>
          <p:cNvPr id="70659" name="Rectangle 3"/>
          <p:cNvSpPr>
            <a:spLocks noGrp="1" noChangeArrowheads="1"/>
          </p:cNvSpPr>
          <p:nvPr>
            <p:ph sz="half" idx="1"/>
          </p:nvPr>
        </p:nvSpPr>
        <p:spPr>
          <a:xfrm>
            <a:off x="457200" y="1981200"/>
            <a:ext cx="4038600" cy="2973388"/>
          </a:xfrm>
        </p:spPr>
        <p:txBody>
          <a:bodyPr/>
          <a:lstStyle/>
          <a:p>
            <a:pPr algn="ctr" eaLnBrk="1" hangingPunct="1">
              <a:lnSpc>
                <a:spcPct val="90000"/>
              </a:lnSpc>
              <a:buFontTx/>
              <a:buNone/>
            </a:pPr>
            <a:r>
              <a:rPr lang="en-US" altLang="en-US" b="1" u="sng" dirty="0" smtClean="0">
                <a:solidFill>
                  <a:srgbClr val="FFFFCC"/>
                </a:solidFill>
              </a:rPr>
              <a:t>General Population</a:t>
            </a:r>
            <a:r>
              <a:rPr lang="en-US" altLang="en-US" dirty="0" smtClean="0">
                <a:solidFill>
                  <a:srgbClr val="FFFFCC"/>
                </a:solidFill>
              </a:rPr>
              <a:t>	</a:t>
            </a:r>
          </a:p>
          <a:p>
            <a:pPr algn="ctr" eaLnBrk="1" hangingPunct="1">
              <a:lnSpc>
                <a:spcPct val="90000"/>
              </a:lnSpc>
              <a:buFontTx/>
              <a:buNone/>
            </a:pPr>
            <a:r>
              <a:rPr lang="en-US" altLang="en-US" dirty="0" smtClean="0">
                <a:solidFill>
                  <a:srgbClr val="FFFFCC"/>
                </a:solidFill>
              </a:rPr>
              <a:t>2-3 %</a:t>
            </a:r>
          </a:p>
          <a:p>
            <a:pPr algn="ctr" eaLnBrk="1" hangingPunct="1">
              <a:lnSpc>
                <a:spcPct val="90000"/>
              </a:lnSpc>
              <a:buFontTx/>
              <a:buNone/>
            </a:pPr>
            <a:r>
              <a:rPr lang="en-US" altLang="en-US" dirty="0" smtClean="0">
                <a:solidFill>
                  <a:srgbClr val="FFFFCC"/>
                </a:solidFill>
              </a:rPr>
              <a:t>   16.0   % *</a:t>
            </a:r>
          </a:p>
          <a:p>
            <a:pPr algn="ctr" eaLnBrk="1" hangingPunct="1">
              <a:lnSpc>
                <a:spcPct val="90000"/>
              </a:lnSpc>
              <a:buFontTx/>
              <a:buNone/>
            </a:pPr>
            <a:endParaRPr lang="en-US" altLang="en-US" dirty="0" smtClean="0">
              <a:solidFill>
                <a:srgbClr val="FFFFCC"/>
              </a:solidFill>
            </a:endParaRPr>
          </a:p>
          <a:p>
            <a:pPr algn="ctr" eaLnBrk="1" hangingPunct="1">
              <a:lnSpc>
                <a:spcPct val="90000"/>
              </a:lnSpc>
              <a:buFontTx/>
              <a:buNone/>
            </a:pPr>
            <a:r>
              <a:rPr lang="en-US" altLang="en-US" sz="2400" b="1" dirty="0">
                <a:solidFill>
                  <a:srgbClr val="FFFFCC"/>
                </a:solidFill>
              </a:rPr>
              <a:t>* </a:t>
            </a:r>
            <a:r>
              <a:rPr lang="en-US" altLang="en-US" sz="1800" b="1" dirty="0">
                <a:solidFill>
                  <a:srgbClr val="FFFFCC"/>
                </a:solidFill>
              </a:rPr>
              <a:t>2 first degree relatives with ICA, smoking history, hypertension</a:t>
            </a:r>
            <a:r>
              <a:rPr lang="en-US" altLang="en-US" sz="1800" dirty="0">
                <a:solidFill>
                  <a:srgbClr val="FFFFCC"/>
                </a:solidFill>
              </a:rPr>
              <a:t>	</a:t>
            </a:r>
          </a:p>
        </p:txBody>
      </p:sp>
      <p:sp>
        <p:nvSpPr>
          <p:cNvPr id="70660" name="Rectangle 4"/>
          <p:cNvSpPr>
            <a:spLocks noGrp="1" noChangeArrowheads="1"/>
          </p:cNvSpPr>
          <p:nvPr>
            <p:ph sz="half" idx="2"/>
          </p:nvPr>
        </p:nvSpPr>
        <p:spPr>
          <a:xfrm>
            <a:off x="4724400" y="2057400"/>
            <a:ext cx="4038600" cy="3581400"/>
          </a:xfrm>
        </p:spPr>
        <p:txBody>
          <a:bodyPr/>
          <a:lstStyle/>
          <a:p>
            <a:pPr algn="ctr" eaLnBrk="1" hangingPunct="1">
              <a:lnSpc>
                <a:spcPct val="90000"/>
              </a:lnSpc>
              <a:buFontTx/>
              <a:buNone/>
            </a:pPr>
            <a:r>
              <a:rPr lang="en-US" altLang="en-US" b="1" u="sng" dirty="0" smtClean="0">
                <a:solidFill>
                  <a:srgbClr val="FFFFCC"/>
                </a:solidFill>
              </a:rPr>
              <a:t>ADPKD</a:t>
            </a:r>
          </a:p>
          <a:p>
            <a:pPr algn="ctr" eaLnBrk="1" hangingPunct="1">
              <a:lnSpc>
                <a:spcPct val="90000"/>
              </a:lnSpc>
              <a:buFontTx/>
              <a:buNone/>
            </a:pPr>
            <a:r>
              <a:rPr lang="en-US" altLang="en-US" dirty="0" smtClean="0">
                <a:solidFill>
                  <a:srgbClr val="FFFFCC"/>
                </a:solidFill>
              </a:rPr>
              <a:t>      ~   8-9 %   ¤ </a:t>
            </a:r>
          </a:p>
          <a:p>
            <a:pPr algn="ctr" eaLnBrk="1" hangingPunct="1">
              <a:lnSpc>
                <a:spcPct val="90000"/>
              </a:lnSpc>
              <a:buFontTx/>
              <a:buNone/>
            </a:pPr>
            <a:r>
              <a:rPr lang="en-US" altLang="en-US" dirty="0" smtClean="0">
                <a:solidFill>
                  <a:srgbClr val="FFFFCC"/>
                </a:solidFill>
              </a:rPr>
              <a:t>      20-29% </a:t>
            </a:r>
            <a:r>
              <a:rPr lang="en-US" altLang="en-US" dirty="0" smtClean="0">
                <a:solidFill>
                  <a:srgbClr val="FFFFCC"/>
                </a:solidFill>
                <a:cs typeface="Arial" charset="0"/>
              </a:rPr>
              <a:t>≠</a:t>
            </a:r>
          </a:p>
          <a:p>
            <a:pPr algn="ctr" eaLnBrk="1" hangingPunct="1">
              <a:lnSpc>
                <a:spcPct val="90000"/>
              </a:lnSpc>
              <a:buFontTx/>
              <a:buNone/>
            </a:pPr>
            <a:endParaRPr lang="en-US" altLang="en-US" dirty="0" smtClean="0">
              <a:solidFill>
                <a:srgbClr val="FFFFCC"/>
              </a:solidFill>
              <a:cs typeface="Arial" charset="0"/>
            </a:endParaRPr>
          </a:p>
          <a:p>
            <a:pPr algn="ctr" eaLnBrk="1" hangingPunct="1">
              <a:lnSpc>
                <a:spcPct val="90000"/>
              </a:lnSpc>
              <a:buFontTx/>
              <a:buNone/>
            </a:pPr>
            <a:r>
              <a:rPr lang="en-US" altLang="en-US" sz="1800" b="1" dirty="0">
                <a:solidFill>
                  <a:srgbClr val="FFFFCC"/>
                </a:solidFill>
                <a:cs typeface="Arial" charset="0"/>
              </a:rPr>
              <a:t>¤ only 3% risk of ICA rupture</a:t>
            </a:r>
          </a:p>
          <a:p>
            <a:pPr algn="ctr" eaLnBrk="1" hangingPunct="1">
              <a:lnSpc>
                <a:spcPct val="90000"/>
              </a:lnSpc>
              <a:buFontTx/>
              <a:buNone/>
            </a:pPr>
            <a:r>
              <a:rPr lang="en-US" altLang="en-US" sz="1800" b="1" dirty="0">
                <a:solidFill>
                  <a:srgbClr val="FFFFCC"/>
                </a:solidFill>
                <a:cs typeface="Arial" charset="0"/>
              </a:rPr>
              <a:t>    ≠  With family history of ICA/SAH</a:t>
            </a:r>
          </a:p>
        </p:txBody>
      </p:sp>
      <p:sp>
        <p:nvSpPr>
          <p:cNvPr id="70661" name="Text Box 5"/>
          <p:cNvSpPr txBox="1">
            <a:spLocks noChangeArrowheads="1"/>
          </p:cNvSpPr>
          <p:nvPr/>
        </p:nvSpPr>
        <p:spPr bwMode="auto">
          <a:xfrm>
            <a:off x="2286000" y="1371600"/>
            <a:ext cx="41910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spAutoFit/>
          </a:bodyP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algn="ctr" eaLnBrk="1" hangingPunct="1">
              <a:spcBef>
                <a:spcPct val="50000"/>
              </a:spcBef>
              <a:buClrTx/>
              <a:buSzTx/>
              <a:buFontTx/>
              <a:buNone/>
            </a:pPr>
            <a:r>
              <a:rPr lang="en-US" altLang="en-US" sz="3200">
                <a:latin typeface="Arial" charset="0"/>
              </a:rPr>
              <a:t>Incidence</a:t>
            </a:r>
          </a:p>
        </p:txBody>
      </p:sp>
      <p:sp>
        <p:nvSpPr>
          <p:cNvPr id="70662" name="Text Box 6"/>
          <p:cNvSpPr txBox="1">
            <a:spLocks noChangeArrowheads="1"/>
          </p:cNvSpPr>
          <p:nvPr/>
        </p:nvSpPr>
        <p:spPr bwMode="auto">
          <a:xfrm>
            <a:off x="533400" y="5181600"/>
            <a:ext cx="7848600" cy="790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spAutoFit/>
          </a:bodyP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eaLnBrk="1" hangingPunct="1">
              <a:spcBef>
                <a:spcPct val="50000"/>
              </a:spcBef>
              <a:buClrTx/>
              <a:buSzTx/>
              <a:buFontTx/>
              <a:buNone/>
            </a:pPr>
            <a:r>
              <a:rPr lang="en-US" altLang="en-US" sz="1800" b="1">
                <a:solidFill>
                  <a:srgbClr val="FFFFCC"/>
                </a:solidFill>
                <a:latin typeface="Arial" charset="0"/>
              </a:rPr>
              <a:t>84% of aneurysms in anterior circulation</a:t>
            </a:r>
          </a:p>
          <a:p>
            <a:pPr eaLnBrk="1" hangingPunct="1">
              <a:spcBef>
                <a:spcPct val="50000"/>
              </a:spcBef>
              <a:buClrTx/>
              <a:buSzTx/>
              <a:buFontTx/>
              <a:buNone/>
            </a:pPr>
            <a:r>
              <a:rPr lang="en-US" altLang="en-US" sz="1800" b="1">
                <a:solidFill>
                  <a:srgbClr val="FFFFCC"/>
                </a:solidFill>
                <a:latin typeface="Arial" charset="0"/>
              </a:rPr>
              <a:t>16% of aneurysms in posterior circulation (greater risk of rupture)</a:t>
            </a:r>
          </a:p>
        </p:txBody>
      </p:sp>
      <p:sp>
        <p:nvSpPr>
          <p:cNvPr id="70663" name="Text Box 7"/>
          <p:cNvSpPr txBox="1">
            <a:spLocks noChangeArrowheads="1"/>
          </p:cNvSpPr>
          <p:nvPr/>
        </p:nvSpPr>
        <p:spPr bwMode="auto">
          <a:xfrm>
            <a:off x="457200" y="6477000"/>
            <a:ext cx="4572000" cy="3436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spAutoFit/>
          </a:bodyP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eaLnBrk="1" hangingPunct="1">
              <a:spcBef>
                <a:spcPct val="50000"/>
              </a:spcBef>
              <a:buClrTx/>
              <a:buSzTx/>
              <a:buFontTx/>
              <a:buNone/>
            </a:pPr>
            <a:r>
              <a:rPr lang="en-US" altLang="en-US" sz="1600" b="1">
                <a:latin typeface="Arial" charset="0"/>
              </a:rPr>
              <a:t>Torres  2009</a:t>
            </a:r>
          </a:p>
        </p:txBody>
      </p:sp>
    </p:spTree>
    <p:extLst>
      <p:ext uri="{BB962C8B-B14F-4D97-AF65-F5344CB8AC3E}">
        <p14:creationId xmlns:p14="http://schemas.microsoft.com/office/powerpoint/2010/main" val="182540498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a:defRPr/>
            </a:pPr>
            <a:r>
              <a:rPr lang="en-US" altLang="en-US" sz="4000">
                <a:solidFill>
                  <a:srgbClr val="FFFF99"/>
                </a:solidFill>
              </a:rPr>
              <a:t>Risk of ICA Rupture in ADPKD</a:t>
            </a:r>
          </a:p>
        </p:txBody>
      </p:sp>
      <p:sp>
        <p:nvSpPr>
          <p:cNvPr id="72707" name="Rectangle 3"/>
          <p:cNvSpPr>
            <a:spLocks noGrp="1" noChangeArrowheads="1"/>
          </p:cNvSpPr>
          <p:nvPr>
            <p:ph sz="half" idx="1"/>
          </p:nvPr>
        </p:nvSpPr>
        <p:spPr>
          <a:xfrm>
            <a:off x="533400" y="1371600"/>
            <a:ext cx="4038600" cy="2209800"/>
          </a:xfrm>
        </p:spPr>
        <p:txBody>
          <a:bodyPr>
            <a:normAutofit fontScale="70000" lnSpcReduction="20000"/>
          </a:bodyPr>
          <a:lstStyle/>
          <a:p>
            <a:pPr algn="ctr" eaLnBrk="1" hangingPunct="1">
              <a:lnSpc>
                <a:spcPct val="90000"/>
              </a:lnSpc>
              <a:buFontTx/>
              <a:buNone/>
            </a:pPr>
            <a:r>
              <a:rPr lang="en-US" altLang="en-US" b="1" u="sng" smtClean="0">
                <a:solidFill>
                  <a:srgbClr val="FFFFCC"/>
                </a:solidFill>
              </a:rPr>
              <a:t>%Yr</a:t>
            </a:r>
            <a:r>
              <a:rPr lang="en-US" altLang="en-US" b="1" smtClean="0">
                <a:solidFill>
                  <a:srgbClr val="FFFFCC"/>
                </a:solidFill>
              </a:rPr>
              <a:t>	</a:t>
            </a:r>
          </a:p>
          <a:p>
            <a:pPr algn="ctr" eaLnBrk="1" hangingPunct="1">
              <a:lnSpc>
                <a:spcPct val="90000"/>
              </a:lnSpc>
              <a:buFontTx/>
              <a:buNone/>
            </a:pPr>
            <a:r>
              <a:rPr lang="en-US" altLang="en-US" b="1" smtClean="0">
                <a:solidFill>
                  <a:srgbClr val="FFFFCC"/>
                </a:solidFill>
              </a:rPr>
              <a:t>1.1</a:t>
            </a:r>
          </a:p>
          <a:p>
            <a:pPr algn="ctr" eaLnBrk="1" hangingPunct="1">
              <a:lnSpc>
                <a:spcPct val="90000"/>
              </a:lnSpc>
              <a:buFontTx/>
              <a:buNone/>
            </a:pPr>
            <a:r>
              <a:rPr lang="en-US" altLang="en-US" b="1" smtClean="0">
                <a:solidFill>
                  <a:srgbClr val="FFFFCC"/>
                </a:solidFill>
              </a:rPr>
              <a:t>2.2</a:t>
            </a:r>
          </a:p>
          <a:p>
            <a:pPr algn="ctr" eaLnBrk="1" hangingPunct="1">
              <a:lnSpc>
                <a:spcPct val="90000"/>
              </a:lnSpc>
              <a:buFontTx/>
              <a:buNone/>
            </a:pPr>
            <a:r>
              <a:rPr lang="en-US" altLang="en-US" b="1" smtClean="0">
                <a:solidFill>
                  <a:srgbClr val="FFFFCC"/>
                </a:solidFill>
              </a:rPr>
              <a:t>2.8</a:t>
            </a:r>
          </a:p>
        </p:txBody>
      </p:sp>
      <p:sp>
        <p:nvSpPr>
          <p:cNvPr id="72708" name="Rectangle 4"/>
          <p:cNvSpPr>
            <a:spLocks noGrp="1" noChangeArrowheads="1"/>
          </p:cNvSpPr>
          <p:nvPr>
            <p:ph sz="half" idx="2"/>
          </p:nvPr>
        </p:nvSpPr>
        <p:spPr>
          <a:xfrm>
            <a:off x="4724400" y="1371600"/>
            <a:ext cx="4038600" cy="1981200"/>
          </a:xfrm>
        </p:spPr>
        <p:txBody>
          <a:bodyPr>
            <a:normAutofit fontScale="70000" lnSpcReduction="20000"/>
          </a:bodyPr>
          <a:lstStyle/>
          <a:p>
            <a:pPr algn="ctr" eaLnBrk="1" hangingPunct="1">
              <a:lnSpc>
                <a:spcPct val="90000"/>
              </a:lnSpc>
              <a:buFontTx/>
              <a:buNone/>
            </a:pPr>
            <a:r>
              <a:rPr lang="en-US" altLang="en-US" b="1" u="sng" dirty="0" smtClean="0">
                <a:solidFill>
                  <a:srgbClr val="FFFFCC"/>
                </a:solidFill>
              </a:rPr>
              <a:t>Aneurysm Size</a:t>
            </a:r>
          </a:p>
          <a:p>
            <a:pPr algn="ctr" eaLnBrk="1" hangingPunct="1">
              <a:lnSpc>
                <a:spcPct val="90000"/>
              </a:lnSpc>
              <a:buFontTx/>
              <a:buNone/>
            </a:pPr>
            <a:r>
              <a:rPr lang="en-US" altLang="en-US" b="1" dirty="0" smtClean="0">
                <a:solidFill>
                  <a:srgbClr val="FFFFCC"/>
                </a:solidFill>
              </a:rPr>
              <a:t>2-6 mm *</a:t>
            </a:r>
          </a:p>
          <a:p>
            <a:pPr algn="ctr" eaLnBrk="1" hangingPunct="1">
              <a:lnSpc>
                <a:spcPct val="90000"/>
              </a:lnSpc>
              <a:buFontTx/>
              <a:buNone/>
            </a:pPr>
            <a:r>
              <a:rPr lang="en-US" altLang="en-US" b="1" dirty="0" smtClean="0">
                <a:solidFill>
                  <a:srgbClr val="FFFFCC"/>
                </a:solidFill>
              </a:rPr>
              <a:t>7-9 mm</a:t>
            </a:r>
          </a:p>
          <a:p>
            <a:pPr algn="ctr" eaLnBrk="1" hangingPunct="1">
              <a:lnSpc>
                <a:spcPct val="90000"/>
              </a:lnSpc>
              <a:buFontTx/>
              <a:buNone/>
            </a:pPr>
            <a:r>
              <a:rPr lang="en-US" altLang="en-US" b="1" dirty="0" smtClean="0">
                <a:solidFill>
                  <a:srgbClr val="FFFFCC"/>
                </a:solidFill>
              </a:rPr>
              <a:t>10-26 mm</a:t>
            </a:r>
          </a:p>
          <a:p>
            <a:pPr algn="ctr" eaLnBrk="1" hangingPunct="1">
              <a:lnSpc>
                <a:spcPct val="90000"/>
              </a:lnSpc>
              <a:buFontTx/>
              <a:buNone/>
            </a:pPr>
            <a:endParaRPr lang="en-US" altLang="en-US" b="1" dirty="0" smtClean="0">
              <a:solidFill>
                <a:srgbClr val="FFFFCC"/>
              </a:solidFill>
            </a:endParaRPr>
          </a:p>
          <a:p>
            <a:pPr algn="ctr" eaLnBrk="1" hangingPunct="1">
              <a:lnSpc>
                <a:spcPct val="90000"/>
              </a:lnSpc>
              <a:buFontTx/>
              <a:buNone/>
            </a:pPr>
            <a:r>
              <a:rPr lang="en-US" altLang="en-US" b="1" dirty="0" smtClean="0">
                <a:solidFill>
                  <a:srgbClr val="FFFFCC"/>
                </a:solidFill>
              </a:rPr>
              <a:t>*20% rupture w ICA &lt;5mm</a:t>
            </a:r>
          </a:p>
          <a:p>
            <a:pPr algn="ctr" eaLnBrk="1" hangingPunct="1">
              <a:lnSpc>
                <a:spcPct val="90000"/>
              </a:lnSpc>
              <a:buFontTx/>
              <a:buNone/>
            </a:pPr>
            <a:r>
              <a:rPr lang="en-US" altLang="en-US" b="1" dirty="0" smtClean="0">
                <a:solidFill>
                  <a:srgbClr val="FFFFCC"/>
                </a:solidFill>
              </a:rPr>
              <a:t>30% rupture 5-9 mm</a:t>
            </a:r>
          </a:p>
        </p:txBody>
      </p:sp>
      <p:sp>
        <p:nvSpPr>
          <p:cNvPr id="72709" name="Text Box 5"/>
          <p:cNvSpPr txBox="1">
            <a:spLocks noChangeArrowheads="1"/>
          </p:cNvSpPr>
          <p:nvPr/>
        </p:nvSpPr>
        <p:spPr bwMode="auto">
          <a:xfrm>
            <a:off x="762000" y="3886200"/>
            <a:ext cx="7467600" cy="790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spAutoFit/>
          </a:bodyP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eaLnBrk="1" hangingPunct="1">
              <a:spcBef>
                <a:spcPct val="50000"/>
              </a:spcBef>
              <a:buClrTx/>
              <a:buSzTx/>
              <a:buFontTx/>
              <a:buNone/>
            </a:pPr>
            <a:r>
              <a:rPr lang="en-US" altLang="en-US" sz="1800" b="1">
                <a:solidFill>
                  <a:srgbClr val="FFFFCC"/>
                </a:solidFill>
                <a:latin typeface="Arial" charset="0"/>
              </a:rPr>
              <a:t>0.05% per year &lt; 10 mm.  No personal or family history of SAH</a:t>
            </a:r>
          </a:p>
          <a:p>
            <a:pPr eaLnBrk="1" hangingPunct="1">
              <a:spcBef>
                <a:spcPct val="50000"/>
              </a:spcBef>
              <a:buClrTx/>
              <a:buSzTx/>
              <a:buFontTx/>
              <a:buNone/>
            </a:pPr>
            <a:r>
              <a:rPr lang="en-US" altLang="en-US" sz="1800" b="1">
                <a:solidFill>
                  <a:srgbClr val="FFFFCC"/>
                </a:solidFill>
                <a:latin typeface="Arial" charset="0"/>
              </a:rPr>
              <a:t>0.5% per year &lt; 10 mm.   With personal or family history of SAH</a:t>
            </a:r>
          </a:p>
        </p:txBody>
      </p:sp>
      <p:sp>
        <p:nvSpPr>
          <p:cNvPr id="72710" name="Text Box 6"/>
          <p:cNvSpPr txBox="1">
            <a:spLocks noChangeArrowheads="1"/>
          </p:cNvSpPr>
          <p:nvPr/>
        </p:nvSpPr>
        <p:spPr bwMode="auto">
          <a:xfrm>
            <a:off x="609601" y="5867401"/>
            <a:ext cx="2438400" cy="630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spAutoFit/>
          </a:bodyP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eaLnBrk="1" hangingPunct="1">
              <a:spcBef>
                <a:spcPct val="50000"/>
              </a:spcBef>
              <a:buClrTx/>
              <a:buSzTx/>
              <a:buFontTx/>
              <a:buNone/>
            </a:pPr>
            <a:r>
              <a:rPr lang="en-US" altLang="en-US" sz="1400" b="1">
                <a:latin typeface="Arial" charset="0"/>
              </a:rPr>
              <a:t>Betz KI 63: 2003</a:t>
            </a:r>
          </a:p>
          <a:p>
            <a:pPr eaLnBrk="1" hangingPunct="1">
              <a:spcBef>
                <a:spcPct val="50000"/>
              </a:spcBef>
              <a:buClrTx/>
              <a:buSzTx/>
              <a:buFontTx/>
              <a:buNone/>
            </a:pPr>
            <a:r>
              <a:rPr lang="en-US" altLang="en-US" sz="1400" b="1">
                <a:latin typeface="Arial" charset="0"/>
              </a:rPr>
              <a:t>Gibbs KI 64: 2004</a:t>
            </a:r>
          </a:p>
        </p:txBody>
      </p:sp>
      <p:sp>
        <p:nvSpPr>
          <p:cNvPr id="72711" name="Text Box 7"/>
          <p:cNvSpPr txBox="1">
            <a:spLocks noChangeArrowheads="1"/>
          </p:cNvSpPr>
          <p:nvPr/>
        </p:nvSpPr>
        <p:spPr bwMode="auto">
          <a:xfrm>
            <a:off x="1524000" y="4876801"/>
            <a:ext cx="1905000" cy="1015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spAutoFit/>
          </a:bodyP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algn="ctr" eaLnBrk="1" hangingPunct="1">
              <a:spcBef>
                <a:spcPct val="50000"/>
              </a:spcBef>
              <a:buClrTx/>
              <a:buSzTx/>
              <a:buFontTx/>
              <a:buNone/>
            </a:pPr>
            <a:r>
              <a:rPr lang="en-US" altLang="en-US" sz="2400" b="1" u="sng">
                <a:solidFill>
                  <a:srgbClr val="FFFFCC"/>
                </a:solidFill>
                <a:latin typeface="Arial" charset="0"/>
              </a:rPr>
              <a:t>No Hx SAH</a:t>
            </a:r>
          </a:p>
          <a:p>
            <a:pPr algn="ctr" eaLnBrk="1" hangingPunct="1">
              <a:spcBef>
                <a:spcPct val="50000"/>
              </a:spcBef>
              <a:buClrTx/>
              <a:buSzTx/>
              <a:buFontTx/>
              <a:buNone/>
            </a:pPr>
            <a:r>
              <a:rPr lang="en-US" altLang="en-US" sz="2400" b="1">
                <a:solidFill>
                  <a:srgbClr val="FFFFCC"/>
                </a:solidFill>
                <a:latin typeface="Arial" charset="0"/>
              </a:rPr>
              <a:t>0</a:t>
            </a:r>
          </a:p>
        </p:txBody>
      </p:sp>
      <p:sp>
        <p:nvSpPr>
          <p:cNvPr id="72712" name="Text Box 8"/>
          <p:cNvSpPr txBox="1">
            <a:spLocks noChangeArrowheads="1"/>
          </p:cNvSpPr>
          <p:nvPr/>
        </p:nvSpPr>
        <p:spPr bwMode="auto">
          <a:xfrm>
            <a:off x="5181600" y="4876801"/>
            <a:ext cx="2819400" cy="1015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spAutoFit/>
          </a:bodyP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algn="ctr" eaLnBrk="1" hangingPunct="1">
              <a:spcBef>
                <a:spcPct val="50000"/>
              </a:spcBef>
              <a:buClrTx/>
              <a:buSzTx/>
              <a:buFontTx/>
              <a:buNone/>
            </a:pPr>
            <a:r>
              <a:rPr lang="en-US" altLang="en-US" sz="2400" b="1" u="sng">
                <a:solidFill>
                  <a:srgbClr val="FFFFCC"/>
                </a:solidFill>
                <a:latin typeface="Arial" charset="0"/>
              </a:rPr>
              <a:t>Hx SAH</a:t>
            </a:r>
          </a:p>
          <a:p>
            <a:pPr algn="ctr" eaLnBrk="1" hangingPunct="1">
              <a:spcBef>
                <a:spcPct val="50000"/>
              </a:spcBef>
              <a:buClrTx/>
              <a:buSzTx/>
              <a:buFontTx/>
              <a:buNone/>
            </a:pPr>
            <a:r>
              <a:rPr lang="en-US" altLang="en-US" sz="2400" b="1">
                <a:solidFill>
                  <a:srgbClr val="FFFFCC"/>
                </a:solidFill>
                <a:latin typeface="Arial" charset="0"/>
              </a:rPr>
              <a:t>1.5% per year</a:t>
            </a:r>
          </a:p>
        </p:txBody>
      </p:sp>
    </p:spTree>
    <p:extLst>
      <p:ext uri="{BB962C8B-B14F-4D97-AF65-F5344CB8AC3E}">
        <p14:creationId xmlns:p14="http://schemas.microsoft.com/office/powerpoint/2010/main" val="408163330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a:defRPr/>
            </a:pPr>
            <a:r>
              <a:rPr lang="en-US" altLang="en-US" smtClean="0">
                <a:solidFill>
                  <a:srgbClr val="FFFF99"/>
                </a:solidFill>
              </a:rPr>
              <a:t>Risk Factors for ICA Rupture</a:t>
            </a:r>
          </a:p>
        </p:txBody>
      </p:sp>
      <p:sp>
        <p:nvSpPr>
          <p:cNvPr id="73731" name="Rectangle 3"/>
          <p:cNvSpPr>
            <a:spLocks noGrp="1" noChangeArrowheads="1"/>
          </p:cNvSpPr>
          <p:nvPr>
            <p:ph idx="1"/>
          </p:nvPr>
        </p:nvSpPr>
        <p:spPr>
          <a:xfrm>
            <a:off x="533400" y="1371600"/>
            <a:ext cx="8153399" cy="4754563"/>
          </a:xfrm>
        </p:spPr>
        <p:txBody>
          <a:bodyPr>
            <a:normAutofit fontScale="92500" lnSpcReduction="10000"/>
          </a:bodyPr>
          <a:lstStyle/>
          <a:p>
            <a:pPr marL="609537" indent="-609537">
              <a:buFontTx/>
              <a:buAutoNum type="arabicPeriod"/>
            </a:pPr>
            <a:r>
              <a:rPr lang="en-US" altLang="en-US" dirty="0" smtClean="0">
                <a:solidFill>
                  <a:srgbClr val="FFFFCC"/>
                </a:solidFill>
              </a:rPr>
              <a:t>Most aneurysms have a very low risk of rupture and occurs without a family history. Risk: rapid growth of small ICA rupture &amp;/or</a:t>
            </a:r>
          </a:p>
          <a:p>
            <a:pPr marL="0" indent="0">
              <a:buNone/>
            </a:pPr>
            <a:r>
              <a:rPr lang="en-US" altLang="en-US" dirty="0">
                <a:solidFill>
                  <a:srgbClr val="FFFFCC"/>
                </a:solidFill>
              </a:rPr>
              <a:t> </a:t>
            </a:r>
            <a:r>
              <a:rPr lang="en-US" altLang="en-US" dirty="0" smtClean="0">
                <a:solidFill>
                  <a:srgbClr val="FFFFCC"/>
                </a:solidFill>
              </a:rPr>
              <a:t>     2 PKD relatives with SAH </a:t>
            </a:r>
            <a:r>
              <a:rPr lang="en-US" altLang="en-US" dirty="0">
                <a:solidFill>
                  <a:srgbClr val="FFFFCC"/>
                </a:solidFill>
              </a:rPr>
              <a:t>(</a:t>
            </a:r>
            <a:r>
              <a:rPr lang="en-US" altLang="en-US" dirty="0" smtClean="0">
                <a:solidFill>
                  <a:srgbClr val="FFFFCC"/>
                </a:solidFill>
              </a:rPr>
              <a:t>RR = 2.15)</a:t>
            </a:r>
          </a:p>
          <a:p>
            <a:pPr marL="609537" indent="-609537">
              <a:buFontTx/>
              <a:buAutoNum type="arabicPeriod"/>
            </a:pPr>
            <a:r>
              <a:rPr lang="en-US" altLang="en-US" dirty="0" smtClean="0">
                <a:solidFill>
                  <a:srgbClr val="FFFFCC"/>
                </a:solidFill>
              </a:rPr>
              <a:t>F &gt; M and ICA &gt; 8 mm</a:t>
            </a:r>
          </a:p>
          <a:p>
            <a:pPr marL="609537" indent="-609537">
              <a:buFontTx/>
              <a:buAutoNum type="arabicPeriod"/>
            </a:pPr>
            <a:r>
              <a:rPr lang="en-US" altLang="en-US" dirty="0" smtClean="0">
                <a:solidFill>
                  <a:srgbClr val="FFFFCC"/>
                </a:solidFill>
              </a:rPr>
              <a:t>Pack years of smoking</a:t>
            </a:r>
          </a:p>
          <a:p>
            <a:pPr marL="609537" indent="-609537">
              <a:buFontTx/>
              <a:buAutoNum type="arabicPeriod"/>
            </a:pPr>
            <a:r>
              <a:rPr lang="en-US" altLang="en-US" dirty="0" smtClean="0">
                <a:solidFill>
                  <a:srgbClr val="FFFFCC"/>
                </a:solidFill>
              </a:rPr>
              <a:t>Hypertension &gt; 10 years </a:t>
            </a:r>
          </a:p>
          <a:p>
            <a:pPr marL="609537" indent="-609537">
              <a:buFontTx/>
              <a:buAutoNum type="arabicPeriod"/>
            </a:pPr>
            <a:r>
              <a:rPr lang="en-US" altLang="en-US" dirty="0" smtClean="0">
                <a:solidFill>
                  <a:srgbClr val="FFFFCC"/>
                </a:solidFill>
              </a:rPr>
              <a:t>In PKD average age of rupture is ~40 years, about 10 years earlier than general population. 40-60% mortality rate </a:t>
            </a:r>
            <a:r>
              <a:rPr lang="en-US" altLang="en-US" smtClean="0">
                <a:solidFill>
                  <a:srgbClr val="FFFFCC"/>
                </a:solidFill>
              </a:rPr>
              <a:t>w rupture</a:t>
            </a:r>
            <a:endParaRPr lang="en-US" altLang="en-US" dirty="0" smtClean="0">
              <a:solidFill>
                <a:srgbClr val="FFFFCC"/>
              </a:solidFill>
            </a:endParaRPr>
          </a:p>
        </p:txBody>
      </p:sp>
      <p:sp>
        <p:nvSpPr>
          <p:cNvPr id="73732" name="Text Box 4"/>
          <p:cNvSpPr txBox="1">
            <a:spLocks noChangeArrowheads="1"/>
          </p:cNvSpPr>
          <p:nvPr/>
        </p:nvSpPr>
        <p:spPr bwMode="auto">
          <a:xfrm>
            <a:off x="533401" y="6316663"/>
            <a:ext cx="2971800" cy="3715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spAutoFit/>
          </a:bodyP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eaLnBrk="1" hangingPunct="1">
              <a:spcBef>
                <a:spcPct val="50000"/>
              </a:spcBef>
              <a:buClrTx/>
              <a:buSzTx/>
              <a:buFontTx/>
              <a:buNone/>
            </a:pPr>
            <a:r>
              <a:rPr lang="en-US" altLang="en-US" sz="1800">
                <a:latin typeface="Arial" charset="0"/>
              </a:rPr>
              <a:t>Torres 2009</a:t>
            </a:r>
          </a:p>
        </p:txBody>
      </p:sp>
    </p:spTree>
    <p:extLst>
      <p:ext uri="{BB962C8B-B14F-4D97-AF65-F5344CB8AC3E}">
        <p14:creationId xmlns:p14="http://schemas.microsoft.com/office/powerpoint/2010/main" val="195493759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ICA Hemorrhage In ESRD </a:t>
            </a:r>
            <a:endParaRPr lang="en-US" dirty="0"/>
          </a:p>
        </p:txBody>
      </p:sp>
      <p:sp>
        <p:nvSpPr>
          <p:cNvPr id="74755" name="Content Placeholder 2"/>
          <p:cNvSpPr>
            <a:spLocks noGrp="1"/>
          </p:cNvSpPr>
          <p:nvPr>
            <p:ph idx="1"/>
          </p:nvPr>
        </p:nvSpPr>
        <p:spPr/>
        <p:txBody>
          <a:bodyPr/>
          <a:lstStyle/>
          <a:p>
            <a:r>
              <a:rPr lang="en-US" altLang="en-US" smtClean="0"/>
              <a:t>Risk increased with adjusted hazard ratio of 1.63 v. non-ADPKD pts.</a:t>
            </a:r>
          </a:p>
          <a:p>
            <a:endParaRPr lang="en-US" altLang="en-US" smtClean="0"/>
          </a:p>
          <a:p>
            <a:r>
              <a:rPr lang="en-US" altLang="en-US" smtClean="0"/>
              <a:t>Risk not manifest until ~ 3 years after starting dialysis</a:t>
            </a:r>
          </a:p>
          <a:p>
            <a:endParaRPr lang="en-US" altLang="en-US" smtClean="0"/>
          </a:p>
          <a:p>
            <a:endParaRPr lang="en-US" altLang="en-US" smtClean="0"/>
          </a:p>
        </p:txBody>
      </p:sp>
    </p:spTree>
    <p:extLst>
      <p:ext uri="{BB962C8B-B14F-4D97-AF65-F5344CB8AC3E}">
        <p14:creationId xmlns:p14="http://schemas.microsoft.com/office/powerpoint/2010/main" val="164813803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normAutofit fontScale="90000"/>
          </a:bodyPr>
          <a:lstStyle/>
          <a:p>
            <a:pPr>
              <a:defRPr/>
            </a:pPr>
            <a:r>
              <a:rPr lang="en-US" altLang="en-US" sz="4000">
                <a:solidFill>
                  <a:srgbClr val="FFFF99"/>
                </a:solidFill>
              </a:rPr>
              <a:t>Recommendations for ICA Screening</a:t>
            </a:r>
          </a:p>
        </p:txBody>
      </p:sp>
      <p:sp>
        <p:nvSpPr>
          <p:cNvPr id="76803" name="Rectangle 3"/>
          <p:cNvSpPr>
            <a:spLocks noGrp="1" noChangeArrowheads="1"/>
          </p:cNvSpPr>
          <p:nvPr>
            <p:ph idx="1"/>
          </p:nvPr>
        </p:nvSpPr>
        <p:spPr>
          <a:xfrm>
            <a:off x="457200" y="1752601"/>
            <a:ext cx="8229600" cy="4530725"/>
          </a:xfrm>
        </p:spPr>
        <p:txBody>
          <a:bodyPr>
            <a:normAutofit fontScale="85000" lnSpcReduction="10000"/>
          </a:bodyPr>
          <a:lstStyle/>
          <a:p>
            <a:pPr marL="609537" indent="-609537">
              <a:buFont typeface="Wingdings" pitchFamily="2" charset="2"/>
              <a:buAutoNum type="arabicPeriod"/>
            </a:pPr>
            <a:r>
              <a:rPr lang="en-US" altLang="en-US" b="1" smtClean="0">
                <a:solidFill>
                  <a:srgbClr val="FFFFCC"/>
                </a:solidFill>
              </a:rPr>
              <a:t>Family history of ICA, documented aneurysmal rupture (SAH)</a:t>
            </a:r>
          </a:p>
          <a:p>
            <a:pPr marL="609537" indent="-609537">
              <a:buFont typeface="Wingdings" pitchFamily="2" charset="2"/>
              <a:buAutoNum type="arabicPeriod"/>
            </a:pPr>
            <a:r>
              <a:rPr lang="en-US" altLang="en-US" b="1" smtClean="0">
                <a:solidFill>
                  <a:srgbClr val="FFFFCC"/>
                </a:solidFill>
              </a:rPr>
              <a:t>Personal history of SAH</a:t>
            </a:r>
          </a:p>
          <a:p>
            <a:pPr marL="609537" indent="-609537">
              <a:buFont typeface="Wingdings" pitchFamily="2" charset="2"/>
              <a:buAutoNum type="arabicPeriod"/>
            </a:pPr>
            <a:r>
              <a:rPr lang="en-US" altLang="en-US" b="1" smtClean="0">
                <a:solidFill>
                  <a:srgbClr val="FFFFCC"/>
                </a:solidFill>
              </a:rPr>
              <a:t>Prior to major elective surgery ?(transplant)</a:t>
            </a:r>
          </a:p>
          <a:p>
            <a:pPr marL="609537" indent="-609537">
              <a:buFont typeface="Wingdings" pitchFamily="2" charset="2"/>
              <a:buAutoNum type="arabicPeriod"/>
            </a:pPr>
            <a:r>
              <a:rPr lang="en-US" altLang="en-US" b="1" smtClean="0">
                <a:solidFill>
                  <a:srgbClr val="FFFFCC"/>
                </a:solidFill>
              </a:rPr>
              <a:t>High risk occupation –loss of consciousness a threat to others (i.e., airline pilots, bus drivers, crane operators)</a:t>
            </a:r>
          </a:p>
          <a:p>
            <a:pPr marL="609537" indent="-609537">
              <a:buFont typeface="Wingdings" pitchFamily="2" charset="2"/>
              <a:buAutoNum type="arabicPeriod"/>
            </a:pPr>
            <a:r>
              <a:rPr lang="en-US" altLang="en-US" b="1" smtClean="0">
                <a:solidFill>
                  <a:srgbClr val="FFFFCC"/>
                </a:solidFill>
              </a:rPr>
              <a:t>Need for reassurance ? Screening at age 30 would result in a gain of QALY only if 5 yr rupture rate &gt;8.5% (far &gt; than actual rate)</a:t>
            </a:r>
          </a:p>
        </p:txBody>
      </p:sp>
    </p:spTree>
    <p:extLst>
      <p:ext uri="{BB962C8B-B14F-4D97-AF65-F5344CB8AC3E}">
        <p14:creationId xmlns:p14="http://schemas.microsoft.com/office/powerpoint/2010/main" val="217226826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a:defRPr/>
            </a:pPr>
            <a:r>
              <a:rPr lang="en-US" altLang="en-US" sz="2400">
                <a:solidFill>
                  <a:srgbClr val="FFFFCC"/>
                </a:solidFill>
              </a:rPr>
              <a:t>Correlation between BP and LVMI in PKD</a:t>
            </a:r>
          </a:p>
        </p:txBody>
      </p:sp>
      <p:pic>
        <p:nvPicPr>
          <p:cNvPr id="79875" name="Picture 3" descr="021"/>
          <p:cNvPicPr>
            <a:picLocks noChangeAspect="1" noChangeArrowheads="1"/>
          </p:cNvPicPr>
          <p:nvPr/>
        </p:nvPicPr>
        <p:blipFill>
          <a:blip r:embed="rId2">
            <a:extLst>
              <a:ext uri="{28A0092B-C50C-407E-A947-70E740481C1C}">
                <a14:useLocalDpi xmlns:a14="http://schemas.microsoft.com/office/drawing/2010/main" val="0"/>
              </a:ext>
            </a:extLst>
          </a:blip>
          <a:srcRect l="49391" t="73225" b="8968"/>
          <a:stretch>
            <a:fillRect/>
          </a:stretch>
        </p:blipFill>
        <p:spPr bwMode="auto">
          <a:xfrm>
            <a:off x="1447800" y="2290764"/>
            <a:ext cx="5867400" cy="2687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6" name="Text Box 4"/>
          <p:cNvSpPr txBox="1">
            <a:spLocks noChangeArrowheads="1"/>
          </p:cNvSpPr>
          <p:nvPr/>
        </p:nvSpPr>
        <p:spPr bwMode="auto">
          <a:xfrm>
            <a:off x="4038600" y="5562600"/>
            <a:ext cx="3657600" cy="630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spAutoFit/>
          </a:bodyP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eaLnBrk="1" hangingPunct="1">
              <a:spcBef>
                <a:spcPct val="50000"/>
              </a:spcBef>
              <a:buClrTx/>
              <a:buSzTx/>
              <a:buFontTx/>
              <a:buNone/>
            </a:pPr>
            <a:r>
              <a:rPr lang="en-US" altLang="en-US" sz="1400" b="1">
                <a:latin typeface="Arial" charset="0"/>
              </a:rPr>
              <a:t>Schrier JASN 20:1888-1893, 2009</a:t>
            </a:r>
          </a:p>
          <a:p>
            <a:pPr eaLnBrk="1" hangingPunct="1">
              <a:spcBef>
                <a:spcPct val="50000"/>
              </a:spcBef>
              <a:buClrTx/>
              <a:buSzTx/>
              <a:buFontTx/>
              <a:buNone/>
            </a:pPr>
            <a:endParaRPr lang="en-US" altLang="en-US" sz="1400">
              <a:latin typeface="Arial" charset="0"/>
            </a:endParaRPr>
          </a:p>
        </p:txBody>
      </p:sp>
    </p:spTree>
    <p:extLst>
      <p:ext uri="{BB962C8B-B14F-4D97-AF65-F5344CB8AC3E}">
        <p14:creationId xmlns:p14="http://schemas.microsoft.com/office/powerpoint/2010/main" val="229566143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267200" y="1371600"/>
            <a:ext cx="4572000" cy="1143000"/>
          </a:xfrm>
        </p:spPr>
        <p:txBody>
          <a:bodyPr>
            <a:normAutofit/>
          </a:bodyPr>
          <a:lstStyle/>
          <a:p>
            <a:pPr algn="l">
              <a:defRPr/>
            </a:pPr>
            <a:r>
              <a:rPr lang="en-US" altLang="en-US" sz="2000">
                <a:solidFill>
                  <a:srgbClr val="FFFFCC"/>
                </a:solidFill>
              </a:rPr>
              <a:t>(A) Effect of BP control with amlodipine versus enalapril on LVMI in patients with ADPKD over 7 yr.</a:t>
            </a:r>
            <a:r>
              <a:rPr lang="en-US" altLang="en-US" sz="1800">
                <a:solidFill>
                  <a:srgbClr val="FFFFCC"/>
                </a:solidFill>
              </a:rPr>
              <a:t> </a:t>
            </a:r>
          </a:p>
        </p:txBody>
      </p:sp>
      <p:pic>
        <p:nvPicPr>
          <p:cNvPr id="78851" name="Picture 3" descr="013"/>
          <p:cNvPicPr>
            <a:picLocks noChangeAspect="1" noChangeArrowheads="1"/>
          </p:cNvPicPr>
          <p:nvPr/>
        </p:nvPicPr>
        <p:blipFill>
          <a:blip r:embed="rId2">
            <a:extLst>
              <a:ext uri="{28A0092B-C50C-407E-A947-70E740481C1C}">
                <a14:useLocalDpi xmlns:a14="http://schemas.microsoft.com/office/drawing/2010/main" val="0"/>
              </a:ext>
            </a:extLst>
          </a:blip>
          <a:srcRect l="9680" t="6194" r="39920" b="52322"/>
          <a:stretch>
            <a:fillRect/>
          </a:stretch>
        </p:blipFill>
        <p:spPr bwMode="auto">
          <a:xfrm>
            <a:off x="228600" y="1066800"/>
            <a:ext cx="3810000" cy="469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2" name="Text Box 4"/>
          <p:cNvSpPr txBox="1">
            <a:spLocks noChangeArrowheads="1"/>
          </p:cNvSpPr>
          <p:nvPr/>
        </p:nvSpPr>
        <p:spPr bwMode="auto">
          <a:xfrm>
            <a:off x="4495800" y="3657600"/>
            <a:ext cx="3886200" cy="9299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spAutoFit/>
          </a:bodyP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eaLnBrk="1" hangingPunct="1">
              <a:spcBef>
                <a:spcPct val="50000"/>
              </a:spcBef>
              <a:buClrTx/>
              <a:buSzTx/>
              <a:buFontTx/>
              <a:buNone/>
            </a:pPr>
            <a:r>
              <a:rPr lang="en-US" altLang="en-US" sz="1800" b="1">
                <a:solidFill>
                  <a:srgbClr val="FFFFCC"/>
                </a:solidFill>
                <a:latin typeface="Arial" charset="0"/>
              </a:rPr>
              <a:t>Effect of rigorous versus standard BP control on LVMI in patients with ADPKD over 7 yr</a:t>
            </a:r>
          </a:p>
        </p:txBody>
      </p:sp>
      <p:sp>
        <p:nvSpPr>
          <p:cNvPr id="78853" name="Text Box 5"/>
          <p:cNvSpPr txBox="1">
            <a:spLocks noChangeArrowheads="1"/>
          </p:cNvSpPr>
          <p:nvPr/>
        </p:nvSpPr>
        <p:spPr bwMode="auto">
          <a:xfrm>
            <a:off x="4648201" y="5486400"/>
            <a:ext cx="3962400" cy="790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spAutoFit/>
          </a:bodyP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eaLnBrk="1" hangingPunct="1">
              <a:spcBef>
                <a:spcPct val="50000"/>
              </a:spcBef>
              <a:buClrTx/>
              <a:buSzTx/>
              <a:buFontTx/>
              <a:buNone/>
            </a:pPr>
            <a:r>
              <a:rPr lang="en-US" altLang="en-US" sz="1800" b="1">
                <a:latin typeface="Arial" charset="0"/>
              </a:rPr>
              <a:t>Schrier JASN 20:1888-1893, 2009</a:t>
            </a:r>
          </a:p>
          <a:p>
            <a:pPr eaLnBrk="1" hangingPunct="1">
              <a:spcBef>
                <a:spcPct val="50000"/>
              </a:spcBef>
              <a:buClrTx/>
              <a:buSzTx/>
              <a:buFontTx/>
              <a:buNone/>
            </a:pPr>
            <a:endParaRPr lang="en-US" altLang="en-US" sz="1800">
              <a:latin typeface="Arial" charset="0"/>
            </a:endParaRPr>
          </a:p>
        </p:txBody>
      </p:sp>
    </p:spTree>
    <p:extLst>
      <p:ext uri="{BB962C8B-B14F-4D97-AF65-F5344CB8AC3E}">
        <p14:creationId xmlns:p14="http://schemas.microsoft.com/office/powerpoint/2010/main" val="312505746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685801" y="152401"/>
            <a:ext cx="8001000" cy="1295400"/>
          </a:xfrm>
        </p:spPr>
        <p:txBody>
          <a:bodyPr>
            <a:normAutofit fontScale="90000"/>
          </a:bodyPr>
          <a:lstStyle/>
          <a:p>
            <a:pPr>
              <a:defRPr/>
            </a:pPr>
            <a:r>
              <a:rPr lang="en-US" altLang="en-US" sz="3200"/>
              <a:t>HALT-PKD</a:t>
            </a:r>
            <a:br>
              <a:rPr lang="en-US" altLang="en-US" sz="3200"/>
            </a:br>
            <a:r>
              <a:rPr lang="en-US" altLang="en-US" sz="3200"/>
              <a:t>(Halt Progression of Autosomal Dominant Polycystic Kidney Disease)</a:t>
            </a:r>
            <a:endParaRPr lang="en-US" altLang="en-US" smtClean="0">
              <a:solidFill>
                <a:srgbClr val="FFFF00"/>
              </a:solidFill>
            </a:endParaRPr>
          </a:p>
        </p:txBody>
      </p:sp>
      <p:sp>
        <p:nvSpPr>
          <p:cNvPr id="80899" name="Rectangle 3"/>
          <p:cNvSpPr>
            <a:spLocks noGrp="1" noChangeArrowheads="1"/>
          </p:cNvSpPr>
          <p:nvPr>
            <p:ph idx="1"/>
          </p:nvPr>
        </p:nvSpPr>
        <p:spPr>
          <a:xfrm>
            <a:off x="228600" y="1752600"/>
            <a:ext cx="8610600" cy="5105400"/>
          </a:xfrm>
        </p:spPr>
        <p:txBody>
          <a:bodyPr/>
          <a:lstStyle/>
          <a:p>
            <a:pPr marL="0" indent="0">
              <a:lnSpc>
                <a:spcPct val="90000"/>
              </a:lnSpc>
              <a:buNone/>
            </a:pPr>
            <a:r>
              <a:rPr lang="en-US" altLang="en-US" sz="2400" b="1">
                <a:solidFill>
                  <a:srgbClr val="FFFF99"/>
                </a:solidFill>
              </a:rPr>
              <a:t>Objective</a:t>
            </a:r>
            <a:r>
              <a:rPr lang="en-US" altLang="en-US" sz="2400">
                <a:solidFill>
                  <a:srgbClr val="FFFF99"/>
                </a:solidFill>
              </a:rPr>
              <a:t>:</a:t>
            </a:r>
            <a:r>
              <a:rPr lang="en-US" altLang="en-US" sz="2400"/>
              <a:t> </a:t>
            </a:r>
            <a:r>
              <a:rPr lang="en-US" altLang="en-US" sz="2400">
                <a:solidFill>
                  <a:srgbClr val="FFFFFF"/>
                </a:solidFill>
              </a:rPr>
              <a:t>Two concurrent, randomized, double-blinded controlled trials to assess the effects of multi-level blockade of the renin-angiotensin-aldosterone system (RAAS) and aggressive blood pressure control on progression of early (NKF Stage 1-2) and late (NKF Stage 3) ADPKD over a 5-year period</a:t>
            </a:r>
          </a:p>
          <a:p>
            <a:pPr marL="0" indent="0">
              <a:lnSpc>
                <a:spcPct val="90000"/>
              </a:lnSpc>
              <a:buNone/>
            </a:pPr>
            <a:endParaRPr lang="en-US" altLang="en-US" sz="2400" b="1">
              <a:solidFill>
                <a:srgbClr val="FFFF99"/>
              </a:solidFill>
            </a:endParaRPr>
          </a:p>
          <a:p>
            <a:pPr marL="0" indent="0">
              <a:lnSpc>
                <a:spcPct val="90000"/>
              </a:lnSpc>
              <a:buNone/>
            </a:pPr>
            <a:r>
              <a:rPr lang="en-US" altLang="en-US" sz="2400" b="1">
                <a:solidFill>
                  <a:srgbClr val="FFFF99"/>
                </a:solidFill>
              </a:rPr>
              <a:t>Hypotheses</a:t>
            </a:r>
            <a:r>
              <a:rPr lang="en-US" altLang="en-US" sz="2400">
                <a:solidFill>
                  <a:srgbClr val="FFFF99"/>
                </a:solidFill>
              </a:rPr>
              <a:t>:</a:t>
            </a:r>
          </a:p>
          <a:p>
            <a:pPr marL="0" indent="0">
              <a:lnSpc>
                <a:spcPct val="90000"/>
              </a:lnSpc>
              <a:buNone/>
            </a:pPr>
            <a:r>
              <a:rPr lang="en-US" altLang="en-US" sz="2400">
                <a:solidFill>
                  <a:srgbClr val="FFFFFF"/>
                </a:solidFill>
              </a:rPr>
              <a:t>1) Blockade of RAAS will significantly reduce renal progression as compared to other antihypertensive therapy</a:t>
            </a:r>
          </a:p>
          <a:p>
            <a:pPr marL="0" indent="0">
              <a:lnSpc>
                <a:spcPct val="90000"/>
              </a:lnSpc>
              <a:buNone/>
            </a:pPr>
            <a:r>
              <a:rPr lang="en-US" altLang="en-US" sz="2400">
                <a:solidFill>
                  <a:srgbClr val="FFFFFF"/>
                </a:solidFill>
              </a:rPr>
              <a:t>2) Lower blood pressure will significantly reduce renal progression as compared to standard BP targets</a:t>
            </a:r>
          </a:p>
        </p:txBody>
      </p:sp>
    </p:spTree>
    <p:extLst>
      <p:ext uri="{BB962C8B-B14F-4D97-AF65-F5344CB8AC3E}">
        <p14:creationId xmlns:p14="http://schemas.microsoft.com/office/powerpoint/2010/main" val="1184122031"/>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0422" y="6257085"/>
            <a:ext cx="2529897" cy="37819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4"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53433"/>
          <a:stretch/>
        </p:blipFill>
        <p:spPr bwMode="auto">
          <a:xfrm>
            <a:off x="372224" y="1143000"/>
            <a:ext cx="8399552" cy="419966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5" name="AutoShape 3"/>
          <p:cNvSpPr>
            <a:spLocks noChangeArrowheads="1"/>
          </p:cNvSpPr>
          <p:nvPr/>
        </p:nvSpPr>
        <p:spPr bwMode="auto">
          <a:xfrm>
            <a:off x="415637" y="161085"/>
            <a:ext cx="8312727" cy="645739"/>
          </a:xfrm>
          <a:custGeom>
            <a:avLst/>
            <a:gdLst/>
            <a:ahLst/>
            <a:cxnLst>
              <a:cxn ang="0">
                <a:pos x="r" y="vc"/>
              </a:cxn>
              <a:cxn ang="5400000">
                <a:pos x="hc" y="b"/>
              </a:cxn>
              <a:cxn ang="10800000">
                <a:pos x="l" y="vc"/>
              </a:cxn>
              <a:cxn ang="16200000">
                <a:pos x="hc" y="t"/>
              </a:cxn>
            </a:cxnLst>
            <a:rect l="0" t="0" r="r" b="b"/>
            <a:pathLst>
              <a:path w="21600" h="21600">
                <a:moveTo>
                  <a:pt x="0" y="0"/>
                </a:moveTo>
                <a:lnTo>
                  <a:pt x="0" y="21600"/>
                </a:lnTo>
                <a:lnTo>
                  <a:pt x="21600" y="21600"/>
                </a:lnTo>
                <a:lnTo>
                  <a:pt x="2160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nchorCtr="1"/>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5pPr>
            <a:lvl6pPr marL="2514600" indent="-228600" defTabSz="457200" fontAlgn="base">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6pPr>
            <a:lvl7pPr marL="2971800" indent="-228600" defTabSz="457200" fontAlgn="base">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7pPr>
            <a:lvl8pPr marL="3429000" indent="-228600" defTabSz="457200" fontAlgn="base">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8pPr>
            <a:lvl9pPr marL="3886200" indent="-228600" defTabSz="457200" fontAlgn="base">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9pPr>
          </a:lstStyle>
          <a:p>
            <a:pPr algn="ctr">
              <a:lnSpc>
                <a:spcPct val="97000"/>
              </a:lnSpc>
            </a:pPr>
            <a:r>
              <a:rPr lang="en-US" altLang="en-US" sz="1400" b="1">
                <a:cs typeface="Arial Unicode MS" pitchFamily="32" charset="0"/>
              </a:rPr>
              <a:t>Changes in Total Kidney Volume and Estimated Glomerular Filtration Rate (eGFR) during Follow-up and Subgroup Analyses, According to Blood-Pressure Group.</a:t>
            </a:r>
          </a:p>
        </p:txBody>
      </p:sp>
      <p:sp>
        <p:nvSpPr>
          <p:cNvPr id="3076" name="Rectangle 4"/>
          <p:cNvSpPr>
            <a:spLocks noGrp="1" noChangeArrowheads="1"/>
          </p:cNvSpPr>
          <p:nvPr>
            <p:ph type="title"/>
          </p:nvPr>
        </p:nvSpPr>
        <p:spPr bwMode="auto">
          <a:xfrm>
            <a:off x="2323523" y="6013357"/>
            <a:ext cx="4140489" cy="32076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12211" rIns="0" bIns="0" numCol="1" anchor="ctr" anchorCtr="0" compatLnSpc="1">
            <a:prstTxWarp prst="textNoShape">
              <a:avLst/>
            </a:prstTxWarp>
          </a:bodyPr>
          <a:lstStyle/>
          <a:p>
            <a:pPr algn="l">
              <a:tabLst>
                <a:tab pos="649628" algn="l"/>
                <a:tab pos="1299256" algn="l"/>
                <a:tab pos="1948884" algn="l"/>
                <a:tab pos="2598511" algn="l"/>
                <a:tab pos="3248139" algn="l"/>
                <a:tab pos="3897767" algn="l"/>
              </a:tabLst>
            </a:pPr>
            <a:r>
              <a:rPr lang="en-US" altLang="en-US" sz="1100" b="1">
                <a:cs typeface="Arial Unicode MS" pitchFamily="32" charset="0"/>
              </a:rPr>
              <a:t>Schrier RW et al. N Engl J Med 2014;371:2255-2266.</a:t>
            </a:r>
          </a:p>
        </p:txBody>
      </p:sp>
    </p:spTree>
    <p:extLst>
      <p:ext uri="{BB962C8B-B14F-4D97-AF65-F5344CB8AC3E}">
        <p14:creationId xmlns:p14="http://schemas.microsoft.com/office/powerpoint/2010/main" val="86456539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0422" y="6257085"/>
            <a:ext cx="2529897" cy="37819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52864" y="1012732"/>
            <a:ext cx="6036830" cy="482833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5" name="AutoShape 3"/>
          <p:cNvSpPr>
            <a:spLocks noChangeArrowheads="1"/>
          </p:cNvSpPr>
          <p:nvPr/>
        </p:nvSpPr>
        <p:spPr bwMode="auto">
          <a:xfrm>
            <a:off x="415637" y="161085"/>
            <a:ext cx="8312727" cy="645739"/>
          </a:xfrm>
          <a:custGeom>
            <a:avLst/>
            <a:gdLst/>
            <a:ahLst/>
            <a:cxnLst>
              <a:cxn ang="0">
                <a:pos x="r" y="vc"/>
              </a:cxn>
              <a:cxn ang="5400000">
                <a:pos x="hc" y="b"/>
              </a:cxn>
              <a:cxn ang="10800000">
                <a:pos x="l" y="vc"/>
              </a:cxn>
              <a:cxn ang="16200000">
                <a:pos x="hc" y="t"/>
              </a:cxn>
            </a:cxnLst>
            <a:rect l="0" t="0" r="r" b="b"/>
            <a:pathLst>
              <a:path w="21600" h="21600">
                <a:moveTo>
                  <a:pt x="0" y="0"/>
                </a:moveTo>
                <a:lnTo>
                  <a:pt x="0" y="21600"/>
                </a:lnTo>
                <a:lnTo>
                  <a:pt x="21600" y="21600"/>
                </a:lnTo>
                <a:lnTo>
                  <a:pt x="2160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nchorCtr="1"/>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5pPr>
            <a:lvl6pPr marL="2514600" indent="-228600" defTabSz="457200" fontAlgn="base">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6pPr>
            <a:lvl7pPr marL="2971800" indent="-228600" defTabSz="457200" fontAlgn="base">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7pPr>
            <a:lvl8pPr marL="3429000" indent="-228600" defTabSz="457200" fontAlgn="base">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8pPr>
            <a:lvl9pPr marL="3886200" indent="-228600" defTabSz="457200" fontAlgn="base">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9pPr>
          </a:lstStyle>
          <a:p>
            <a:pPr algn="ctr">
              <a:lnSpc>
                <a:spcPct val="97000"/>
              </a:lnSpc>
            </a:pPr>
            <a:r>
              <a:rPr lang="en-US" altLang="en-US" sz="1400" b="1">
                <a:cs typeface="Arial Unicode MS" pitchFamily="32" charset="0"/>
              </a:rPr>
              <a:t>Blood-Pressure Levels, Medication Steps, and Urinary Aldosterone and Albumin Excretion.</a:t>
            </a:r>
          </a:p>
        </p:txBody>
      </p:sp>
      <p:sp>
        <p:nvSpPr>
          <p:cNvPr id="3076" name="Rectangle 4"/>
          <p:cNvSpPr>
            <a:spLocks noGrp="1" noChangeArrowheads="1"/>
          </p:cNvSpPr>
          <p:nvPr>
            <p:ph type="title"/>
          </p:nvPr>
        </p:nvSpPr>
        <p:spPr bwMode="auto">
          <a:xfrm>
            <a:off x="1552864" y="6013357"/>
            <a:ext cx="4909705" cy="32076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12211" rIns="0" bIns="0" numCol="1" anchor="ctr" anchorCtr="0" compatLnSpc="1">
            <a:prstTxWarp prst="textNoShape">
              <a:avLst/>
            </a:prstTxWarp>
          </a:bodyPr>
          <a:lstStyle/>
          <a:p>
            <a:pPr algn="l">
              <a:tabLst>
                <a:tab pos="649628" algn="l"/>
                <a:tab pos="1299256" algn="l"/>
                <a:tab pos="1948884" algn="l"/>
                <a:tab pos="2598511" algn="l"/>
                <a:tab pos="3248139" algn="l"/>
                <a:tab pos="3897767" algn="l"/>
                <a:tab pos="4547395" algn="l"/>
              </a:tabLst>
            </a:pPr>
            <a:r>
              <a:rPr lang="en-US" altLang="en-US" sz="1100" b="1">
                <a:cs typeface="Arial Unicode MS" pitchFamily="32" charset="0"/>
              </a:rPr>
              <a:t>Torres VE et al. N Engl J Med 2014;371:2267-2276.</a:t>
            </a:r>
          </a:p>
        </p:txBody>
      </p:sp>
    </p:spTree>
    <p:extLst>
      <p:ext uri="{BB962C8B-B14F-4D97-AF65-F5344CB8AC3E}">
        <p14:creationId xmlns:p14="http://schemas.microsoft.com/office/powerpoint/2010/main" val="331451913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0422" y="6257085"/>
            <a:ext cx="2529897" cy="37819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47660"/>
          <a:stretch/>
        </p:blipFill>
        <p:spPr bwMode="auto">
          <a:xfrm>
            <a:off x="393452" y="1180618"/>
            <a:ext cx="8334912" cy="468400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5" name="AutoShape 3"/>
          <p:cNvSpPr>
            <a:spLocks noChangeArrowheads="1"/>
          </p:cNvSpPr>
          <p:nvPr/>
        </p:nvSpPr>
        <p:spPr bwMode="auto">
          <a:xfrm>
            <a:off x="415637" y="161085"/>
            <a:ext cx="8312727" cy="645739"/>
          </a:xfrm>
          <a:custGeom>
            <a:avLst/>
            <a:gdLst/>
            <a:ahLst/>
            <a:cxnLst>
              <a:cxn ang="0">
                <a:pos x="r" y="vc"/>
              </a:cxn>
              <a:cxn ang="5400000">
                <a:pos x="hc" y="b"/>
              </a:cxn>
              <a:cxn ang="10800000">
                <a:pos x="l" y="vc"/>
              </a:cxn>
              <a:cxn ang="16200000">
                <a:pos x="hc" y="t"/>
              </a:cxn>
            </a:cxnLst>
            <a:rect l="0" t="0" r="r" b="b"/>
            <a:pathLst>
              <a:path w="21600" h="21600">
                <a:moveTo>
                  <a:pt x="0" y="0"/>
                </a:moveTo>
                <a:lnTo>
                  <a:pt x="0" y="21600"/>
                </a:lnTo>
                <a:lnTo>
                  <a:pt x="21600" y="21600"/>
                </a:lnTo>
                <a:lnTo>
                  <a:pt x="2160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nchorCtr="1"/>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5pPr>
            <a:lvl6pPr marL="2514600" indent="-228600" defTabSz="457200" fontAlgn="base">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6pPr>
            <a:lvl7pPr marL="2971800" indent="-228600" defTabSz="457200" fontAlgn="base">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7pPr>
            <a:lvl8pPr marL="3429000" indent="-228600" defTabSz="457200" fontAlgn="base">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8pPr>
            <a:lvl9pPr marL="3886200" indent="-228600" defTabSz="457200" fontAlgn="base">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FFFFFF"/>
                </a:solidFill>
                <a:latin typeface="Arial" charset="0"/>
                <a:ea typeface="ＭＳ Ｐゴシック" charset="-128"/>
              </a:defRPr>
            </a:lvl9pPr>
          </a:lstStyle>
          <a:p>
            <a:pPr algn="ctr">
              <a:lnSpc>
                <a:spcPct val="97000"/>
              </a:lnSpc>
            </a:pPr>
            <a:r>
              <a:rPr lang="en-US" altLang="en-US" sz="1400" b="1" dirty="0">
                <a:cs typeface="Arial Unicode MS" pitchFamily="32" charset="0"/>
              </a:rPr>
              <a:t>Changes in Total Kidney Volume and Estimated Glomerular Filtration Rate (</a:t>
            </a:r>
            <a:r>
              <a:rPr lang="en-US" altLang="en-US" sz="1400" b="1" dirty="0" err="1">
                <a:cs typeface="Arial Unicode MS" pitchFamily="32" charset="0"/>
              </a:rPr>
              <a:t>eGFR</a:t>
            </a:r>
            <a:r>
              <a:rPr lang="en-US" altLang="en-US" sz="1400" b="1" dirty="0">
                <a:cs typeface="Arial Unicode MS" pitchFamily="32" charset="0"/>
              </a:rPr>
              <a:t>) during Follow-up and Subgroup Analyses, According to Blood-Pressure Group.</a:t>
            </a:r>
          </a:p>
        </p:txBody>
      </p:sp>
      <p:sp>
        <p:nvSpPr>
          <p:cNvPr id="3076" name="Rectangle 4"/>
          <p:cNvSpPr>
            <a:spLocks noGrp="1" noChangeArrowheads="1"/>
          </p:cNvSpPr>
          <p:nvPr>
            <p:ph type="title"/>
          </p:nvPr>
        </p:nvSpPr>
        <p:spPr bwMode="auto">
          <a:xfrm>
            <a:off x="2323523" y="6013357"/>
            <a:ext cx="4140489" cy="32076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12211" rIns="0" bIns="0" numCol="1" anchor="ctr" anchorCtr="0" compatLnSpc="1">
            <a:prstTxWarp prst="textNoShape">
              <a:avLst/>
            </a:prstTxWarp>
          </a:bodyPr>
          <a:lstStyle/>
          <a:p>
            <a:pPr algn="l">
              <a:tabLst>
                <a:tab pos="649628" algn="l"/>
                <a:tab pos="1299256" algn="l"/>
                <a:tab pos="1948884" algn="l"/>
                <a:tab pos="2598511" algn="l"/>
                <a:tab pos="3248139" algn="l"/>
                <a:tab pos="3897767" algn="l"/>
              </a:tabLst>
            </a:pPr>
            <a:r>
              <a:rPr lang="en-US" altLang="en-US" sz="1100" b="1">
                <a:cs typeface="Arial Unicode MS" pitchFamily="32" charset="0"/>
              </a:rPr>
              <a:t>Schrier RW et al. N Engl J Med 2014;371:2255-2266.</a:t>
            </a:r>
          </a:p>
        </p:txBody>
      </p:sp>
    </p:spTree>
    <p:extLst>
      <p:ext uri="{BB962C8B-B14F-4D97-AF65-F5344CB8AC3E}">
        <p14:creationId xmlns:p14="http://schemas.microsoft.com/office/powerpoint/2010/main" val="53469209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61913"/>
            <a:ext cx="8412163" cy="65674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anchor="ctr"/>
          <a:lstStyle/>
          <a:p>
            <a:pPr algn="ctr">
              <a:defRPr/>
            </a:pPr>
            <a:endParaRPr lang="en-US"/>
          </a:p>
        </p:txBody>
      </p:sp>
      <p:pic>
        <p:nvPicPr>
          <p:cNvPr id="8192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2100264"/>
            <a:ext cx="4383088" cy="2905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2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r="4449"/>
          <a:stretch>
            <a:fillRect/>
          </a:stretch>
        </p:blipFill>
        <p:spPr bwMode="auto">
          <a:xfrm>
            <a:off x="4572001" y="2252663"/>
            <a:ext cx="4078288" cy="27765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25"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b="5380"/>
          <a:stretch>
            <a:fillRect/>
          </a:stretch>
        </p:blipFill>
        <p:spPr bwMode="auto">
          <a:xfrm>
            <a:off x="1174750" y="61914"/>
            <a:ext cx="6796088" cy="2038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26"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08050" y="5638801"/>
            <a:ext cx="7327900" cy="7921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64489580"/>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829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28600"/>
            <a:ext cx="8382000" cy="6097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2947" name="Text Box 3"/>
          <p:cNvSpPr txBox="1">
            <a:spLocks noChangeArrowheads="1"/>
          </p:cNvSpPr>
          <p:nvPr/>
        </p:nvSpPr>
        <p:spPr bwMode="auto">
          <a:xfrm>
            <a:off x="798514" y="5746751"/>
            <a:ext cx="2414587"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5" rIns="91430" bIns="45715">
            <a:spAutoFit/>
          </a:bodyP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algn="ctr" eaLnBrk="1" hangingPunct="1">
              <a:spcBef>
                <a:spcPct val="0"/>
              </a:spcBef>
              <a:buClrTx/>
              <a:buSzTx/>
              <a:buFontTx/>
              <a:buNone/>
            </a:pPr>
            <a:r>
              <a:rPr lang="en-US" altLang="en-US" sz="4000" b="1">
                <a:solidFill>
                  <a:srgbClr val="FF3300"/>
                </a:solidFill>
                <a:latin typeface="Times New Roman" pitchFamily="18" charset="0"/>
              </a:rPr>
              <a:t>Tolvaptan</a:t>
            </a:r>
          </a:p>
        </p:txBody>
      </p:sp>
      <p:sp>
        <p:nvSpPr>
          <p:cNvPr id="82948" name="Line 4"/>
          <p:cNvSpPr>
            <a:spLocks noChangeShapeType="1"/>
          </p:cNvSpPr>
          <p:nvPr/>
        </p:nvSpPr>
        <p:spPr bwMode="auto">
          <a:xfrm rot="-819181">
            <a:off x="2057400" y="5713414"/>
            <a:ext cx="2057400" cy="1587"/>
          </a:xfrm>
          <a:prstGeom prst="line">
            <a:avLst/>
          </a:prstGeom>
          <a:noFill/>
          <a:ln w="762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5" rIns="91430" bIns="45715" anchor="ctr"/>
          <a:lstStyle/>
          <a:p>
            <a:endParaRPr lang="en-US"/>
          </a:p>
        </p:txBody>
      </p:sp>
      <p:sp>
        <p:nvSpPr>
          <p:cNvPr id="82949" name="Oval 5"/>
          <p:cNvSpPr>
            <a:spLocks noChangeArrowheads="1"/>
          </p:cNvSpPr>
          <p:nvPr/>
        </p:nvSpPr>
        <p:spPr bwMode="auto">
          <a:xfrm>
            <a:off x="4267200" y="3429000"/>
            <a:ext cx="1371600" cy="685800"/>
          </a:xfrm>
          <a:prstGeom prst="ellipse">
            <a:avLst/>
          </a:prstGeom>
          <a:noFill/>
          <a:ln w="57150">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5" rIns="91430" bIns="45715" anchor="ct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eaLnBrk="1" hangingPunct="1">
              <a:spcBef>
                <a:spcPct val="0"/>
              </a:spcBef>
              <a:buClrTx/>
              <a:buSzTx/>
              <a:buFontTx/>
              <a:buNone/>
            </a:pPr>
            <a:endParaRPr lang="en-US" altLang="en-US" sz="1800">
              <a:latin typeface="Arial" charset="0"/>
            </a:endParaRPr>
          </a:p>
        </p:txBody>
      </p:sp>
      <p:sp>
        <p:nvSpPr>
          <p:cNvPr id="82950" name="Line 6"/>
          <p:cNvSpPr>
            <a:spLocks noChangeShapeType="1"/>
          </p:cNvSpPr>
          <p:nvPr/>
        </p:nvSpPr>
        <p:spPr bwMode="auto">
          <a:xfrm rot="41827">
            <a:off x="4413250" y="3503613"/>
            <a:ext cx="6350" cy="534987"/>
          </a:xfrm>
          <a:prstGeom prst="line">
            <a:avLst/>
          </a:prstGeom>
          <a:noFill/>
          <a:ln w="381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5" rIns="91430" bIns="45715" anchor="ctr"/>
          <a:lstStyle/>
          <a:p>
            <a:endParaRPr lang="en-US"/>
          </a:p>
        </p:txBody>
      </p:sp>
    </p:spTree>
    <p:extLst>
      <p:ext uri="{BB962C8B-B14F-4D97-AF65-F5344CB8AC3E}">
        <p14:creationId xmlns:p14="http://schemas.microsoft.com/office/powerpoint/2010/main" val="2765251669"/>
      </p:ext>
    </p:extLst>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a:xfrm>
            <a:off x="334963" y="381000"/>
            <a:ext cx="8229600" cy="1143000"/>
          </a:xfrm>
        </p:spPr>
        <p:txBody>
          <a:bodyPr>
            <a:normAutofit fontScale="90000"/>
          </a:bodyPr>
          <a:lstStyle/>
          <a:p>
            <a:pPr>
              <a:defRPr/>
            </a:pPr>
            <a:r>
              <a:rPr lang="en-US" altLang="en-US" sz="3200"/>
              <a:t>V2 receptors antagonists inhibit cystogenesis in animal models of autosomal recessive PKD and nephronophthisis </a:t>
            </a:r>
          </a:p>
        </p:txBody>
      </p:sp>
      <p:sp>
        <p:nvSpPr>
          <p:cNvPr id="90115" name="TextBox 3"/>
          <p:cNvSpPr txBox="1">
            <a:spLocks noChangeArrowheads="1"/>
          </p:cNvSpPr>
          <p:nvPr/>
        </p:nvSpPr>
        <p:spPr bwMode="auto">
          <a:xfrm>
            <a:off x="346075" y="3810000"/>
            <a:ext cx="180181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eaLnBrk="1" hangingPunct="1">
              <a:spcBef>
                <a:spcPct val="0"/>
              </a:spcBef>
              <a:buClrTx/>
              <a:buSzTx/>
              <a:buFontTx/>
              <a:buNone/>
            </a:pPr>
            <a:r>
              <a:rPr lang="en-US" altLang="en-US" sz="1800">
                <a:solidFill>
                  <a:srgbClr val="FFFF00"/>
                </a:solidFill>
                <a:latin typeface="Arial" charset="0"/>
              </a:rPr>
              <a:t>J Am Soc Nephrol 2005; 16: 846-851</a:t>
            </a:r>
          </a:p>
        </p:txBody>
      </p:sp>
      <p:pic>
        <p:nvPicPr>
          <p:cNvPr id="9011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47901" y="3808413"/>
            <a:ext cx="5486400" cy="12319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011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47901" y="2270125"/>
            <a:ext cx="5486400" cy="101758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0118" name="Rectangle 4"/>
          <p:cNvSpPr>
            <a:spLocks noChangeArrowheads="1"/>
          </p:cNvSpPr>
          <p:nvPr/>
        </p:nvSpPr>
        <p:spPr bwMode="auto">
          <a:xfrm>
            <a:off x="152400" y="2154744"/>
            <a:ext cx="1789113" cy="1209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eaLnBrk="1" hangingPunct="1">
              <a:spcBef>
                <a:spcPct val="0"/>
              </a:spcBef>
              <a:buClrTx/>
              <a:buSzTx/>
              <a:buFontTx/>
              <a:buNone/>
            </a:pPr>
            <a:r>
              <a:rPr lang="en-US" altLang="en-US" sz="1800">
                <a:latin typeface="Arial" charset="0"/>
              </a:rPr>
              <a:t>Nature Medicine 2003; 9 (10): 1323-1326</a:t>
            </a:r>
          </a:p>
        </p:txBody>
      </p:sp>
    </p:spTree>
    <p:extLst>
      <p:ext uri="{BB962C8B-B14F-4D97-AF65-F5344CB8AC3E}">
        <p14:creationId xmlns:p14="http://schemas.microsoft.com/office/powerpoint/2010/main" val="981053815"/>
      </p:ext>
    </p:extLst>
  </p:cSld>
  <p:clrMapOvr>
    <a:masterClrMapping/>
  </p:clrMapOvr>
  <p:transition spd="slow"/>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a:defRPr/>
            </a:pPr>
            <a:r>
              <a:rPr lang="en-US" altLang="en-US" smtClean="0">
                <a:solidFill>
                  <a:srgbClr val="FFFF00"/>
                </a:solidFill>
              </a:rPr>
              <a:t>Vasopressin and ADPKD</a:t>
            </a:r>
          </a:p>
        </p:txBody>
      </p:sp>
      <p:sp>
        <p:nvSpPr>
          <p:cNvPr id="83971" name="Rectangle 3"/>
          <p:cNvSpPr>
            <a:spLocks noGrp="1" noChangeArrowheads="1"/>
          </p:cNvSpPr>
          <p:nvPr>
            <p:ph idx="1"/>
          </p:nvPr>
        </p:nvSpPr>
        <p:spPr/>
        <p:txBody>
          <a:bodyPr>
            <a:normAutofit fontScale="77500" lnSpcReduction="20000"/>
          </a:bodyPr>
          <a:lstStyle/>
          <a:p>
            <a:pPr eaLnBrk="1" hangingPunct="1">
              <a:lnSpc>
                <a:spcPct val="90000"/>
              </a:lnSpc>
            </a:pPr>
            <a:r>
              <a:rPr lang="en-US" altLang="en-US" dirty="0" smtClean="0">
                <a:solidFill>
                  <a:srgbClr val="FFFF00"/>
                </a:solidFill>
              </a:rPr>
              <a:t>Direct correlation between higher vasopressin level and decline in kidney function</a:t>
            </a:r>
          </a:p>
          <a:p>
            <a:pPr eaLnBrk="1" hangingPunct="1">
              <a:lnSpc>
                <a:spcPct val="90000"/>
              </a:lnSpc>
            </a:pPr>
            <a:endParaRPr lang="en-US" altLang="en-US" dirty="0" smtClean="0">
              <a:solidFill>
                <a:srgbClr val="FFFF00"/>
              </a:solidFill>
            </a:endParaRPr>
          </a:p>
          <a:p>
            <a:pPr eaLnBrk="1" hangingPunct="1">
              <a:lnSpc>
                <a:spcPct val="90000"/>
              </a:lnSpc>
            </a:pPr>
            <a:r>
              <a:rPr lang="en-US" altLang="en-US" dirty="0" smtClean="0">
                <a:solidFill>
                  <a:srgbClr val="FFFF00"/>
                </a:solidFill>
              </a:rPr>
              <a:t>V2RA (</a:t>
            </a:r>
            <a:r>
              <a:rPr lang="en-US" altLang="en-US" dirty="0" err="1" smtClean="0">
                <a:solidFill>
                  <a:srgbClr val="FFFF00"/>
                </a:solidFill>
              </a:rPr>
              <a:t>Tolvaptan</a:t>
            </a:r>
            <a:r>
              <a:rPr lang="en-US" altLang="en-US" dirty="0" smtClean="0">
                <a:solidFill>
                  <a:srgbClr val="FFFF00"/>
                </a:solidFill>
              </a:rPr>
              <a:t>) appears to be </a:t>
            </a:r>
            <a:r>
              <a:rPr lang="en-US" altLang="en-US" dirty="0" err="1" smtClean="0">
                <a:solidFill>
                  <a:srgbClr val="FFFF00"/>
                </a:solidFill>
              </a:rPr>
              <a:t>renoprotective</a:t>
            </a:r>
            <a:r>
              <a:rPr lang="en-US" altLang="en-US" dirty="0" smtClean="0">
                <a:solidFill>
                  <a:srgbClr val="FFFF00"/>
                </a:solidFill>
              </a:rPr>
              <a:t> at the expense of physiologic side effects</a:t>
            </a:r>
            <a:r>
              <a:rPr lang="en-US" altLang="en-US" dirty="0">
                <a:solidFill>
                  <a:srgbClr val="FFFF00"/>
                </a:solidFill>
              </a:rPr>
              <a:t> </a:t>
            </a:r>
            <a:r>
              <a:rPr lang="en-US" altLang="en-US" dirty="0" smtClean="0">
                <a:solidFill>
                  <a:srgbClr val="FFFF00"/>
                </a:solidFill>
              </a:rPr>
              <a:t>– for PKD1, but not PKD2 mutation</a:t>
            </a:r>
          </a:p>
          <a:p>
            <a:pPr eaLnBrk="1" hangingPunct="1">
              <a:lnSpc>
                <a:spcPct val="90000"/>
              </a:lnSpc>
            </a:pPr>
            <a:endParaRPr lang="en-US" altLang="en-US" dirty="0" smtClean="0">
              <a:solidFill>
                <a:srgbClr val="FFFF00"/>
              </a:solidFill>
            </a:endParaRPr>
          </a:p>
          <a:p>
            <a:pPr eaLnBrk="1" hangingPunct="1">
              <a:lnSpc>
                <a:spcPct val="90000"/>
              </a:lnSpc>
              <a:buFont typeface="Wingdings" pitchFamily="2" charset="2"/>
              <a:buChar char="Ø"/>
            </a:pPr>
            <a:r>
              <a:rPr lang="en-US" altLang="en-US" dirty="0" smtClean="0">
                <a:solidFill>
                  <a:srgbClr val="FFFF00"/>
                </a:solidFill>
              </a:rPr>
              <a:t>Intervene early (higher benefit) – slows cyst growth (decreased fluid secretion), but </a:t>
            </a:r>
            <a:r>
              <a:rPr lang="en-US" altLang="en-US" dirty="0" err="1" smtClean="0">
                <a:solidFill>
                  <a:srgbClr val="FFFF00"/>
                </a:solidFill>
              </a:rPr>
              <a:t>eGFR</a:t>
            </a:r>
            <a:r>
              <a:rPr lang="en-US" altLang="en-US" dirty="0" smtClean="0">
                <a:solidFill>
                  <a:srgbClr val="FFFF00"/>
                </a:solidFill>
              </a:rPr>
              <a:t> stable over 3 </a:t>
            </a:r>
            <a:r>
              <a:rPr lang="en-US" altLang="en-US" dirty="0" err="1" smtClean="0">
                <a:solidFill>
                  <a:srgbClr val="FFFF00"/>
                </a:solidFill>
              </a:rPr>
              <a:t>yrs</a:t>
            </a:r>
            <a:endParaRPr lang="en-US" altLang="en-US" dirty="0" smtClean="0">
              <a:solidFill>
                <a:srgbClr val="FFFF00"/>
              </a:solidFill>
            </a:endParaRPr>
          </a:p>
          <a:p>
            <a:pPr eaLnBrk="1" hangingPunct="1">
              <a:lnSpc>
                <a:spcPct val="90000"/>
              </a:lnSpc>
              <a:buFont typeface="Wingdings" pitchFamily="2" charset="2"/>
              <a:buChar char="Ø"/>
            </a:pPr>
            <a:endParaRPr lang="en-US" altLang="en-US" dirty="0" smtClean="0">
              <a:solidFill>
                <a:srgbClr val="FFFF00"/>
              </a:solidFill>
            </a:endParaRPr>
          </a:p>
          <a:p>
            <a:pPr eaLnBrk="1" hangingPunct="1">
              <a:lnSpc>
                <a:spcPct val="90000"/>
              </a:lnSpc>
              <a:buFont typeface="Wingdings" pitchFamily="2" charset="2"/>
              <a:buChar char="Ø"/>
            </a:pPr>
            <a:r>
              <a:rPr lang="en-US" altLang="en-US" dirty="0" smtClean="0">
                <a:solidFill>
                  <a:srgbClr val="FFFF00"/>
                </a:solidFill>
              </a:rPr>
              <a:t>On withdrawal, TKV growth resumes at expected rates.</a:t>
            </a:r>
            <a:br>
              <a:rPr lang="en-US" altLang="en-US" dirty="0" smtClean="0">
                <a:solidFill>
                  <a:srgbClr val="FFFF00"/>
                </a:solidFill>
              </a:rPr>
            </a:br>
            <a:endParaRPr lang="en-US" altLang="en-US" dirty="0" smtClean="0">
              <a:solidFill>
                <a:srgbClr val="FFFF00"/>
              </a:solidFill>
            </a:endParaRPr>
          </a:p>
          <a:p>
            <a:pPr eaLnBrk="1" hangingPunct="1">
              <a:lnSpc>
                <a:spcPct val="90000"/>
              </a:lnSpc>
              <a:buFont typeface="Wingdings" pitchFamily="2" charset="2"/>
              <a:buChar char="Ø"/>
            </a:pPr>
            <a:r>
              <a:rPr lang="en-US" altLang="en-US" sz="1600" dirty="0">
                <a:solidFill>
                  <a:srgbClr val="FFFF00"/>
                </a:solidFill>
              </a:rPr>
              <a:t>Torres, et al </a:t>
            </a:r>
            <a:r>
              <a:rPr lang="en-US" altLang="en-US" sz="1600" dirty="0" smtClean="0">
                <a:solidFill>
                  <a:srgbClr val="FFFF00"/>
                </a:solidFill>
              </a:rPr>
              <a:t>TEMPO Trial NEJM 2012; 367:1930-1942</a:t>
            </a:r>
            <a:endParaRPr lang="en-US" altLang="en-US" sz="1600" dirty="0">
              <a:solidFill>
                <a:srgbClr val="FFFF00"/>
              </a:solidFill>
            </a:endParaRPr>
          </a:p>
          <a:p>
            <a:pPr eaLnBrk="1" hangingPunct="1">
              <a:lnSpc>
                <a:spcPct val="90000"/>
              </a:lnSpc>
            </a:pPr>
            <a:endParaRPr lang="en-US" altLang="en-US" dirty="0" smtClean="0"/>
          </a:p>
        </p:txBody>
      </p:sp>
    </p:spTree>
    <p:extLst>
      <p:ext uri="{BB962C8B-B14F-4D97-AF65-F5344CB8AC3E}">
        <p14:creationId xmlns:p14="http://schemas.microsoft.com/office/powerpoint/2010/main" val="400177990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of TEMPO Trial </a:t>
            </a:r>
            <a:endParaRPr lang="en-US" dirty="0"/>
          </a:p>
        </p:txBody>
      </p:sp>
      <p:sp>
        <p:nvSpPr>
          <p:cNvPr id="3" name="Content Placeholder 2"/>
          <p:cNvSpPr>
            <a:spLocks noGrp="1"/>
          </p:cNvSpPr>
          <p:nvPr>
            <p:ph idx="1"/>
          </p:nvPr>
        </p:nvSpPr>
        <p:spPr/>
        <p:txBody>
          <a:bodyPr>
            <a:normAutofit/>
          </a:bodyPr>
          <a:lstStyle/>
          <a:p>
            <a:r>
              <a:rPr lang="en-US" u="sng" dirty="0" err="1" smtClean="0"/>
              <a:t>Tolvaptan</a:t>
            </a:r>
            <a:r>
              <a:rPr lang="en-US" dirty="0" smtClean="0"/>
              <a:t>                   </a:t>
            </a:r>
            <a:r>
              <a:rPr lang="en-US" u="sng" dirty="0" smtClean="0"/>
              <a:t>Placebo</a:t>
            </a:r>
          </a:p>
          <a:p>
            <a:pPr marL="0" indent="0">
              <a:buNone/>
            </a:pPr>
            <a:r>
              <a:rPr lang="en-US" dirty="0" smtClean="0"/>
              <a:t>I </a:t>
            </a:r>
            <a:r>
              <a:rPr lang="en-US" dirty="0" err="1" smtClean="0"/>
              <a:t>yr</a:t>
            </a:r>
            <a:r>
              <a:rPr lang="en-US" dirty="0" smtClean="0"/>
              <a:t>: </a:t>
            </a:r>
            <a:r>
              <a:rPr lang="en-US" dirty="0" err="1" smtClean="0"/>
              <a:t>eGFR</a:t>
            </a:r>
            <a:r>
              <a:rPr lang="en-US" dirty="0" smtClean="0"/>
              <a:t>  -2.34            -3.61 ml/min    </a:t>
            </a:r>
          </a:p>
          <a:p>
            <a:pPr marL="0" indent="0">
              <a:buNone/>
            </a:pPr>
            <a:r>
              <a:rPr lang="en-US" dirty="0" smtClean="0"/>
              <a:t>             </a:t>
            </a:r>
          </a:p>
          <a:p>
            <a:pPr marL="0" indent="0">
              <a:buNone/>
            </a:pPr>
            <a:r>
              <a:rPr lang="en-US" dirty="0" smtClean="0"/>
              <a:t>1.27 ml/min/1.73 m²  not clinically significant: </a:t>
            </a:r>
          </a:p>
          <a:p>
            <a:pPr marL="0" indent="0">
              <a:buNone/>
            </a:pPr>
            <a:r>
              <a:rPr lang="en-US" dirty="0" smtClean="0"/>
              <a:t>&gt;55 years of age</a:t>
            </a:r>
          </a:p>
          <a:p>
            <a:pPr marL="0" indent="0">
              <a:buNone/>
            </a:pPr>
            <a:r>
              <a:rPr lang="en-US" dirty="0" smtClean="0"/>
              <a:t>Non-white</a:t>
            </a:r>
          </a:p>
          <a:p>
            <a:pPr marL="0" indent="0">
              <a:buNone/>
            </a:pPr>
            <a:r>
              <a:rPr lang="en-US" dirty="0" smtClean="0"/>
              <a:t>Stage 2 CKD</a:t>
            </a:r>
          </a:p>
          <a:p>
            <a:pPr marL="0" indent="0">
              <a:buNone/>
            </a:pPr>
            <a:endParaRPr lang="en-US" dirty="0"/>
          </a:p>
        </p:txBody>
      </p:sp>
    </p:spTree>
    <p:extLst>
      <p:ext uri="{BB962C8B-B14F-4D97-AF65-F5344CB8AC3E}">
        <p14:creationId xmlns:p14="http://schemas.microsoft.com/office/powerpoint/2010/main" val="1740541036"/>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5"/>
          <p:cNvSpPr>
            <a:spLocks noGrp="1" noChangeArrowheads="1"/>
          </p:cNvSpPr>
          <p:nvPr>
            <p:ph type="title"/>
          </p:nvPr>
        </p:nvSpPr>
        <p:spPr/>
        <p:txBody>
          <a:bodyPr>
            <a:normAutofit/>
          </a:bodyPr>
          <a:lstStyle/>
          <a:p>
            <a:pPr>
              <a:defRPr/>
            </a:pPr>
            <a:r>
              <a:rPr lang="en-US" altLang="en-US" smtClean="0"/>
              <a:t>TKV &amp; GFR – 3Yrs of Tolvaptan</a:t>
            </a:r>
          </a:p>
        </p:txBody>
      </p:sp>
      <p:sp>
        <p:nvSpPr>
          <p:cNvPr id="92163" name="Rectangle 3"/>
          <p:cNvSpPr>
            <a:spLocks noGrp="1" noChangeArrowheads="1"/>
          </p:cNvSpPr>
          <p:nvPr>
            <p:ph type="body" idx="4294967295"/>
          </p:nvPr>
        </p:nvSpPr>
        <p:spPr>
          <a:xfrm>
            <a:off x="0" y="1600200"/>
            <a:ext cx="8229600" cy="4525963"/>
          </a:xfrm>
        </p:spPr>
        <p:txBody>
          <a:bodyPr/>
          <a:lstStyle/>
          <a:p>
            <a:pPr eaLnBrk="1" hangingPunct="1"/>
            <a:endParaRPr lang="en-US" altLang="en-US" smtClean="0"/>
          </a:p>
          <a:p>
            <a:pPr eaLnBrk="1" hangingPunct="1"/>
            <a:endParaRPr lang="en-US" altLang="en-US" smtClean="0"/>
          </a:p>
        </p:txBody>
      </p:sp>
      <p:pic>
        <p:nvPicPr>
          <p:cNvPr id="92164" name="Picture 4"/>
          <p:cNvPicPr>
            <a:picLocks noChangeAspect="1" noChangeArrowheads="1"/>
          </p:cNvPicPr>
          <p:nvPr/>
        </p:nvPicPr>
        <p:blipFill>
          <a:blip r:embed="rId2">
            <a:extLst>
              <a:ext uri="{28A0092B-C50C-407E-A947-70E740481C1C}">
                <a14:useLocalDpi xmlns:a14="http://schemas.microsoft.com/office/drawing/2010/main" val="0"/>
              </a:ext>
            </a:extLst>
          </a:blip>
          <a:srcRect l="13855" r="9346" b="70587"/>
          <a:stretch>
            <a:fillRect/>
          </a:stretch>
        </p:blipFill>
        <p:spPr bwMode="auto">
          <a:xfrm>
            <a:off x="152400" y="2057401"/>
            <a:ext cx="8763000" cy="2595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5058930"/>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TEMPO &amp; REPRISE Trials</a:t>
            </a:r>
            <a:endParaRPr lang="en-US" dirty="0"/>
          </a:p>
        </p:txBody>
      </p:sp>
      <p:sp>
        <p:nvSpPr>
          <p:cNvPr id="3" name="Content Placeholder 2"/>
          <p:cNvSpPr>
            <a:spLocks noGrp="1"/>
          </p:cNvSpPr>
          <p:nvPr>
            <p:ph idx="1"/>
          </p:nvPr>
        </p:nvSpPr>
        <p:spPr>
          <a:xfrm>
            <a:off x="381000" y="1242218"/>
            <a:ext cx="8305800" cy="5387182"/>
          </a:xfrm>
        </p:spPr>
        <p:txBody>
          <a:bodyPr>
            <a:normAutofit fontScale="70000" lnSpcReduction="20000"/>
          </a:bodyPr>
          <a:lstStyle/>
          <a:p>
            <a:r>
              <a:rPr lang="en-US" dirty="0" smtClean="0"/>
              <a:t>For younger cohort, </a:t>
            </a:r>
            <a:r>
              <a:rPr lang="en-US" i="1" u="sng" dirty="0" smtClean="0"/>
              <a:t>potentially</a:t>
            </a:r>
            <a:r>
              <a:rPr lang="en-US" dirty="0" smtClean="0"/>
              <a:t> extend time to ESRD:  6.2 to 9 years. Renal function stable w 2 yrs. Rx</a:t>
            </a:r>
          </a:p>
          <a:p>
            <a:endParaRPr lang="en-US" dirty="0" smtClean="0"/>
          </a:p>
          <a:p>
            <a:r>
              <a:rPr lang="en-US" dirty="0" smtClean="0"/>
              <a:t>SAE higher in </a:t>
            </a:r>
            <a:r>
              <a:rPr lang="en-US" dirty="0" err="1" smtClean="0"/>
              <a:t>Tolvaptan</a:t>
            </a:r>
            <a:r>
              <a:rPr lang="en-US" dirty="0"/>
              <a:t> </a:t>
            </a:r>
            <a:r>
              <a:rPr lang="en-US" dirty="0" smtClean="0"/>
              <a:t>group: </a:t>
            </a:r>
          </a:p>
          <a:p>
            <a:r>
              <a:rPr lang="en-US" dirty="0"/>
              <a:t> </a:t>
            </a:r>
            <a:r>
              <a:rPr lang="en-US" dirty="0" smtClean="0"/>
              <a:t>  * 12.5%  vs 8.8%  overall</a:t>
            </a:r>
          </a:p>
          <a:p>
            <a:r>
              <a:rPr lang="en-US" dirty="0"/>
              <a:t> </a:t>
            </a:r>
            <a:r>
              <a:rPr lang="en-US" dirty="0" smtClean="0"/>
              <a:t>  *  Liver-related events – 10.9% vs 5.3 %</a:t>
            </a:r>
          </a:p>
          <a:p>
            <a:r>
              <a:rPr lang="en-US" dirty="0"/>
              <a:t> </a:t>
            </a:r>
            <a:r>
              <a:rPr lang="en-US" dirty="0" smtClean="0"/>
              <a:t>  *  DC rates – 9.5% vs 2.2%</a:t>
            </a:r>
          </a:p>
          <a:p>
            <a:endParaRPr lang="en-US" dirty="0" smtClean="0"/>
          </a:p>
          <a:p>
            <a:r>
              <a:rPr lang="en-US" dirty="0" smtClean="0"/>
              <a:t>Health </a:t>
            </a:r>
            <a:r>
              <a:rPr lang="en-US" dirty="0"/>
              <a:t>Related </a:t>
            </a:r>
            <a:r>
              <a:rPr lang="en-US" dirty="0" err="1" smtClean="0"/>
              <a:t>QoL</a:t>
            </a:r>
            <a:r>
              <a:rPr lang="en-US" dirty="0" smtClean="0"/>
              <a:t> – long tem use ; adaptation to </a:t>
            </a:r>
            <a:r>
              <a:rPr lang="en-US" dirty="0" err="1" smtClean="0"/>
              <a:t>aquaresis</a:t>
            </a:r>
            <a:r>
              <a:rPr lang="en-US" dirty="0" smtClean="0"/>
              <a:t> </a:t>
            </a:r>
            <a:endParaRPr lang="en-US" dirty="0"/>
          </a:p>
          <a:p>
            <a:endParaRPr lang="en-US" dirty="0" smtClean="0"/>
          </a:p>
          <a:p>
            <a:r>
              <a:rPr lang="en-US" dirty="0" smtClean="0"/>
              <a:t>Significant Limitation: continuous </a:t>
            </a:r>
            <a:r>
              <a:rPr lang="en-US" dirty="0" err="1" smtClean="0"/>
              <a:t>eGFR</a:t>
            </a:r>
            <a:r>
              <a:rPr lang="en-US" dirty="0" smtClean="0"/>
              <a:t> outcome (less precise vs hard outcome such as 50% decline in </a:t>
            </a:r>
            <a:r>
              <a:rPr lang="en-US" dirty="0" err="1" smtClean="0"/>
              <a:t>eGFR</a:t>
            </a:r>
            <a:r>
              <a:rPr lang="en-US" dirty="0" smtClean="0"/>
              <a:t> or ESRD) .  </a:t>
            </a:r>
          </a:p>
          <a:p>
            <a:endParaRPr lang="en-US" sz="1800" dirty="0" smtClean="0"/>
          </a:p>
          <a:p>
            <a:r>
              <a:rPr lang="en-US" sz="1800" dirty="0" smtClean="0"/>
              <a:t>Reprise Trial. NEJM 2017;377:1930-1942</a:t>
            </a:r>
            <a:endParaRPr lang="en-US" sz="1800" dirty="0"/>
          </a:p>
        </p:txBody>
      </p:sp>
    </p:spTree>
    <p:extLst>
      <p:ext uri="{BB962C8B-B14F-4D97-AF65-F5344CB8AC3E}">
        <p14:creationId xmlns:p14="http://schemas.microsoft.com/office/powerpoint/2010/main" val="265933293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err="1" smtClean="0"/>
              <a:t>Tolvaptan</a:t>
            </a:r>
            <a:r>
              <a:rPr lang="en-US" dirty="0" smtClean="0"/>
              <a:t> (TLV)</a:t>
            </a:r>
            <a:endParaRPr lang="en-US" dirty="0"/>
          </a:p>
        </p:txBody>
      </p:sp>
      <p:sp>
        <p:nvSpPr>
          <p:cNvPr id="3" name="Content Placeholder 2"/>
          <p:cNvSpPr>
            <a:spLocks noGrp="1"/>
          </p:cNvSpPr>
          <p:nvPr>
            <p:ph idx="1"/>
          </p:nvPr>
        </p:nvSpPr>
        <p:spPr>
          <a:xfrm>
            <a:off x="457200" y="1219200"/>
            <a:ext cx="8229600" cy="4830763"/>
          </a:xfrm>
        </p:spPr>
        <p:txBody>
          <a:bodyPr>
            <a:normAutofit fontScale="85000" lnSpcReduction="20000"/>
          </a:bodyPr>
          <a:lstStyle/>
          <a:p>
            <a:r>
              <a:rPr lang="en-US" dirty="0" smtClean="0"/>
              <a:t>increasing dose of TLV appears to suppress decline in kidney function over 3 </a:t>
            </a:r>
            <a:r>
              <a:rPr lang="en-US" dirty="0" err="1" smtClean="0"/>
              <a:t>yrs</a:t>
            </a:r>
            <a:r>
              <a:rPr lang="en-US" dirty="0" smtClean="0"/>
              <a:t>, irrespective of effect on TKV.</a:t>
            </a:r>
          </a:p>
          <a:p>
            <a:endParaRPr lang="en-US" dirty="0" smtClean="0"/>
          </a:p>
          <a:p>
            <a:pPr marL="0" indent="0">
              <a:buNone/>
            </a:pPr>
            <a:r>
              <a:rPr lang="en-US" dirty="0"/>
              <a:t> </a:t>
            </a:r>
            <a:r>
              <a:rPr lang="en-US" dirty="0" smtClean="0"/>
              <a:t>  TLV appears safe in pts &gt;50 </a:t>
            </a:r>
            <a:r>
              <a:rPr lang="en-US" dirty="0" err="1" smtClean="0"/>
              <a:t>yo</a:t>
            </a:r>
            <a:r>
              <a:rPr lang="en-US" dirty="0" smtClean="0"/>
              <a:t> with Stage 3b-4  </a:t>
            </a:r>
          </a:p>
          <a:p>
            <a:pPr marL="0" indent="0">
              <a:buNone/>
            </a:pPr>
            <a:r>
              <a:rPr lang="en-US" dirty="0" smtClean="0"/>
              <a:t>   CKD, but  caution w GFR &lt;30 cc/min</a:t>
            </a:r>
          </a:p>
          <a:p>
            <a:pPr marL="0" indent="0">
              <a:buNone/>
            </a:pPr>
            <a:endParaRPr lang="en-US" dirty="0" smtClean="0"/>
          </a:p>
          <a:p>
            <a:r>
              <a:rPr lang="en-US" dirty="0" smtClean="0"/>
              <a:t>Rx Emergent Adverse Effects (TEAE)</a:t>
            </a:r>
          </a:p>
          <a:p>
            <a:r>
              <a:rPr lang="en-US" dirty="0"/>
              <a:t> </a:t>
            </a:r>
            <a:r>
              <a:rPr lang="en-US" dirty="0" smtClean="0"/>
              <a:t>  - ~90% had TEAE, but only 17% SAE (5-6% discontinued med) </a:t>
            </a:r>
          </a:p>
          <a:p>
            <a:r>
              <a:rPr lang="en-US" dirty="0"/>
              <a:t> </a:t>
            </a:r>
            <a:r>
              <a:rPr lang="en-US" dirty="0" smtClean="0"/>
              <a:t>  - Liver toxicity: 1</a:t>
            </a:r>
            <a:r>
              <a:rPr lang="en-US" baseline="30000" dirty="0" smtClean="0"/>
              <a:t>st</a:t>
            </a:r>
            <a:r>
              <a:rPr lang="en-US" dirty="0" smtClean="0"/>
              <a:t> 18 mos. greatest susceptibility. Longer exposure, less DC due to AE</a:t>
            </a:r>
            <a:endParaRPr lang="en-US" dirty="0"/>
          </a:p>
        </p:txBody>
      </p:sp>
    </p:spTree>
    <p:extLst>
      <p:ext uri="{BB962C8B-B14F-4D97-AF65-F5344CB8AC3E}">
        <p14:creationId xmlns:p14="http://schemas.microsoft.com/office/powerpoint/2010/main" val="21816970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Side Effects of </a:t>
            </a:r>
            <a:r>
              <a:rPr lang="en-US" dirty="0" err="1" smtClean="0"/>
              <a:t>Tolvaptan</a:t>
            </a:r>
            <a:endParaRPr lang="en-US" dirty="0"/>
          </a:p>
        </p:txBody>
      </p:sp>
      <p:sp>
        <p:nvSpPr>
          <p:cNvPr id="3" name="Content Placeholder 2"/>
          <p:cNvSpPr>
            <a:spLocks noGrp="1"/>
          </p:cNvSpPr>
          <p:nvPr>
            <p:ph idx="1"/>
          </p:nvPr>
        </p:nvSpPr>
        <p:spPr/>
        <p:txBody>
          <a:bodyPr/>
          <a:lstStyle/>
          <a:p>
            <a:r>
              <a:rPr lang="en-US" dirty="0" smtClean="0"/>
              <a:t>                   TEMPO      REPRISE</a:t>
            </a:r>
          </a:p>
          <a:p>
            <a:r>
              <a:rPr lang="en-US" dirty="0" smtClean="0"/>
              <a:t>Thirst              23%             32%</a:t>
            </a:r>
          </a:p>
          <a:p>
            <a:r>
              <a:rPr lang="en-US" dirty="0" smtClean="0"/>
              <a:t>Polyuria          20%             32%</a:t>
            </a:r>
          </a:p>
          <a:p>
            <a:r>
              <a:rPr lang="en-US" dirty="0" err="1" smtClean="0"/>
              <a:t>Nocturia</a:t>
            </a:r>
            <a:r>
              <a:rPr lang="en-US" dirty="0" smtClean="0"/>
              <a:t> (&gt;3)  15%             22%</a:t>
            </a:r>
          </a:p>
          <a:p>
            <a:r>
              <a:rPr lang="en-US" dirty="0" smtClean="0"/>
              <a:t>Hypertension                      17%</a:t>
            </a:r>
          </a:p>
          <a:p>
            <a:r>
              <a:rPr lang="en-US" dirty="0" smtClean="0"/>
              <a:t>Renal pain                           20%</a:t>
            </a:r>
          </a:p>
          <a:p>
            <a:r>
              <a:rPr lang="en-US" dirty="0" err="1" smtClean="0"/>
              <a:t>Nasophayngitis</a:t>
            </a:r>
            <a:r>
              <a:rPr lang="en-US" dirty="0" smtClean="0"/>
              <a:t>                   15%</a:t>
            </a:r>
            <a:endParaRPr lang="en-US" dirty="0"/>
          </a:p>
        </p:txBody>
      </p:sp>
    </p:spTree>
    <p:extLst>
      <p:ext uri="{BB962C8B-B14F-4D97-AF65-F5344CB8AC3E}">
        <p14:creationId xmlns:p14="http://schemas.microsoft.com/office/powerpoint/2010/main" val="72928441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6" name="Rectangle 3"/>
          <p:cNvSpPr>
            <a:spLocks noChangeArrowheads="1"/>
          </p:cNvSpPr>
          <p:nvPr/>
        </p:nvSpPr>
        <p:spPr bwMode="auto">
          <a:xfrm>
            <a:off x="914401" y="5562600"/>
            <a:ext cx="3478328" cy="371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5" rIns="91430" bIns="45715">
            <a:spAutoFit/>
          </a:bodyP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eaLnBrk="1" hangingPunct="1">
              <a:spcBef>
                <a:spcPct val="0"/>
              </a:spcBef>
              <a:buClrTx/>
              <a:buSzTx/>
              <a:buFontTx/>
              <a:buNone/>
            </a:pPr>
            <a:r>
              <a:rPr lang="en-US" altLang="en-US" sz="1800">
                <a:latin typeface="Arial" charset="0"/>
              </a:rPr>
              <a:t>J Am Soc Nephrol 2008; 19: 1-2</a:t>
            </a:r>
          </a:p>
        </p:txBody>
      </p:sp>
      <p:pic>
        <p:nvPicPr>
          <p:cNvPr id="9523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951" y="1163638"/>
            <a:ext cx="8756650" cy="338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214143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ctrTitle"/>
          </p:nvPr>
        </p:nvSpPr>
        <p:spPr>
          <a:xfrm>
            <a:off x="838200" y="1"/>
            <a:ext cx="7772400" cy="1470025"/>
          </a:xfrm>
        </p:spPr>
        <p:txBody>
          <a:bodyPr/>
          <a:lstStyle/>
          <a:p>
            <a:pPr>
              <a:defRPr/>
            </a:pPr>
            <a:r>
              <a:rPr lang="en-US" altLang="en-US" smtClean="0">
                <a:solidFill>
                  <a:srgbClr val="FFFF99"/>
                </a:solidFill>
              </a:rPr>
              <a:t>Water in Treatment in PKD</a:t>
            </a:r>
          </a:p>
        </p:txBody>
      </p:sp>
      <p:sp>
        <p:nvSpPr>
          <p:cNvPr id="94211" name="Rectangle 3"/>
          <p:cNvSpPr>
            <a:spLocks noGrp="1" noChangeArrowheads="1"/>
          </p:cNvSpPr>
          <p:nvPr>
            <p:ph type="subTitle" idx="1"/>
          </p:nvPr>
        </p:nvSpPr>
        <p:spPr>
          <a:xfrm>
            <a:off x="1295400" y="1447800"/>
            <a:ext cx="7086600" cy="1600200"/>
          </a:xfrm>
        </p:spPr>
        <p:txBody>
          <a:bodyPr/>
          <a:lstStyle/>
          <a:p>
            <a:pPr eaLnBrk="1" hangingPunct="1">
              <a:lnSpc>
                <a:spcPct val="80000"/>
              </a:lnSpc>
            </a:pPr>
            <a:r>
              <a:rPr lang="en-US" altLang="en-US" sz="2000" b="1">
                <a:solidFill>
                  <a:srgbClr val="FFFF99"/>
                </a:solidFill>
              </a:rPr>
              <a:t>Tubule cell proliferation – Transepithelial fluid secretion</a:t>
            </a:r>
          </a:p>
          <a:p>
            <a:pPr eaLnBrk="1" hangingPunct="1">
              <a:lnSpc>
                <a:spcPct val="80000"/>
              </a:lnSpc>
            </a:pPr>
            <a:endParaRPr lang="en-US" altLang="en-US" sz="2000" b="1">
              <a:solidFill>
                <a:srgbClr val="FFFF99"/>
              </a:solidFill>
            </a:endParaRPr>
          </a:p>
          <a:p>
            <a:pPr eaLnBrk="1" hangingPunct="1">
              <a:lnSpc>
                <a:spcPct val="80000"/>
              </a:lnSpc>
            </a:pPr>
            <a:r>
              <a:rPr lang="en-US" altLang="en-US" sz="1600">
                <a:solidFill>
                  <a:srgbClr val="FFFF99"/>
                </a:solidFill>
              </a:rPr>
              <a:t>			</a:t>
            </a:r>
          </a:p>
          <a:p>
            <a:pPr eaLnBrk="1" hangingPunct="1">
              <a:lnSpc>
                <a:spcPct val="80000"/>
              </a:lnSpc>
            </a:pPr>
            <a:r>
              <a:rPr lang="en-US" altLang="en-US" sz="1600">
                <a:solidFill>
                  <a:srgbClr val="FFFF99"/>
                </a:solidFill>
              </a:rPr>
              <a:t>			           </a:t>
            </a:r>
          </a:p>
          <a:p>
            <a:pPr eaLnBrk="1" hangingPunct="1">
              <a:lnSpc>
                <a:spcPct val="80000"/>
              </a:lnSpc>
            </a:pPr>
            <a:r>
              <a:rPr lang="en-US" altLang="en-US" sz="2000" b="1">
                <a:solidFill>
                  <a:srgbClr val="FFFF99"/>
                </a:solidFill>
              </a:rPr>
              <a:t>			             cAMP stimulates growth</a:t>
            </a:r>
          </a:p>
          <a:p>
            <a:pPr eaLnBrk="1" hangingPunct="1">
              <a:lnSpc>
                <a:spcPct val="80000"/>
              </a:lnSpc>
            </a:pPr>
            <a:endParaRPr lang="en-US" altLang="en-US" sz="2400">
              <a:solidFill>
                <a:srgbClr val="FFFF99"/>
              </a:solidFill>
            </a:endParaRPr>
          </a:p>
          <a:p>
            <a:pPr eaLnBrk="1" hangingPunct="1">
              <a:lnSpc>
                <a:spcPct val="80000"/>
              </a:lnSpc>
            </a:pPr>
            <a:endParaRPr lang="en-US" altLang="en-US" sz="1600"/>
          </a:p>
        </p:txBody>
      </p:sp>
      <p:sp>
        <p:nvSpPr>
          <p:cNvPr id="94212" name="Line 4"/>
          <p:cNvSpPr>
            <a:spLocks noChangeShapeType="1"/>
          </p:cNvSpPr>
          <p:nvPr/>
        </p:nvSpPr>
        <p:spPr bwMode="auto">
          <a:xfrm>
            <a:off x="2514600" y="2057400"/>
            <a:ext cx="0" cy="304800"/>
          </a:xfrm>
          <a:prstGeom prst="line">
            <a:avLst/>
          </a:prstGeom>
          <a:noFill/>
          <a:ln w="57150">
            <a:solidFill>
              <a:srgbClr val="66FF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lstStyle/>
          <a:p>
            <a:endParaRPr lang="en-US"/>
          </a:p>
        </p:txBody>
      </p:sp>
      <p:sp>
        <p:nvSpPr>
          <p:cNvPr id="94213" name="Line 5"/>
          <p:cNvSpPr>
            <a:spLocks noChangeShapeType="1"/>
          </p:cNvSpPr>
          <p:nvPr/>
        </p:nvSpPr>
        <p:spPr bwMode="auto">
          <a:xfrm>
            <a:off x="6248400" y="1981200"/>
            <a:ext cx="0" cy="381000"/>
          </a:xfrm>
          <a:prstGeom prst="line">
            <a:avLst/>
          </a:prstGeom>
          <a:noFill/>
          <a:ln w="57150">
            <a:solidFill>
              <a:srgbClr val="66FF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lstStyle/>
          <a:p>
            <a:endParaRPr lang="en-US"/>
          </a:p>
        </p:txBody>
      </p:sp>
      <p:sp>
        <p:nvSpPr>
          <p:cNvPr id="94214" name="Line 6"/>
          <p:cNvSpPr>
            <a:spLocks noChangeShapeType="1"/>
          </p:cNvSpPr>
          <p:nvPr/>
        </p:nvSpPr>
        <p:spPr bwMode="auto">
          <a:xfrm>
            <a:off x="2514600" y="2362200"/>
            <a:ext cx="3733800" cy="0"/>
          </a:xfrm>
          <a:prstGeom prst="line">
            <a:avLst/>
          </a:prstGeom>
          <a:noFill/>
          <a:ln w="57150">
            <a:solidFill>
              <a:srgbClr val="66FF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lstStyle/>
          <a:p>
            <a:endParaRPr lang="en-US"/>
          </a:p>
        </p:txBody>
      </p:sp>
      <p:sp>
        <p:nvSpPr>
          <p:cNvPr id="94215" name="Line 7"/>
          <p:cNvSpPr>
            <a:spLocks noChangeShapeType="1"/>
          </p:cNvSpPr>
          <p:nvPr/>
        </p:nvSpPr>
        <p:spPr bwMode="auto">
          <a:xfrm>
            <a:off x="4343400" y="2438400"/>
            <a:ext cx="0" cy="381000"/>
          </a:xfrm>
          <a:prstGeom prst="line">
            <a:avLst/>
          </a:prstGeom>
          <a:noFill/>
          <a:ln w="28575">
            <a:solidFill>
              <a:srgbClr val="66FF33"/>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lstStyle/>
          <a:p>
            <a:endParaRPr lang="en-US"/>
          </a:p>
        </p:txBody>
      </p:sp>
      <p:sp>
        <p:nvSpPr>
          <p:cNvPr id="94216" name="Line 8"/>
          <p:cNvSpPr>
            <a:spLocks noChangeShapeType="1"/>
          </p:cNvSpPr>
          <p:nvPr/>
        </p:nvSpPr>
        <p:spPr bwMode="auto">
          <a:xfrm flipH="1">
            <a:off x="4724400" y="2743200"/>
            <a:ext cx="381000" cy="0"/>
          </a:xfrm>
          <a:prstGeom prst="line">
            <a:avLst/>
          </a:prstGeom>
          <a:noFill/>
          <a:ln w="28575">
            <a:solidFill>
              <a:srgbClr val="66FF33"/>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lstStyle/>
          <a:p>
            <a:endParaRPr lang="en-US"/>
          </a:p>
        </p:txBody>
      </p:sp>
      <p:sp>
        <p:nvSpPr>
          <p:cNvPr id="94217" name="Text Box 9"/>
          <p:cNvSpPr txBox="1">
            <a:spLocks noChangeArrowheads="1"/>
          </p:cNvSpPr>
          <p:nvPr/>
        </p:nvSpPr>
        <p:spPr bwMode="auto">
          <a:xfrm>
            <a:off x="685801" y="3124200"/>
            <a:ext cx="8001000"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spAutoFit/>
          </a:bodyP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eaLnBrk="1" hangingPunct="1">
              <a:spcBef>
                <a:spcPct val="50000"/>
              </a:spcBef>
              <a:buClrTx/>
              <a:buSzTx/>
              <a:buFontTx/>
              <a:buNone/>
            </a:pPr>
            <a:r>
              <a:rPr lang="en-US" altLang="en-US" sz="2000" b="1">
                <a:solidFill>
                  <a:srgbClr val="FFFF99"/>
                </a:solidFill>
                <a:latin typeface="Arial" charset="0"/>
              </a:rPr>
              <a:t>		Enlarging Renal cysts					</a:t>
            </a:r>
          </a:p>
          <a:p>
            <a:pPr eaLnBrk="1" hangingPunct="1">
              <a:spcBef>
                <a:spcPct val="50000"/>
              </a:spcBef>
              <a:buClrTx/>
              <a:buSzTx/>
              <a:buFontTx/>
              <a:buNone/>
            </a:pPr>
            <a:r>
              <a:rPr lang="en-US" altLang="en-US" sz="2000" b="1">
                <a:solidFill>
                  <a:srgbClr val="FFFF99"/>
                </a:solidFill>
                <a:latin typeface="Arial" charset="0"/>
              </a:rPr>
              <a:t>					           V2 receptor</a:t>
            </a:r>
          </a:p>
          <a:p>
            <a:pPr eaLnBrk="1" hangingPunct="1">
              <a:spcBef>
                <a:spcPct val="50000"/>
              </a:spcBef>
              <a:buClrTx/>
              <a:buSzTx/>
              <a:buFontTx/>
              <a:buNone/>
            </a:pPr>
            <a:r>
              <a:rPr lang="en-US" altLang="en-US" sz="1800">
                <a:solidFill>
                  <a:srgbClr val="FFFF99"/>
                </a:solidFill>
                <a:latin typeface="Arial" charset="0"/>
              </a:rPr>
              <a:t>					</a:t>
            </a:r>
            <a:endParaRPr lang="en-US" altLang="en-US" sz="2000" b="1">
              <a:solidFill>
                <a:srgbClr val="FFFF99"/>
              </a:solidFill>
              <a:latin typeface="Arial" charset="0"/>
            </a:endParaRPr>
          </a:p>
          <a:p>
            <a:pPr eaLnBrk="1" hangingPunct="1">
              <a:spcBef>
                <a:spcPct val="50000"/>
              </a:spcBef>
              <a:buClrTx/>
              <a:buSzTx/>
              <a:buFontTx/>
              <a:buNone/>
            </a:pPr>
            <a:r>
              <a:rPr lang="en-US" altLang="en-US" sz="1800">
                <a:solidFill>
                  <a:srgbClr val="FFFF99"/>
                </a:solidFill>
                <a:latin typeface="Arial" charset="0"/>
              </a:rPr>
              <a:t>			                            </a:t>
            </a:r>
            <a:r>
              <a:rPr lang="en-US" altLang="en-US" sz="2000" b="1">
                <a:solidFill>
                  <a:srgbClr val="FFFF99"/>
                </a:solidFill>
                <a:latin typeface="Arial" charset="0"/>
              </a:rPr>
              <a:t>AVP (ADH)</a:t>
            </a:r>
          </a:p>
        </p:txBody>
      </p:sp>
      <p:sp>
        <p:nvSpPr>
          <p:cNvPr id="94218" name="Line 10"/>
          <p:cNvSpPr>
            <a:spLocks noChangeShapeType="1"/>
          </p:cNvSpPr>
          <p:nvPr/>
        </p:nvSpPr>
        <p:spPr bwMode="auto">
          <a:xfrm flipV="1">
            <a:off x="5791200" y="3124200"/>
            <a:ext cx="0" cy="1447800"/>
          </a:xfrm>
          <a:prstGeom prst="line">
            <a:avLst/>
          </a:prstGeom>
          <a:noFill/>
          <a:ln w="28575">
            <a:solidFill>
              <a:srgbClr val="66FF33"/>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lstStyle/>
          <a:p>
            <a:endParaRPr lang="en-US"/>
          </a:p>
        </p:txBody>
      </p:sp>
      <p:sp>
        <p:nvSpPr>
          <p:cNvPr id="94219" name="Line 11"/>
          <p:cNvSpPr>
            <a:spLocks noChangeShapeType="1"/>
          </p:cNvSpPr>
          <p:nvPr/>
        </p:nvSpPr>
        <p:spPr bwMode="auto">
          <a:xfrm>
            <a:off x="3124200" y="3581400"/>
            <a:ext cx="0" cy="914400"/>
          </a:xfrm>
          <a:prstGeom prst="line">
            <a:avLst/>
          </a:prstGeom>
          <a:noFill/>
          <a:ln w="28575">
            <a:solidFill>
              <a:srgbClr val="66FF33"/>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lstStyle/>
          <a:p>
            <a:endParaRPr lang="en-US"/>
          </a:p>
        </p:txBody>
      </p:sp>
      <p:sp>
        <p:nvSpPr>
          <p:cNvPr id="94220" name="Text Box 12"/>
          <p:cNvSpPr txBox="1">
            <a:spLocks noChangeArrowheads="1"/>
          </p:cNvSpPr>
          <p:nvPr/>
        </p:nvSpPr>
        <p:spPr bwMode="auto">
          <a:xfrm>
            <a:off x="838200" y="4648200"/>
            <a:ext cx="6934200" cy="1237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spAutoFit/>
          </a:bodyP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eaLnBrk="1" hangingPunct="1">
              <a:spcBef>
                <a:spcPct val="50000"/>
              </a:spcBef>
              <a:buClrTx/>
              <a:buSzTx/>
              <a:buFontTx/>
              <a:buNone/>
            </a:pPr>
            <a:r>
              <a:rPr lang="en-US" altLang="en-US" sz="2000" b="1">
                <a:solidFill>
                  <a:srgbClr val="FFFF99"/>
                </a:solidFill>
                <a:latin typeface="Arial" charset="0"/>
              </a:rPr>
              <a:t>            Renal dysfunction</a:t>
            </a:r>
            <a:r>
              <a:rPr lang="en-US" altLang="en-US" sz="1800">
                <a:solidFill>
                  <a:srgbClr val="FFFF99"/>
                </a:solidFill>
                <a:latin typeface="Arial" charset="0"/>
              </a:rPr>
              <a:t>		</a:t>
            </a:r>
            <a:r>
              <a:rPr lang="en-US" altLang="en-US" sz="1800">
                <a:latin typeface="Arial" charset="0"/>
              </a:rPr>
              <a:t>	</a:t>
            </a:r>
          </a:p>
          <a:p>
            <a:pPr eaLnBrk="1" hangingPunct="1">
              <a:spcBef>
                <a:spcPct val="50000"/>
              </a:spcBef>
              <a:buClrTx/>
              <a:buSzTx/>
              <a:buFontTx/>
              <a:buNone/>
            </a:pPr>
            <a:r>
              <a:rPr lang="en-US" altLang="en-US" sz="1800">
                <a:latin typeface="Arial" charset="0"/>
              </a:rPr>
              <a:t>				</a:t>
            </a:r>
            <a:endParaRPr lang="en-US" altLang="en-US" sz="1800" b="1">
              <a:solidFill>
                <a:srgbClr val="FFFF99"/>
              </a:solidFill>
              <a:latin typeface="Arial" charset="0"/>
            </a:endParaRPr>
          </a:p>
          <a:p>
            <a:pPr eaLnBrk="1" hangingPunct="1">
              <a:spcBef>
                <a:spcPct val="50000"/>
              </a:spcBef>
              <a:buClrTx/>
              <a:buSzTx/>
              <a:buFontTx/>
              <a:buNone/>
            </a:pPr>
            <a:endParaRPr lang="en-US" altLang="en-US" sz="1800" b="1">
              <a:solidFill>
                <a:srgbClr val="FFFF99"/>
              </a:solidFill>
              <a:latin typeface="Arial" charset="0"/>
            </a:endParaRPr>
          </a:p>
        </p:txBody>
      </p:sp>
      <p:sp>
        <p:nvSpPr>
          <p:cNvPr id="94221" name="Text Box 13"/>
          <p:cNvSpPr txBox="1">
            <a:spLocks noChangeArrowheads="1"/>
          </p:cNvSpPr>
          <p:nvPr/>
        </p:nvSpPr>
        <p:spPr bwMode="auto">
          <a:xfrm>
            <a:off x="304800" y="6553200"/>
            <a:ext cx="4876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spAutoFit/>
          </a:bodyP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eaLnBrk="1" hangingPunct="1">
              <a:spcBef>
                <a:spcPct val="50000"/>
              </a:spcBef>
              <a:buClrTx/>
              <a:buSzTx/>
              <a:buFontTx/>
              <a:buNone/>
            </a:pPr>
            <a:r>
              <a:rPr lang="en-US" altLang="en-US" sz="1400" b="1">
                <a:latin typeface="Arial" charset="0"/>
              </a:rPr>
              <a:t>Torres, Bankir, Grantham  CJASN: 4: 1140-1150, 2009</a:t>
            </a:r>
          </a:p>
        </p:txBody>
      </p:sp>
      <p:sp>
        <p:nvSpPr>
          <p:cNvPr id="94222" name="Text Box 14"/>
          <p:cNvSpPr txBox="1">
            <a:spLocks noChangeArrowheads="1"/>
          </p:cNvSpPr>
          <p:nvPr/>
        </p:nvSpPr>
        <p:spPr bwMode="auto">
          <a:xfrm>
            <a:off x="457200" y="5486401"/>
            <a:ext cx="8534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spAutoFit/>
          </a:bodyP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eaLnBrk="1" hangingPunct="1">
              <a:spcBef>
                <a:spcPct val="50000"/>
              </a:spcBef>
              <a:buClrTx/>
              <a:buSzTx/>
              <a:buFontTx/>
              <a:buNone/>
            </a:pPr>
            <a:r>
              <a:rPr lang="en-US" altLang="en-US" sz="2000" b="1">
                <a:solidFill>
                  <a:schemeClr val="bg1"/>
                </a:solidFill>
                <a:latin typeface="Arial" charset="0"/>
              </a:rPr>
              <a:t>Blocking action of AVP dramatically ameliorates the disease process</a:t>
            </a:r>
          </a:p>
        </p:txBody>
      </p:sp>
    </p:spTree>
    <p:extLst>
      <p:ext uri="{BB962C8B-B14F-4D97-AF65-F5344CB8AC3E}">
        <p14:creationId xmlns:p14="http://schemas.microsoft.com/office/powerpoint/2010/main" val="792809896"/>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Brattleboro Rat &amp; PKD Rat</a:t>
            </a:r>
            <a:endParaRPr lang="en-US" dirty="0"/>
          </a:p>
        </p:txBody>
      </p:sp>
      <p:sp>
        <p:nvSpPr>
          <p:cNvPr id="3" name="Content Placeholder 2"/>
          <p:cNvSpPr>
            <a:spLocks noGrp="1"/>
          </p:cNvSpPr>
          <p:nvPr>
            <p:ph idx="1"/>
          </p:nvPr>
        </p:nvSpPr>
        <p:spPr/>
        <p:txBody>
          <a:bodyPr/>
          <a:lstStyle/>
          <a:p>
            <a:r>
              <a:rPr lang="en-US" dirty="0" smtClean="0"/>
              <a:t>Brattleboro rat deficient in vasopressin (model for central DI)</a:t>
            </a:r>
          </a:p>
          <a:p>
            <a:endParaRPr lang="en-US" dirty="0" smtClean="0"/>
          </a:p>
          <a:p>
            <a:r>
              <a:rPr lang="en-US" dirty="0" smtClean="0"/>
              <a:t>Crossing the 2 strains – no cysts develop in offspring</a:t>
            </a:r>
          </a:p>
          <a:p>
            <a:endParaRPr lang="en-US" dirty="0" smtClean="0"/>
          </a:p>
          <a:p>
            <a:r>
              <a:rPr lang="en-US" dirty="0" smtClean="0"/>
              <a:t>Add Arginine Vasopressin (AVP) results in cysts developing in offspring</a:t>
            </a:r>
          </a:p>
          <a:p>
            <a:endParaRPr lang="en-US" dirty="0"/>
          </a:p>
        </p:txBody>
      </p:sp>
    </p:spTree>
    <p:extLst>
      <p:ext uri="{BB962C8B-B14F-4D97-AF65-F5344CB8AC3E}">
        <p14:creationId xmlns:p14="http://schemas.microsoft.com/office/powerpoint/2010/main" val="374489128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Additional Treatment </a:t>
            </a:r>
            <a:endParaRPr lang="en-US" dirty="0"/>
          </a:p>
        </p:txBody>
      </p:sp>
      <p:sp>
        <p:nvSpPr>
          <p:cNvPr id="96259" name="Content Placeholder 2"/>
          <p:cNvSpPr>
            <a:spLocks noGrp="1"/>
          </p:cNvSpPr>
          <p:nvPr>
            <p:ph idx="1"/>
          </p:nvPr>
        </p:nvSpPr>
        <p:spPr/>
        <p:txBody>
          <a:bodyPr/>
          <a:lstStyle/>
          <a:p>
            <a:r>
              <a:rPr lang="en-US" altLang="en-US" dirty="0" smtClean="0"/>
              <a:t>RCT with HMG-CoA Reductase Inhibition (Pravastatin) </a:t>
            </a:r>
            <a:r>
              <a:rPr lang="en-US" altLang="en-US" i="1" u="sng" dirty="0" smtClean="0"/>
              <a:t>in children with ADPKD </a:t>
            </a:r>
            <a:r>
              <a:rPr lang="en-US" altLang="en-US" dirty="0" smtClean="0"/>
              <a:t>slowed TKV and reduced loss of kidney function.</a:t>
            </a:r>
          </a:p>
          <a:p>
            <a:r>
              <a:rPr lang="en-US" altLang="en-US" dirty="0" smtClean="0"/>
              <a:t>Small 2 </a:t>
            </a:r>
            <a:r>
              <a:rPr lang="en-US" altLang="en-US" dirty="0" err="1" smtClean="0"/>
              <a:t>yr</a:t>
            </a:r>
            <a:r>
              <a:rPr lang="en-US" altLang="en-US" dirty="0" smtClean="0"/>
              <a:t> adult study (49 pts) showed no significant differences in rate of </a:t>
            </a:r>
            <a:r>
              <a:rPr lang="en-US" altLang="en-US" dirty="0" err="1" smtClean="0"/>
              <a:t>eGFR</a:t>
            </a:r>
            <a:r>
              <a:rPr lang="en-US" altLang="en-US" dirty="0" smtClean="0"/>
              <a:t> decline or level of proteinuria between active Rx v. placebo.</a:t>
            </a:r>
          </a:p>
        </p:txBody>
      </p:sp>
    </p:spTree>
    <p:extLst>
      <p:ext uri="{BB962C8B-B14F-4D97-AF65-F5344CB8AC3E}">
        <p14:creationId xmlns:p14="http://schemas.microsoft.com/office/powerpoint/2010/main" val="1130915714"/>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Management Issues	</a:t>
            </a:r>
            <a:endParaRPr lang="en-US" dirty="0"/>
          </a:p>
        </p:txBody>
      </p:sp>
      <p:sp>
        <p:nvSpPr>
          <p:cNvPr id="3" name="Content Placeholder 2"/>
          <p:cNvSpPr>
            <a:spLocks noGrp="1"/>
          </p:cNvSpPr>
          <p:nvPr>
            <p:ph idx="1"/>
          </p:nvPr>
        </p:nvSpPr>
        <p:spPr/>
        <p:txBody>
          <a:bodyPr>
            <a:normAutofit lnSpcReduction="10000"/>
          </a:bodyPr>
          <a:lstStyle/>
          <a:p>
            <a:pPr>
              <a:defRPr/>
            </a:pPr>
            <a:r>
              <a:rPr lang="en-US" dirty="0" smtClean="0"/>
              <a:t>Avoid drugs that stimulate release of Vasopressin or potentiate its action</a:t>
            </a:r>
          </a:p>
          <a:p>
            <a:pPr marL="136511" indent="0">
              <a:buNone/>
              <a:defRPr/>
            </a:pPr>
            <a:r>
              <a:rPr lang="en-US" dirty="0" smtClean="0"/>
              <a:t>      - SSRI</a:t>
            </a:r>
          </a:p>
          <a:p>
            <a:pPr marL="136511" indent="0">
              <a:buNone/>
              <a:defRPr/>
            </a:pPr>
            <a:r>
              <a:rPr lang="en-US" dirty="0"/>
              <a:t> </a:t>
            </a:r>
            <a:r>
              <a:rPr lang="en-US" dirty="0" smtClean="0"/>
              <a:t>     - TCA</a:t>
            </a:r>
          </a:p>
          <a:p>
            <a:pPr marL="136511" indent="0">
              <a:buNone/>
              <a:defRPr/>
            </a:pPr>
            <a:r>
              <a:rPr lang="en-US" dirty="0"/>
              <a:t> </a:t>
            </a:r>
            <a:r>
              <a:rPr lang="en-US" dirty="0" smtClean="0"/>
              <a:t>* Caffeine (a </a:t>
            </a:r>
            <a:r>
              <a:rPr lang="en-US" dirty="0" err="1" smtClean="0"/>
              <a:t>methylxanthine</a:t>
            </a:r>
            <a:r>
              <a:rPr lang="en-US" dirty="0" smtClean="0"/>
              <a:t>) increases   </a:t>
            </a:r>
            <a:r>
              <a:rPr lang="en-US" dirty="0" err="1" smtClean="0"/>
              <a:t>intracelluar</a:t>
            </a:r>
            <a:r>
              <a:rPr lang="en-US" dirty="0" smtClean="0"/>
              <a:t> </a:t>
            </a:r>
            <a:r>
              <a:rPr lang="en-US" dirty="0" err="1" smtClean="0"/>
              <a:t>cAMP</a:t>
            </a:r>
            <a:r>
              <a:rPr lang="en-US" dirty="0" smtClean="0"/>
              <a:t> (in cultured ADPKD renal epithelial cells), BUT NO association between caffeine intake and TKV within the range of “routine” caffeine intake. </a:t>
            </a:r>
            <a:endParaRPr lang="en-US" dirty="0"/>
          </a:p>
        </p:txBody>
      </p:sp>
    </p:spTree>
    <p:extLst>
      <p:ext uri="{BB962C8B-B14F-4D97-AF65-F5344CB8AC3E}">
        <p14:creationId xmlns:p14="http://schemas.microsoft.com/office/powerpoint/2010/main" val="157008910"/>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Tyrosine Kinase Inhibitors</a:t>
            </a:r>
            <a:endParaRPr lang="en-US" dirty="0"/>
          </a:p>
        </p:txBody>
      </p:sp>
      <p:sp>
        <p:nvSpPr>
          <p:cNvPr id="3" name="Content Placeholder 2"/>
          <p:cNvSpPr>
            <a:spLocks noGrp="1"/>
          </p:cNvSpPr>
          <p:nvPr>
            <p:ph idx="1"/>
          </p:nvPr>
        </p:nvSpPr>
        <p:spPr/>
        <p:txBody>
          <a:bodyPr>
            <a:normAutofit/>
          </a:bodyPr>
          <a:lstStyle/>
          <a:p>
            <a:r>
              <a:rPr lang="en-US" dirty="0" err="1" smtClean="0"/>
              <a:t>Tesevatinib</a:t>
            </a:r>
            <a:r>
              <a:rPr lang="en-US" dirty="0" smtClean="0"/>
              <a:t> (a multi-</a:t>
            </a:r>
            <a:r>
              <a:rPr lang="en-US" dirty="0" err="1" smtClean="0"/>
              <a:t>targted</a:t>
            </a:r>
            <a:r>
              <a:rPr lang="en-US" dirty="0" smtClean="0"/>
              <a:t> TKI)</a:t>
            </a:r>
          </a:p>
          <a:p>
            <a:pPr marL="0" indent="0">
              <a:buNone/>
            </a:pPr>
            <a:r>
              <a:rPr lang="en-US" dirty="0"/>
              <a:t> </a:t>
            </a:r>
            <a:r>
              <a:rPr lang="en-US" dirty="0" smtClean="0"/>
              <a:t>  - Annual </a:t>
            </a:r>
            <a:r>
              <a:rPr lang="en-US" dirty="0" smtClean="0">
                <a:sym typeface="Wingdings"/>
              </a:rPr>
              <a:t> </a:t>
            </a:r>
            <a:r>
              <a:rPr lang="en-US" dirty="0" smtClean="0"/>
              <a:t>TKV in  a Phase 2 study (3 </a:t>
            </a:r>
            <a:r>
              <a:rPr lang="en-US" dirty="0" err="1" smtClean="0"/>
              <a:t>yrs</a:t>
            </a:r>
            <a:r>
              <a:rPr lang="en-US" dirty="0" smtClean="0"/>
              <a:t>)</a:t>
            </a:r>
          </a:p>
          <a:p>
            <a:r>
              <a:rPr lang="en-US" dirty="0"/>
              <a:t> </a:t>
            </a:r>
            <a:r>
              <a:rPr lang="en-US" dirty="0" smtClean="0"/>
              <a:t>  * Rx cohort: 2-3% increase in TKV</a:t>
            </a:r>
          </a:p>
          <a:p>
            <a:r>
              <a:rPr lang="en-US" dirty="0"/>
              <a:t> </a:t>
            </a:r>
            <a:r>
              <a:rPr lang="en-US" dirty="0" smtClean="0"/>
              <a:t>  * Control:    7-10% increase in TKV </a:t>
            </a:r>
          </a:p>
          <a:p>
            <a:r>
              <a:rPr lang="en-US" dirty="0"/>
              <a:t> </a:t>
            </a:r>
            <a:r>
              <a:rPr lang="en-US" dirty="0" smtClean="0"/>
              <a:t>- Better preservation of </a:t>
            </a:r>
            <a:r>
              <a:rPr lang="en-US" dirty="0" err="1" smtClean="0"/>
              <a:t>eGFR</a:t>
            </a:r>
            <a:r>
              <a:rPr lang="en-US" dirty="0" smtClean="0"/>
              <a:t>.</a:t>
            </a:r>
          </a:p>
          <a:p>
            <a:r>
              <a:rPr lang="en-US" dirty="0" smtClean="0"/>
              <a:t>Now in Phase 3 </a:t>
            </a:r>
            <a:r>
              <a:rPr lang="en-US" dirty="0"/>
              <a:t>s</a:t>
            </a:r>
            <a:r>
              <a:rPr lang="en-US" dirty="0" smtClean="0"/>
              <a:t>tudy.</a:t>
            </a:r>
          </a:p>
          <a:p>
            <a:endParaRPr lang="en-US" dirty="0"/>
          </a:p>
          <a:p>
            <a:r>
              <a:rPr lang="en-US" sz="1800" dirty="0" err="1" smtClean="0"/>
              <a:t>Kadmon</a:t>
            </a:r>
            <a:r>
              <a:rPr lang="en-US" sz="1800" dirty="0" smtClean="0"/>
              <a:t> Corp. Investigators</a:t>
            </a:r>
            <a:endParaRPr lang="en-US" sz="1800" dirty="0"/>
          </a:p>
        </p:txBody>
      </p:sp>
    </p:spTree>
    <p:extLst>
      <p:ext uri="{BB962C8B-B14F-4D97-AF65-F5344CB8AC3E}">
        <p14:creationId xmlns:p14="http://schemas.microsoft.com/office/powerpoint/2010/main" val="1236717046"/>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Safety in Larger Kidneys (SILK)</a:t>
            </a:r>
            <a:endParaRPr lang="en-US" dirty="0"/>
          </a:p>
        </p:txBody>
      </p:sp>
      <p:sp>
        <p:nvSpPr>
          <p:cNvPr id="3" name="Content Placeholder 2"/>
          <p:cNvSpPr>
            <a:spLocks noGrp="1"/>
          </p:cNvSpPr>
          <p:nvPr>
            <p:ph idx="1"/>
          </p:nvPr>
        </p:nvSpPr>
        <p:spPr/>
        <p:txBody>
          <a:bodyPr/>
          <a:lstStyle/>
          <a:p>
            <a:r>
              <a:rPr lang="en-US" dirty="0" err="1" smtClean="0"/>
              <a:t>Tesvatinib</a:t>
            </a:r>
            <a:r>
              <a:rPr lang="en-US" dirty="0" smtClean="0"/>
              <a:t> (50 mg/day) – Phase 2 Study.</a:t>
            </a:r>
          </a:p>
          <a:p>
            <a:r>
              <a:rPr lang="en-US" dirty="0"/>
              <a:t> </a:t>
            </a:r>
            <a:r>
              <a:rPr lang="en-US" dirty="0" smtClean="0"/>
              <a:t>  </a:t>
            </a:r>
          </a:p>
          <a:p>
            <a:r>
              <a:rPr lang="en-US" dirty="0" smtClean="0"/>
              <a:t>GFR decline after 2 yrs.</a:t>
            </a:r>
          </a:p>
          <a:p>
            <a:r>
              <a:rPr lang="en-US" dirty="0"/>
              <a:t> </a:t>
            </a:r>
            <a:r>
              <a:rPr lang="en-US" dirty="0" smtClean="0"/>
              <a:t>        RX                   Control</a:t>
            </a:r>
          </a:p>
          <a:p>
            <a:r>
              <a:rPr lang="en-US" dirty="0"/>
              <a:t> </a:t>
            </a:r>
            <a:r>
              <a:rPr lang="en-US" dirty="0" smtClean="0"/>
              <a:t>        6.6%                 13.8%</a:t>
            </a:r>
          </a:p>
          <a:p>
            <a:endParaRPr lang="en-US" dirty="0" smtClean="0"/>
          </a:p>
          <a:p>
            <a:r>
              <a:rPr lang="en-US" dirty="0"/>
              <a:t> </a:t>
            </a:r>
          </a:p>
        </p:txBody>
      </p:sp>
    </p:spTree>
    <p:extLst>
      <p:ext uri="{BB962C8B-B14F-4D97-AF65-F5344CB8AC3E}">
        <p14:creationId xmlns:p14="http://schemas.microsoft.com/office/powerpoint/2010/main" val="2956506150"/>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a:defRPr/>
            </a:pPr>
            <a:r>
              <a:rPr lang="en-US" altLang="en-US" smtClean="0">
                <a:solidFill>
                  <a:srgbClr val="FFFF00"/>
                </a:solidFill>
              </a:rPr>
              <a:t>Metformin</a:t>
            </a:r>
          </a:p>
        </p:txBody>
      </p:sp>
      <p:sp>
        <p:nvSpPr>
          <p:cNvPr id="102403" name="Rectangle 3"/>
          <p:cNvSpPr>
            <a:spLocks noGrp="1" noChangeArrowheads="1"/>
          </p:cNvSpPr>
          <p:nvPr>
            <p:ph idx="1"/>
          </p:nvPr>
        </p:nvSpPr>
        <p:spPr/>
        <p:txBody>
          <a:bodyPr>
            <a:normAutofit lnSpcReduction="10000"/>
          </a:bodyPr>
          <a:lstStyle/>
          <a:p>
            <a:pPr eaLnBrk="1" hangingPunct="1"/>
            <a:r>
              <a:rPr lang="en-US" altLang="en-US" dirty="0" smtClean="0">
                <a:solidFill>
                  <a:srgbClr val="FFFF00"/>
                </a:solidFill>
              </a:rPr>
              <a:t>An activator of AMP-activated protein kinase (AMPK), thereby inhibiting both CFTR and the </a:t>
            </a:r>
            <a:r>
              <a:rPr lang="en-US" altLang="en-US" dirty="0" err="1" smtClean="0">
                <a:solidFill>
                  <a:srgbClr val="FFFF00"/>
                </a:solidFill>
              </a:rPr>
              <a:t>mTOR</a:t>
            </a:r>
            <a:r>
              <a:rPr lang="en-US" altLang="en-US" dirty="0" smtClean="0">
                <a:solidFill>
                  <a:srgbClr val="FFFF00"/>
                </a:solidFill>
              </a:rPr>
              <a:t> pathways.</a:t>
            </a:r>
          </a:p>
          <a:p>
            <a:pPr eaLnBrk="1" hangingPunct="1"/>
            <a:endParaRPr lang="en-US" altLang="en-US" dirty="0" smtClean="0">
              <a:solidFill>
                <a:srgbClr val="FFFF00"/>
              </a:solidFill>
            </a:endParaRPr>
          </a:p>
          <a:p>
            <a:pPr eaLnBrk="1" hangingPunct="1"/>
            <a:r>
              <a:rPr lang="en-US" altLang="en-US" dirty="0" smtClean="0">
                <a:solidFill>
                  <a:srgbClr val="FFFF00"/>
                </a:solidFill>
              </a:rPr>
              <a:t>Significant arrest  of cystic growth both in-vitro and ex vivo models of renal </a:t>
            </a:r>
            <a:r>
              <a:rPr lang="en-US" altLang="en-US" dirty="0" err="1" smtClean="0">
                <a:solidFill>
                  <a:srgbClr val="FFFF00"/>
                </a:solidFill>
              </a:rPr>
              <a:t>cystogenesis</a:t>
            </a:r>
            <a:r>
              <a:rPr lang="en-US" altLang="en-US" dirty="0" smtClean="0">
                <a:solidFill>
                  <a:srgbClr val="FFFF00"/>
                </a:solidFill>
              </a:rPr>
              <a:t>.</a:t>
            </a:r>
          </a:p>
          <a:p>
            <a:pPr eaLnBrk="1" hangingPunct="1"/>
            <a:endParaRPr lang="en-US" altLang="en-US" dirty="0" smtClean="0">
              <a:solidFill>
                <a:srgbClr val="FFFF00"/>
              </a:solidFill>
            </a:endParaRPr>
          </a:p>
          <a:p>
            <a:pPr eaLnBrk="1" hangingPunct="1"/>
            <a:r>
              <a:rPr lang="en-US" altLang="en-US" sz="1600" dirty="0">
                <a:solidFill>
                  <a:srgbClr val="FFFF00"/>
                </a:solidFill>
              </a:rPr>
              <a:t>V. </a:t>
            </a:r>
            <a:r>
              <a:rPr lang="en-US" altLang="en-US" sz="1600" dirty="0" err="1">
                <a:solidFill>
                  <a:srgbClr val="FFFF00"/>
                </a:solidFill>
              </a:rPr>
              <a:t>Takiar</a:t>
            </a:r>
            <a:r>
              <a:rPr lang="en-US" altLang="en-US" sz="1600" dirty="0">
                <a:solidFill>
                  <a:srgbClr val="FFFF00"/>
                </a:solidFill>
              </a:rPr>
              <a:t>, et al. Proc Natl </a:t>
            </a:r>
            <a:r>
              <a:rPr lang="en-US" altLang="en-US" sz="1600" dirty="0" err="1">
                <a:solidFill>
                  <a:srgbClr val="FFFF00"/>
                </a:solidFill>
              </a:rPr>
              <a:t>Acad</a:t>
            </a:r>
            <a:r>
              <a:rPr lang="en-US" altLang="en-US" sz="1600" dirty="0">
                <a:solidFill>
                  <a:srgbClr val="FFFF00"/>
                </a:solidFill>
              </a:rPr>
              <a:t> </a:t>
            </a:r>
            <a:r>
              <a:rPr lang="en-US" altLang="en-US" sz="1600" dirty="0" err="1">
                <a:solidFill>
                  <a:srgbClr val="FFFF00"/>
                </a:solidFill>
              </a:rPr>
              <a:t>Sci</a:t>
            </a:r>
            <a:r>
              <a:rPr lang="en-US" altLang="en-US" sz="1600" dirty="0">
                <a:solidFill>
                  <a:srgbClr val="FFFF00"/>
                </a:solidFill>
              </a:rPr>
              <a:t> 108: 2462-2467, 2011</a:t>
            </a:r>
            <a:r>
              <a:rPr lang="en-US" altLang="en-US" dirty="0" smtClean="0"/>
              <a:t>                                                                                        </a:t>
            </a:r>
          </a:p>
        </p:txBody>
      </p:sp>
    </p:spTree>
    <p:extLst>
      <p:ext uri="{BB962C8B-B14F-4D97-AF65-F5344CB8AC3E}">
        <p14:creationId xmlns:p14="http://schemas.microsoft.com/office/powerpoint/2010/main" val="958113878"/>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762001" y="0"/>
            <a:ext cx="8229600" cy="1143000"/>
          </a:xfrm>
        </p:spPr>
        <p:txBody>
          <a:bodyPr/>
          <a:lstStyle/>
          <a:p>
            <a:pPr>
              <a:defRPr/>
            </a:pPr>
            <a:r>
              <a:rPr lang="en-US" altLang="en-US" smtClean="0">
                <a:solidFill>
                  <a:srgbClr val="FFFF00"/>
                </a:solidFill>
              </a:rPr>
              <a:t>Sirolimus</a:t>
            </a:r>
          </a:p>
        </p:txBody>
      </p:sp>
      <p:sp>
        <p:nvSpPr>
          <p:cNvPr id="99331" name="Rectangle 3"/>
          <p:cNvSpPr>
            <a:spLocks noGrp="1" noChangeArrowheads="1"/>
          </p:cNvSpPr>
          <p:nvPr>
            <p:ph idx="1"/>
          </p:nvPr>
        </p:nvSpPr>
        <p:spPr/>
        <p:txBody>
          <a:bodyPr>
            <a:normAutofit fontScale="85000" lnSpcReduction="20000"/>
          </a:bodyPr>
          <a:lstStyle/>
          <a:p>
            <a:pPr eaLnBrk="1" hangingPunct="1"/>
            <a:r>
              <a:rPr lang="en-US" altLang="en-US" dirty="0" err="1" smtClean="0">
                <a:solidFill>
                  <a:srgbClr val="FFFF00"/>
                </a:solidFill>
              </a:rPr>
              <a:t>Sirolimus</a:t>
            </a:r>
            <a:r>
              <a:rPr lang="en-US" altLang="en-US" dirty="0" smtClean="0">
                <a:solidFill>
                  <a:srgbClr val="FFFF00"/>
                </a:solidFill>
              </a:rPr>
              <a:t> had no effect on changes in kidney and cyst volume or </a:t>
            </a:r>
            <a:r>
              <a:rPr lang="en-US" altLang="en-US" dirty="0" err="1" smtClean="0">
                <a:solidFill>
                  <a:srgbClr val="FFFF00"/>
                </a:solidFill>
              </a:rPr>
              <a:t>eGFR</a:t>
            </a:r>
            <a:r>
              <a:rPr lang="en-US" altLang="en-US" dirty="0" smtClean="0">
                <a:solidFill>
                  <a:srgbClr val="FFFF00"/>
                </a:solidFill>
              </a:rPr>
              <a:t>. A negative study except for showing side effects of </a:t>
            </a:r>
            <a:r>
              <a:rPr lang="en-US" altLang="en-US" dirty="0" err="1" smtClean="0">
                <a:solidFill>
                  <a:srgbClr val="FFFF00"/>
                </a:solidFill>
              </a:rPr>
              <a:t>sirolimus</a:t>
            </a:r>
            <a:r>
              <a:rPr lang="en-US" altLang="en-US" dirty="0" smtClean="0">
                <a:solidFill>
                  <a:srgbClr val="FFFF00"/>
                </a:solidFill>
              </a:rPr>
              <a:t> (</a:t>
            </a:r>
            <a:r>
              <a:rPr lang="en-US" altLang="en-US" dirty="0" err="1" smtClean="0">
                <a:solidFill>
                  <a:srgbClr val="FFFF00"/>
                </a:solidFill>
              </a:rPr>
              <a:t>apthous</a:t>
            </a:r>
            <a:r>
              <a:rPr lang="en-US" altLang="en-US" dirty="0" smtClean="0">
                <a:solidFill>
                  <a:srgbClr val="FFFF00"/>
                </a:solidFill>
              </a:rPr>
              <a:t> stomatitis).</a:t>
            </a:r>
          </a:p>
          <a:p>
            <a:pPr eaLnBrk="1" hangingPunct="1"/>
            <a:endParaRPr lang="en-US" altLang="en-US" dirty="0">
              <a:solidFill>
                <a:srgbClr val="FFFF00"/>
              </a:solidFill>
            </a:endParaRPr>
          </a:p>
          <a:p>
            <a:pPr eaLnBrk="1" hangingPunct="1"/>
            <a:r>
              <a:rPr lang="en-US" altLang="en-US" dirty="0" smtClean="0">
                <a:solidFill>
                  <a:srgbClr val="FFFF00"/>
                </a:solidFill>
              </a:rPr>
              <a:t>Repeat study showed </a:t>
            </a:r>
            <a:r>
              <a:rPr lang="en-US" altLang="en-US" dirty="0" err="1" smtClean="0">
                <a:solidFill>
                  <a:srgbClr val="FFFF00"/>
                </a:solidFill>
              </a:rPr>
              <a:t>Sirolimus</a:t>
            </a:r>
            <a:r>
              <a:rPr lang="en-US" altLang="en-US" dirty="0" smtClean="0">
                <a:solidFill>
                  <a:srgbClr val="FFFF00"/>
                </a:solidFill>
              </a:rPr>
              <a:t> was unsafe and ineffective in ADPKD. MTOR inhibitor therapy may be contraindicated in this context.</a:t>
            </a:r>
          </a:p>
          <a:p>
            <a:pPr eaLnBrk="1" hangingPunct="1"/>
            <a:endParaRPr lang="en-US" altLang="en-US" dirty="0" smtClean="0">
              <a:solidFill>
                <a:srgbClr val="FFFF00"/>
              </a:solidFill>
            </a:endParaRPr>
          </a:p>
          <a:p>
            <a:pPr eaLnBrk="1" hangingPunct="1"/>
            <a:endParaRPr lang="en-US" altLang="en-US" dirty="0" smtClean="0">
              <a:solidFill>
                <a:srgbClr val="FFFF00"/>
              </a:solidFill>
            </a:endParaRPr>
          </a:p>
          <a:p>
            <a:pPr eaLnBrk="1" hangingPunct="1"/>
            <a:r>
              <a:rPr lang="en-US" altLang="en-US" sz="1600" dirty="0">
                <a:solidFill>
                  <a:srgbClr val="FFFF00"/>
                </a:solidFill>
              </a:rPr>
              <a:t>Serra et al, NEJM June 26, </a:t>
            </a:r>
            <a:r>
              <a:rPr lang="en-US" altLang="en-US" sz="1600" dirty="0" smtClean="0">
                <a:solidFill>
                  <a:srgbClr val="FFFF00"/>
                </a:solidFill>
              </a:rPr>
              <a:t>2010</a:t>
            </a:r>
          </a:p>
          <a:p>
            <a:pPr eaLnBrk="1" hangingPunct="1"/>
            <a:r>
              <a:rPr lang="en-US" altLang="en-US" sz="1600" dirty="0" err="1" smtClean="0">
                <a:solidFill>
                  <a:srgbClr val="FFFF00"/>
                </a:solidFill>
              </a:rPr>
              <a:t>Ruggenenti</a:t>
            </a:r>
            <a:r>
              <a:rPr lang="en-US" altLang="en-US" sz="1600" dirty="0" smtClean="0">
                <a:solidFill>
                  <a:srgbClr val="FFFF00"/>
                </a:solidFill>
              </a:rPr>
              <a:t> et al. </a:t>
            </a:r>
            <a:r>
              <a:rPr lang="en-US" altLang="en-US" sz="1600" smtClean="0">
                <a:solidFill>
                  <a:srgbClr val="FFFF00"/>
                </a:solidFill>
              </a:rPr>
              <a:t>CJASN 11: 785-794, 2016</a:t>
            </a:r>
            <a:endParaRPr lang="en-US" altLang="en-US" sz="1600" dirty="0">
              <a:solidFill>
                <a:srgbClr val="FFFF00"/>
              </a:solidFill>
            </a:endParaRPr>
          </a:p>
        </p:txBody>
      </p:sp>
    </p:spTree>
    <p:extLst>
      <p:ext uri="{BB962C8B-B14F-4D97-AF65-F5344CB8AC3E}">
        <p14:creationId xmlns:p14="http://schemas.microsoft.com/office/powerpoint/2010/main" val="3417136086"/>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Pathogenic Process in PKD</a:t>
            </a:r>
            <a:br>
              <a:rPr lang="en-US" dirty="0" smtClean="0"/>
            </a:br>
            <a:endParaRPr lang="en-US" dirty="0"/>
          </a:p>
        </p:txBody>
      </p:sp>
      <p:sp>
        <p:nvSpPr>
          <p:cNvPr id="3" name="Content Placeholder 2"/>
          <p:cNvSpPr>
            <a:spLocks noGrp="1"/>
          </p:cNvSpPr>
          <p:nvPr>
            <p:ph idx="1"/>
          </p:nvPr>
        </p:nvSpPr>
        <p:spPr/>
        <p:txBody>
          <a:bodyPr/>
          <a:lstStyle/>
          <a:p>
            <a:r>
              <a:rPr lang="en-US" dirty="0" smtClean="0"/>
              <a:t>1. Increased circulating ROS markers</a:t>
            </a:r>
          </a:p>
          <a:p>
            <a:endParaRPr lang="en-US" dirty="0" smtClean="0"/>
          </a:p>
          <a:p>
            <a:r>
              <a:rPr lang="en-US" dirty="0" smtClean="0"/>
              <a:t>2. Inflammatory markers elevated – contributes to vascular remodeling.</a:t>
            </a:r>
          </a:p>
          <a:p>
            <a:endParaRPr lang="en-US" dirty="0" smtClean="0"/>
          </a:p>
          <a:p>
            <a:r>
              <a:rPr lang="en-US" dirty="0" smtClean="0"/>
              <a:t>Hence, a new approach to Rx - </a:t>
            </a:r>
            <a:r>
              <a:rPr lang="en-US" dirty="0" err="1" smtClean="0"/>
              <a:t>Bardoxolone</a:t>
            </a:r>
            <a:r>
              <a:rPr lang="en-US" dirty="0" smtClean="0"/>
              <a:t> </a:t>
            </a:r>
          </a:p>
          <a:p>
            <a:endParaRPr lang="en-US" dirty="0"/>
          </a:p>
        </p:txBody>
      </p:sp>
    </p:spTree>
    <p:extLst>
      <p:ext uri="{BB962C8B-B14F-4D97-AF65-F5344CB8AC3E}">
        <p14:creationId xmlns:p14="http://schemas.microsoft.com/office/powerpoint/2010/main" val="2964547048"/>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Bardoxolone</a:t>
            </a:r>
            <a:r>
              <a:rPr lang="en-US" dirty="0" smtClean="0"/>
              <a:t> Methyl</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Activator of erythroid-derived 2-related nuclear factor (Nrf2) – this transcription factor induces molecular pathways.</a:t>
            </a:r>
          </a:p>
          <a:p>
            <a:r>
              <a:rPr lang="en-US" dirty="0" smtClean="0"/>
              <a:t>Promotes restoration of mitochondrial function (decreased in PKD) and thus reduction of oxidative stress. Inhibition of pro-inflammatory signaling</a:t>
            </a:r>
          </a:p>
          <a:p>
            <a:endParaRPr lang="en-US" dirty="0"/>
          </a:p>
          <a:p>
            <a:r>
              <a:rPr lang="en-US" dirty="0" smtClean="0"/>
              <a:t>PHOENIX study – </a:t>
            </a:r>
            <a:r>
              <a:rPr lang="en-US" dirty="0" err="1" smtClean="0"/>
              <a:t>eGFR</a:t>
            </a:r>
            <a:r>
              <a:rPr lang="en-US" dirty="0" smtClean="0"/>
              <a:t> increase of 9.3 ml/min over 12 weeks with Rx.</a:t>
            </a:r>
          </a:p>
          <a:p>
            <a:r>
              <a:rPr lang="en-US" dirty="0" smtClean="0"/>
              <a:t>Now 3yr FALCON Study in GFR 30-90 cc/min</a:t>
            </a:r>
            <a:endParaRPr lang="en-US" dirty="0"/>
          </a:p>
        </p:txBody>
      </p:sp>
    </p:spTree>
    <p:extLst>
      <p:ext uri="{BB962C8B-B14F-4D97-AF65-F5344CB8AC3E}">
        <p14:creationId xmlns:p14="http://schemas.microsoft.com/office/powerpoint/2010/main" val="2595097754"/>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Bardoxolone</a:t>
            </a:r>
            <a:r>
              <a:rPr lang="en-US" dirty="0" smtClean="0"/>
              <a:t> in PKD</a:t>
            </a:r>
            <a:endParaRPr lang="en-US" dirty="0"/>
          </a:p>
        </p:txBody>
      </p:sp>
      <p:sp>
        <p:nvSpPr>
          <p:cNvPr id="3" name="Content Placeholder 2"/>
          <p:cNvSpPr>
            <a:spLocks noGrp="1"/>
          </p:cNvSpPr>
          <p:nvPr>
            <p:ph idx="1"/>
          </p:nvPr>
        </p:nvSpPr>
        <p:spPr/>
        <p:txBody>
          <a:bodyPr/>
          <a:lstStyle/>
          <a:p>
            <a:r>
              <a:rPr lang="en-US" dirty="0" smtClean="0"/>
              <a:t>Activation of </a:t>
            </a:r>
            <a:r>
              <a:rPr lang="en-US" dirty="0" err="1" smtClean="0"/>
              <a:t>Keap</a:t>
            </a:r>
            <a:r>
              <a:rPr lang="en-US" dirty="0" smtClean="0"/>
              <a:t> 1/Nrf2 pathway increases GFR by increasing glomerular effective filtration area without affecting afferent/efferent </a:t>
            </a:r>
            <a:r>
              <a:rPr lang="en-US" dirty="0"/>
              <a:t>a</a:t>
            </a:r>
            <a:r>
              <a:rPr lang="en-US" dirty="0" smtClean="0"/>
              <a:t>rteriole ratio. </a:t>
            </a:r>
          </a:p>
          <a:p>
            <a:endParaRPr lang="en-US" dirty="0" smtClean="0"/>
          </a:p>
          <a:p>
            <a:r>
              <a:rPr lang="en-US" dirty="0" err="1" smtClean="0"/>
              <a:t>Keap</a:t>
            </a:r>
            <a:r>
              <a:rPr lang="en-US" dirty="0" smtClean="0"/>
              <a:t> 1/Nrf2 pathway regulates </a:t>
            </a:r>
            <a:r>
              <a:rPr lang="en-US" dirty="0" err="1" smtClean="0"/>
              <a:t>cyto</a:t>
            </a:r>
            <a:r>
              <a:rPr lang="en-US" dirty="0" smtClean="0"/>
              <a:t>-protective/anti-inflammatory/antioxidant genes – also impacts GFR</a:t>
            </a:r>
            <a:endParaRPr lang="en-US" dirty="0"/>
          </a:p>
        </p:txBody>
      </p:sp>
    </p:spTree>
    <p:extLst>
      <p:ext uri="{BB962C8B-B14F-4D97-AF65-F5344CB8AC3E}">
        <p14:creationId xmlns:p14="http://schemas.microsoft.com/office/powerpoint/2010/main" val="2063070085"/>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Soluble </a:t>
            </a:r>
            <a:r>
              <a:rPr lang="en-US" dirty="0" err="1" smtClean="0"/>
              <a:t>Urokinase</a:t>
            </a:r>
            <a:r>
              <a:rPr lang="en-US" dirty="0" smtClean="0"/>
              <a:t> Plasminogen Activator Receptor (</a:t>
            </a:r>
            <a:r>
              <a:rPr lang="en-US" dirty="0" err="1" smtClean="0"/>
              <a:t>suPAR</a:t>
            </a:r>
            <a:r>
              <a:rPr lang="en-US" dirty="0" smtClean="0"/>
              <a:t>)</a:t>
            </a:r>
            <a:endParaRPr lang="en-US" dirty="0"/>
          </a:p>
        </p:txBody>
      </p:sp>
      <p:sp>
        <p:nvSpPr>
          <p:cNvPr id="3" name="Content Placeholder 2"/>
          <p:cNvSpPr>
            <a:spLocks noGrp="1"/>
          </p:cNvSpPr>
          <p:nvPr>
            <p:ph idx="1"/>
          </p:nvPr>
        </p:nvSpPr>
        <p:spPr/>
        <p:txBody>
          <a:bodyPr/>
          <a:lstStyle/>
          <a:p>
            <a:r>
              <a:rPr lang="en-US" dirty="0" smtClean="0"/>
              <a:t>In ADPKD levels </a:t>
            </a:r>
            <a:r>
              <a:rPr lang="en-US" dirty="0" err="1" smtClean="0"/>
              <a:t>assoc</a:t>
            </a:r>
            <a:r>
              <a:rPr lang="en-US" dirty="0" smtClean="0"/>
              <a:t> w progressive decline in renal function and incident ESRD.</a:t>
            </a:r>
          </a:p>
          <a:p>
            <a:endParaRPr lang="en-US" dirty="0" smtClean="0"/>
          </a:p>
          <a:p>
            <a:r>
              <a:rPr lang="en-US" dirty="0" smtClean="0"/>
              <a:t>? May aid early identification of pts at high risk  of disease progression.</a:t>
            </a:r>
          </a:p>
          <a:p>
            <a:endParaRPr lang="en-US" sz="2000" dirty="0"/>
          </a:p>
          <a:p>
            <a:r>
              <a:rPr lang="en-US" sz="2000" dirty="0" smtClean="0"/>
              <a:t>JASN 2019, 301: 1305-1313</a:t>
            </a:r>
            <a:endParaRPr lang="en-US" sz="2000" dirty="0"/>
          </a:p>
        </p:txBody>
      </p:sp>
    </p:spTree>
    <p:extLst>
      <p:ext uri="{BB962C8B-B14F-4D97-AF65-F5344CB8AC3E}">
        <p14:creationId xmlns:p14="http://schemas.microsoft.com/office/powerpoint/2010/main" val="3429551675"/>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PKD1 in Urinary Exosomes</a:t>
            </a:r>
            <a:endParaRPr lang="en-US" dirty="0"/>
          </a:p>
        </p:txBody>
      </p:sp>
      <p:sp>
        <p:nvSpPr>
          <p:cNvPr id="3" name="Content Placeholder 2"/>
          <p:cNvSpPr>
            <a:spLocks noGrp="1"/>
          </p:cNvSpPr>
          <p:nvPr>
            <p:ph idx="1"/>
          </p:nvPr>
        </p:nvSpPr>
        <p:spPr>
          <a:xfrm>
            <a:off x="457200" y="1295401"/>
            <a:ext cx="8305800" cy="4830764"/>
          </a:xfrm>
        </p:spPr>
        <p:txBody>
          <a:bodyPr>
            <a:normAutofit lnSpcReduction="10000"/>
          </a:bodyPr>
          <a:lstStyle/>
          <a:p>
            <a:r>
              <a:rPr lang="en-US" dirty="0" smtClean="0"/>
              <a:t>PC1 &amp; PC2 are secreted on urinary exosome-like vesicles (ELVs)</a:t>
            </a:r>
          </a:p>
          <a:p>
            <a:r>
              <a:rPr lang="en-US" dirty="0"/>
              <a:t> </a:t>
            </a:r>
            <a:r>
              <a:rPr lang="en-US" dirty="0" smtClean="0"/>
              <a:t>  – reduced by 54% and 53% in PKD1</a:t>
            </a:r>
          </a:p>
          <a:p>
            <a:r>
              <a:rPr lang="en-US" dirty="0" smtClean="0"/>
              <a:t>Transmembrane protein 2 (TMEM2) </a:t>
            </a:r>
          </a:p>
          <a:p>
            <a:r>
              <a:rPr lang="en-US" dirty="0"/>
              <a:t> </a:t>
            </a:r>
            <a:r>
              <a:rPr lang="en-US" dirty="0" smtClean="0"/>
              <a:t>  -- homology to </a:t>
            </a:r>
            <a:r>
              <a:rPr lang="en-US" dirty="0" err="1" smtClean="0"/>
              <a:t>fibrocystin</a:t>
            </a:r>
            <a:r>
              <a:rPr lang="en-US" dirty="0" smtClean="0"/>
              <a:t> and &gt;2x </a:t>
            </a:r>
            <a:endParaRPr lang="en-US" dirty="0"/>
          </a:p>
          <a:p>
            <a:r>
              <a:rPr lang="en-US" dirty="0" smtClean="0"/>
              <a:t>PC1 or 2 / TMEM2 ratio inversely correlated with </a:t>
            </a:r>
            <a:r>
              <a:rPr lang="en-US" dirty="0" err="1" smtClean="0"/>
              <a:t>htTKV</a:t>
            </a:r>
            <a:endParaRPr lang="en-US" dirty="0" smtClean="0"/>
          </a:p>
          <a:p>
            <a:r>
              <a:rPr lang="en-US" dirty="0"/>
              <a:t> </a:t>
            </a:r>
            <a:r>
              <a:rPr lang="en-US" dirty="0" smtClean="0"/>
              <a:t>  -- utility in dx and monitor course of PKD</a:t>
            </a:r>
          </a:p>
          <a:p>
            <a:pPr marL="0" indent="0">
              <a:buNone/>
            </a:pPr>
            <a:endParaRPr lang="en-US" sz="1700" dirty="0" smtClean="0"/>
          </a:p>
          <a:p>
            <a:pPr marL="0" indent="0">
              <a:buNone/>
            </a:pPr>
            <a:r>
              <a:rPr lang="en-US" sz="1700" dirty="0" smtClean="0"/>
              <a:t>JASN 26: 1661-1670, 2015</a:t>
            </a:r>
            <a:endParaRPr lang="en-US" sz="1700" dirty="0"/>
          </a:p>
        </p:txBody>
      </p:sp>
    </p:spTree>
    <p:extLst>
      <p:ext uri="{BB962C8B-B14F-4D97-AF65-F5344CB8AC3E}">
        <p14:creationId xmlns:p14="http://schemas.microsoft.com/office/powerpoint/2010/main" val="819014203"/>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Predictors of ADPKD Progression (1)</a:t>
            </a:r>
            <a:endParaRPr lang="en-US" dirty="0"/>
          </a:p>
        </p:txBody>
      </p:sp>
      <p:sp>
        <p:nvSpPr>
          <p:cNvPr id="3" name="Content Placeholder 2"/>
          <p:cNvSpPr>
            <a:spLocks noGrp="1"/>
          </p:cNvSpPr>
          <p:nvPr>
            <p:ph idx="1"/>
          </p:nvPr>
        </p:nvSpPr>
        <p:spPr>
          <a:xfrm>
            <a:off x="152400" y="1143000"/>
            <a:ext cx="8534400" cy="5181600"/>
          </a:xfrm>
        </p:spPr>
        <p:txBody>
          <a:bodyPr>
            <a:normAutofit fontScale="92500" lnSpcReduction="10000"/>
          </a:bodyPr>
          <a:lstStyle/>
          <a:p>
            <a:endParaRPr lang="en-US" dirty="0" smtClean="0"/>
          </a:p>
          <a:p>
            <a:pPr marL="0" indent="0">
              <a:buNone/>
            </a:pPr>
            <a:r>
              <a:rPr lang="en-US" dirty="0" smtClean="0"/>
              <a:t>1. PKD1 Mutation – truncating mutations</a:t>
            </a:r>
          </a:p>
          <a:p>
            <a:pPr marL="0" indent="0">
              <a:buNone/>
            </a:pPr>
            <a:r>
              <a:rPr lang="en-US" dirty="0" smtClean="0"/>
              <a:t>    ■ frameshift, nonsense splice mutations and 	large rearrangements</a:t>
            </a:r>
          </a:p>
          <a:p>
            <a:pPr marL="0" indent="0">
              <a:buNone/>
            </a:pPr>
            <a:r>
              <a:rPr lang="en-US" dirty="0" smtClean="0"/>
              <a:t>2. Male &amp; early onset hypertension</a:t>
            </a:r>
          </a:p>
          <a:p>
            <a:pPr marL="0" indent="0">
              <a:buNone/>
            </a:pPr>
            <a:r>
              <a:rPr lang="en-US" dirty="0"/>
              <a:t>3</a:t>
            </a:r>
            <a:r>
              <a:rPr lang="en-US" dirty="0" smtClean="0"/>
              <a:t>. Early and frequent gross hematuria</a:t>
            </a:r>
          </a:p>
          <a:p>
            <a:pPr marL="0" indent="0">
              <a:buNone/>
            </a:pPr>
            <a:r>
              <a:rPr lang="en-US" dirty="0"/>
              <a:t>4</a:t>
            </a:r>
            <a:r>
              <a:rPr lang="en-US" dirty="0" smtClean="0"/>
              <a:t>. &lt;24 </a:t>
            </a:r>
            <a:r>
              <a:rPr lang="en-US" dirty="0" err="1" smtClean="0"/>
              <a:t>mEq</a:t>
            </a:r>
            <a:r>
              <a:rPr lang="en-US" dirty="0" smtClean="0"/>
              <a:t>/L HCO3- had lower </a:t>
            </a:r>
            <a:r>
              <a:rPr lang="en-US" dirty="0" err="1" smtClean="0"/>
              <a:t>eGFR</a:t>
            </a:r>
            <a:r>
              <a:rPr lang="en-US" dirty="0" smtClean="0"/>
              <a:t>, higher BMI and SBP. Adjusted model: each 1 </a:t>
            </a:r>
            <a:r>
              <a:rPr lang="en-US" dirty="0" err="1" smtClean="0"/>
              <a:t>mEq</a:t>
            </a:r>
            <a:r>
              <a:rPr lang="en-US" dirty="0" smtClean="0"/>
              <a:t>/L increase in HCO3 </a:t>
            </a:r>
            <a:r>
              <a:rPr lang="en-US" dirty="0" err="1" smtClean="0"/>
              <a:t>assoc</a:t>
            </a:r>
            <a:r>
              <a:rPr lang="en-US" dirty="0" smtClean="0"/>
              <a:t> w 0.1 ml/min/1.73m2 increase in annual slope of </a:t>
            </a:r>
            <a:r>
              <a:rPr lang="en-US" dirty="0" err="1" smtClean="0"/>
              <a:t>eGFR</a:t>
            </a:r>
            <a:r>
              <a:rPr lang="en-US" dirty="0" smtClean="0"/>
              <a:t>. HCO3, but not urine NH4+, predicts renal outcomes in PKD.</a:t>
            </a:r>
            <a:endParaRPr lang="en-US" dirty="0"/>
          </a:p>
        </p:txBody>
      </p:sp>
    </p:spTree>
    <p:extLst>
      <p:ext uri="{BB962C8B-B14F-4D97-AF65-F5344CB8AC3E}">
        <p14:creationId xmlns:p14="http://schemas.microsoft.com/office/powerpoint/2010/main" val="2042826183"/>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Progression (2)</a:t>
            </a:r>
            <a:endParaRPr lang="en-US" dirty="0"/>
          </a:p>
        </p:txBody>
      </p:sp>
      <p:sp>
        <p:nvSpPr>
          <p:cNvPr id="3" name="Content Placeholder 2"/>
          <p:cNvSpPr>
            <a:spLocks noGrp="1"/>
          </p:cNvSpPr>
          <p:nvPr>
            <p:ph idx="1"/>
          </p:nvPr>
        </p:nvSpPr>
        <p:spPr/>
        <p:txBody>
          <a:bodyPr/>
          <a:lstStyle/>
          <a:p>
            <a:pPr marL="0" indent="0">
              <a:buNone/>
            </a:pPr>
            <a:r>
              <a:rPr lang="en-US" dirty="0" smtClean="0"/>
              <a:t>5. Women with 3 or &gt; pregnancies (especially hypertensive women at baseline)</a:t>
            </a:r>
          </a:p>
          <a:p>
            <a:pPr marL="0" indent="0">
              <a:buNone/>
            </a:pPr>
            <a:r>
              <a:rPr lang="en-US" dirty="0" smtClean="0"/>
              <a:t>6. Increase in TKV (greater # of cysts)</a:t>
            </a:r>
          </a:p>
          <a:p>
            <a:pPr marL="0" indent="0">
              <a:buNone/>
            </a:pPr>
            <a:r>
              <a:rPr lang="en-US" dirty="0" smtClean="0"/>
              <a:t>7. Decrease in GFR and RBF</a:t>
            </a:r>
          </a:p>
          <a:p>
            <a:pPr marL="0" indent="0">
              <a:buNone/>
            </a:pPr>
            <a:r>
              <a:rPr lang="en-US" dirty="0" smtClean="0"/>
              <a:t>8. Proteinuria (</a:t>
            </a:r>
            <a:r>
              <a:rPr lang="en-US" dirty="0" err="1" smtClean="0"/>
              <a:t>macroalbuminuria</a:t>
            </a:r>
            <a:r>
              <a:rPr lang="en-US" dirty="0" smtClean="0"/>
              <a:t>)</a:t>
            </a:r>
          </a:p>
          <a:p>
            <a:pPr marL="0" indent="0">
              <a:buNone/>
            </a:pPr>
            <a:r>
              <a:rPr lang="en-US" dirty="0" smtClean="0"/>
              <a:t>9. Elevated </a:t>
            </a:r>
            <a:r>
              <a:rPr lang="en-US" dirty="0" err="1" smtClean="0"/>
              <a:t>copeptin</a:t>
            </a:r>
            <a:r>
              <a:rPr lang="en-US" dirty="0" smtClean="0"/>
              <a:t> levels</a:t>
            </a:r>
          </a:p>
          <a:p>
            <a:pPr marL="0" indent="0">
              <a:buNone/>
            </a:pPr>
            <a:r>
              <a:rPr lang="en-US" dirty="0" smtClean="0"/>
              <a:t>10. Mutations toward 5´ end of PKD1 assoc. with a vascular phenotype </a:t>
            </a:r>
            <a:r>
              <a:rPr lang="en-US" smtClean="0"/>
              <a:t>&amp; ruptured ICA</a:t>
            </a:r>
            <a:endParaRPr lang="en-US" dirty="0"/>
          </a:p>
        </p:txBody>
      </p:sp>
    </p:spTree>
    <p:extLst>
      <p:ext uri="{BB962C8B-B14F-4D97-AF65-F5344CB8AC3E}">
        <p14:creationId xmlns:p14="http://schemas.microsoft.com/office/powerpoint/2010/main" val="3667518296"/>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Progression (3)</a:t>
            </a:r>
            <a:endParaRPr lang="en-US" dirty="0"/>
          </a:p>
        </p:txBody>
      </p:sp>
      <p:sp>
        <p:nvSpPr>
          <p:cNvPr id="3" name="Content Placeholder 2"/>
          <p:cNvSpPr>
            <a:spLocks noGrp="1"/>
          </p:cNvSpPr>
          <p:nvPr>
            <p:ph idx="1"/>
          </p:nvPr>
        </p:nvSpPr>
        <p:spPr/>
        <p:txBody>
          <a:bodyPr/>
          <a:lstStyle/>
          <a:p>
            <a:pPr marL="0" indent="0">
              <a:buNone/>
            </a:pPr>
            <a:r>
              <a:rPr lang="en-US" dirty="0" smtClean="0"/>
              <a:t>Race: </a:t>
            </a:r>
          </a:p>
          <a:p>
            <a:pPr marL="514297" indent="-514297">
              <a:buAutoNum type="arabicPeriod"/>
            </a:pPr>
            <a:r>
              <a:rPr lang="en-US" dirty="0" smtClean="0"/>
              <a:t>AA have earlier onset of ESRD than Caucasians  (43.2 v. 55.4 years)</a:t>
            </a:r>
          </a:p>
          <a:p>
            <a:pPr marL="514297" indent="-514297">
              <a:buAutoNum type="arabicPeriod"/>
            </a:pPr>
            <a:endParaRPr lang="en-US" dirty="0" smtClean="0"/>
          </a:p>
          <a:p>
            <a:pPr marL="0" indent="0">
              <a:buNone/>
            </a:pPr>
            <a:r>
              <a:rPr lang="en-US" dirty="0" smtClean="0"/>
              <a:t>2. Those with Sickle Cell trait reached ESRD earlier than those with ADPKD alone (38 v. 48 years)</a:t>
            </a:r>
            <a:endParaRPr lang="en-US" dirty="0"/>
          </a:p>
        </p:txBody>
      </p:sp>
    </p:spTree>
    <p:extLst>
      <p:ext uri="{BB962C8B-B14F-4D97-AF65-F5344CB8AC3E}">
        <p14:creationId xmlns:p14="http://schemas.microsoft.com/office/powerpoint/2010/main" val="2381704318"/>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Progression (4)</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Family History of Hypertension</a:t>
            </a:r>
          </a:p>
          <a:p>
            <a:pPr marL="514297" indent="-514297">
              <a:buAutoNum type="arabicPeriod"/>
            </a:pPr>
            <a:r>
              <a:rPr lang="en-US" dirty="0" smtClean="0"/>
              <a:t>HTN in the non-ADPKD parent (v. </a:t>
            </a:r>
            <a:r>
              <a:rPr lang="en-US" dirty="0" err="1" smtClean="0"/>
              <a:t>normotension</a:t>
            </a:r>
            <a:r>
              <a:rPr lang="en-US" dirty="0" smtClean="0"/>
              <a:t>) </a:t>
            </a:r>
            <a:r>
              <a:rPr lang="en-US" dirty="0" err="1" smtClean="0"/>
              <a:t>assoc</a:t>
            </a:r>
            <a:r>
              <a:rPr lang="en-US" dirty="0" smtClean="0"/>
              <a:t> with ESRD at a younger age in both males/females offspring</a:t>
            </a:r>
          </a:p>
          <a:p>
            <a:pPr marL="0" indent="0">
              <a:buNone/>
            </a:pPr>
            <a:r>
              <a:rPr lang="en-US" dirty="0" smtClean="0"/>
              <a:t>2. HTN in PKD parent </a:t>
            </a:r>
            <a:r>
              <a:rPr lang="en-US" dirty="0" err="1" smtClean="0"/>
              <a:t>assoc</a:t>
            </a:r>
            <a:r>
              <a:rPr lang="en-US" dirty="0" smtClean="0"/>
              <a:t> with higher frequency of HTN in affected children</a:t>
            </a:r>
          </a:p>
          <a:p>
            <a:pPr marL="0" indent="0">
              <a:buNone/>
            </a:pPr>
            <a:r>
              <a:rPr lang="en-US" dirty="0"/>
              <a:t> </a:t>
            </a:r>
            <a:r>
              <a:rPr lang="en-US" dirty="0" smtClean="0"/>
              <a:t> * younger age at dx of HTN, independent     	of TKV and renal function </a:t>
            </a:r>
            <a:endParaRPr lang="en-US" dirty="0"/>
          </a:p>
        </p:txBody>
      </p:sp>
    </p:spTree>
    <p:extLst>
      <p:ext uri="{BB962C8B-B14F-4D97-AF65-F5344CB8AC3E}">
        <p14:creationId xmlns:p14="http://schemas.microsoft.com/office/powerpoint/2010/main" val="1006177950"/>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Progression (5)</a:t>
            </a:r>
            <a:endParaRPr lang="en-US" dirty="0"/>
          </a:p>
        </p:txBody>
      </p:sp>
      <p:sp>
        <p:nvSpPr>
          <p:cNvPr id="3" name="Content Placeholder 2"/>
          <p:cNvSpPr>
            <a:spLocks noGrp="1"/>
          </p:cNvSpPr>
          <p:nvPr>
            <p:ph idx="1"/>
          </p:nvPr>
        </p:nvSpPr>
        <p:spPr/>
        <p:txBody>
          <a:bodyPr/>
          <a:lstStyle/>
          <a:p>
            <a:pPr marL="0" indent="0">
              <a:buNone/>
            </a:pPr>
            <a:r>
              <a:rPr lang="en-US" dirty="0" smtClean="0"/>
              <a:t>Multiple UTIs - more rapid decline in renal function and</a:t>
            </a:r>
            <a:r>
              <a:rPr lang="en-US" dirty="0"/>
              <a:t> </a:t>
            </a:r>
            <a:r>
              <a:rPr lang="en-US" dirty="0" smtClean="0"/>
              <a:t>antibiotic prophylaxis reduces   incidence of infection and limits loss of renal function.</a:t>
            </a:r>
          </a:p>
          <a:p>
            <a:pPr marL="0" indent="0">
              <a:buNone/>
            </a:pPr>
            <a:endParaRPr lang="en-US" dirty="0" smtClean="0"/>
          </a:p>
          <a:p>
            <a:pPr marL="0" indent="0">
              <a:buNone/>
            </a:pPr>
            <a:r>
              <a:rPr lang="en-US" dirty="0" smtClean="0"/>
              <a:t>Dietary PO4 restriction attenuates PKD progression and renal gene expression for early markers of fibrosis in </a:t>
            </a:r>
            <a:r>
              <a:rPr lang="en-US" dirty="0" err="1" smtClean="0"/>
              <a:t>pcy</a:t>
            </a:r>
            <a:r>
              <a:rPr lang="en-US" dirty="0" smtClean="0"/>
              <a:t>/</a:t>
            </a:r>
            <a:r>
              <a:rPr lang="en-US" dirty="0" err="1" smtClean="0"/>
              <a:t>pcy</a:t>
            </a:r>
            <a:r>
              <a:rPr lang="en-US" dirty="0" smtClean="0"/>
              <a:t> mice. </a:t>
            </a:r>
            <a:endParaRPr lang="en-US" dirty="0"/>
          </a:p>
        </p:txBody>
      </p:sp>
    </p:spTree>
    <p:extLst>
      <p:ext uri="{BB962C8B-B14F-4D97-AF65-F5344CB8AC3E}">
        <p14:creationId xmlns:p14="http://schemas.microsoft.com/office/powerpoint/2010/main" val="3377975671"/>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Progression (6)</a:t>
            </a:r>
            <a:endParaRPr lang="en-US" dirty="0"/>
          </a:p>
        </p:txBody>
      </p:sp>
      <p:sp>
        <p:nvSpPr>
          <p:cNvPr id="3" name="Content Placeholder 2"/>
          <p:cNvSpPr>
            <a:spLocks noGrp="1"/>
          </p:cNvSpPr>
          <p:nvPr>
            <p:ph idx="1"/>
          </p:nvPr>
        </p:nvSpPr>
        <p:spPr/>
        <p:txBody>
          <a:bodyPr/>
          <a:lstStyle/>
          <a:p>
            <a:pPr marL="0" indent="0">
              <a:buNone/>
            </a:pPr>
            <a:r>
              <a:rPr lang="en-US" dirty="0" smtClean="0"/>
              <a:t>Cyst Rupture</a:t>
            </a:r>
          </a:p>
          <a:p>
            <a:pPr marL="514297" indent="-514297">
              <a:buAutoNum type="arabicPeriod"/>
            </a:pPr>
            <a:r>
              <a:rPr lang="en-US" dirty="0" smtClean="0"/>
              <a:t>Marker of more severe disease</a:t>
            </a:r>
          </a:p>
          <a:p>
            <a:pPr marL="0" indent="0">
              <a:buNone/>
            </a:pPr>
            <a:endParaRPr lang="en-US" dirty="0" smtClean="0"/>
          </a:p>
          <a:p>
            <a:pPr marL="0" indent="0">
              <a:buNone/>
            </a:pPr>
            <a:r>
              <a:rPr lang="en-US" dirty="0" smtClean="0"/>
              <a:t>2. Results in decrease in renal volume:</a:t>
            </a:r>
          </a:p>
          <a:p>
            <a:pPr marL="0" indent="0">
              <a:buNone/>
            </a:pPr>
            <a:r>
              <a:rPr lang="en-US" dirty="0"/>
              <a:t> </a:t>
            </a:r>
            <a:r>
              <a:rPr lang="en-US" dirty="0" smtClean="0"/>
              <a:t>    indicates higher baseline TKV- prognosis</a:t>
            </a:r>
          </a:p>
          <a:p>
            <a:pPr marL="0" indent="0">
              <a:buNone/>
            </a:pPr>
            <a:r>
              <a:rPr lang="en-US" dirty="0"/>
              <a:t> </a:t>
            </a:r>
            <a:r>
              <a:rPr lang="en-US" dirty="0" smtClean="0"/>
              <a:t>    more episodes of flank pain, macro-  	hematuria, infection and hypertension</a:t>
            </a:r>
            <a:endParaRPr lang="en-US" dirty="0"/>
          </a:p>
        </p:txBody>
      </p:sp>
    </p:spTree>
    <p:extLst>
      <p:ext uri="{BB962C8B-B14F-4D97-AF65-F5344CB8AC3E}">
        <p14:creationId xmlns:p14="http://schemas.microsoft.com/office/powerpoint/2010/main" val="4277582116"/>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Progression (7)</a:t>
            </a:r>
            <a:endParaRPr lang="en-US" dirty="0"/>
          </a:p>
        </p:txBody>
      </p:sp>
      <p:sp>
        <p:nvSpPr>
          <p:cNvPr id="3" name="Content Placeholder 2"/>
          <p:cNvSpPr>
            <a:spLocks noGrp="1"/>
          </p:cNvSpPr>
          <p:nvPr>
            <p:ph idx="1"/>
          </p:nvPr>
        </p:nvSpPr>
        <p:spPr/>
        <p:txBody>
          <a:bodyPr>
            <a:normAutofit lnSpcReduction="10000"/>
          </a:bodyPr>
          <a:lstStyle/>
          <a:p>
            <a:r>
              <a:rPr lang="en-US" dirty="0" smtClean="0"/>
              <a:t>Overweight and obesity are predictors of progression in early ADPKD.</a:t>
            </a:r>
          </a:p>
          <a:p>
            <a:r>
              <a:rPr lang="en-US" dirty="0"/>
              <a:t> </a:t>
            </a:r>
            <a:r>
              <a:rPr lang="en-US" dirty="0" smtClean="0"/>
              <a:t>* increased annual % change in TKV &gt;7%</a:t>
            </a:r>
          </a:p>
          <a:p>
            <a:r>
              <a:rPr lang="en-US" dirty="0" smtClean="0"/>
              <a:t>   compared to &lt;5% with normal BMI</a:t>
            </a:r>
          </a:p>
          <a:p>
            <a:endParaRPr lang="en-US" dirty="0"/>
          </a:p>
          <a:p>
            <a:r>
              <a:rPr lang="en-US" dirty="0" smtClean="0"/>
              <a:t>Obesity strongly and independently associated with greater GFR decline </a:t>
            </a:r>
          </a:p>
          <a:p>
            <a:endParaRPr lang="en-US" dirty="0"/>
          </a:p>
          <a:p>
            <a:r>
              <a:rPr lang="en-US" sz="1700" dirty="0" smtClean="0"/>
              <a:t>JASN 2018; 29:571-578</a:t>
            </a:r>
            <a:endParaRPr lang="en-US" sz="1700" dirty="0"/>
          </a:p>
        </p:txBody>
      </p:sp>
    </p:spTree>
    <p:extLst>
      <p:ext uri="{BB962C8B-B14F-4D97-AF65-F5344CB8AC3E}">
        <p14:creationId xmlns:p14="http://schemas.microsoft.com/office/powerpoint/2010/main" val="3573463705"/>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Progression (8)</a:t>
            </a:r>
            <a:endParaRPr lang="en-US" dirty="0"/>
          </a:p>
        </p:txBody>
      </p:sp>
      <p:sp>
        <p:nvSpPr>
          <p:cNvPr id="3" name="Content Placeholder 2"/>
          <p:cNvSpPr>
            <a:spLocks noGrp="1"/>
          </p:cNvSpPr>
          <p:nvPr>
            <p:ph idx="1"/>
          </p:nvPr>
        </p:nvSpPr>
        <p:spPr/>
        <p:txBody>
          <a:bodyPr/>
          <a:lstStyle/>
          <a:p>
            <a:r>
              <a:rPr lang="en-US" dirty="0" smtClean="0"/>
              <a:t>Aberrant expression of serum </a:t>
            </a:r>
            <a:r>
              <a:rPr lang="en-US" dirty="0" err="1" smtClean="0"/>
              <a:t>miRs</a:t>
            </a:r>
            <a:r>
              <a:rPr lang="en-US" dirty="0" smtClean="0"/>
              <a:t> occur in ADPKD pts w fast disease progression.</a:t>
            </a:r>
          </a:p>
          <a:p>
            <a:r>
              <a:rPr lang="en-US" dirty="0" smtClean="0"/>
              <a:t>? Potential biomarker</a:t>
            </a:r>
          </a:p>
          <a:p>
            <a:endParaRPr lang="en-US" dirty="0" smtClean="0"/>
          </a:p>
          <a:p>
            <a:r>
              <a:rPr lang="en-US" dirty="0" smtClean="0"/>
              <a:t>Disruption of key pathways that influence scarring in pts w faster progression: </a:t>
            </a:r>
          </a:p>
          <a:p>
            <a:pPr marL="0" indent="0">
              <a:buNone/>
            </a:pPr>
            <a:r>
              <a:rPr lang="en-US" dirty="0" smtClean="0"/>
              <a:t>upregulated </a:t>
            </a:r>
            <a:r>
              <a:rPr lang="en-US" dirty="0" err="1" smtClean="0"/>
              <a:t>miRs</a:t>
            </a:r>
            <a:r>
              <a:rPr lang="en-US" dirty="0" smtClean="0"/>
              <a:t> 1246, 6785-5p, 323a-3p</a:t>
            </a:r>
          </a:p>
          <a:p>
            <a:pPr marL="0" indent="0">
              <a:buNone/>
            </a:pPr>
            <a:r>
              <a:rPr lang="en-US" dirty="0"/>
              <a:t>d</a:t>
            </a:r>
            <a:r>
              <a:rPr lang="en-US" dirty="0" smtClean="0"/>
              <a:t>ownregulated </a:t>
            </a:r>
            <a:r>
              <a:rPr lang="en-US" dirty="0" err="1" smtClean="0"/>
              <a:t>miRs</a:t>
            </a:r>
            <a:r>
              <a:rPr lang="en-US" dirty="0" smtClean="0"/>
              <a:t> 93, 451a, 106-5p</a:t>
            </a:r>
          </a:p>
          <a:p>
            <a:endParaRPr lang="en-US" dirty="0"/>
          </a:p>
        </p:txBody>
      </p:sp>
    </p:spTree>
    <p:extLst>
      <p:ext uri="{BB962C8B-B14F-4D97-AF65-F5344CB8AC3E}">
        <p14:creationId xmlns:p14="http://schemas.microsoft.com/office/powerpoint/2010/main" val="3601031421"/>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Acknowledgement</a:t>
            </a:r>
            <a:endParaRPr lang="en-US" dirty="0"/>
          </a:p>
        </p:txBody>
      </p:sp>
      <p:sp>
        <p:nvSpPr>
          <p:cNvPr id="3" name="Content Placeholder 2"/>
          <p:cNvSpPr>
            <a:spLocks noGrp="1"/>
          </p:cNvSpPr>
          <p:nvPr>
            <p:ph idx="1"/>
          </p:nvPr>
        </p:nvSpPr>
        <p:spPr>
          <a:xfrm>
            <a:off x="304800" y="1295400"/>
            <a:ext cx="8382000" cy="5181600"/>
          </a:xfrm>
        </p:spPr>
        <p:txBody>
          <a:bodyPr>
            <a:normAutofit/>
          </a:bodyPr>
          <a:lstStyle/>
          <a:p>
            <a:r>
              <a:rPr lang="en-US" dirty="0" smtClean="0"/>
              <a:t>All the PKD co-investigators:</a:t>
            </a:r>
          </a:p>
          <a:p>
            <a:r>
              <a:rPr lang="en-US" sz="2400" dirty="0" smtClean="0"/>
              <a:t>Jared Grantham, Chair (deceased)</a:t>
            </a:r>
          </a:p>
          <a:p>
            <a:r>
              <a:rPr lang="en-US" sz="2400" dirty="0" smtClean="0"/>
              <a:t>Vicente Torres, Peter Harris, Marie Hogan</a:t>
            </a:r>
            <a:endParaRPr lang="en-US" sz="2400" dirty="0"/>
          </a:p>
          <a:p>
            <a:pPr marL="0" indent="0">
              <a:buNone/>
            </a:pPr>
            <a:r>
              <a:rPr lang="en-US" sz="2400" dirty="0"/>
              <a:t> </a:t>
            </a:r>
            <a:r>
              <a:rPr lang="en-US" sz="2400" dirty="0" smtClean="0"/>
              <a:t>    Arlene Chapman,</a:t>
            </a:r>
            <a:r>
              <a:rPr lang="en-US" sz="2400" dirty="0"/>
              <a:t> </a:t>
            </a:r>
            <a:r>
              <a:rPr lang="en-US" sz="2400" dirty="0" smtClean="0"/>
              <a:t>Frederick Rahbari-Oskoui</a:t>
            </a:r>
          </a:p>
          <a:p>
            <a:pPr marL="0" indent="0">
              <a:buNone/>
            </a:pPr>
            <a:r>
              <a:rPr lang="en-US" sz="2400" dirty="0"/>
              <a:t> </a:t>
            </a:r>
            <a:r>
              <a:rPr lang="en-US" sz="2400" dirty="0" smtClean="0"/>
              <a:t>    Robert Schrier, </a:t>
            </a:r>
            <a:r>
              <a:rPr lang="en-US" sz="2400" dirty="0"/>
              <a:t>Berenice </a:t>
            </a:r>
            <a:r>
              <a:rPr lang="en-US" sz="2400" dirty="0" err="1"/>
              <a:t>Gitomer</a:t>
            </a:r>
            <a:r>
              <a:rPr lang="en-US" sz="2400" dirty="0"/>
              <a:t>, Godela Brosnahan, </a:t>
            </a:r>
            <a:endParaRPr lang="en-US" sz="2400" dirty="0" smtClean="0"/>
          </a:p>
          <a:p>
            <a:pPr marL="0" indent="0">
              <a:buNone/>
            </a:pPr>
            <a:r>
              <a:rPr lang="en-US" sz="2400" dirty="0"/>
              <a:t> </a:t>
            </a:r>
            <a:r>
              <a:rPr lang="en-US" sz="2400" dirty="0" smtClean="0"/>
              <a:t>    Ronald Perrone, Dana Miskulin,</a:t>
            </a:r>
            <a:r>
              <a:rPr lang="en-US" sz="2400" dirty="0"/>
              <a:t> </a:t>
            </a:r>
            <a:r>
              <a:rPr lang="en-US" sz="2400" dirty="0" smtClean="0"/>
              <a:t>Terri </a:t>
            </a:r>
            <a:r>
              <a:rPr lang="en-US" sz="2400" dirty="0" err="1" smtClean="0"/>
              <a:t>Watnick</a:t>
            </a:r>
            <a:r>
              <a:rPr lang="en-US" sz="2400" dirty="0" smtClean="0"/>
              <a:t>.</a:t>
            </a:r>
          </a:p>
          <a:p>
            <a:r>
              <a:rPr lang="en-US" sz="2400" dirty="0" smtClean="0"/>
              <a:t>William Braun, Peter </a:t>
            </a:r>
            <a:r>
              <a:rPr lang="en-US" sz="2400" dirty="0" err="1" smtClean="0"/>
              <a:t>Czarnecki</a:t>
            </a:r>
            <a:r>
              <a:rPr lang="en-US" sz="2400" dirty="0" smtClean="0"/>
              <a:t>, KZ </a:t>
            </a:r>
            <a:r>
              <a:rPr lang="en-US" sz="2400" dirty="0" err="1" smtClean="0"/>
              <a:t>Abebe</a:t>
            </a:r>
            <a:endParaRPr lang="en-US" sz="2400" dirty="0" smtClean="0"/>
          </a:p>
          <a:p>
            <a:r>
              <a:rPr lang="en-US" sz="2400" dirty="0" smtClean="0"/>
              <a:t>Alan Yu, Franz </a:t>
            </a:r>
            <a:r>
              <a:rPr lang="en-US" sz="2400" dirty="0" err="1" smtClean="0"/>
              <a:t>Winklhofer</a:t>
            </a:r>
            <a:r>
              <a:rPr lang="en-US" sz="2400" dirty="0" smtClean="0"/>
              <a:t>, K.T Bae </a:t>
            </a:r>
          </a:p>
          <a:p>
            <a:r>
              <a:rPr lang="en-US" sz="2400" dirty="0" smtClean="0"/>
              <a:t>Renal Fellows at BIDMC</a:t>
            </a:r>
            <a:endParaRPr lang="en-US" sz="2400" dirty="0"/>
          </a:p>
        </p:txBody>
      </p:sp>
    </p:spTree>
    <p:extLst>
      <p:ext uri="{BB962C8B-B14F-4D97-AF65-F5344CB8AC3E}">
        <p14:creationId xmlns:p14="http://schemas.microsoft.com/office/powerpoint/2010/main" val="381040378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2626</TotalTime>
  <Words>5207</Words>
  <Application>Microsoft Office PowerPoint</Application>
  <PresentationFormat>On-screen Show (4:3)</PresentationFormat>
  <Paragraphs>721</Paragraphs>
  <Slides>107</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107</vt:i4>
      </vt:variant>
    </vt:vector>
  </HeadingPairs>
  <TitlesOfParts>
    <vt:vector size="117" baseType="lpstr">
      <vt:lpstr>Arial Unicode MS</vt:lpstr>
      <vt:lpstr>ＭＳ Ｐゴシック</vt:lpstr>
      <vt:lpstr>Arial</vt:lpstr>
      <vt:lpstr>Microsoft Sans Serif</vt:lpstr>
      <vt:lpstr>msgothic</vt:lpstr>
      <vt:lpstr>Symbol</vt:lpstr>
      <vt:lpstr>Times New Roman</vt:lpstr>
      <vt:lpstr>Wingdings</vt:lpstr>
      <vt:lpstr>Wingdings 2</vt:lpstr>
      <vt:lpstr>Office Theme</vt:lpstr>
      <vt:lpstr>Polycystic Kidney Disease 2020 Perspective   Theodore I. Steinman, M.D, Professor of Medicine, HMS Senior Physician, BIDMC Boston, MA  </vt:lpstr>
      <vt:lpstr>Disclosures </vt:lpstr>
      <vt:lpstr>ADPKD</vt:lpstr>
      <vt:lpstr>Prevalence of Mutations in ADPKD</vt:lpstr>
      <vt:lpstr>Molecular Based Screening </vt:lpstr>
      <vt:lpstr>PowerPoint Presentation</vt:lpstr>
      <vt:lpstr>PKD 2 - Population Based US – 36%         Canada – 26%  Mutations GANAB –  0.3% DNAJB –   0.1% ALG9 – loss of function variant    Unknown – 7% </vt:lpstr>
      <vt:lpstr>Family History of Severity of Renal Disease Predicts Mutated Gene in ADPKD</vt:lpstr>
      <vt:lpstr>Family History May Be Absent</vt:lpstr>
      <vt:lpstr>ADPLD</vt:lpstr>
      <vt:lpstr>Diagram depicting putative pathways up- or downregulated in polycystic kidney disease and rationale for treatment with a V2 receptor antagonists, somatostatin, triptolide; tyrosine kinase, src, MEK, TNFa, mTOR, or CKD inhibitors; metformin, and CFTR or KCA3.1 inhibitors (green boxes)</vt:lpstr>
      <vt:lpstr>Cystogenesis</vt:lpstr>
      <vt:lpstr>Mediator of Electrolyte-Fluid Secretion is Cl- Channel</vt:lpstr>
      <vt:lpstr>Hypothesis About Role of Angiogenesis in ADPKD</vt:lpstr>
      <vt:lpstr>Angiogenesis</vt:lpstr>
      <vt:lpstr>Imaging</vt:lpstr>
      <vt:lpstr>Criteria for US Diagnosis</vt:lpstr>
      <vt:lpstr>PowerPoint Presentation</vt:lpstr>
      <vt:lpstr>PowerPoint Presentation</vt:lpstr>
      <vt:lpstr>PowerPoint Presentation</vt:lpstr>
      <vt:lpstr>Cilia</vt:lpstr>
      <vt:lpstr>Colony Stimulating Factor 1</vt:lpstr>
      <vt:lpstr>Vasopressin-Mediated AQP-2</vt:lpstr>
      <vt:lpstr>PowerPoint Presentation</vt:lpstr>
      <vt:lpstr>PowerPoint Presentation</vt:lpstr>
      <vt:lpstr>PowerPoint Presentation</vt:lpstr>
      <vt:lpstr>PowerPoint Presentation</vt:lpstr>
      <vt:lpstr>Volume as an Endpoint in ADPKD</vt:lpstr>
      <vt:lpstr>Cysts are the Disease</vt:lpstr>
      <vt:lpstr>Monitoring Disease Progression</vt:lpstr>
      <vt:lpstr>PowerPoint Presentation</vt:lpstr>
      <vt:lpstr>Relationship between hypertension and PKD</vt:lpstr>
      <vt:lpstr>Hypertension in PKD</vt:lpstr>
      <vt:lpstr>Vitamin D Deficiency &amp; Renal Volume in ADPKD</vt:lpstr>
      <vt:lpstr>Progressive Loss of Kidney Function</vt:lpstr>
      <vt:lpstr>PowerPoint Presentation</vt:lpstr>
      <vt:lpstr>Predictors of Disease Progression (MR)</vt:lpstr>
      <vt:lpstr>PROPKD Score: Predict Renal Survival in ADPKD</vt:lpstr>
      <vt:lpstr>ADPKD Progression: FHx &amp; Mutation</vt:lpstr>
      <vt:lpstr>RBF &amp; GFR</vt:lpstr>
      <vt:lpstr>PowerPoint Presentation</vt:lpstr>
      <vt:lpstr>Positive Correlation with Cyst Growth and PKD Progression </vt:lpstr>
      <vt:lpstr>HALT PKD Study Dietary Salt &amp; Progression</vt:lpstr>
      <vt:lpstr>Proteinuria in ADPKD</vt:lpstr>
      <vt:lpstr>Principal Extrarenal Manifestations</vt:lpstr>
      <vt:lpstr>Nephrolithiasis in ADPKD</vt:lpstr>
      <vt:lpstr>Patient Characteristics in Stone Formers</vt:lpstr>
      <vt:lpstr>ADDITIONAL FACTORS in Stone Formation</vt:lpstr>
      <vt:lpstr>Hypothesis</vt:lpstr>
      <vt:lpstr>Treatment of Nephrolithiasis in ADPKD</vt:lpstr>
      <vt:lpstr>Hematuria in ADPKD</vt:lpstr>
      <vt:lpstr>Treatment of Hematuria in ADPKD</vt:lpstr>
      <vt:lpstr>Management of Intractable Gross Hematuria</vt:lpstr>
      <vt:lpstr>Kidney Infection in ADPKD</vt:lpstr>
      <vt:lpstr>Evaluation of Infection</vt:lpstr>
      <vt:lpstr>Treatment of Kidney Cyst Infection in ADPKD</vt:lpstr>
      <vt:lpstr>Sleep –Disordered Breathing in Symptomatic ADPKD</vt:lpstr>
      <vt:lpstr>PowerPoint Presentation</vt:lpstr>
      <vt:lpstr>Pain in ADPKD</vt:lpstr>
      <vt:lpstr>Liver Cysts: Sx &amp; Infection</vt:lpstr>
      <vt:lpstr>Carbohydrate Antigen (CA) 19-9: Marker for Hepatic Cyst Infection</vt:lpstr>
      <vt:lpstr>Octreotide LAR Rx for PLD</vt:lpstr>
      <vt:lpstr>Lanreotide  in ADPKD</vt:lpstr>
      <vt:lpstr>Screening for cerebral aneurysm</vt:lpstr>
      <vt:lpstr>Aneurysm (ICA) Formation  in ADPKD</vt:lpstr>
      <vt:lpstr>Risk of ICA Rupture in ADPKD</vt:lpstr>
      <vt:lpstr>Risk Factors for ICA Rupture</vt:lpstr>
      <vt:lpstr>ICA Hemorrhage In ESRD </vt:lpstr>
      <vt:lpstr>Recommendations for ICA Screening</vt:lpstr>
      <vt:lpstr>Correlation between BP and LVMI in PKD</vt:lpstr>
      <vt:lpstr>(A) Effect of BP control with amlodipine versus enalapril on LVMI in patients with ADPKD over 7 yr. </vt:lpstr>
      <vt:lpstr>HALT-PKD (Halt Progression of Autosomal Dominant Polycystic Kidney Disease)</vt:lpstr>
      <vt:lpstr>Schrier RW et al. N Engl J Med 2014;371:2255-2266.</vt:lpstr>
      <vt:lpstr>Torres VE et al. N Engl J Med 2014;371:2267-2276.</vt:lpstr>
      <vt:lpstr>Schrier RW et al. N Engl J Med 2014;371:2255-2266.</vt:lpstr>
      <vt:lpstr>PowerPoint Presentation</vt:lpstr>
      <vt:lpstr>PowerPoint Presentation</vt:lpstr>
      <vt:lpstr>V2 receptors antagonists inhibit cystogenesis in animal models of autosomal recessive PKD and nephronophthisis </vt:lpstr>
      <vt:lpstr>Vasopressin and ADPKD</vt:lpstr>
      <vt:lpstr>Results of TEMPO Trial </vt:lpstr>
      <vt:lpstr>TKV &amp; GFR – 3Yrs of Tolvaptan</vt:lpstr>
      <vt:lpstr>TEMPO &amp; REPRISE Trials</vt:lpstr>
      <vt:lpstr>Tolvaptan (TLV)</vt:lpstr>
      <vt:lpstr>Side Effects of Tolvaptan</vt:lpstr>
      <vt:lpstr>PowerPoint Presentation</vt:lpstr>
      <vt:lpstr>Water in Treatment in PKD</vt:lpstr>
      <vt:lpstr>Brattleboro Rat &amp; PKD Rat</vt:lpstr>
      <vt:lpstr>Additional Treatment </vt:lpstr>
      <vt:lpstr>Management Issues </vt:lpstr>
      <vt:lpstr>Tyrosine Kinase Inhibitors</vt:lpstr>
      <vt:lpstr>Safety in Larger Kidneys (SILK)</vt:lpstr>
      <vt:lpstr>Metformin</vt:lpstr>
      <vt:lpstr>Sirolimus</vt:lpstr>
      <vt:lpstr>Pathogenic Process in PKD </vt:lpstr>
      <vt:lpstr>Bardoxolone Methyl</vt:lpstr>
      <vt:lpstr>Bardoxolone in PKD</vt:lpstr>
      <vt:lpstr>Soluble Urokinase Plasminogen Activator Receptor (suPAR)</vt:lpstr>
      <vt:lpstr>PKD1 in Urinary Exosomes</vt:lpstr>
      <vt:lpstr>Predictors of ADPKD Progression (1)</vt:lpstr>
      <vt:lpstr>Progression (2)</vt:lpstr>
      <vt:lpstr>Progression (3)</vt:lpstr>
      <vt:lpstr>Progression (4)</vt:lpstr>
      <vt:lpstr>Progression (5)</vt:lpstr>
      <vt:lpstr>Progression (6)</vt:lpstr>
      <vt:lpstr>Progression (7)</vt:lpstr>
      <vt:lpstr>Progression (8)</vt:lpstr>
      <vt:lpstr>Acknowledgement</vt:lpstr>
    </vt:vector>
  </TitlesOfParts>
  <Company>Caregroup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BIDMC</dc:creator>
  <cp:lastModifiedBy>Steinman,Theodore I. (HMFP - Renal Division)</cp:lastModifiedBy>
  <cp:revision>335</cp:revision>
  <cp:lastPrinted>2021-05-12T23:41:08Z</cp:lastPrinted>
  <dcterms:created xsi:type="dcterms:W3CDTF">2007-03-22T18:02:05Z</dcterms:created>
  <dcterms:modified xsi:type="dcterms:W3CDTF">2021-05-12T23:43:58Z</dcterms:modified>
</cp:coreProperties>
</file>