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5043"/>
    <a:srgbClr val="24473C"/>
    <a:srgbClr val="00CC66"/>
    <a:srgbClr val="33CC33"/>
    <a:srgbClr val="00CC99"/>
    <a:srgbClr val="0099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2" d="100"/>
          <a:sy n="122" d="100"/>
        </p:scale>
        <p:origin x="-1362"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D82B4E9F-2E98-4D0C-BE7C-2F432E880F31}" type="datetimeFigureOut">
              <a:rPr lang="pt-BR" smtClean="0"/>
              <a:pPr/>
              <a:t>18/10/2017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37DFECF-48ED-4021-AFDE-1440F4ADFF00}" type="slidenum">
              <a:rPr lang="pt-BR" smtClean="0"/>
              <a:pPr/>
              <a:t>‹#›</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2B4E9F-2E98-4D0C-BE7C-2F432E880F31}" type="datetimeFigureOut">
              <a:rPr lang="pt-BR" smtClean="0"/>
              <a:pPr/>
              <a:t>18/10/2017</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7DFECF-48ED-4021-AFDE-1440F4ADFF00}" type="slidenum">
              <a:rPr lang="pt-BR" smtClean="0"/>
              <a:pPr/>
              <a:t>‹#›</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204864"/>
            <a:ext cx="7772400" cy="1902073"/>
          </a:xfrm>
          <a:solidFill>
            <a:srgbClr val="24473C"/>
          </a:solidFill>
          <a:ln>
            <a:solidFill>
              <a:srgbClr val="00CC66"/>
            </a:solidFill>
          </a:ln>
        </p:spPr>
        <p:txBody>
          <a:bodyPr>
            <a:normAutofit fontScale="90000"/>
          </a:bodyPr>
          <a:lstStyle/>
          <a:p>
            <a:r>
              <a:rPr lang="en-US" dirty="0" smtClean="0">
                <a:solidFill>
                  <a:schemeClr val="bg1"/>
                </a:solidFill>
              </a:rPr>
              <a:t/>
            </a:r>
            <a:br>
              <a:rPr lang="en-US" dirty="0" smtClean="0">
                <a:solidFill>
                  <a:schemeClr val="bg1"/>
                </a:solidFill>
              </a:rPr>
            </a:br>
            <a:r>
              <a:rPr lang="en-US" dirty="0" smtClean="0">
                <a:solidFill>
                  <a:schemeClr val="bg1"/>
                </a:solidFill>
              </a:rPr>
              <a:t>Advances in the pathophysiology and on alternative approaches to the treatment of renal diseases</a:t>
            </a:r>
            <a:br>
              <a:rPr lang="en-US" dirty="0" smtClean="0">
                <a:solidFill>
                  <a:schemeClr val="bg1"/>
                </a:solidFill>
              </a:rPr>
            </a:br>
            <a:endParaRPr lang="pt-BR" dirty="0">
              <a:solidFill>
                <a:schemeClr val="bg1"/>
              </a:solidFill>
            </a:endParaRPr>
          </a:p>
        </p:txBody>
      </p:sp>
      <p:sp>
        <p:nvSpPr>
          <p:cNvPr id="4" name="CaixaDeTexto 3"/>
          <p:cNvSpPr txBox="1"/>
          <p:nvPr/>
        </p:nvSpPr>
        <p:spPr>
          <a:xfrm>
            <a:off x="467544" y="4782051"/>
            <a:ext cx="8378704" cy="2031325"/>
          </a:xfrm>
          <a:prstGeom prst="rect">
            <a:avLst/>
          </a:prstGeom>
          <a:solidFill>
            <a:schemeClr val="bg1"/>
          </a:solidFill>
          <a:ln>
            <a:solidFill>
              <a:srgbClr val="24473C"/>
            </a:solidFill>
          </a:ln>
        </p:spPr>
        <p:txBody>
          <a:bodyPr wrap="none" rtlCol="0">
            <a:spAutoFit/>
          </a:bodyPr>
          <a:lstStyle/>
          <a:p>
            <a:r>
              <a:rPr lang="pt-BR" b="1" dirty="0" smtClean="0"/>
              <a:t>ELISA MIEKO SUEMITSU HIGA, MD, PhD, </a:t>
            </a:r>
            <a:r>
              <a:rPr lang="pt-BR" b="1" dirty="0" err="1" smtClean="0"/>
              <a:t>Full</a:t>
            </a:r>
            <a:r>
              <a:rPr lang="pt-BR" b="1" dirty="0" smtClean="0"/>
              <a:t> Professor</a:t>
            </a:r>
          </a:p>
          <a:p>
            <a:r>
              <a:rPr lang="pt-BR" b="1" dirty="0" smtClean="0"/>
              <a:t>ADELSON MARÇAL RODRIGUES, </a:t>
            </a:r>
            <a:r>
              <a:rPr lang="pt-BR" b="1" dirty="0" err="1" smtClean="0"/>
              <a:t>MSc</a:t>
            </a:r>
            <a:r>
              <a:rPr lang="pt-BR" b="1" dirty="0" smtClean="0"/>
              <a:t>, PhD</a:t>
            </a:r>
          </a:p>
          <a:p>
            <a:r>
              <a:rPr lang="pt-BR" b="1" dirty="0" smtClean="0"/>
              <a:t>GIOVANA RITA PUNARO, </a:t>
            </a:r>
            <a:r>
              <a:rPr lang="pt-BR" b="1" dirty="0" err="1" smtClean="0"/>
              <a:t>MSc</a:t>
            </a:r>
            <a:r>
              <a:rPr lang="pt-BR" b="1" dirty="0" smtClean="0"/>
              <a:t>, PhD</a:t>
            </a:r>
          </a:p>
          <a:p>
            <a:r>
              <a:rPr lang="pt-BR" b="1" dirty="0" smtClean="0"/>
              <a:t>DEYSE YORGOS LIMA, </a:t>
            </a:r>
            <a:r>
              <a:rPr lang="pt-BR" b="1" dirty="0" err="1" smtClean="0"/>
              <a:t>MSc</a:t>
            </a:r>
            <a:endParaRPr lang="pt-BR" b="1" dirty="0" smtClean="0"/>
          </a:p>
          <a:p>
            <a:r>
              <a:rPr lang="pt-BR" b="1" dirty="0" smtClean="0"/>
              <a:t>MARGARET GORI MOURO, </a:t>
            </a:r>
            <a:r>
              <a:rPr lang="pt-BR" dirty="0"/>
              <a:t> </a:t>
            </a:r>
            <a:r>
              <a:rPr lang="pt-BR" b="1" dirty="0" err="1" smtClean="0"/>
              <a:t>MSc</a:t>
            </a:r>
            <a:endParaRPr lang="pt-BR" b="1" dirty="0" smtClean="0"/>
          </a:p>
          <a:p>
            <a:r>
              <a:rPr lang="pt-BR" b="1" dirty="0" err="1" smtClean="0"/>
              <a:t>Nephrology</a:t>
            </a:r>
            <a:r>
              <a:rPr lang="pt-BR" b="1" dirty="0" smtClean="0"/>
              <a:t>  </a:t>
            </a:r>
            <a:r>
              <a:rPr lang="pt-BR" b="1" dirty="0" err="1" smtClean="0"/>
              <a:t>Division</a:t>
            </a:r>
            <a:r>
              <a:rPr lang="pt-BR" b="1" dirty="0" smtClean="0"/>
              <a:t>/ Medicine </a:t>
            </a:r>
            <a:r>
              <a:rPr lang="pt-BR" b="1" dirty="0" err="1" smtClean="0"/>
              <a:t>Department</a:t>
            </a:r>
            <a:r>
              <a:rPr lang="pt-BR" b="1" dirty="0" smtClean="0"/>
              <a:t>/ UNIVERSIDADE FEDERAL DE SÃO PAULO</a:t>
            </a:r>
          </a:p>
          <a:p>
            <a:endParaRPr lang="pt-BR" dirty="0"/>
          </a:p>
        </p:txBody>
      </p:sp>
      <p:pic>
        <p:nvPicPr>
          <p:cNvPr id="5" name="Picture 202" descr="LOGO NIT.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81540" y="250825"/>
            <a:ext cx="1479898" cy="1233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10" descr="Logo unifesp.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9" y="252413"/>
            <a:ext cx="1890850" cy="108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051720" y="378647"/>
            <a:ext cx="5400600" cy="1034129"/>
          </a:xfrm>
          <a:prstGeom prst="rect">
            <a:avLst/>
          </a:prstGeom>
        </p:spPr>
        <p:txBody>
          <a:bodyPr wrap="square">
            <a:spAutoFit/>
          </a:bodyPr>
          <a:lstStyle/>
          <a:p>
            <a:pPr marL="342900" indent="-342900" algn="ctr" eaLnBrk="0" hangingPunct="0">
              <a:spcBef>
                <a:spcPct val="20000"/>
              </a:spcBef>
              <a:defRPr/>
            </a:pPr>
            <a:r>
              <a:rPr lang="pt-BR" b="1" dirty="0" err="1">
                <a:latin typeface="Arial" pitchFamily="34" charset="0"/>
                <a:cs typeface="Arial" pitchFamily="34" charset="0"/>
              </a:rPr>
              <a:t>Laboratory</a:t>
            </a:r>
            <a:r>
              <a:rPr lang="pt-BR" b="1" dirty="0">
                <a:latin typeface="Arial" pitchFamily="34" charset="0"/>
                <a:cs typeface="Arial" pitchFamily="34" charset="0"/>
              </a:rPr>
              <a:t> </a:t>
            </a:r>
            <a:r>
              <a:rPr lang="pt-BR" b="1" dirty="0" err="1">
                <a:latin typeface="Arial" pitchFamily="34" charset="0"/>
                <a:cs typeface="Arial" pitchFamily="34" charset="0"/>
              </a:rPr>
              <a:t>of</a:t>
            </a:r>
            <a:r>
              <a:rPr lang="pt-BR" b="1" dirty="0">
                <a:latin typeface="Arial" pitchFamily="34" charset="0"/>
                <a:cs typeface="Arial" pitchFamily="34" charset="0"/>
              </a:rPr>
              <a:t> </a:t>
            </a:r>
            <a:r>
              <a:rPr lang="pt-BR" b="1" dirty="0" err="1">
                <a:latin typeface="Arial" pitchFamily="34" charset="0"/>
                <a:cs typeface="Arial" pitchFamily="34" charset="0"/>
              </a:rPr>
              <a:t>Nitric</a:t>
            </a:r>
            <a:r>
              <a:rPr lang="pt-BR" b="1" dirty="0">
                <a:latin typeface="Arial" pitchFamily="34" charset="0"/>
                <a:cs typeface="Arial" pitchFamily="34" charset="0"/>
              </a:rPr>
              <a:t> Oxide </a:t>
            </a:r>
            <a:r>
              <a:rPr lang="pt-BR" b="1" dirty="0" err="1">
                <a:latin typeface="Arial" pitchFamily="34" charset="0"/>
                <a:cs typeface="Arial" pitchFamily="34" charset="0"/>
              </a:rPr>
              <a:t>and</a:t>
            </a:r>
            <a:r>
              <a:rPr lang="pt-BR" b="1" dirty="0">
                <a:latin typeface="Arial" pitchFamily="34" charset="0"/>
                <a:cs typeface="Arial" pitchFamily="34" charset="0"/>
              </a:rPr>
              <a:t> </a:t>
            </a:r>
            <a:r>
              <a:rPr lang="pt-BR" b="1" dirty="0" err="1">
                <a:latin typeface="Arial" pitchFamily="34" charset="0"/>
                <a:cs typeface="Arial" pitchFamily="34" charset="0"/>
              </a:rPr>
              <a:t>Oxidative</a:t>
            </a:r>
            <a:r>
              <a:rPr lang="pt-BR" b="1" dirty="0">
                <a:latin typeface="Arial" pitchFamily="34" charset="0"/>
                <a:cs typeface="Arial" pitchFamily="34" charset="0"/>
              </a:rPr>
              <a:t> Stress</a:t>
            </a:r>
          </a:p>
          <a:p>
            <a:pPr marL="342900" indent="-342900" algn="ctr" eaLnBrk="0" hangingPunct="0">
              <a:spcBef>
                <a:spcPct val="20000"/>
              </a:spcBef>
              <a:defRPr/>
            </a:pPr>
            <a:r>
              <a:rPr lang="pt-BR" b="1" kern="0" dirty="0" err="1">
                <a:latin typeface="Arial" pitchFamily="34" charset="0"/>
                <a:cs typeface="Arial" pitchFamily="34" charset="0"/>
              </a:rPr>
              <a:t>Departament</a:t>
            </a:r>
            <a:r>
              <a:rPr lang="pt-BR" b="1" kern="0" dirty="0">
                <a:latin typeface="Arial" pitchFamily="34" charset="0"/>
                <a:cs typeface="Arial" pitchFamily="34" charset="0"/>
              </a:rPr>
              <a:t> </a:t>
            </a:r>
            <a:r>
              <a:rPr lang="pt-BR" b="1" kern="0" dirty="0" err="1">
                <a:latin typeface="Arial" pitchFamily="34" charset="0"/>
                <a:cs typeface="Arial" pitchFamily="34" charset="0"/>
              </a:rPr>
              <a:t>of</a:t>
            </a:r>
            <a:r>
              <a:rPr lang="pt-BR" b="1" kern="0" dirty="0">
                <a:latin typeface="Arial" pitchFamily="34" charset="0"/>
                <a:cs typeface="Arial" pitchFamily="34" charset="0"/>
              </a:rPr>
              <a:t> Medicine</a:t>
            </a:r>
          </a:p>
          <a:p>
            <a:pPr marL="342900" indent="-342900" algn="ctr" eaLnBrk="0" hangingPunct="0">
              <a:spcBef>
                <a:spcPct val="20000"/>
              </a:spcBef>
              <a:defRPr/>
            </a:pPr>
            <a:r>
              <a:rPr lang="pt-BR" b="1" kern="0" dirty="0">
                <a:latin typeface="Arial" pitchFamily="34" charset="0"/>
                <a:cs typeface="Arial" pitchFamily="34" charset="0"/>
              </a:rPr>
              <a:t>UNIFESP</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688" y="116632"/>
            <a:ext cx="8686800" cy="6552728"/>
          </a:xfrm>
        </p:spPr>
        <p:txBody>
          <a:bodyPr>
            <a:noAutofit/>
          </a:bodyPr>
          <a:lstStyle/>
          <a:p>
            <a:pPr algn="just">
              <a:lnSpc>
                <a:spcPct val="150000"/>
              </a:lnSpc>
            </a:pPr>
            <a:r>
              <a:rPr lang="en-US" sz="2400" dirty="0" smtClean="0">
                <a:latin typeface="Arial"/>
                <a:cs typeface="Arial"/>
              </a:rPr>
              <a:t/>
            </a:r>
            <a:br>
              <a:rPr lang="en-US" sz="2400" dirty="0" smtClean="0">
                <a:latin typeface="Arial"/>
                <a:cs typeface="Arial"/>
              </a:rPr>
            </a:br>
            <a:r>
              <a:rPr lang="en-US" sz="2400" dirty="0" smtClean="0">
                <a:latin typeface="Arial"/>
                <a:cs typeface="Arial"/>
              </a:rPr>
              <a:t>- </a:t>
            </a:r>
            <a:r>
              <a:rPr lang="en-US" sz="1800" dirty="0" smtClean="0">
                <a:latin typeface="Arial"/>
                <a:cs typeface="Arial"/>
              </a:rPr>
              <a:t>It will be approached aspects related to pathophysiology and treatment of diabetes mellitus (DM), with emphasis on its complications, such as diabetic nephropathy. </a:t>
            </a:r>
            <a:br>
              <a:rPr lang="en-US" sz="1800" dirty="0" smtClean="0">
                <a:latin typeface="Arial"/>
                <a:cs typeface="Arial"/>
              </a:rPr>
            </a:br>
            <a:r>
              <a:rPr lang="en-US" sz="1800" dirty="0" smtClean="0">
                <a:latin typeface="Arial"/>
                <a:cs typeface="Arial"/>
              </a:rPr>
              <a:t/>
            </a:r>
            <a:br>
              <a:rPr lang="en-US" sz="1800" dirty="0" smtClean="0">
                <a:latin typeface="Arial"/>
                <a:cs typeface="Arial"/>
              </a:rPr>
            </a:br>
            <a:r>
              <a:rPr lang="en-US" sz="1800" dirty="0" smtClean="0">
                <a:latin typeface="Arial"/>
                <a:cs typeface="Arial"/>
              </a:rPr>
              <a:t>- DM is now considered the main cause of end-stage renal disease, leading the patient to the need for renal replacement therapy. Associated with the millions of affected individuals, it causes great losses to the public coffers. </a:t>
            </a:r>
            <a:br>
              <a:rPr lang="en-US" sz="1800" dirty="0" smtClean="0">
                <a:latin typeface="Arial"/>
                <a:cs typeface="Arial"/>
              </a:rPr>
            </a:br>
            <a:r>
              <a:rPr lang="en-US" sz="1800" dirty="0" smtClean="0">
                <a:latin typeface="Arial"/>
                <a:cs typeface="Arial"/>
              </a:rPr>
              <a:t/>
            </a:r>
            <a:br>
              <a:rPr lang="en-US" sz="1800" dirty="0" smtClean="0">
                <a:latin typeface="Arial"/>
                <a:cs typeface="Arial"/>
              </a:rPr>
            </a:br>
            <a:r>
              <a:rPr lang="en-US" sz="1800" dirty="0" smtClean="0">
                <a:latin typeface="Arial"/>
                <a:cs typeface="Arial"/>
              </a:rPr>
              <a:t>- In our Laboratory, we developed a line of research directed to the study of the pathophysiology of DM, and in this conference, we will present some of our results on the participation of oxidative stress (OE) and associated inflammatory factors. We will also discuss aspects related to the use of antioxidants such as flavonoids, which, due to their action against EO, may be extremely useful as adjuvants in the treatment and control of the complications of this disease.</a:t>
            </a:r>
            <a:endParaRPr lang="en-US" sz="1800" dirty="0">
              <a:latin typeface="Arial"/>
              <a:cs typeface="Arial"/>
            </a:endParaRPr>
          </a:p>
        </p:txBody>
      </p:sp>
      <p:pic>
        <p:nvPicPr>
          <p:cNvPr id="4" name="Imagem 10" descr="Logo unifesp.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82503"/>
            <a:ext cx="1386793" cy="79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02" descr="LOGO NIT.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5835" y="144016"/>
            <a:ext cx="1362629" cy="83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244050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57</Words>
  <Application>Microsoft Office PowerPoint</Application>
  <PresentationFormat>On-screen Show (4:3)</PresentationFormat>
  <Paragraphs>11</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Tema do Office</vt:lpstr>
      <vt:lpstr> Advances in the pathophysiology and on alternative approaches to the treatment of renal diseases </vt:lpstr>
      <vt:lpstr> - It will be approached aspects related to pathophysiology and treatment of diabetes mellitus (DM), with emphasis on its complications, such as diabetic nephropathy.   - DM is now considered the main cause of end-stage renal disease, leading the patient to the need for renal replacement therapy. Associated with the millions of affected individuals, it causes great losses to the public coffers.   - In our Laboratory, we developed a line of research directed to the study of the pathophysiology of DM, and in this conference, we will present some of our results on the participation of oxidative stress (OE) and associated inflammatory factors. We will also discuss aspects related to the use of antioxidants such as flavonoids, which, due to their action against EO, may be extremely useful as adjuvants in the treatment and control of the complications of this disease.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the pathophysiology and on alternative approaches to the treatment of renal diseases</dc:title>
  <dc:creator>Elisa</dc:creator>
  <cp:lastModifiedBy>JWM 1</cp:lastModifiedBy>
  <cp:revision>10</cp:revision>
  <dcterms:created xsi:type="dcterms:W3CDTF">2017-10-02T19:56:23Z</dcterms:created>
  <dcterms:modified xsi:type="dcterms:W3CDTF">2017-10-18T10:35:56Z</dcterms:modified>
</cp:coreProperties>
</file>