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6858000" cx="9144000"/>
  <p:notesSz cx="6797675" cy="9926625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/>
          <p:nvPr>
            <p:ph idx="2" type="hdr"/>
          </p:nvPr>
        </p:nvSpPr>
        <p:spPr>
          <a:xfrm>
            <a:off x="0" y="0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" name="Shape 3"/>
          <p:cNvSpPr txBox="1"/>
          <p:nvPr>
            <p:ph idx="10" type="dt"/>
          </p:nvPr>
        </p:nvSpPr>
        <p:spPr>
          <a:xfrm>
            <a:off x="3849687" y="0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/>
          <p:nvPr>
            <p:ph idx="3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5" name="Shape 5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6" name="Shape 6"/>
          <p:cNvSpPr txBox="1"/>
          <p:nvPr>
            <p:ph idx="11" type="ftr"/>
          </p:nvPr>
        </p:nvSpPr>
        <p:spPr>
          <a:xfrm>
            <a:off x="0" y="9428161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="0" baseline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3849687" y="9428161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3" name="Shape 53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5" name="Shape 65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1" name="Shape 71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7" name="Shape 77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917575" y="744537"/>
            <a:ext cx="4962525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rPr b="0" baseline="0" i="0" lang="en-US" sz="1800" u="none" cap="none" strike="noStrike"/>
              <a:t>Red spots?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3849687" y="9428161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6" name="Shape 96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917575" y="744537"/>
            <a:ext cx="4962525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rPr b="0" baseline="0" i="0" lang="en-US" sz="1800" u="none" cap="none" strike="noStrike"/>
              <a:t>Manometry (of what)?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x="3849687" y="9428161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9" name="Shape 109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6" name="Shape 116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917575" y="744537"/>
            <a:ext cx="4962525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rPr b="0" baseline="0" i="0" lang="en-US" sz="1800" u="none" cap="none" strike="noStrike"/>
              <a:t>Changed wording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x="3849687" y="9428161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6" name="Shape 136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917575" y="744537"/>
            <a:ext cx="4962525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rPr b="0" baseline="0" i="0" lang="en-US" sz="1800" u="none" cap="none" strike="noStrike"/>
              <a:t>Red spots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3849687" y="9428161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917575" y="744537"/>
            <a:ext cx="4962525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rPr b="0" baseline="0" i="0" lang="en-US" sz="1800" u="none" cap="none" strike="noStrike"/>
              <a:t>FibroTest = FibroScan ?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3849687" y="9428161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6" name="Shape 156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8" name="Shape 168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4" name="Shape 174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0" name="Shape 180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6" name="Shape 186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2" name="Shape 192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9" name="Shape 199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6" name="Shape 206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2" name="Shape 212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6" name="Shape 226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>
            <p:ph idx="2" type="sldImg"/>
          </p:nvPr>
        </p:nvSpPr>
        <p:spPr>
          <a:xfrm>
            <a:off x="917575" y="744537"/>
            <a:ext cx="4962525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2" name="Shape 232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rPr b="0" baseline="0" i="0" lang="en-US" sz="1800" u="none" cap="none" strike="noStrike"/>
              <a:t>Temporary (instead of temporizing)?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3849687" y="9428161"/>
            <a:ext cx="29463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9" name="Shape 239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5" name="Shape 245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3" name="Shape 263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9" name="Shape 269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5" name="Shape 275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1" name="Shape 281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5" name="Shape 295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/>
          <p:nvPr>
            <p:ph idx="1" type="body"/>
          </p:nvPr>
        </p:nvSpPr>
        <p:spPr>
          <a:xfrm>
            <a:off x="679450" y="4714875"/>
            <a:ext cx="5438774" cy="4467224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2" name="Shape 302"/>
          <p:cNvSpPr/>
          <p:nvPr>
            <p:ph idx="2" type="sldImg"/>
          </p:nvPr>
        </p:nvSpPr>
        <p:spPr>
          <a:xfrm>
            <a:off x="915987" y="744537"/>
            <a:ext cx="4965700" cy="3722686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marL="1600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marL="2057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marL="2514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marL="2971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marL="3429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marL="3886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000"/>
            </a:lvl3pPr>
            <a:lvl4pPr rtl="0">
              <a:spcBef>
                <a:spcPts val="0"/>
              </a:spcBef>
              <a:defRPr sz="1800"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18" name="Shape 18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000"/>
            </a:lvl3pPr>
            <a:lvl4pPr rtl="0">
              <a:spcBef>
                <a:spcPts val="0"/>
              </a:spcBef>
              <a:defRPr sz="1800"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Arial"/>
              <a:buNone/>
              <a:defRPr b="1" sz="2400"/>
            </a:lvl1pPr>
            <a:lvl2pPr indent="0" marL="457200" rtl="0">
              <a:spcBef>
                <a:spcPts val="0"/>
              </a:spcBef>
              <a:buFont typeface="Arial"/>
              <a:buNone/>
              <a:defRPr b="1" sz="2000"/>
            </a:lvl2pPr>
            <a:lvl3pPr indent="0" marL="914400" rtl="0">
              <a:spcBef>
                <a:spcPts val="0"/>
              </a:spcBef>
              <a:buFont typeface="Arial"/>
              <a:buNone/>
              <a:defRPr b="1" sz="1800"/>
            </a:lvl3pPr>
            <a:lvl4pPr indent="0" marL="1371600" rtl="0">
              <a:spcBef>
                <a:spcPts val="0"/>
              </a:spcBef>
              <a:buFont typeface="Arial"/>
              <a:buNone/>
              <a:defRPr b="1" sz="1600"/>
            </a:lvl4pPr>
            <a:lvl5pPr indent="0" marL="1828800" rtl="0">
              <a:spcBef>
                <a:spcPts val="0"/>
              </a:spcBef>
              <a:buFont typeface="Arial"/>
              <a:buNone/>
              <a:defRPr b="1" sz="1600"/>
            </a:lvl5pPr>
            <a:lvl6pPr indent="0" marL="2286000" rtl="0">
              <a:spcBef>
                <a:spcPts val="0"/>
              </a:spcBef>
              <a:buFont typeface="Arial"/>
              <a:buNone/>
              <a:defRPr b="1" sz="1600"/>
            </a:lvl6pPr>
            <a:lvl7pPr indent="0" marL="2743200" rtl="0">
              <a:spcBef>
                <a:spcPts val="0"/>
              </a:spcBef>
              <a:buFont typeface="Arial"/>
              <a:buNone/>
              <a:defRPr b="1" sz="1600"/>
            </a:lvl7pPr>
            <a:lvl8pPr indent="0" marL="3200400" rtl="0">
              <a:spcBef>
                <a:spcPts val="0"/>
              </a:spcBef>
              <a:buFont typeface="Arial"/>
              <a:buNone/>
              <a:defRPr b="1" sz="1600"/>
            </a:lvl8pPr>
            <a:lvl9pPr indent="0" marL="3657600" rtl="0">
              <a:spcBef>
                <a:spcPts val="0"/>
              </a:spcBef>
              <a:buFont typeface="Arial"/>
              <a:buNone/>
              <a:defRPr b="1" sz="1600"/>
            </a:lvl9pPr>
          </a:lstStyle>
          <a:p/>
        </p:txBody>
      </p:sp>
      <p:sp>
        <p:nvSpPr>
          <p:cNvPr id="22" name="Shape 22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1600"/>
            </a:lvl6pPr>
            <a:lvl7pPr rtl="0">
              <a:spcBef>
                <a:spcPts val="0"/>
              </a:spcBef>
              <a:defRPr sz="1600"/>
            </a:lvl7pPr>
            <a:lvl8pPr rtl="0">
              <a:spcBef>
                <a:spcPts val="0"/>
              </a:spcBef>
              <a:defRPr sz="1600"/>
            </a:lvl8pPr>
            <a:lvl9pPr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23" name="Shape 23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Arial"/>
              <a:buNone/>
              <a:defRPr b="1" sz="2400"/>
            </a:lvl1pPr>
            <a:lvl2pPr indent="0" marL="457200" rtl="0">
              <a:spcBef>
                <a:spcPts val="0"/>
              </a:spcBef>
              <a:buFont typeface="Arial"/>
              <a:buNone/>
              <a:defRPr b="1" sz="2000"/>
            </a:lvl2pPr>
            <a:lvl3pPr indent="0" marL="914400" rtl="0">
              <a:spcBef>
                <a:spcPts val="0"/>
              </a:spcBef>
              <a:buFont typeface="Arial"/>
              <a:buNone/>
              <a:defRPr b="1" sz="1800"/>
            </a:lvl3pPr>
            <a:lvl4pPr indent="0" marL="1371600" rtl="0">
              <a:spcBef>
                <a:spcPts val="0"/>
              </a:spcBef>
              <a:buFont typeface="Arial"/>
              <a:buNone/>
              <a:defRPr b="1" sz="1600"/>
            </a:lvl4pPr>
            <a:lvl5pPr indent="0" marL="1828800" rtl="0">
              <a:spcBef>
                <a:spcPts val="0"/>
              </a:spcBef>
              <a:buFont typeface="Arial"/>
              <a:buNone/>
              <a:defRPr b="1" sz="1600"/>
            </a:lvl5pPr>
            <a:lvl6pPr indent="0" marL="2286000" rtl="0">
              <a:spcBef>
                <a:spcPts val="0"/>
              </a:spcBef>
              <a:buFont typeface="Arial"/>
              <a:buNone/>
              <a:defRPr b="1" sz="1600"/>
            </a:lvl6pPr>
            <a:lvl7pPr indent="0" marL="2743200" rtl="0">
              <a:spcBef>
                <a:spcPts val="0"/>
              </a:spcBef>
              <a:buFont typeface="Arial"/>
              <a:buNone/>
              <a:defRPr b="1" sz="1600"/>
            </a:lvl7pPr>
            <a:lvl8pPr indent="0" marL="3200400" rtl="0">
              <a:spcBef>
                <a:spcPts val="0"/>
              </a:spcBef>
              <a:buFont typeface="Arial"/>
              <a:buNone/>
              <a:defRPr b="1" sz="1600"/>
            </a:lvl8pPr>
            <a:lvl9pPr indent="0" marL="3657600" rtl="0">
              <a:spcBef>
                <a:spcPts val="0"/>
              </a:spcBef>
              <a:buFont typeface="Arial"/>
              <a:buNone/>
              <a:defRPr b="1" sz="1600"/>
            </a:lvl9pPr>
          </a:lstStyle>
          <a:p/>
        </p:txBody>
      </p:sp>
      <p:sp>
        <p:nvSpPr>
          <p:cNvPr id="24" name="Shape 24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1600"/>
            </a:lvl6pPr>
            <a:lvl7pPr rtl="0">
              <a:spcBef>
                <a:spcPts val="0"/>
              </a:spcBef>
              <a:defRPr sz="1600"/>
            </a:lvl7pPr>
            <a:lvl8pPr rtl="0">
              <a:spcBef>
                <a:spcPts val="0"/>
              </a:spcBef>
              <a:defRPr sz="1600"/>
            </a:lvl8pPr>
            <a:lvl9pPr rtl="0">
              <a:spcBef>
                <a:spcPts val="0"/>
              </a:spcBef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l">
              <a:spcBef>
                <a:spcPts val="0"/>
              </a:spcBef>
              <a:defRPr b="1" sz="4000" cap="none"/>
            </a:lvl1pPr>
            <a:lvl2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Arial"/>
              <a:buNone/>
              <a:defRPr sz="2000"/>
            </a:lvl1pPr>
            <a:lvl2pPr indent="0" marL="457200" rtl="0">
              <a:spcBef>
                <a:spcPts val="0"/>
              </a:spcBef>
              <a:buFont typeface="Arial"/>
              <a:buNone/>
              <a:defRPr sz="1800"/>
            </a:lvl2pPr>
            <a:lvl3pPr indent="0" marL="914400" rtl="0">
              <a:spcBef>
                <a:spcPts val="0"/>
              </a:spcBef>
              <a:buFont typeface="Arial"/>
              <a:buNone/>
              <a:defRPr sz="1600"/>
            </a:lvl3pPr>
            <a:lvl4pPr indent="0" marL="1371600" rtl="0">
              <a:spcBef>
                <a:spcPts val="0"/>
              </a:spcBef>
              <a:buFont typeface="Arial"/>
              <a:buNone/>
              <a:defRPr sz="1400"/>
            </a:lvl4pPr>
            <a:lvl5pPr indent="0" marL="1828800" rtl="0">
              <a:spcBef>
                <a:spcPts val="0"/>
              </a:spcBef>
              <a:buFont typeface="Arial"/>
              <a:buNone/>
              <a:defRPr sz="1400"/>
            </a:lvl5pPr>
            <a:lvl6pPr indent="0" marL="2286000" rtl="0">
              <a:spcBef>
                <a:spcPts val="0"/>
              </a:spcBef>
              <a:buFont typeface="Arial"/>
              <a:buNone/>
              <a:defRPr sz="1400"/>
            </a:lvl6pPr>
            <a:lvl7pPr indent="0" marL="2743200" rtl="0">
              <a:spcBef>
                <a:spcPts val="0"/>
              </a:spcBef>
              <a:buFont typeface="Arial"/>
              <a:buNone/>
              <a:defRPr sz="1400"/>
            </a:lvl7pPr>
            <a:lvl8pPr indent="0" marL="3200400" rtl="0">
              <a:spcBef>
                <a:spcPts val="0"/>
              </a:spcBef>
              <a:buFont typeface="Arial"/>
              <a:buNone/>
              <a:defRPr sz="1400"/>
            </a:lvl8pPr>
            <a:lvl9pPr indent="0" marL="3657600" rtl="0">
              <a:spcBef>
                <a:spcPts val="0"/>
              </a:spcBef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bl">
  <p:cSld name="Title and Tab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Shape 30"/>
          <p:cNvSpPr/>
          <p:nvPr>
            <p:ph idx="2" type="tbl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marL="1600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marL="2057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marL="2514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marL="2971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marL="3429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marL="3886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rtl="0" algn="ctr">
              <a:spcBef>
                <a:spcPts val="0"/>
              </a:spcBef>
              <a:spcAft>
                <a:spcPts val="0"/>
              </a:spcAft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marL="1600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marL="2057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marL="2514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marL="2971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marL="3429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marL="3886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 b="1" sz="2000"/>
            </a:lvl1pPr>
            <a:lvl2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Shape 39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Arial"/>
              <a:buNone/>
              <a:defRPr sz="1400"/>
            </a:lvl1pPr>
            <a:lvl2pPr indent="0" marL="457200" rtl="0">
              <a:spcBef>
                <a:spcPts val="0"/>
              </a:spcBef>
              <a:buFont typeface="Arial"/>
              <a:buNone/>
              <a:defRPr sz="1200"/>
            </a:lvl2pPr>
            <a:lvl3pPr indent="0" marL="914400" rtl="0">
              <a:spcBef>
                <a:spcPts val="0"/>
              </a:spcBef>
              <a:buFont typeface="Arial"/>
              <a:buNone/>
              <a:defRPr sz="1000"/>
            </a:lvl3pPr>
            <a:lvl4pPr indent="0" marL="1371600" rtl="0">
              <a:spcBef>
                <a:spcPts val="0"/>
              </a:spcBef>
              <a:buFont typeface="Arial"/>
              <a:buNone/>
              <a:defRPr sz="900"/>
            </a:lvl4pPr>
            <a:lvl5pPr indent="0" marL="1828800" rtl="0">
              <a:spcBef>
                <a:spcPts val="0"/>
              </a:spcBef>
              <a:buFont typeface="Arial"/>
              <a:buNone/>
              <a:defRPr sz="900"/>
            </a:lvl5pPr>
            <a:lvl6pPr indent="0" marL="2286000" rtl="0">
              <a:spcBef>
                <a:spcPts val="0"/>
              </a:spcBef>
              <a:buFont typeface="Arial"/>
              <a:buNone/>
              <a:defRPr sz="900"/>
            </a:lvl6pPr>
            <a:lvl7pPr indent="0" marL="2743200" rtl="0">
              <a:spcBef>
                <a:spcPts val="0"/>
              </a:spcBef>
              <a:buFont typeface="Arial"/>
              <a:buNone/>
              <a:defRPr sz="900"/>
            </a:lvl7pPr>
            <a:lvl8pPr indent="0" marL="3200400" rtl="0">
              <a:spcBef>
                <a:spcPts val="0"/>
              </a:spcBef>
              <a:buFont typeface="Arial"/>
              <a:buNone/>
              <a:defRPr sz="900"/>
            </a:lvl8pPr>
            <a:lvl9pPr indent="0" marL="3657600" rtl="0">
              <a:spcBef>
                <a:spcPts val="0"/>
              </a:spcBef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 b="1" sz="2000"/>
            </a:lvl1pPr>
            <a:lvl2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rtl="0">
              <a:spcBef>
                <a:spcPts val="0"/>
              </a:spcBef>
              <a:defRPr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 sz="28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000"/>
            </a:lvl4pPr>
            <a:lvl5pPr rtl="0">
              <a:spcBef>
                <a:spcPts val="0"/>
              </a:spcBef>
              <a:defRPr sz="2000"/>
            </a:lvl5pPr>
            <a:lvl6pPr rtl="0">
              <a:spcBef>
                <a:spcPts val="0"/>
              </a:spcBef>
              <a:defRPr sz="2000"/>
            </a:lvl6pPr>
            <a:lvl7pPr rtl="0">
              <a:spcBef>
                <a:spcPts val="0"/>
              </a:spcBef>
              <a:defRPr sz="2000"/>
            </a:lvl7pPr>
            <a:lvl8pPr rtl="0">
              <a:spcBef>
                <a:spcPts val="0"/>
              </a:spcBef>
              <a:defRPr sz="2000"/>
            </a:lvl8pPr>
            <a:lvl9pPr rtl="0">
              <a:spcBef>
                <a:spcPts val="0"/>
              </a:spcBef>
              <a:defRPr sz="2000"/>
            </a:lvl9pPr>
          </a:lstStyle>
          <a:p/>
        </p:txBody>
      </p:sp>
      <p:sp>
        <p:nvSpPr>
          <p:cNvPr id="44" name="Shape 4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Arial"/>
              <a:buNone/>
              <a:defRPr sz="1400"/>
            </a:lvl1pPr>
            <a:lvl2pPr indent="0" marL="457200" rtl="0">
              <a:spcBef>
                <a:spcPts val="0"/>
              </a:spcBef>
              <a:buFont typeface="Arial"/>
              <a:buNone/>
              <a:defRPr sz="1200"/>
            </a:lvl2pPr>
            <a:lvl3pPr indent="0" marL="914400" rtl="0">
              <a:spcBef>
                <a:spcPts val="0"/>
              </a:spcBef>
              <a:buFont typeface="Arial"/>
              <a:buNone/>
              <a:defRPr sz="1000"/>
            </a:lvl3pPr>
            <a:lvl4pPr indent="0" marL="1371600" rtl="0">
              <a:spcBef>
                <a:spcPts val="0"/>
              </a:spcBef>
              <a:buFont typeface="Arial"/>
              <a:buNone/>
              <a:defRPr sz="900"/>
            </a:lvl4pPr>
            <a:lvl5pPr indent="0" marL="1828800" rtl="0">
              <a:spcBef>
                <a:spcPts val="0"/>
              </a:spcBef>
              <a:buFont typeface="Arial"/>
              <a:buNone/>
              <a:defRPr sz="900"/>
            </a:lvl5pPr>
            <a:lvl6pPr indent="0" marL="2286000" rtl="0">
              <a:spcBef>
                <a:spcPts val="0"/>
              </a:spcBef>
              <a:buFont typeface="Arial"/>
              <a:buNone/>
              <a:defRPr sz="900"/>
            </a:lvl6pPr>
            <a:lvl7pPr indent="0" marL="2743200" rtl="0">
              <a:spcBef>
                <a:spcPts val="0"/>
              </a:spcBef>
              <a:buFont typeface="Arial"/>
              <a:buNone/>
              <a:defRPr sz="900"/>
            </a:lvl7pPr>
            <a:lvl8pPr indent="0" marL="3200400" rtl="0">
              <a:spcBef>
                <a:spcPts val="0"/>
              </a:spcBef>
              <a:buFont typeface="Arial"/>
              <a:buNone/>
              <a:defRPr sz="900"/>
            </a:lvl8pPr>
            <a:lvl9pPr indent="0" marL="3657600" rtl="0">
              <a:spcBef>
                <a:spcPts val="0"/>
              </a:spcBef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0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11125" y="-36511"/>
            <a:ext cx="9290049" cy="690403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0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06.png"/><Relationship Id="rId4" Type="http://schemas.openxmlformats.org/officeDocument/2006/relationships/image" Target="../media/image1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04.png"/><Relationship Id="rId4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07.png"/><Relationship Id="rId4" Type="http://schemas.openxmlformats.org/officeDocument/2006/relationships/image" Target="../media/image0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hape 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6236" y="260350"/>
            <a:ext cx="2965449" cy="310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 txBox="1"/>
          <p:nvPr/>
        </p:nvSpPr>
        <p:spPr>
          <a:xfrm>
            <a:off x="3059111" y="2997200"/>
            <a:ext cx="2763837" cy="31432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6AA0"/>
              </a:buClr>
              <a:buSzPct val="25000"/>
              <a:buFont typeface="Arial"/>
              <a:buNone/>
            </a:pPr>
            <a:r>
              <a:rPr b="1" baseline="0" i="0" lang="en-US" sz="1400" u="none" cap="none" strike="noStrike">
                <a:solidFill>
                  <a:srgbClr val="286AA0"/>
                </a:solidFill>
                <a:latin typeface="Arial"/>
                <a:ea typeface="Arial"/>
                <a:cs typeface="Arial"/>
                <a:sym typeface="Arial"/>
              </a:rPr>
              <a:t>A Resource Sensitive Solution</a:t>
            </a:r>
          </a:p>
        </p:txBody>
      </p:sp>
      <p:sp>
        <p:nvSpPr>
          <p:cNvPr id="49" name="Shape 49"/>
          <p:cNvSpPr txBox="1"/>
          <p:nvPr>
            <p:ph type="title"/>
          </p:nvPr>
        </p:nvSpPr>
        <p:spPr>
          <a:xfrm>
            <a:off x="457200" y="37258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b="0" baseline="0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WGO Global Guidelines for Management of Esophageal Varices </a:t>
            </a:r>
          </a:p>
        </p:txBody>
      </p:sp>
      <p:sp>
        <p:nvSpPr>
          <p:cNvPr id="50" name="Shape 50"/>
          <p:cNvSpPr txBox="1"/>
          <p:nvPr/>
        </p:nvSpPr>
        <p:spPr>
          <a:xfrm>
            <a:off x="827087" y="5157787"/>
            <a:ext cx="7416800" cy="460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0" baseline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Professor Aamir Ghafoor Khan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Esophageal varices are porto-systemic collaterals that link the portal venous and the systemic venous circulation. </a:t>
            </a:r>
          </a:p>
          <a:p>
            <a:pPr indent="-1397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4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Variceal bleeding accounts for 10–30% of all cases of upper gastrointestinal bleeding.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Shape 5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4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idx="1" type="body"/>
          </p:nvPr>
        </p:nvSpPr>
        <p:spPr>
          <a:xfrm>
            <a:off x="457200" y="1728786"/>
            <a:ext cx="8229600" cy="4003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Esophageal varices develop in patients with cirrhosis at an annual rate of 5–8%.</a:t>
            </a:r>
          </a:p>
          <a:p>
            <a:pPr indent="-139700" lvl="0" marL="342900" marR="0" rtl="0" algn="just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Approximately 4–30% of patients with small varices will develop large varices each year and will therefore be at risk of bleeding.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Shape 6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Epidemiology of esophageal    varices 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hape 6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1125537"/>
            <a:ext cx="8305799" cy="510381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4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Natural history 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Development of varices </a:t>
            </a:r>
          </a:p>
          <a:p>
            <a:pPr indent="-285750" lvl="1" marL="742950" marR="0" rtl="0" algn="just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High portal vein pressure: HVPG &gt;10 mmHg in patients who have no varices at initial endoscopic screening. </a:t>
            </a:r>
          </a:p>
        </p:txBody>
      </p:sp>
      <p:sp>
        <p:nvSpPr>
          <p:cNvPr id="74" name="Shape 7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Risk factors for esophageal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Progression from small to large varices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Decompensated cirrhosis (Child-Pugh B/C)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Alcoholic cirrhosis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Presence of red wale marks at baseline endoscopy.</a:t>
            </a:r>
          </a:p>
        </p:txBody>
      </p:sp>
      <p:sp>
        <p:nvSpPr>
          <p:cNvPr id="80" name="Shape 8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Risk factors for esophageal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Initial variceal bleeding episode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Large varices (&gt;5 mm) with red color signs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High CTP or MELD score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Continuing alcohol consumption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High HVPG &gt;16 mm Hg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Coagulopathy </a:t>
            </a:r>
            <a:r>
              <a:rPr b="1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1" baseline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Shape 8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Risk factors for esophageal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Esophagogastroduodenoscopy is the gold standard for the diagnosis of esophageal varices.</a:t>
            </a:r>
          </a:p>
          <a:p>
            <a:pPr indent="-1524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If the gold standard is not available, other possible diagnostic steps would be Doppler ultrasonography of the blood circulation (not endoscopic ultrasonography).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Shape 9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4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Diagnosis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Further alternatives include barium swallow of the esophagus and stomach, and portal vein angiography and manometry.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Shape 9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4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Diagnosis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screening esophagogastroduodeno-scopy (EGD) for the diagnosis of esophageal and gastric varices is recommended when a diagnosis of cirrhosis has been made.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Shape 10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Guideline for diagnosing esophageal varices 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idx="1" type="body"/>
          </p:nvPr>
        </p:nvSpPr>
        <p:spPr>
          <a:xfrm>
            <a:off x="457200" y="1773236"/>
            <a:ext cx="8381999" cy="1981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AutoNum type="arabicPeriod" startAt="2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Surveillance endoscopies are recommended on the basis of the level of cirrhosis and the presence and size of the varices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Shape 11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13100"/>
            <a:ext cx="9144000" cy="266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Guideline for diagnosing esophageal varices 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idx="1" type="body"/>
          </p:nvPr>
        </p:nvSpPr>
        <p:spPr>
          <a:xfrm>
            <a:off x="457200" y="1752600"/>
            <a:ext cx="8229600" cy="167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AutoNum type="arabicPeriod" startAt="3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Progression of gastrointestinal varices can be determined on the basis of their size at the time of EGD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Shape 11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52800"/>
            <a:ext cx="9144000" cy="35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Shape 1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Guideline for diagnosing esophageal varices 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514350" lvl="0" marL="5143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AutoNum type="arabicPeriod" startAt="4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Variceal hemorrhage is diagnosed on the basis of one of the following findings on endoscopy: </a:t>
            </a:r>
          </a:p>
          <a:p>
            <a:pPr indent="-520700" lvl="1" marL="9144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Active bleeding from a varix </a:t>
            </a:r>
          </a:p>
          <a:p>
            <a:pPr indent="-520700" lvl="1" marL="9144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“White nipple” overlying a varix </a:t>
            </a:r>
          </a:p>
          <a:p>
            <a:pPr indent="-520700" lvl="1" marL="9144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Clots overlying a varix </a:t>
            </a:r>
          </a:p>
          <a:p>
            <a:pPr indent="-520700" lvl="1" marL="914400" marR="0" rtl="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Varices with no other potential source of bleeding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Shape 1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Guideline for diagnosing esophageal varices 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differential diagnosis for variceal hemorrhage includes all etiologies of (upper) gastrointestinal bleeding. </a:t>
            </a:r>
          </a:p>
          <a:p>
            <a:pPr indent="-1397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Peptic ulcers are also more frequent in cirrhotics.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Shape 1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Differential diagnosis of esophageal varices/hemorrhage 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type="title"/>
          </p:nvPr>
        </p:nvSpPr>
        <p:spPr>
          <a:xfrm>
            <a:off x="381000" y="381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4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Other considerations</a:t>
            </a:r>
          </a:p>
        </p:txBody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Screening EGD in cirrhotic patients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presence of high-grade varices or red wale marks may be an indication for prophylactic banding.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Many who undergo screening EGD do not have varices or do not require prophylactic therapy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Expensive; requires sedation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Can be avoided in cirrhotic patients with nonselective β-blocker treatment for arterial hypertension  or other reasons .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Non-invasive markers 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platelet count, FibroTest, spleen size, portal vein diameter, transient elastography 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Predictive accuracy still unsatisfactory.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β-Blocker therapy 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Cost-effective form of prophylactic therapy 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Does not prevent development or growth from small to large varices 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Has significant side effects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Shape 14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4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Other considerations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Pharmacological therapy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Splanchnic vasoconstrictors </a:t>
            </a:r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Vasopressin (analogues) </a:t>
            </a:r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Somatostatin (analogues) </a:t>
            </a:r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Non-cardioselective β-blockers</a:t>
            </a:r>
          </a:p>
        </p:txBody>
      </p:sp>
      <p:sp>
        <p:nvSpPr>
          <p:cNvPr id="153" name="Shape 15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Management of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1" type="body"/>
          </p:nvPr>
        </p:nvSpPr>
        <p:spPr>
          <a:xfrm>
            <a:off x="457200" y="1927225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Venodilators</a:t>
            </a:r>
          </a:p>
          <a:p>
            <a:pPr indent="-285750" lvl="1" marL="74295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Nitrates </a:t>
            </a:r>
          </a:p>
          <a:p>
            <a:pPr indent="-228600" lvl="2" marL="11430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Nitrates alone are not recommended.</a:t>
            </a:r>
          </a:p>
          <a:p>
            <a:pPr indent="-228600" lvl="2" marL="11430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Isosorbide 5-mononitrate reduces portal pressure, but its use in cirrhotic patients is limited by its systemic vasodilatory effects.</a:t>
            </a:r>
          </a:p>
          <a:p>
            <a:pPr indent="-342900" lvl="0" marL="3429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1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Shape 15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Management of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Vasoconstrictors and vasodilators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Combination therapy leads to a synergistic effect in reducing portal pressure.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However, these beneficial effects may be outweighed by detrimental effects on kidney function and long-term mortality.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Routine use of combination therapy is therefore not recommended. </a:t>
            </a: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Shape 16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Management of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Endoscopic therapy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Endoscopic variceal ligation (EVL) or sclerotherapy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Endoscopic sclerotherapy and variceal band ligation are effective in stopping bleeding in up to 90% of patients.</a:t>
            </a:r>
          </a:p>
        </p:txBody>
      </p:sp>
      <p:sp>
        <p:nvSpPr>
          <p:cNvPr id="171" name="Shape 17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Management of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Shunting therapy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Surgical or radiological (Transjugular Intrahepatic Portosystemic Shunt, TIPS)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TIPS is a good alternative when endoscopic treatment and pharmacotherapy fail.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Shape 17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Management of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Combined endoscopic and pharmacologic treatment is shown to achieve better control of acute bleeding than endoscopic treatment alone.</a:t>
            </a:r>
          </a:p>
        </p:txBody>
      </p:sp>
      <p:sp>
        <p:nvSpPr>
          <p:cNvPr id="183" name="Shape 18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Management of varices and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Shape 18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0" y="1584325"/>
            <a:ext cx="8242300" cy="453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Shape 18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with cirrhosis but no varices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Shape 19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875" y="1749425"/>
            <a:ext cx="8429625" cy="456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with cirrhosis and small varices, but no hemorrhage</a:t>
            </a:r>
          </a:p>
        </p:txBody>
      </p:sp>
      <p:pic>
        <p:nvPicPr>
          <p:cNvPr id="196" name="Shape 1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125" y="4217987"/>
            <a:ext cx="8632824" cy="153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hape 20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500" y="1597025"/>
            <a:ext cx="8297862" cy="245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Shape 20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with cirrhosis and small varices, but no hemorrhage</a:t>
            </a:r>
          </a:p>
        </p:txBody>
      </p:sp>
      <p:pic>
        <p:nvPicPr>
          <p:cNvPr id="203" name="Shape 2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" y="3883025"/>
            <a:ext cx="8413749" cy="275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>
            <p:ph idx="1" type="body"/>
          </p:nvPr>
        </p:nvSpPr>
        <p:spPr>
          <a:xfrm>
            <a:off x="457200" y="1855786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Non-cardioselective β-blockers starting at a low dosage, if necessary increasing the dose until a reduction in the resting heart rate of 25%, but not lower than 55 beats/min, is reached. </a:t>
            </a:r>
          </a:p>
          <a:p>
            <a:pPr indent="-342900" lvl="0" marL="342900" marR="0" rtl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comparison with β-blockers, endoscopic variceal ligation was found to reduce bleeding episodes and severe adverse events significantly, but it had no effect on the mortality rate.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Shape 20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with cirrhosis and small varices, but no hemorrhage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Shape 2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150" y="1865311"/>
            <a:ext cx="8267699" cy="214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 txBox="1"/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with medium or large varices, but no hemorrhage</a:t>
            </a:r>
          </a:p>
        </p:txBody>
      </p:sp>
      <p:pic>
        <p:nvPicPr>
          <p:cNvPr id="216" name="Shape 2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100" y="3713162"/>
            <a:ext cx="8864599" cy="2601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with cirrhosis and acute variceal hemorrhage</a:t>
            </a:r>
          </a:p>
        </p:txBody>
      </p:sp>
      <p:sp>
        <p:nvSpPr>
          <p:cNvPr id="222" name="Shape 222"/>
          <p:cNvSpPr txBox="1"/>
          <p:nvPr>
            <p:ph idx="1" type="body"/>
          </p:nvPr>
        </p:nvSpPr>
        <p:spPr>
          <a:xfrm>
            <a:off x="457200" y="1700211"/>
            <a:ext cx="8229600" cy="474661"/>
          </a:xfrm>
          <a:prstGeom prst="rect">
            <a:avLst/>
          </a:prstGeom>
          <a:solidFill>
            <a:srgbClr val="3C8C93"/>
          </a:solidFill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baseline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EMERGENCY SCHEME </a:t>
            </a:r>
          </a:p>
        </p:txBody>
      </p:sp>
      <p:sp>
        <p:nvSpPr>
          <p:cNvPr id="223" name="Shape 223"/>
          <p:cNvSpPr txBox="1"/>
          <p:nvPr>
            <p:ph idx="2" type="body"/>
          </p:nvPr>
        </p:nvSpPr>
        <p:spPr>
          <a:xfrm>
            <a:off x="457200" y="2174875"/>
            <a:ext cx="8381999" cy="395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•"/>
            </a:pPr>
            <a:r>
              <a:rPr b="1" baseline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Resuscitation measures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IV volume support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Blood transfusion </a:t>
            </a: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•"/>
            </a:pPr>
            <a:r>
              <a:rPr b="1" baseline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Antibiotic prophylaxis (up to 7 days)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Oral norfloxacin (400 mg BID) 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 IV ciprofloxacin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 IV ceftriaxone (1g/day) in advanced cirrhosis </a:t>
            </a: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•"/>
            </a:pPr>
            <a:r>
              <a:rPr b="1" baseline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Pharmacological therapy–continue 2-5 days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Terlipressin (2 mg every 4 hrs)  </a:t>
            </a:r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 somatostatin (or octreotide, vapreotide)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>
            <p:ph idx="1" type="body"/>
          </p:nvPr>
        </p:nvSpPr>
        <p:spPr>
          <a:xfrm>
            <a:off x="457200" y="1700211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1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Within 12 hours: 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Confirm diagnosis with EGD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Treat VH with EVL or sclerotherapy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1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uncontrollable bleeding or recurrence</a:t>
            </a: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TIPS 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1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uncontrollable bleeding while waiting for TIPS or endoscopic therapy</a:t>
            </a: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Balloon tamponade as temporizing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measure for 24 hours maximum 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Shape 2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with cirrhosis and acute variceal hemorrhage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Shape 2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0" y="1901825"/>
            <a:ext cx="8242300" cy="4687886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who have recovered from acute variceal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>
            <p:ph idx="1" type="body"/>
          </p:nvPr>
        </p:nvSpPr>
        <p:spPr>
          <a:xfrm>
            <a:off x="457200" y="1711325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Long-term endoscopic control with banding or sclerotherapy of recurrent varices every 3–6 months.</a:t>
            </a:r>
          </a:p>
          <a:p>
            <a:pPr indent="-342900" lvl="0" marL="342900" marR="0" rt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If endoscopic band ligation is not available or contraindicated, non-cardioselective β-blockers (propranolol, nadolol, or carvedilol) can be prescribed.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Shape 24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who have recovered from acute variceal hemorrhage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>
            <p:ph idx="1" type="body"/>
          </p:nvPr>
        </p:nvSpPr>
        <p:spPr>
          <a:xfrm>
            <a:off x="457200" y="1711325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younger patients with less advanced cirrhosis (Child–Pugh A), the addition of isosorbide 5-mononitrate may be considered if sclerotherapy or pharmacotherapy fail.</a:t>
            </a:r>
          </a:p>
          <a:p>
            <a:pPr indent="-1397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TIPS should be considered, especially in candidates for liver transplantation. </a:t>
            </a:r>
          </a:p>
          <a:p>
            <a:pPr indent="-1397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Shape 2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who have recovered from acute variceal hemorrhage</a:t>
            </a:r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Shape 25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0" y="1682750"/>
            <a:ext cx="8242300" cy="447357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Patients who have recovered from acute variceal hemorrhage</a:t>
            </a:r>
            <a:r>
              <a:rPr b="0" baseline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/>
          <p:nvPr>
            <p:ph idx="1" type="body"/>
          </p:nvPr>
        </p:nvSpPr>
        <p:spPr>
          <a:xfrm>
            <a:off x="457200" y="1711325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cascade is a hierarchical set of diagnostic or therapeutic techniques for the same disease, ranked by the resources available. </a:t>
            </a:r>
          </a:p>
          <a:p>
            <a:pPr indent="-1524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optimal therapy in an individual setting very much depends on the relative ease of local availability of these methods and techniques.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Shape 26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Cascade for the treatment of acute esophageal variceal hemorrhage</a:t>
            </a:r>
          </a:p>
        </p:txBody>
      </p:sp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/>
          <p:nvPr>
            <p:ph idx="1" type="body"/>
          </p:nvPr>
        </p:nvSpPr>
        <p:spPr>
          <a:xfrm>
            <a:off x="457200" y="1711325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If endoscopy is not readily available, one has to resort to pharmacotherapy in any case of suspected variceal bleeding — e.g. in patients with hematemesis and signs of cirrhosis. </a:t>
            </a:r>
          </a:p>
        </p:txBody>
      </p:sp>
      <p:sp>
        <p:nvSpPr>
          <p:cNvPr id="266" name="Shape 26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Cascade for the treatment of acute esophageal variceal hemorrhage </a:t>
            </a:r>
          </a:p>
        </p:txBody>
      </p:sp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/>
          <p:nvPr>
            <p:ph idx="1" type="body"/>
          </p:nvPr>
        </p:nvSpPr>
        <p:spPr>
          <a:xfrm>
            <a:off x="457200" y="1711325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Similarly, pharmacological therapy might be administered in circumstances such as primary prophylaxis in a cirrhotic patient with signs of portal hypertension.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Shape 27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Cascade for the treatment of acute esophageal variceal hemorrhage. </a:t>
            </a:r>
          </a:p>
        </p:txBody>
      </p:sp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If pharmacotherapy is also not available and variceal bleeding is suspected, one must resort to general resuscitation measures and transport the patient as soon a possible to an institution where the necessary diagnostic/therapeutic means are available; balloon tamponade could be extremely helpful in such a situation. 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Shape 27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Cascade for the treatment of acute esophageal variceal hemorrhage. </a:t>
            </a:r>
          </a:p>
        </p:txBody>
      </p:sp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/>
          <p:nvPr>
            <p:ph idx="1" type="body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Resource level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Shape 28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EDEF"/>
              </a:buClr>
              <a:buSzPct val="25000"/>
              <a:buFont typeface="Arial"/>
              <a:buNone/>
            </a:pPr>
            <a:r>
              <a:rPr b="0" baseline="0" i="0" lang="en-US" sz="4000" u="none" cap="none" strike="noStrike">
                <a:solidFill>
                  <a:srgbClr val="DAEDEF"/>
                </a:solidFill>
                <a:latin typeface="Arial"/>
                <a:ea typeface="Arial"/>
                <a:cs typeface="Arial"/>
                <a:sym typeface="Arial"/>
              </a:rPr>
              <a:t>Cascade for the treatment of acute esophageal variceal hemorrhage. </a:t>
            </a:r>
          </a:p>
        </p:txBody>
      </p:sp>
      <p:sp>
        <p:nvSpPr>
          <p:cNvPr id="285" name="Shape 285"/>
          <p:cNvSpPr txBox="1"/>
          <p:nvPr/>
        </p:nvSpPr>
        <p:spPr>
          <a:xfrm>
            <a:off x="685800" y="2209800"/>
            <a:ext cx="2286000" cy="533399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89A4A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ct val="25000"/>
              <a:buFont typeface="Arial"/>
              <a:buNone/>
            </a:pPr>
            <a:r>
              <a:rPr b="0" baseline="0" i="0" lang="en-US" sz="18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GOLD STANDARD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3563937" y="1981200"/>
            <a:ext cx="4464050" cy="9144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89A4A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ct val="25000"/>
              <a:buFont typeface="Arial"/>
              <a:buNone/>
            </a:pPr>
            <a:r>
              <a:rPr b="0" baseline="0" i="0" lang="en-US" sz="18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Band ligation + vasoactive IV drug therapy: octreotide or terlipressin </a:t>
            </a:r>
          </a:p>
        </p:txBody>
      </p:sp>
      <p:sp>
        <p:nvSpPr>
          <p:cNvPr id="287" name="Shape 287"/>
          <p:cNvSpPr txBox="1"/>
          <p:nvPr/>
        </p:nvSpPr>
        <p:spPr>
          <a:xfrm>
            <a:off x="685800" y="3352800"/>
            <a:ext cx="2209799" cy="533399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89A4A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ct val="25000"/>
              <a:buFont typeface="Arial"/>
              <a:buNone/>
            </a:pPr>
            <a:r>
              <a:rPr b="0" baseline="0" i="0" lang="en-US" sz="18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NORMAL</a:t>
            </a:r>
          </a:p>
        </p:txBody>
      </p:sp>
      <p:sp>
        <p:nvSpPr>
          <p:cNvPr id="288" name="Shape 288"/>
          <p:cNvSpPr txBox="1"/>
          <p:nvPr/>
        </p:nvSpPr>
        <p:spPr>
          <a:xfrm>
            <a:off x="3563937" y="3276600"/>
            <a:ext cx="4464050" cy="685799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89A4A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ct val="25000"/>
              <a:buFont typeface="Arial"/>
              <a:buNone/>
            </a:pPr>
            <a:r>
              <a:rPr b="0" baseline="0" i="0" lang="en-US" sz="18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Band ligation </a:t>
            </a:r>
          </a:p>
        </p:txBody>
      </p:sp>
      <p:sp>
        <p:nvSpPr>
          <p:cNvPr id="289" name="Shape 289"/>
          <p:cNvSpPr txBox="1"/>
          <p:nvPr/>
        </p:nvSpPr>
        <p:spPr>
          <a:xfrm>
            <a:off x="685800" y="4495800"/>
            <a:ext cx="2209799" cy="533399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89A4A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ct val="25000"/>
              <a:buFont typeface="Arial"/>
              <a:buNone/>
            </a:pPr>
            <a:r>
              <a:rPr b="0" baseline="0" i="0" lang="en-US" sz="18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MEDIUM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3563937" y="4419600"/>
            <a:ext cx="4464050" cy="609599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89A4A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ct val="25000"/>
              <a:buFont typeface="Arial"/>
              <a:buNone/>
            </a:pPr>
            <a:r>
              <a:rPr b="0" baseline="0" i="0" lang="en-US" sz="18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Sclerotherapy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685800" y="5562600"/>
            <a:ext cx="2209799" cy="609599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89A4A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ct val="25000"/>
              <a:buFont typeface="Arial"/>
              <a:buNone/>
            </a:pPr>
            <a:r>
              <a:rPr b="0" baseline="0" i="0" lang="en-US" sz="18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LOW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3563937" y="5486400"/>
            <a:ext cx="4464050" cy="685799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89A4A7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8A"/>
              </a:buClr>
              <a:buSzPct val="25000"/>
              <a:buFont typeface="Arial"/>
              <a:buNone/>
            </a:pPr>
            <a:r>
              <a:rPr b="0" baseline="0" i="0" lang="en-US" sz="1400" u="none" cap="none" strike="noStrike">
                <a:solidFill>
                  <a:srgbClr val="2D2D8A"/>
                </a:solidFill>
                <a:latin typeface="Arial"/>
                <a:ea typeface="Arial"/>
                <a:cs typeface="Arial"/>
                <a:sym typeface="Arial"/>
              </a:rPr>
              <a:t>Balloon therapy </a:t>
            </a:r>
          </a:p>
        </p:txBody>
      </p:sp>
    </p:spTree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baseline="0" i="0" sz="4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Shape 298"/>
          <p:cNvSpPr txBox="1"/>
          <p:nvPr>
            <p:ph idx="1" type="body"/>
          </p:nvPr>
        </p:nvSpPr>
        <p:spPr>
          <a:xfrm>
            <a:off x="722312" y="2906711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Shape 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80975" y="0"/>
            <a:ext cx="9324975" cy="5732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