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2" r:id="rId4"/>
    <p:sldId id="257" r:id="rId5"/>
    <p:sldId id="259" r:id="rId6"/>
    <p:sldId id="274" r:id="rId7"/>
    <p:sldId id="275" r:id="rId8"/>
    <p:sldId id="276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77" r:id="rId18"/>
    <p:sldId id="278" r:id="rId19"/>
    <p:sldId id="268" r:id="rId20"/>
    <p:sldId id="270" r:id="rId21"/>
    <p:sldId id="271" r:id="rId22"/>
    <p:sldId id="27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1BD11-952E-4F84-A754-5A7D848C6B4B}" type="datetimeFigureOut">
              <a:rPr lang="en-US" smtClean="0"/>
              <a:pPr/>
              <a:t>6/6/2019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9EE-BCF6-441A-A3B9-2015A467C1F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1BD11-952E-4F84-A754-5A7D848C6B4B}" type="datetimeFigureOut">
              <a:rPr lang="en-US" smtClean="0"/>
              <a:pPr/>
              <a:t>6/6/2019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9EE-BCF6-441A-A3B9-2015A467C1F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1BD11-952E-4F84-A754-5A7D848C6B4B}" type="datetimeFigureOut">
              <a:rPr lang="en-US" smtClean="0"/>
              <a:pPr/>
              <a:t>6/6/2019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9EE-BCF6-441A-A3B9-2015A467C1F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1BD11-952E-4F84-A754-5A7D848C6B4B}" type="datetimeFigureOut">
              <a:rPr lang="en-US" smtClean="0"/>
              <a:pPr/>
              <a:t>6/6/2019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9EE-BCF6-441A-A3B9-2015A467C1F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1BD11-952E-4F84-A754-5A7D848C6B4B}" type="datetimeFigureOut">
              <a:rPr lang="en-US" smtClean="0"/>
              <a:pPr/>
              <a:t>6/6/2019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9EE-BCF6-441A-A3B9-2015A467C1F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1BD11-952E-4F84-A754-5A7D848C6B4B}" type="datetimeFigureOut">
              <a:rPr lang="en-US" smtClean="0"/>
              <a:pPr/>
              <a:t>6/6/2019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9EE-BCF6-441A-A3B9-2015A467C1F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1BD11-952E-4F84-A754-5A7D848C6B4B}" type="datetimeFigureOut">
              <a:rPr lang="en-US" smtClean="0"/>
              <a:pPr/>
              <a:t>6/6/2019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9EE-BCF6-441A-A3B9-2015A467C1F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1BD11-952E-4F84-A754-5A7D848C6B4B}" type="datetimeFigureOut">
              <a:rPr lang="en-US" smtClean="0"/>
              <a:pPr/>
              <a:t>6/6/2019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9EE-BCF6-441A-A3B9-2015A467C1F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1BD11-952E-4F84-A754-5A7D848C6B4B}" type="datetimeFigureOut">
              <a:rPr lang="en-US" smtClean="0"/>
              <a:pPr/>
              <a:t>6/6/2019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9EE-BCF6-441A-A3B9-2015A467C1F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1BD11-952E-4F84-A754-5A7D848C6B4B}" type="datetimeFigureOut">
              <a:rPr lang="en-US" smtClean="0"/>
              <a:pPr/>
              <a:t>6/6/2019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9EE-BCF6-441A-A3B9-2015A467C1F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1BD11-952E-4F84-A754-5A7D848C6B4B}" type="datetimeFigureOut">
              <a:rPr lang="en-US" smtClean="0"/>
              <a:pPr/>
              <a:t>6/6/2019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689EE-BCF6-441A-A3B9-2015A467C1F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1BD11-952E-4F84-A754-5A7D848C6B4B}" type="datetimeFigureOut">
              <a:rPr lang="en-US" smtClean="0"/>
              <a:pPr/>
              <a:t>6/6/2019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689EE-BCF6-441A-A3B9-2015A467C1F4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video" Target="file:///E:\pre%203.avi" TargetMode="External"/><Relationship Id="rId7" Type="http://schemas.openxmlformats.org/officeDocument/2006/relationships/image" Target="../media/image4.png"/><Relationship Id="rId2" Type="http://schemas.openxmlformats.org/officeDocument/2006/relationships/video" Target="file:///E:\pre%202.avi" TargetMode="External"/><Relationship Id="rId1" Type="http://schemas.openxmlformats.org/officeDocument/2006/relationships/video" Target="file:///E:\pre%201.avi" TargetMode="Externa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video" Target="file:///E:\pre%204.avi" TargetMode="External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video" Target="file:///E:\pre%208.avi" TargetMode="External"/><Relationship Id="rId7" Type="http://schemas.openxmlformats.org/officeDocument/2006/relationships/image" Target="../media/image8.png"/><Relationship Id="rId2" Type="http://schemas.openxmlformats.org/officeDocument/2006/relationships/video" Target="file:///E:\pre%207.avi" TargetMode="External"/><Relationship Id="rId1" Type="http://schemas.openxmlformats.org/officeDocument/2006/relationships/video" Target="file:///E:\pre%206.avi" TargetMode="External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4" Type="http://schemas.openxmlformats.org/officeDocument/2006/relationships/video" Target="file:///E:\pre%2010.avi" TargetMode="External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video" Target="file:///E:\pre%2014.avi" TargetMode="External"/><Relationship Id="rId7" Type="http://schemas.openxmlformats.org/officeDocument/2006/relationships/image" Target="../media/image12.png"/><Relationship Id="rId2" Type="http://schemas.openxmlformats.org/officeDocument/2006/relationships/video" Target="file:///E:\pre%2013.avi" TargetMode="External"/><Relationship Id="rId1" Type="http://schemas.openxmlformats.org/officeDocument/2006/relationships/video" Target="file:///E:\pre%2011.avi" TargetMode="External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2.xml"/><Relationship Id="rId4" Type="http://schemas.openxmlformats.org/officeDocument/2006/relationships/video" Target="file:///E:\pre%2015.avi" TargetMode="External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TMH\Desktop\TCT%20ASD\MOHAN%20RAM%2086YM%20ASD_Coro%20(3).avi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TMH\Desktop\TCT%20ASD\MOHAN%20RAM%2086YM%20ASD_Coro%20(5).avi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TMH\Desktop\TCT%20ASD\MOHAN%20RAM%2086YM%20ASD_Coro%20(7).avi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TMH\Desktop\TCT%20ASD\MOHAN%20RAM%2086YM%20ASD_Coro%20(8).avi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TMH\Desktop\TCT%20ASD\MOHAN%20RAM%2086YM%20ASD_Coro%20(9).avi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TMH\Desktop\TCT%20ASD\MOHAN%20RAM%2086YM%20ASD_Coro%20(10).avi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TMH\Desktop\TCT%20ASD\MOHAN%20RAM%2086YM%20ASD_Coro%20(11).avi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TMH\Desktop\TCT%20ASD\MOHAN%20RAM%2086YM%20ASD_Coro%20(12).avi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video" Target="file:///E:\post5.avi" TargetMode="External"/><Relationship Id="rId7" Type="http://schemas.openxmlformats.org/officeDocument/2006/relationships/image" Target="../media/image24.png"/><Relationship Id="rId2" Type="http://schemas.openxmlformats.org/officeDocument/2006/relationships/video" Target="file:///E:\post3.avi" TargetMode="External"/><Relationship Id="rId1" Type="http://schemas.openxmlformats.org/officeDocument/2006/relationships/video" Target="file:///E:\post1.avi" TargetMode="External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2.xml"/><Relationship Id="rId4" Type="http://schemas.openxmlformats.org/officeDocument/2006/relationships/video" Target="file:///E:\post7.avi" TargetMode="External"/><Relationship Id="rId9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video" Target="file:///E:\post13.avi" TargetMode="External"/><Relationship Id="rId7" Type="http://schemas.openxmlformats.org/officeDocument/2006/relationships/image" Target="../media/image28.png"/><Relationship Id="rId2" Type="http://schemas.openxmlformats.org/officeDocument/2006/relationships/video" Target="file:///E:\post8.avi" TargetMode="External"/><Relationship Id="rId1" Type="http://schemas.openxmlformats.org/officeDocument/2006/relationships/video" Target="file:///E:\post6.avi" TargetMode="External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2.xml"/><Relationship Id="rId4" Type="http://schemas.openxmlformats.org/officeDocument/2006/relationships/video" Target="file:///E:\post14.avi" TargetMode="External"/><Relationship Id="rId9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65576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ASD Device Closure Of A 86 Year Old Patient: A Very Rare Survival Suitable For Device Closure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Dr </a:t>
            </a:r>
            <a:r>
              <a:rPr lang="en-US" dirty="0" err="1" smtClean="0"/>
              <a:t>Rameshwar</a:t>
            </a:r>
            <a:r>
              <a:rPr lang="en-US" dirty="0" smtClean="0"/>
              <a:t> </a:t>
            </a:r>
            <a:r>
              <a:rPr lang="en-US" dirty="0" err="1" smtClean="0"/>
              <a:t>Bishnoi</a:t>
            </a:r>
            <a:endParaRPr lang="en-US" dirty="0" smtClean="0"/>
          </a:p>
          <a:p>
            <a:r>
              <a:rPr lang="en-US" dirty="0" smtClean="0"/>
              <a:t>Cardiologist </a:t>
            </a:r>
          </a:p>
          <a:p>
            <a:r>
              <a:rPr lang="en-US" dirty="0" smtClean="0"/>
              <a:t>Fortis DTM Hospital</a:t>
            </a:r>
          </a:p>
          <a:p>
            <a:r>
              <a:rPr lang="en-US" dirty="0" err="1" smtClean="0"/>
              <a:t>Bikaner,INDIA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86 year old male patient with chief complaints of shortness of breath, easy fatigability are found to be having large </a:t>
            </a:r>
            <a:r>
              <a:rPr lang="en-US" dirty="0" err="1" smtClean="0"/>
              <a:t>ostium</a:t>
            </a:r>
            <a:r>
              <a:rPr lang="en-US" dirty="0" smtClean="0"/>
              <a:t> </a:t>
            </a:r>
            <a:r>
              <a:rPr lang="en-US" dirty="0" err="1" smtClean="0"/>
              <a:t>secondum</a:t>
            </a:r>
            <a:r>
              <a:rPr lang="en-US" dirty="0" smtClean="0"/>
              <a:t> ASD.</a:t>
            </a:r>
          </a:p>
          <a:p>
            <a:r>
              <a:rPr lang="en-US" dirty="0" smtClean="0"/>
              <a:t>Defect size ,rims and total </a:t>
            </a:r>
            <a:r>
              <a:rPr lang="en-US" dirty="0" err="1" smtClean="0"/>
              <a:t>septal</a:t>
            </a:r>
            <a:r>
              <a:rPr lang="en-US" dirty="0" smtClean="0"/>
              <a:t> length </a:t>
            </a:r>
            <a:r>
              <a:rPr lang="en-US" dirty="0" err="1" smtClean="0"/>
              <a:t>thouroughly</a:t>
            </a:r>
            <a:r>
              <a:rPr lang="en-US" dirty="0" smtClean="0"/>
              <a:t> examined on TTE and patient found suitable for ASD device closure.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 smtClean="0"/>
              <a:t>The </a:t>
            </a:r>
            <a:r>
              <a:rPr lang="en-IN" dirty="0"/>
              <a:t>natural course of isolated ASDs (which are primarily </a:t>
            </a:r>
            <a:r>
              <a:rPr lang="en-IN" dirty="0" err="1"/>
              <a:t>secundum</a:t>
            </a:r>
            <a:r>
              <a:rPr lang="en-IN" dirty="0"/>
              <a:t> ASDs) varies from spontaneous closure to enlarging defects and increasing symptoms with age. </a:t>
            </a:r>
            <a:endParaRPr lang="en-IN" dirty="0" smtClean="0"/>
          </a:p>
          <a:p>
            <a:r>
              <a:rPr lang="en-IN" dirty="0" smtClean="0"/>
              <a:t>Most </a:t>
            </a:r>
            <a:r>
              <a:rPr lang="en-IN" dirty="0" err="1"/>
              <a:t>secundum</a:t>
            </a:r>
            <a:r>
              <a:rPr lang="en-IN" dirty="0"/>
              <a:t> ASDs less than 8 mm in diameter close spontaneously by two to five years of age</a:t>
            </a:r>
            <a:r>
              <a:rPr lang="en-IN" dirty="0" smtClean="0"/>
              <a:t>.</a:t>
            </a:r>
          </a:p>
          <a:p>
            <a:r>
              <a:rPr lang="en-IN" dirty="0" smtClean="0"/>
              <a:t> </a:t>
            </a:r>
            <a:r>
              <a:rPr lang="en-IN" dirty="0" err="1"/>
              <a:t>Secundum</a:t>
            </a:r>
            <a:r>
              <a:rPr lang="en-IN" dirty="0"/>
              <a:t> ASDs ≥8 mm in diameter and other types of ASDs are unlikely to close spontaneously. Spontaneous closure of a </a:t>
            </a:r>
            <a:r>
              <a:rPr lang="en-IN" dirty="0" err="1"/>
              <a:t>secundum</a:t>
            </a:r>
            <a:r>
              <a:rPr lang="en-IN" dirty="0"/>
              <a:t> ASD is unusual in older children and adults and defect size tends to increase with age. </a:t>
            </a:r>
            <a:endParaRPr lang="en-IN" dirty="0" smtClean="0"/>
          </a:p>
          <a:p>
            <a:r>
              <a:rPr lang="en-IN" dirty="0" err="1" smtClean="0"/>
              <a:t>Primum</a:t>
            </a:r>
            <a:r>
              <a:rPr lang="en-IN" dirty="0" smtClean="0"/>
              <a:t> </a:t>
            </a:r>
            <a:r>
              <a:rPr lang="en-IN" dirty="0"/>
              <a:t>ASDs, sinus </a:t>
            </a:r>
            <a:r>
              <a:rPr lang="en-IN" dirty="0" err="1"/>
              <a:t>venosus</a:t>
            </a:r>
            <a:r>
              <a:rPr lang="en-IN" dirty="0"/>
              <a:t> defects, and coronary sinus defects do not close spontaneously. 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C:\Users\TMH\Desktop\mohan ram pi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071546"/>
            <a:ext cx="4786345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319" y="1785926"/>
            <a:ext cx="9052043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re 1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4143372" cy="2814366"/>
          </a:xfrm>
          <a:prstGeom prst="rect">
            <a:avLst/>
          </a:prstGeom>
        </p:spPr>
      </p:pic>
      <p:pic>
        <p:nvPicPr>
          <p:cNvPr id="5" name="pre 2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4786314" y="2"/>
            <a:ext cx="4308072" cy="2926238"/>
          </a:xfrm>
          <a:prstGeom prst="rect">
            <a:avLst/>
          </a:prstGeom>
        </p:spPr>
      </p:pic>
      <p:pic>
        <p:nvPicPr>
          <p:cNvPr id="6" name="pre 3.avi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1" y="3801014"/>
            <a:ext cx="4500561" cy="3056985"/>
          </a:xfrm>
          <a:prstGeom prst="rect">
            <a:avLst/>
          </a:prstGeom>
        </p:spPr>
      </p:pic>
      <p:pic>
        <p:nvPicPr>
          <p:cNvPr id="7" name="pre 4.avi">
            <a:hlinkClick r:id="" action="ppaction://media"/>
          </p:cNvPr>
          <p:cNvPicPr>
            <a:picLocks noRot="1" noChangeAspect="1"/>
          </p:cNvPicPr>
          <p:nvPr>
            <a:videoFile r:link="rId4"/>
          </p:nvPr>
        </p:nvPicPr>
        <p:blipFill>
          <a:blip r:embed="rId9"/>
          <a:stretch>
            <a:fillRect/>
          </a:stretch>
        </p:blipFill>
        <p:spPr>
          <a:xfrm>
            <a:off x="4572000" y="3752490"/>
            <a:ext cx="4572000" cy="3105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7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81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101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6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2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28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34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re 6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4643438" cy="3154033"/>
          </a:xfrm>
          <a:prstGeom prst="rect">
            <a:avLst/>
          </a:prstGeom>
        </p:spPr>
      </p:pic>
      <p:pic>
        <p:nvPicPr>
          <p:cNvPr id="7" name="pre 7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4500562" y="0"/>
            <a:ext cx="4643438" cy="3154033"/>
          </a:xfrm>
          <a:prstGeom prst="rect">
            <a:avLst/>
          </a:prstGeom>
        </p:spPr>
      </p:pic>
      <p:pic>
        <p:nvPicPr>
          <p:cNvPr id="8" name="pre 8.avi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0" y="3286124"/>
            <a:ext cx="4929222" cy="3348151"/>
          </a:xfrm>
          <a:prstGeom prst="rect">
            <a:avLst/>
          </a:prstGeom>
        </p:spPr>
      </p:pic>
      <p:pic>
        <p:nvPicPr>
          <p:cNvPr id="10" name="pre 10.avi">
            <a:hlinkClick r:id="" action="ppaction://media"/>
          </p:cNvPr>
          <p:cNvPicPr>
            <a:picLocks noRot="1" noChangeAspect="1"/>
          </p:cNvPicPr>
          <p:nvPr>
            <a:videoFile r:link="rId4"/>
          </p:nvPr>
        </p:nvPicPr>
        <p:blipFill>
          <a:blip r:embed="rId9"/>
          <a:stretch>
            <a:fillRect/>
          </a:stretch>
        </p:blipFill>
        <p:spPr>
          <a:xfrm>
            <a:off x="4357685" y="3286124"/>
            <a:ext cx="4837939" cy="3286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7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142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162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02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6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2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re 11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" y="0"/>
            <a:ext cx="4500562" cy="3056986"/>
          </a:xfrm>
          <a:prstGeom prst="rect">
            <a:avLst/>
          </a:prstGeom>
        </p:spPr>
      </p:pic>
      <p:pic>
        <p:nvPicPr>
          <p:cNvPr id="6" name="pre 13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4572000" y="0"/>
            <a:ext cx="4572000" cy="3105509"/>
          </a:xfrm>
          <a:prstGeom prst="rect">
            <a:avLst/>
          </a:prstGeom>
        </p:spPr>
      </p:pic>
      <p:pic>
        <p:nvPicPr>
          <p:cNvPr id="7" name="pre 14.avi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0" y="3643314"/>
            <a:ext cx="4732731" cy="3214685"/>
          </a:xfrm>
          <a:prstGeom prst="rect">
            <a:avLst/>
          </a:prstGeom>
        </p:spPr>
      </p:pic>
      <p:pic>
        <p:nvPicPr>
          <p:cNvPr id="8" name="pre 15.avi">
            <a:hlinkClick r:id="" action="ppaction://media"/>
          </p:cNvPr>
          <p:cNvPicPr>
            <a:picLocks noRot="1" noChangeAspect="1"/>
          </p:cNvPicPr>
          <p:nvPr>
            <a:videoFile r:link="rId4"/>
          </p:nvPr>
        </p:nvPicPr>
        <p:blipFill>
          <a:blip r:embed="rId9"/>
          <a:stretch>
            <a:fillRect/>
          </a:stretch>
        </p:blipFill>
        <p:spPr>
          <a:xfrm>
            <a:off x="4429124" y="3655442"/>
            <a:ext cx="4714876" cy="32025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vide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31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MOHAN RAM 86YM ASD_Coro (3)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690563" y="766763"/>
            <a:ext cx="10525126" cy="619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MOHAN RAM 86YM ASD_Coro (5)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690563" y="766763"/>
            <a:ext cx="10525126" cy="619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MOHAN RAM 86YM ASD_Coro (7)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690563" y="766763"/>
            <a:ext cx="10525126" cy="619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MOHAN RAM 86YM ASD_Coro (8)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690563" y="766763"/>
            <a:ext cx="10525126" cy="619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MOHAN RAM 86YM ASD_Coro (9)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690563" y="766763"/>
            <a:ext cx="10525126" cy="619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MOHAN RAM 86YM ASD_Coro (10)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690563" y="766763"/>
            <a:ext cx="10525126" cy="619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MOHAN RAM 86YM ASD_Coro (11)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690563" y="766763"/>
            <a:ext cx="10525126" cy="619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MOHAN RAM 86YM ASD_Coro (12)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690563" y="766763"/>
            <a:ext cx="10525126" cy="619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ost1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" y="0"/>
            <a:ext cx="4627560" cy="3143248"/>
          </a:xfrm>
          <a:prstGeom prst="rect">
            <a:avLst/>
          </a:prstGeom>
        </p:spPr>
      </p:pic>
      <p:pic>
        <p:nvPicPr>
          <p:cNvPr id="6" name="post3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4500562" y="0"/>
            <a:ext cx="4643438" cy="3154033"/>
          </a:xfrm>
          <a:prstGeom prst="rect">
            <a:avLst/>
          </a:prstGeom>
        </p:spPr>
      </p:pic>
      <p:pic>
        <p:nvPicPr>
          <p:cNvPr id="7" name="post5.avi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0" y="3558394"/>
            <a:ext cx="4857752" cy="3299605"/>
          </a:xfrm>
          <a:prstGeom prst="rect">
            <a:avLst/>
          </a:prstGeom>
        </p:spPr>
      </p:pic>
      <p:pic>
        <p:nvPicPr>
          <p:cNvPr id="8" name="post7.avi">
            <a:hlinkClick r:id="" action="ppaction://media"/>
          </p:cNvPr>
          <p:cNvPicPr>
            <a:picLocks noRot="1" noChangeAspect="1"/>
          </p:cNvPicPr>
          <p:nvPr>
            <a:videoFile r:link="rId4"/>
          </p:nvPr>
        </p:nvPicPr>
        <p:blipFill>
          <a:blip r:embed="rId9"/>
          <a:stretch>
            <a:fillRect/>
          </a:stretch>
        </p:blipFill>
        <p:spPr>
          <a:xfrm>
            <a:off x="4286248" y="3558396"/>
            <a:ext cx="4857751" cy="32996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2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1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131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151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1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ost6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4732732" cy="3214686"/>
          </a:xfrm>
          <a:prstGeom prst="rect">
            <a:avLst/>
          </a:prstGeom>
        </p:spPr>
      </p:pic>
      <p:pic>
        <p:nvPicPr>
          <p:cNvPr id="5" name="post8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4572000" y="0"/>
            <a:ext cx="4772016" cy="3241369"/>
          </a:xfrm>
          <a:prstGeom prst="rect">
            <a:avLst/>
          </a:prstGeom>
        </p:spPr>
      </p:pic>
      <p:pic>
        <p:nvPicPr>
          <p:cNvPr id="9" name="post13.avi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0" y="3412822"/>
            <a:ext cx="5072066" cy="3445177"/>
          </a:xfrm>
          <a:prstGeom prst="rect">
            <a:avLst/>
          </a:prstGeom>
        </p:spPr>
      </p:pic>
      <p:pic>
        <p:nvPicPr>
          <p:cNvPr id="10" name="post14.avi">
            <a:hlinkClick r:id="" action="ppaction://media"/>
          </p:cNvPr>
          <p:cNvPicPr>
            <a:picLocks noRot="1" noChangeAspect="1"/>
          </p:cNvPicPr>
          <p:nvPr>
            <a:videoFile r:link="rId4"/>
          </p:nvPr>
        </p:nvPicPr>
        <p:blipFill>
          <a:blip r:embed="rId9"/>
          <a:stretch>
            <a:fillRect/>
          </a:stretch>
        </p:blipFill>
        <p:spPr>
          <a:xfrm>
            <a:off x="4000496" y="3364300"/>
            <a:ext cx="5143504" cy="3493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2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3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3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02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28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34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 err="1"/>
              <a:t>Transcatheter</a:t>
            </a:r>
            <a:r>
              <a:rPr lang="en-IN" dirty="0"/>
              <a:t> closure of ASDs is a safe and effective treatment. </a:t>
            </a:r>
            <a:endParaRPr lang="en-IN" dirty="0" smtClean="0"/>
          </a:p>
          <a:p>
            <a:r>
              <a:rPr lang="en-IN" dirty="0" smtClean="0"/>
              <a:t>Over </a:t>
            </a:r>
            <a:r>
              <a:rPr lang="en-IN" dirty="0"/>
              <a:t>the past few years, an increasing number of elderly patients (age &gt;60 years) have been </a:t>
            </a:r>
            <a:r>
              <a:rPr lang="en-IN" dirty="0" smtClean="0"/>
              <a:t>underwent </a:t>
            </a:r>
            <a:r>
              <a:rPr lang="en-IN" dirty="0"/>
              <a:t>for </a:t>
            </a:r>
            <a:r>
              <a:rPr lang="en-IN" dirty="0" err="1"/>
              <a:t>transcatheter</a:t>
            </a:r>
            <a:r>
              <a:rPr lang="en-IN" dirty="0"/>
              <a:t> closure to prevent ongoing congestive heart failure from volume </a:t>
            </a:r>
            <a:r>
              <a:rPr lang="en-IN" dirty="0" smtClean="0"/>
              <a:t>overload.</a:t>
            </a:r>
            <a:endParaRPr lang="en-IN" dirty="0"/>
          </a:p>
          <a:p>
            <a:r>
              <a:rPr lang="en-IN" dirty="0"/>
              <a:t>In our opinion, even elderly patients with clinical impairment and right-heart enlargement </a:t>
            </a:r>
            <a:r>
              <a:rPr lang="en-IN" dirty="0" smtClean="0"/>
              <a:t>could be  benefitted </a:t>
            </a:r>
            <a:r>
              <a:rPr lang="en-IN" dirty="0"/>
              <a:t>from ASD closure.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Closure of ASDs in elderly patients resulted in significant clinical and hemodynamic improvement after </a:t>
            </a:r>
            <a:r>
              <a:rPr lang="en-IN" dirty="0" err="1"/>
              <a:t>percutaneous</a:t>
            </a:r>
            <a:r>
              <a:rPr lang="en-IN" dirty="0"/>
              <a:t> treatment, which requires long-term follow-up. </a:t>
            </a:r>
            <a:endParaRPr lang="en-IN" dirty="0" smtClean="0"/>
          </a:p>
          <a:p>
            <a:r>
              <a:rPr lang="en-IN" dirty="0" smtClean="0"/>
              <a:t>Right-heart remodelling </a:t>
            </a:r>
            <a:r>
              <a:rPr lang="en-IN" dirty="0"/>
              <a:t>can occur in patients &gt;60 years of age.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Home Message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IN" dirty="0"/>
              <a:t>Symptoms and </a:t>
            </a:r>
            <a:r>
              <a:rPr lang="en-IN" dirty="0" smtClean="0"/>
              <a:t>RA&amp;RV </a:t>
            </a:r>
            <a:r>
              <a:rPr lang="en-IN" dirty="0"/>
              <a:t>dilation are more pronounced in the elderly (&gt;50 years), but reversibility is the same as in the young (&lt;50 years) patients.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elderly benefit substantially from ASD closure</a:t>
            </a:r>
            <a:r>
              <a:rPr lang="en-IN" dirty="0" smtClean="0"/>
              <a:t>.</a:t>
            </a:r>
          </a:p>
          <a:p>
            <a:r>
              <a:rPr lang="en-IN" dirty="0" smtClean="0"/>
              <a:t> </a:t>
            </a:r>
            <a:r>
              <a:rPr lang="en-IN" dirty="0"/>
              <a:t>Based on these data, ASD closure is recommendable even after the fifth decade</a:t>
            </a:r>
            <a:r>
              <a:rPr lang="en-IN" dirty="0" smtClean="0"/>
              <a:t>.</a:t>
            </a:r>
            <a:r>
              <a:rPr lang="en-IN" i="1" dirty="0"/>
              <a:t> </a:t>
            </a:r>
            <a:r>
              <a:rPr lang="en-IN" i="1" dirty="0" smtClean="0"/>
              <a:t>(European </a:t>
            </a:r>
            <a:r>
              <a:rPr lang="en-IN" i="1" dirty="0"/>
              <a:t>Journal of Cardio-Thoracic Surgery</a:t>
            </a:r>
            <a:r>
              <a:rPr lang="en-IN" dirty="0"/>
              <a:t>, Volume 43, Issue 4, April 2013, Pages </a:t>
            </a:r>
            <a:r>
              <a:rPr lang="en-IN" dirty="0" smtClean="0"/>
              <a:t>752–757) </a:t>
            </a:r>
          </a:p>
          <a:p>
            <a:r>
              <a:rPr lang="en-US" dirty="0" smtClean="0"/>
              <a:t>Under TTE guidance even in adults percutaneous ASD closure can be done safely.</a:t>
            </a:r>
            <a:endParaRPr lang="en-IN" dirty="0"/>
          </a:p>
          <a:p>
            <a:endParaRPr lang="en-IN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                         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THANKS</a:t>
            </a:r>
            <a:endParaRPr lang="en-IN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367</Words>
  <Application>Microsoft Office PowerPoint</Application>
  <PresentationFormat>On-screen Show (4:3)</PresentationFormat>
  <Paragraphs>27</Paragraphs>
  <Slides>22</Slides>
  <Notes>0</Notes>
  <HiddenSlides>0</HiddenSlides>
  <MMClips>28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ASD Device Closure Of A 86 Year Old Patient: A Very Rare Survival Suitable For Device Closure </vt:lpstr>
      <vt:lpstr>INTRODUCTION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DISCUSSION</vt:lpstr>
      <vt:lpstr>Slide 20</vt:lpstr>
      <vt:lpstr>Take Home Message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 Device Closure Of A 86 Year Old Patient: A Very Rare Case </dc:title>
  <dc:creator>TMH</dc:creator>
  <cp:lastModifiedBy>TMH</cp:lastModifiedBy>
  <cp:revision>39</cp:revision>
  <dcterms:created xsi:type="dcterms:W3CDTF">2019-06-01T11:32:28Z</dcterms:created>
  <dcterms:modified xsi:type="dcterms:W3CDTF">2019-06-06T06:35:15Z</dcterms:modified>
</cp:coreProperties>
</file>