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2404050" cy="43205400"/>
  <p:notesSz cx="6858000" cy="9144000"/>
  <p:defaultText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3608">
          <p15:clr>
            <a:srgbClr val="A4A3A4"/>
          </p15:clr>
        </p15:guide>
        <p15:guide id="2" pos="1020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583" autoAdjust="0"/>
    <p:restoredTop sz="99878" autoAdjust="0"/>
  </p:normalViewPr>
  <p:slideViewPr>
    <p:cSldViewPr>
      <p:cViewPr>
        <p:scale>
          <a:sx n="50" d="100"/>
          <a:sy n="50" d="100"/>
        </p:scale>
        <p:origin x="-192" y="8472"/>
      </p:cViewPr>
      <p:guideLst>
        <p:guide orient="horz" pos="13608"/>
        <p:guide pos="10206"/>
      </p:guideLst>
    </p:cSldViewPr>
  </p:slideViewPr>
  <p:outlineViewPr>
    <p:cViewPr>
      <p:scale>
        <a:sx n="33" d="100"/>
        <a:sy n="33" d="100"/>
      </p:scale>
      <p:origin x="0" y="0"/>
    </p:cViewPr>
  </p:outlineViewPr>
  <p:notesTextViewPr>
    <p:cViewPr>
      <p:scale>
        <a:sx n="100" d="100"/>
        <a:sy n="100" d="100"/>
      </p:scale>
      <p:origin x="0" y="87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AA0458-2436-45DD-936C-F8A0384EF566}" type="datetimeFigureOut">
              <a:rPr lang="en-US" smtClean="0"/>
              <a:pPr/>
              <a:t>8/8/2016</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EC985A-0F7E-4AD8-BC27-E98D9742E14F}" type="slidenum">
              <a:rPr lang="en-US" smtClean="0"/>
              <a:pPr/>
              <a:t>‹#›</a:t>
            </a:fld>
            <a:endParaRPr lang="en-US"/>
          </a:p>
        </p:txBody>
      </p:sp>
    </p:spTree>
    <p:extLst>
      <p:ext uri="{BB962C8B-B14F-4D97-AF65-F5344CB8AC3E}">
        <p14:creationId xmlns:p14="http://schemas.microsoft.com/office/powerpoint/2010/main" val="3115596110"/>
      </p:ext>
    </p:extLst>
  </p:cSld>
  <p:clrMap bg1="lt1" tx1="dk1" bg2="lt2" tx2="dk2" accent1="accent1" accent2="accent2" accent3="accent3" accent4="accent4" accent5="accent5" accent6="accent6" hlink="hlink" folHlink="folHlink"/>
  <p:notesStyle>
    <a:lvl1pPr marL="0" algn="l" defTabSz="4320540" rtl="0" eaLnBrk="1" latinLnBrk="0" hangingPunct="1">
      <a:defRPr sz="5700" kern="1200">
        <a:solidFill>
          <a:schemeClr val="tx1"/>
        </a:solidFill>
        <a:latin typeface="+mn-lt"/>
        <a:ea typeface="+mn-ea"/>
        <a:cs typeface="+mn-cs"/>
      </a:defRPr>
    </a:lvl1pPr>
    <a:lvl2pPr marL="2160270" algn="l" defTabSz="4320540" rtl="0" eaLnBrk="1" latinLnBrk="0" hangingPunct="1">
      <a:defRPr sz="5700" kern="1200">
        <a:solidFill>
          <a:schemeClr val="tx1"/>
        </a:solidFill>
        <a:latin typeface="+mn-lt"/>
        <a:ea typeface="+mn-ea"/>
        <a:cs typeface="+mn-cs"/>
      </a:defRPr>
    </a:lvl2pPr>
    <a:lvl3pPr marL="4320540" algn="l" defTabSz="4320540" rtl="0" eaLnBrk="1" latinLnBrk="0" hangingPunct="1">
      <a:defRPr sz="5700" kern="1200">
        <a:solidFill>
          <a:schemeClr val="tx1"/>
        </a:solidFill>
        <a:latin typeface="+mn-lt"/>
        <a:ea typeface="+mn-ea"/>
        <a:cs typeface="+mn-cs"/>
      </a:defRPr>
    </a:lvl3pPr>
    <a:lvl4pPr marL="6480810" algn="l" defTabSz="4320540" rtl="0" eaLnBrk="1" latinLnBrk="0" hangingPunct="1">
      <a:defRPr sz="5700" kern="1200">
        <a:solidFill>
          <a:schemeClr val="tx1"/>
        </a:solidFill>
        <a:latin typeface="+mn-lt"/>
        <a:ea typeface="+mn-ea"/>
        <a:cs typeface="+mn-cs"/>
      </a:defRPr>
    </a:lvl4pPr>
    <a:lvl5pPr marL="8641080" algn="l" defTabSz="4320540" rtl="0" eaLnBrk="1" latinLnBrk="0" hangingPunct="1">
      <a:defRPr sz="5700" kern="1200">
        <a:solidFill>
          <a:schemeClr val="tx1"/>
        </a:solidFill>
        <a:latin typeface="+mn-lt"/>
        <a:ea typeface="+mn-ea"/>
        <a:cs typeface="+mn-cs"/>
      </a:defRPr>
    </a:lvl5pPr>
    <a:lvl6pPr marL="10801350" algn="l" defTabSz="4320540" rtl="0" eaLnBrk="1" latinLnBrk="0" hangingPunct="1">
      <a:defRPr sz="5700" kern="1200">
        <a:solidFill>
          <a:schemeClr val="tx1"/>
        </a:solidFill>
        <a:latin typeface="+mn-lt"/>
        <a:ea typeface="+mn-ea"/>
        <a:cs typeface="+mn-cs"/>
      </a:defRPr>
    </a:lvl6pPr>
    <a:lvl7pPr marL="12961620" algn="l" defTabSz="4320540" rtl="0" eaLnBrk="1" latinLnBrk="0" hangingPunct="1">
      <a:defRPr sz="5700" kern="1200">
        <a:solidFill>
          <a:schemeClr val="tx1"/>
        </a:solidFill>
        <a:latin typeface="+mn-lt"/>
        <a:ea typeface="+mn-ea"/>
        <a:cs typeface="+mn-cs"/>
      </a:defRPr>
    </a:lvl7pPr>
    <a:lvl8pPr marL="15121890" algn="l" defTabSz="4320540" rtl="0" eaLnBrk="1" latinLnBrk="0" hangingPunct="1">
      <a:defRPr sz="5700" kern="1200">
        <a:solidFill>
          <a:schemeClr val="tx1"/>
        </a:solidFill>
        <a:latin typeface="+mn-lt"/>
        <a:ea typeface="+mn-ea"/>
        <a:cs typeface="+mn-cs"/>
      </a:defRPr>
    </a:lvl8pPr>
    <a:lvl9pPr marL="17282160" algn="l" defTabSz="4320540" rtl="0" eaLnBrk="1" latinLnBrk="0" hangingPunct="1">
      <a:defRPr sz="5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pPr lvl="0"/>
            <a:r>
              <a:rPr lang="en-US" sz="5700" kern="1200" dirty="0" smtClean="0">
                <a:solidFill>
                  <a:schemeClr val="tx1"/>
                </a:solidFill>
                <a:latin typeface="+mn-lt"/>
                <a:ea typeface="+mn-ea"/>
                <a:cs typeface="+mn-cs"/>
              </a:rPr>
              <a:t>Heart failure is a complex syndrome which can result from either a structural or functional cardiac disorder that impairs the ability of the heart to function as a pump </a:t>
            </a:r>
          </a:p>
          <a:p>
            <a:pPr lvl="0"/>
            <a:r>
              <a:rPr lang="en-US" sz="5700" kern="1200" dirty="0" smtClean="0">
                <a:solidFill>
                  <a:schemeClr val="tx1"/>
                </a:solidFill>
                <a:latin typeface="+mn-lt"/>
                <a:ea typeface="+mn-ea"/>
                <a:cs typeface="+mn-cs"/>
              </a:rPr>
              <a:t> </a:t>
            </a:r>
            <a:r>
              <a:rPr lang="en-GB" sz="5700" kern="1200" dirty="0" smtClean="0">
                <a:solidFill>
                  <a:schemeClr val="tx1"/>
                </a:solidFill>
                <a:latin typeface="+mn-lt"/>
                <a:ea typeface="+mn-ea"/>
                <a:cs typeface="+mn-cs"/>
              </a:rPr>
              <a:t>1-2 % of the adult population in developed countries suffers from heart failure which </a:t>
            </a:r>
            <a:r>
              <a:rPr lang="en-GB" sz="5700" kern="1200" dirty="0" err="1" smtClean="0">
                <a:solidFill>
                  <a:schemeClr val="tx1"/>
                </a:solidFill>
                <a:latin typeface="+mn-lt"/>
                <a:ea typeface="+mn-ea"/>
                <a:cs typeface="+mn-cs"/>
              </a:rPr>
              <a:t>i</a:t>
            </a:r>
            <a:r>
              <a:rPr lang="en-US" sz="5700" kern="1200" dirty="0" err="1" smtClean="0">
                <a:solidFill>
                  <a:schemeClr val="tx1"/>
                </a:solidFill>
                <a:latin typeface="+mn-lt"/>
                <a:ea typeface="+mn-ea"/>
                <a:cs typeface="+mn-cs"/>
              </a:rPr>
              <a:t>ncreases</a:t>
            </a:r>
            <a:r>
              <a:rPr lang="en-US" sz="5700" kern="1200" dirty="0" smtClean="0">
                <a:solidFill>
                  <a:schemeClr val="tx1"/>
                </a:solidFill>
                <a:latin typeface="+mn-lt"/>
                <a:ea typeface="+mn-ea"/>
                <a:cs typeface="+mn-cs"/>
              </a:rPr>
              <a:t> to &gt;10% among individuals 70 years of age or older (</a:t>
            </a:r>
            <a:r>
              <a:rPr lang="en-US" sz="5700" kern="1200" dirty="0" err="1" smtClean="0">
                <a:solidFill>
                  <a:schemeClr val="tx1"/>
                </a:solidFill>
                <a:latin typeface="+mn-lt"/>
                <a:ea typeface="+mn-ea"/>
                <a:cs typeface="+mn-cs"/>
              </a:rPr>
              <a:t>Mosterd</a:t>
            </a:r>
            <a:r>
              <a:rPr lang="en-US" sz="5700" kern="1200" dirty="0" smtClean="0">
                <a:solidFill>
                  <a:schemeClr val="tx1"/>
                </a:solidFill>
                <a:latin typeface="+mn-lt"/>
                <a:ea typeface="+mn-ea"/>
                <a:cs typeface="+mn-cs"/>
              </a:rPr>
              <a:t> </a:t>
            </a:r>
            <a:r>
              <a:rPr lang="en-US" sz="5700" i="1" kern="1200" dirty="0" smtClean="0">
                <a:solidFill>
                  <a:schemeClr val="tx1"/>
                </a:solidFill>
                <a:latin typeface="+mn-lt"/>
                <a:ea typeface="+mn-ea"/>
                <a:cs typeface="+mn-cs"/>
              </a:rPr>
              <a:t>et al)     </a:t>
            </a:r>
            <a:endParaRPr lang="en-US" sz="5700" kern="1200" dirty="0" smtClean="0">
              <a:solidFill>
                <a:schemeClr val="tx1"/>
              </a:solidFill>
              <a:latin typeface="+mn-lt"/>
              <a:ea typeface="+mn-ea"/>
              <a:cs typeface="+mn-cs"/>
            </a:endParaRPr>
          </a:p>
          <a:p>
            <a:pPr lvl="0"/>
            <a:r>
              <a:rPr lang="en-US" sz="5700" kern="1200" dirty="0" smtClean="0">
                <a:solidFill>
                  <a:schemeClr val="tx1"/>
                </a:solidFill>
                <a:latin typeface="+mn-lt"/>
                <a:ea typeface="+mn-ea"/>
                <a:cs typeface="+mn-cs"/>
              </a:rPr>
              <a:t>Ventricular myocardium undergoes </a:t>
            </a:r>
            <a:r>
              <a:rPr lang="en-US" sz="5700" kern="1200" dirty="0" err="1" smtClean="0">
                <a:solidFill>
                  <a:schemeClr val="tx1"/>
                </a:solidFill>
                <a:latin typeface="+mn-lt"/>
                <a:ea typeface="+mn-ea"/>
                <a:cs typeface="+mn-cs"/>
              </a:rPr>
              <a:t>remodelling</a:t>
            </a:r>
            <a:r>
              <a:rPr lang="en-US" sz="5700" kern="1200" dirty="0" smtClean="0">
                <a:solidFill>
                  <a:schemeClr val="tx1"/>
                </a:solidFill>
                <a:latin typeface="+mn-lt"/>
                <a:ea typeface="+mn-ea"/>
                <a:cs typeface="+mn-cs"/>
              </a:rPr>
              <a:t> following a necrotic ischemic event and while pharmacotherapy may retard ventricular </a:t>
            </a:r>
            <a:r>
              <a:rPr lang="en-US" sz="5700" kern="1200" dirty="0" err="1" smtClean="0">
                <a:solidFill>
                  <a:schemeClr val="tx1"/>
                </a:solidFill>
                <a:latin typeface="+mn-lt"/>
                <a:ea typeface="+mn-ea"/>
                <a:cs typeface="+mn-cs"/>
              </a:rPr>
              <a:t>remodelling</a:t>
            </a:r>
            <a:r>
              <a:rPr lang="en-US" sz="5700" kern="1200" dirty="0" smtClean="0">
                <a:solidFill>
                  <a:schemeClr val="tx1"/>
                </a:solidFill>
                <a:latin typeface="+mn-lt"/>
                <a:ea typeface="+mn-ea"/>
                <a:cs typeface="+mn-cs"/>
              </a:rPr>
              <a:t> there is no robust strategy currently in practice that </a:t>
            </a:r>
            <a:r>
              <a:rPr lang="en-US" sz="5700" kern="1200" dirty="0" err="1" smtClean="0">
                <a:solidFill>
                  <a:schemeClr val="tx1"/>
                </a:solidFill>
                <a:latin typeface="+mn-lt"/>
                <a:ea typeface="+mn-ea"/>
                <a:cs typeface="+mn-cs"/>
              </a:rPr>
              <a:t>revers</a:t>
            </a:r>
            <a:endParaRPr lang="en-US" sz="5700" kern="1200" dirty="0" smtClean="0">
              <a:solidFill>
                <a:schemeClr val="tx1"/>
              </a:solidFill>
              <a:latin typeface="+mn-lt"/>
              <a:ea typeface="+mn-ea"/>
              <a:cs typeface="+mn-cs"/>
            </a:endParaRPr>
          </a:p>
          <a:p>
            <a:pPr lvl="0"/>
            <a:r>
              <a:rPr lang="en-US" sz="5700" kern="1200" dirty="0" smtClean="0">
                <a:solidFill>
                  <a:schemeClr val="tx1"/>
                </a:solidFill>
                <a:latin typeface="+mn-lt"/>
                <a:ea typeface="+mn-ea"/>
                <a:cs typeface="+mn-cs"/>
              </a:rPr>
              <a:t>Heart failure is a complex syndrome which can result from either a structural or functional cardiac disorder that impairs the ability of the heart to function as a pump </a:t>
            </a:r>
          </a:p>
          <a:p>
            <a:pPr lvl="0"/>
            <a:r>
              <a:rPr lang="en-US" sz="5700" kern="1200" dirty="0" smtClean="0">
                <a:solidFill>
                  <a:schemeClr val="tx1"/>
                </a:solidFill>
                <a:latin typeface="+mn-lt"/>
                <a:ea typeface="+mn-ea"/>
                <a:cs typeface="+mn-cs"/>
              </a:rPr>
              <a:t> </a:t>
            </a:r>
            <a:r>
              <a:rPr lang="en-GB" sz="5700" kern="1200" dirty="0" smtClean="0">
                <a:solidFill>
                  <a:schemeClr val="tx1"/>
                </a:solidFill>
                <a:latin typeface="+mn-lt"/>
                <a:ea typeface="+mn-ea"/>
                <a:cs typeface="+mn-cs"/>
              </a:rPr>
              <a:t>1-2 % of the adult population in developed countries suffers from heart failure which </a:t>
            </a:r>
            <a:r>
              <a:rPr lang="en-GB" sz="5700" kern="1200" dirty="0" err="1" smtClean="0">
                <a:solidFill>
                  <a:schemeClr val="tx1"/>
                </a:solidFill>
                <a:latin typeface="+mn-lt"/>
                <a:ea typeface="+mn-ea"/>
                <a:cs typeface="+mn-cs"/>
              </a:rPr>
              <a:t>i</a:t>
            </a:r>
            <a:r>
              <a:rPr lang="en-US" sz="5700" kern="1200" dirty="0" err="1" smtClean="0">
                <a:solidFill>
                  <a:schemeClr val="tx1"/>
                </a:solidFill>
                <a:latin typeface="+mn-lt"/>
                <a:ea typeface="+mn-ea"/>
                <a:cs typeface="+mn-cs"/>
              </a:rPr>
              <a:t>ncreases</a:t>
            </a:r>
            <a:r>
              <a:rPr lang="en-US" sz="5700" kern="1200" dirty="0" smtClean="0">
                <a:solidFill>
                  <a:schemeClr val="tx1"/>
                </a:solidFill>
                <a:latin typeface="+mn-lt"/>
                <a:ea typeface="+mn-ea"/>
                <a:cs typeface="+mn-cs"/>
              </a:rPr>
              <a:t> to &gt;10% among individuals 70 years of age or older (</a:t>
            </a:r>
            <a:r>
              <a:rPr lang="en-US" sz="5700" kern="1200" dirty="0" err="1" smtClean="0">
                <a:solidFill>
                  <a:schemeClr val="tx1"/>
                </a:solidFill>
                <a:latin typeface="+mn-lt"/>
                <a:ea typeface="+mn-ea"/>
                <a:cs typeface="+mn-cs"/>
              </a:rPr>
              <a:t>Mosterd</a:t>
            </a:r>
            <a:r>
              <a:rPr lang="en-US" sz="5700" kern="1200" dirty="0" smtClean="0">
                <a:solidFill>
                  <a:schemeClr val="tx1"/>
                </a:solidFill>
                <a:latin typeface="+mn-lt"/>
                <a:ea typeface="+mn-ea"/>
                <a:cs typeface="+mn-cs"/>
              </a:rPr>
              <a:t> </a:t>
            </a:r>
            <a:r>
              <a:rPr lang="en-US" sz="5700" i="1" kern="1200" dirty="0" smtClean="0">
                <a:solidFill>
                  <a:schemeClr val="tx1"/>
                </a:solidFill>
                <a:latin typeface="+mn-lt"/>
                <a:ea typeface="+mn-ea"/>
                <a:cs typeface="+mn-cs"/>
              </a:rPr>
              <a:t>et al)     </a:t>
            </a:r>
            <a:endParaRPr lang="en-US" sz="5700" kern="1200" dirty="0" smtClean="0">
              <a:solidFill>
                <a:schemeClr val="tx1"/>
              </a:solidFill>
              <a:latin typeface="+mn-lt"/>
              <a:ea typeface="+mn-ea"/>
              <a:cs typeface="+mn-cs"/>
            </a:endParaRPr>
          </a:p>
          <a:p>
            <a:pPr lvl="0"/>
            <a:r>
              <a:rPr lang="en-US" sz="5700" kern="1200" dirty="0" smtClean="0">
                <a:solidFill>
                  <a:schemeClr val="tx1"/>
                </a:solidFill>
                <a:latin typeface="+mn-lt"/>
                <a:ea typeface="+mn-ea"/>
                <a:cs typeface="+mn-cs"/>
              </a:rPr>
              <a:t>Ventricular myocardium undergoes </a:t>
            </a:r>
            <a:r>
              <a:rPr lang="en-US" sz="5700" kern="1200" dirty="0" err="1" smtClean="0">
                <a:solidFill>
                  <a:schemeClr val="tx1"/>
                </a:solidFill>
                <a:latin typeface="+mn-lt"/>
                <a:ea typeface="+mn-ea"/>
                <a:cs typeface="+mn-cs"/>
              </a:rPr>
              <a:t>remodelling</a:t>
            </a:r>
            <a:r>
              <a:rPr lang="en-US" sz="5700" kern="1200" dirty="0" smtClean="0">
                <a:solidFill>
                  <a:schemeClr val="tx1"/>
                </a:solidFill>
                <a:latin typeface="+mn-lt"/>
                <a:ea typeface="+mn-ea"/>
                <a:cs typeface="+mn-cs"/>
              </a:rPr>
              <a:t> following a necrotic ischemic event and while pharmacotherapy may retard ventricular </a:t>
            </a:r>
            <a:r>
              <a:rPr lang="en-US" sz="5700" kern="1200" dirty="0" err="1" smtClean="0">
                <a:solidFill>
                  <a:schemeClr val="tx1"/>
                </a:solidFill>
                <a:latin typeface="+mn-lt"/>
                <a:ea typeface="+mn-ea"/>
                <a:cs typeface="+mn-cs"/>
              </a:rPr>
              <a:t>remodelling</a:t>
            </a:r>
            <a:r>
              <a:rPr lang="en-US" sz="5700" kern="1200" dirty="0" smtClean="0">
                <a:solidFill>
                  <a:schemeClr val="tx1"/>
                </a:solidFill>
                <a:latin typeface="+mn-lt"/>
                <a:ea typeface="+mn-ea"/>
                <a:cs typeface="+mn-cs"/>
              </a:rPr>
              <a:t> there is no robust strategy currently in practice that reverses it. </a:t>
            </a:r>
          </a:p>
          <a:p>
            <a:pPr lvl="0"/>
            <a:endParaRPr lang="fr-FR" sz="8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5EC985A-0F7E-4AD8-BC27-E98D9742E14F}" type="slidenum">
              <a:rPr lang="en-US" smtClean="0"/>
              <a:pPr/>
              <a:t>1</a:t>
            </a:fld>
            <a:endParaRPr lang="en-US"/>
          </a:p>
        </p:txBody>
      </p:sp>
    </p:spTree>
    <p:extLst>
      <p:ext uri="{BB962C8B-B14F-4D97-AF65-F5344CB8AC3E}">
        <p14:creationId xmlns:p14="http://schemas.microsoft.com/office/powerpoint/2010/main" val="5481358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30304" y="13421680"/>
            <a:ext cx="27543443" cy="9261158"/>
          </a:xfrm>
        </p:spPr>
        <p:txBody>
          <a:bodyPr/>
          <a:lstStyle/>
          <a:p>
            <a:r>
              <a:rPr lang="en-US" smtClean="0"/>
              <a:t>Click to edit Master title style</a:t>
            </a:r>
            <a:endParaRPr lang="en-US"/>
          </a:p>
        </p:txBody>
      </p:sp>
      <p:sp>
        <p:nvSpPr>
          <p:cNvPr id="3" name="Subtitle 2"/>
          <p:cNvSpPr>
            <a:spLocks noGrp="1"/>
          </p:cNvSpPr>
          <p:nvPr>
            <p:ph type="subTitle" idx="1"/>
          </p:nvPr>
        </p:nvSpPr>
        <p:spPr>
          <a:xfrm>
            <a:off x="4860608" y="24483060"/>
            <a:ext cx="22682835" cy="11041380"/>
          </a:xfrm>
        </p:spPr>
        <p:txBody>
          <a:bodyPr/>
          <a:lstStyle>
            <a:lvl1pPr marL="0" indent="0" algn="ctr">
              <a:buNone/>
              <a:defRPr>
                <a:solidFill>
                  <a:schemeClr val="tx1">
                    <a:tint val="75000"/>
                  </a:schemeClr>
                </a:solidFill>
              </a:defRPr>
            </a:lvl1pPr>
            <a:lvl2pPr marL="2160270" indent="0" algn="ctr">
              <a:buNone/>
              <a:defRPr>
                <a:solidFill>
                  <a:schemeClr val="tx1">
                    <a:tint val="75000"/>
                  </a:schemeClr>
                </a:solidFill>
              </a:defRPr>
            </a:lvl2pPr>
            <a:lvl3pPr marL="4320540" indent="0" algn="ctr">
              <a:buNone/>
              <a:defRPr>
                <a:solidFill>
                  <a:schemeClr val="tx1">
                    <a:tint val="75000"/>
                  </a:schemeClr>
                </a:solidFill>
              </a:defRPr>
            </a:lvl3pPr>
            <a:lvl4pPr marL="6480810" indent="0" algn="ctr">
              <a:buNone/>
              <a:defRPr>
                <a:solidFill>
                  <a:schemeClr val="tx1">
                    <a:tint val="75000"/>
                  </a:schemeClr>
                </a:solidFill>
              </a:defRPr>
            </a:lvl4pPr>
            <a:lvl5pPr marL="8641080" indent="0" algn="ctr">
              <a:buNone/>
              <a:defRPr>
                <a:solidFill>
                  <a:schemeClr val="tx1">
                    <a:tint val="75000"/>
                  </a:schemeClr>
                </a:solidFill>
              </a:defRPr>
            </a:lvl5pPr>
            <a:lvl6pPr marL="10801350" indent="0" algn="ctr">
              <a:buNone/>
              <a:defRPr>
                <a:solidFill>
                  <a:schemeClr val="tx1">
                    <a:tint val="75000"/>
                  </a:schemeClr>
                </a:solidFill>
              </a:defRPr>
            </a:lvl6pPr>
            <a:lvl7pPr marL="12961620" indent="0" algn="ctr">
              <a:buNone/>
              <a:defRPr>
                <a:solidFill>
                  <a:schemeClr val="tx1">
                    <a:tint val="75000"/>
                  </a:schemeClr>
                </a:solidFill>
              </a:defRPr>
            </a:lvl7pPr>
            <a:lvl8pPr marL="15121890" indent="0" algn="ctr">
              <a:buNone/>
              <a:defRPr>
                <a:solidFill>
                  <a:schemeClr val="tx1">
                    <a:tint val="75000"/>
                  </a:schemeClr>
                </a:solidFill>
              </a:defRPr>
            </a:lvl8pPr>
            <a:lvl9pPr marL="1728216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8D48BAB-A1E4-4A7E-997C-8418B7F37A1C}" type="datetimeFigureOut">
              <a:rPr lang="en-US" smtClean="0"/>
              <a:pPr/>
              <a:t>8/8/2016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D48BAB-A1E4-4A7E-997C-8418B7F37A1C}" type="datetimeFigureOut">
              <a:rPr lang="en-US" smtClean="0"/>
              <a:pPr/>
              <a:t>8/8/2016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59696" y="27763473"/>
            <a:ext cx="27543443" cy="8581073"/>
          </a:xfrm>
        </p:spPr>
        <p:txBody>
          <a:bodyPr anchor="t"/>
          <a:lstStyle>
            <a:lvl1pPr algn="l">
              <a:defRPr sz="18900" b="1" cap="all"/>
            </a:lvl1pPr>
          </a:lstStyle>
          <a:p>
            <a:r>
              <a:rPr lang="en-US" smtClean="0"/>
              <a:t>Click to edit Master title style</a:t>
            </a:r>
            <a:endParaRPr lang="en-US"/>
          </a:p>
        </p:txBody>
      </p:sp>
      <p:sp>
        <p:nvSpPr>
          <p:cNvPr id="3" name="Text Placeholder 2"/>
          <p:cNvSpPr>
            <a:spLocks noGrp="1"/>
          </p:cNvSpPr>
          <p:nvPr>
            <p:ph type="body" idx="1"/>
          </p:nvPr>
        </p:nvSpPr>
        <p:spPr>
          <a:xfrm>
            <a:off x="2559696" y="18312295"/>
            <a:ext cx="27543443" cy="9451178"/>
          </a:xfrm>
        </p:spPr>
        <p:txBody>
          <a:bodyPr anchor="b"/>
          <a:lstStyle>
            <a:lvl1pPr marL="0" indent="0">
              <a:buNone/>
              <a:defRPr sz="9500">
                <a:solidFill>
                  <a:schemeClr val="tx1">
                    <a:tint val="75000"/>
                  </a:schemeClr>
                </a:solidFill>
              </a:defRPr>
            </a:lvl1pPr>
            <a:lvl2pPr marL="2160270" indent="0">
              <a:buNone/>
              <a:defRPr sz="8500">
                <a:solidFill>
                  <a:schemeClr val="tx1">
                    <a:tint val="75000"/>
                  </a:schemeClr>
                </a:solidFill>
              </a:defRPr>
            </a:lvl2pPr>
            <a:lvl3pPr marL="4320540" indent="0">
              <a:buNone/>
              <a:defRPr sz="7600">
                <a:solidFill>
                  <a:schemeClr val="tx1">
                    <a:tint val="75000"/>
                  </a:schemeClr>
                </a:solidFill>
              </a:defRPr>
            </a:lvl3pPr>
            <a:lvl4pPr marL="6480810" indent="0">
              <a:buNone/>
              <a:defRPr sz="6600">
                <a:solidFill>
                  <a:schemeClr val="tx1">
                    <a:tint val="75000"/>
                  </a:schemeClr>
                </a:solidFill>
              </a:defRPr>
            </a:lvl4pPr>
            <a:lvl5pPr marL="8641080" indent="0">
              <a:buNone/>
              <a:defRPr sz="6600">
                <a:solidFill>
                  <a:schemeClr val="tx1">
                    <a:tint val="75000"/>
                  </a:schemeClr>
                </a:solidFill>
              </a:defRPr>
            </a:lvl5pPr>
            <a:lvl6pPr marL="10801350" indent="0">
              <a:buNone/>
              <a:defRPr sz="6600">
                <a:solidFill>
                  <a:schemeClr val="tx1">
                    <a:tint val="75000"/>
                  </a:schemeClr>
                </a:solidFill>
              </a:defRPr>
            </a:lvl6pPr>
            <a:lvl7pPr marL="12961620" indent="0">
              <a:buNone/>
              <a:defRPr sz="6600">
                <a:solidFill>
                  <a:schemeClr val="tx1">
                    <a:tint val="75000"/>
                  </a:schemeClr>
                </a:solidFill>
              </a:defRPr>
            </a:lvl7pPr>
            <a:lvl8pPr marL="15121890" indent="0">
              <a:buNone/>
              <a:defRPr sz="6600">
                <a:solidFill>
                  <a:schemeClr val="tx1">
                    <a:tint val="75000"/>
                  </a:schemeClr>
                </a:solidFill>
              </a:defRPr>
            </a:lvl8pPr>
            <a:lvl9pPr marL="17282160" indent="0">
              <a:buNone/>
              <a:defRPr sz="6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8D48BAB-A1E4-4A7E-997C-8418B7F37A1C}" type="datetimeFigureOut">
              <a:rPr lang="en-US" smtClean="0"/>
              <a:pPr/>
              <a:t>8/8/2016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743846" y="63507940"/>
            <a:ext cx="51402048" cy="179642453"/>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7685960" y="63507940"/>
            <a:ext cx="51402051" cy="179642453"/>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8D48BAB-A1E4-4A7E-997C-8418B7F37A1C}" type="datetimeFigureOut">
              <a:rPr lang="en-US" smtClean="0"/>
              <a:pPr/>
              <a:t>8/8/2016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20203" y="1730219"/>
            <a:ext cx="29163645" cy="72009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0203" y="9671212"/>
            <a:ext cx="14317416" cy="4030501"/>
          </a:xfrm>
        </p:spPr>
        <p:txBody>
          <a:bodyPr anchor="b"/>
          <a:lstStyle>
            <a:lvl1pPr marL="0" indent="0">
              <a:buNone/>
              <a:defRPr sz="11300" b="1"/>
            </a:lvl1pPr>
            <a:lvl2pPr marL="2160270" indent="0">
              <a:buNone/>
              <a:defRPr sz="9500" b="1"/>
            </a:lvl2pPr>
            <a:lvl3pPr marL="4320540" indent="0">
              <a:buNone/>
              <a:defRPr sz="8500" b="1"/>
            </a:lvl3pPr>
            <a:lvl4pPr marL="6480810" indent="0">
              <a:buNone/>
              <a:defRPr sz="7600" b="1"/>
            </a:lvl4pPr>
            <a:lvl5pPr marL="8641080" indent="0">
              <a:buNone/>
              <a:defRPr sz="7600" b="1"/>
            </a:lvl5pPr>
            <a:lvl6pPr marL="10801350" indent="0">
              <a:buNone/>
              <a:defRPr sz="7600" b="1"/>
            </a:lvl6pPr>
            <a:lvl7pPr marL="12961620" indent="0">
              <a:buNone/>
              <a:defRPr sz="7600" b="1"/>
            </a:lvl7pPr>
            <a:lvl8pPr marL="15121890" indent="0">
              <a:buNone/>
              <a:defRPr sz="7600" b="1"/>
            </a:lvl8pPr>
            <a:lvl9pPr marL="17282160" indent="0">
              <a:buNone/>
              <a:defRPr sz="7600" b="1"/>
            </a:lvl9pPr>
          </a:lstStyle>
          <a:p>
            <a:pPr lvl="0"/>
            <a:r>
              <a:rPr lang="en-US" smtClean="0"/>
              <a:t>Click to edit Master text styles</a:t>
            </a:r>
          </a:p>
        </p:txBody>
      </p:sp>
      <p:sp>
        <p:nvSpPr>
          <p:cNvPr id="4" name="Content Placeholder 3"/>
          <p:cNvSpPr>
            <a:spLocks noGrp="1"/>
          </p:cNvSpPr>
          <p:nvPr>
            <p:ph sz="half" idx="2"/>
          </p:nvPr>
        </p:nvSpPr>
        <p:spPr>
          <a:xfrm>
            <a:off x="1620203" y="13701713"/>
            <a:ext cx="14317416" cy="24893114"/>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460809" y="9671212"/>
            <a:ext cx="14323040" cy="4030501"/>
          </a:xfrm>
        </p:spPr>
        <p:txBody>
          <a:bodyPr anchor="b"/>
          <a:lstStyle>
            <a:lvl1pPr marL="0" indent="0">
              <a:buNone/>
              <a:defRPr sz="11300" b="1"/>
            </a:lvl1pPr>
            <a:lvl2pPr marL="2160270" indent="0">
              <a:buNone/>
              <a:defRPr sz="9500" b="1"/>
            </a:lvl2pPr>
            <a:lvl3pPr marL="4320540" indent="0">
              <a:buNone/>
              <a:defRPr sz="8500" b="1"/>
            </a:lvl3pPr>
            <a:lvl4pPr marL="6480810" indent="0">
              <a:buNone/>
              <a:defRPr sz="7600" b="1"/>
            </a:lvl4pPr>
            <a:lvl5pPr marL="8641080" indent="0">
              <a:buNone/>
              <a:defRPr sz="7600" b="1"/>
            </a:lvl5pPr>
            <a:lvl6pPr marL="10801350" indent="0">
              <a:buNone/>
              <a:defRPr sz="7600" b="1"/>
            </a:lvl6pPr>
            <a:lvl7pPr marL="12961620" indent="0">
              <a:buNone/>
              <a:defRPr sz="7600" b="1"/>
            </a:lvl7pPr>
            <a:lvl8pPr marL="15121890" indent="0">
              <a:buNone/>
              <a:defRPr sz="7600" b="1"/>
            </a:lvl8pPr>
            <a:lvl9pPr marL="17282160" indent="0">
              <a:buNone/>
              <a:defRPr sz="7600" b="1"/>
            </a:lvl9pPr>
          </a:lstStyle>
          <a:p>
            <a:pPr lvl="0"/>
            <a:r>
              <a:rPr lang="en-US" smtClean="0"/>
              <a:t>Click to edit Master text styles</a:t>
            </a:r>
          </a:p>
        </p:txBody>
      </p:sp>
      <p:sp>
        <p:nvSpPr>
          <p:cNvPr id="6" name="Content Placeholder 5"/>
          <p:cNvSpPr>
            <a:spLocks noGrp="1"/>
          </p:cNvSpPr>
          <p:nvPr>
            <p:ph sz="quarter" idx="4"/>
          </p:nvPr>
        </p:nvSpPr>
        <p:spPr>
          <a:xfrm>
            <a:off x="16460809" y="13701713"/>
            <a:ext cx="14323040" cy="24893114"/>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8D48BAB-A1E4-4A7E-997C-8418B7F37A1C}" type="datetimeFigureOut">
              <a:rPr lang="en-US" smtClean="0"/>
              <a:pPr/>
              <a:t>8/8/2016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8D48BAB-A1E4-4A7E-997C-8418B7F37A1C}" type="datetimeFigureOut">
              <a:rPr lang="en-US" smtClean="0"/>
              <a:pPr/>
              <a:t>8/8/2016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D48BAB-A1E4-4A7E-997C-8418B7F37A1C}" type="datetimeFigureOut">
              <a:rPr lang="en-US" smtClean="0"/>
              <a:pPr/>
              <a:t>8/8/2016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20204" y="1720215"/>
            <a:ext cx="10660709" cy="7320915"/>
          </a:xfrm>
        </p:spPr>
        <p:txBody>
          <a:bodyPr anchor="b"/>
          <a:lstStyle>
            <a:lvl1pPr algn="l">
              <a:defRPr sz="9500" b="1"/>
            </a:lvl1pPr>
          </a:lstStyle>
          <a:p>
            <a:r>
              <a:rPr lang="en-US" smtClean="0"/>
              <a:t>Click to edit Master title style</a:t>
            </a:r>
            <a:endParaRPr lang="en-US"/>
          </a:p>
        </p:txBody>
      </p:sp>
      <p:sp>
        <p:nvSpPr>
          <p:cNvPr id="3" name="Content Placeholder 2"/>
          <p:cNvSpPr>
            <a:spLocks noGrp="1"/>
          </p:cNvSpPr>
          <p:nvPr>
            <p:ph idx="1"/>
          </p:nvPr>
        </p:nvSpPr>
        <p:spPr>
          <a:xfrm>
            <a:off x="12669083" y="1720218"/>
            <a:ext cx="18114764" cy="36874612"/>
          </a:xfrm>
        </p:spPr>
        <p:txBody>
          <a:bodyPr/>
          <a:lstStyle>
            <a:lvl1pPr>
              <a:defRPr sz="15100"/>
            </a:lvl1pPr>
            <a:lvl2pPr>
              <a:defRPr sz="13200"/>
            </a:lvl2pPr>
            <a:lvl3pPr>
              <a:defRPr sz="11300"/>
            </a:lvl3pPr>
            <a:lvl4pPr>
              <a:defRPr sz="9500"/>
            </a:lvl4pPr>
            <a:lvl5pPr>
              <a:defRPr sz="9500"/>
            </a:lvl5pPr>
            <a:lvl6pPr>
              <a:defRPr sz="9500"/>
            </a:lvl6pPr>
            <a:lvl7pPr>
              <a:defRPr sz="9500"/>
            </a:lvl7pPr>
            <a:lvl8pPr>
              <a:defRPr sz="9500"/>
            </a:lvl8pPr>
            <a:lvl9pPr>
              <a:defRPr sz="9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20204" y="9041133"/>
            <a:ext cx="10660709" cy="29553697"/>
          </a:xfrm>
        </p:spPr>
        <p:txBody>
          <a:bodyPr/>
          <a:lstStyle>
            <a:lvl1pPr marL="0" indent="0">
              <a:buNone/>
              <a:defRPr sz="6600"/>
            </a:lvl1pPr>
            <a:lvl2pPr marL="2160270" indent="0">
              <a:buNone/>
              <a:defRPr sz="5700"/>
            </a:lvl2pPr>
            <a:lvl3pPr marL="4320540" indent="0">
              <a:buNone/>
              <a:defRPr sz="4700"/>
            </a:lvl3pPr>
            <a:lvl4pPr marL="6480810" indent="0">
              <a:buNone/>
              <a:defRPr sz="4300"/>
            </a:lvl4pPr>
            <a:lvl5pPr marL="8641080" indent="0">
              <a:buNone/>
              <a:defRPr sz="4300"/>
            </a:lvl5pPr>
            <a:lvl6pPr marL="10801350" indent="0">
              <a:buNone/>
              <a:defRPr sz="4300"/>
            </a:lvl6pPr>
            <a:lvl7pPr marL="12961620" indent="0">
              <a:buNone/>
              <a:defRPr sz="4300"/>
            </a:lvl7pPr>
            <a:lvl8pPr marL="15121890" indent="0">
              <a:buNone/>
              <a:defRPr sz="4300"/>
            </a:lvl8pPr>
            <a:lvl9pPr marL="1728216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D48BAB-A1E4-4A7E-997C-8418B7F37A1C}" type="datetimeFigureOut">
              <a:rPr lang="en-US" smtClean="0"/>
              <a:pPr/>
              <a:t>8/8/2016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51421" y="30243780"/>
            <a:ext cx="19442430" cy="3570449"/>
          </a:xfrm>
        </p:spPr>
        <p:txBody>
          <a:bodyPr anchor="b"/>
          <a:lstStyle>
            <a:lvl1pPr algn="l">
              <a:defRPr sz="9500" b="1"/>
            </a:lvl1pPr>
          </a:lstStyle>
          <a:p>
            <a:r>
              <a:rPr lang="en-US" smtClean="0"/>
              <a:t>Click to edit Master title style</a:t>
            </a:r>
            <a:endParaRPr lang="en-US"/>
          </a:p>
        </p:txBody>
      </p:sp>
      <p:sp>
        <p:nvSpPr>
          <p:cNvPr id="3" name="Picture Placeholder 2"/>
          <p:cNvSpPr>
            <a:spLocks noGrp="1"/>
          </p:cNvSpPr>
          <p:nvPr>
            <p:ph type="pic" idx="1"/>
          </p:nvPr>
        </p:nvSpPr>
        <p:spPr>
          <a:xfrm>
            <a:off x="6351421" y="3860483"/>
            <a:ext cx="19442430" cy="25923240"/>
          </a:xfrm>
        </p:spPr>
        <p:txBody>
          <a:bodyPr/>
          <a:lstStyle>
            <a:lvl1pPr marL="0" indent="0">
              <a:buNone/>
              <a:defRPr sz="15100"/>
            </a:lvl1pPr>
            <a:lvl2pPr marL="2160270" indent="0">
              <a:buNone/>
              <a:defRPr sz="13200"/>
            </a:lvl2pPr>
            <a:lvl3pPr marL="4320540" indent="0">
              <a:buNone/>
              <a:defRPr sz="11300"/>
            </a:lvl3pPr>
            <a:lvl4pPr marL="6480810" indent="0">
              <a:buNone/>
              <a:defRPr sz="9500"/>
            </a:lvl4pPr>
            <a:lvl5pPr marL="8641080" indent="0">
              <a:buNone/>
              <a:defRPr sz="9500"/>
            </a:lvl5pPr>
            <a:lvl6pPr marL="10801350" indent="0">
              <a:buNone/>
              <a:defRPr sz="9500"/>
            </a:lvl6pPr>
            <a:lvl7pPr marL="12961620" indent="0">
              <a:buNone/>
              <a:defRPr sz="9500"/>
            </a:lvl7pPr>
            <a:lvl8pPr marL="15121890" indent="0">
              <a:buNone/>
              <a:defRPr sz="9500"/>
            </a:lvl8pPr>
            <a:lvl9pPr marL="17282160" indent="0">
              <a:buNone/>
              <a:defRPr sz="9500"/>
            </a:lvl9pPr>
          </a:lstStyle>
          <a:p>
            <a:endParaRPr lang="en-US"/>
          </a:p>
        </p:txBody>
      </p:sp>
      <p:sp>
        <p:nvSpPr>
          <p:cNvPr id="4" name="Text Placeholder 3"/>
          <p:cNvSpPr>
            <a:spLocks noGrp="1"/>
          </p:cNvSpPr>
          <p:nvPr>
            <p:ph type="body" sz="half" idx="2"/>
          </p:nvPr>
        </p:nvSpPr>
        <p:spPr>
          <a:xfrm>
            <a:off x="6351421" y="33814229"/>
            <a:ext cx="19442430" cy="5070631"/>
          </a:xfrm>
        </p:spPr>
        <p:txBody>
          <a:bodyPr/>
          <a:lstStyle>
            <a:lvl1pPr marL="0" indent="0">
              <a:buNone/>
              <a:defRPr sz="6600"/>
            </a:lvl1pPr>
            <a:lvl2pPr marL="2160270" indent="0">
              <a:buNone/>
              <a:defRPr sz="5700"/>
            </a:lvl2pPr>
            <a:lvl3pPr marL="4320540" indent="0">
              <a:buNone/>
              <a:defRPr sz="4700"/>
            </a:lvl3pPr>
            <a:lvl4pPr marL="6480810" indent="0">
              <a:buNone/>
              <a:defRPr sz="4300"/>
            </a:lvl4pPr>
            <a:lvl5pPr marL="8641080" indent="0">
              <a:buNone/>
              <a:defRPr sz="4300"/>
            </a:lvl5pPr>
            <a:lvl6pPr marL="10801350" indent="0">
              <a:buNone/>
              <a:defRPr sz="4300"/>
            </a:lvl6pPr>
            <a:lvl7pPr marL="12961620" indent="0">
              <a:buNone/>
              <a:defRPr sz="4300"/>
            </a:lvl7pPr>
            <a:lvl8pPr marL="15121890" indent="0">
              <a:buNone/>
              <a:defRPr sz="4300"/>
            </a:lvl8pPr>
            <a:lvl9pPr marL="1728216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D48BAB-A1E4-4A7E-997C-8418B7F37A1C}" type="datetimeFigureOut">
              <a:rPr lang="en-US" smtClean="0"/>
              <a:pPr/>
              <a:t>8/8/2016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D48BAB-A1E4-4A7E-997C-8418B7F37A1C}" type="datetimeFigureOut">
              <a:rPr lang="en-US" smtClean="0"/>
              <a:pPr/>
              <a:t>8/8/2016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254782" y="10901365"/>
            <a:ext cx="25833229" cy="2322490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743847" y="10901365"/>
            <a:ext cx="76970870" cy="2322490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8D48BAB-A1E4-4A7E-997C-8418B7F37A1C}" type="datetimeFigureOut">
              <a:rPr lang="en-US" smtClean="0"/>
              <a:pPr/>
              <a:t>8/8/2016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CADB37-43ED-4958-9E9B-0EA414E7133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20203" y="1730219"/>
            <a:ext cx="29163645" cy="7200900"/>
          </a:xfrm>
          <a:prstGeom prst="rect">
            <a:avLst/>
          </a:prstGeom>
        </p:spPr>
        <p:txBody>
          <a:bodyPr vert="horz" lIns="432054" tIns="216027" rIns="432054" bIns="21602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620203" y="10081263"/>
            <a:ext cx="29163645" cy="28513567"/>
          </a:xfrm>
          <a:prstGeom prst="rect">
            <a:avLst/>
          </a:prstGeom>
        </p:spPr>
        <p:txBody>
          <a:bodyPr vert="horz" lIns="432054" tIns="216027" rIns="432054" bIns="2160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620203" y="40045008"/>
            <a:ext cx="7560945" cy="2300288"/>
          </a:xfrm>
          <a:prstGeom prst="rect">
            <a:avLst/>
          </a:prstGeom>
        </p:spPr>
        <p:txBody>
          <a:bodyPr vert="horz" lIns="432054" tIns="216027" rIns="432054" bIns="216027" rtlCol="0" anchor="ctr"/>
          <a:lstStyle>
            <a:lvl1pPr algn="l">
              <a:defRPr sz="5700">
                <a:solidFill>
                  <a:schemeClr val="tx1">
                    <a:tint val="75000"/>
                  </a:schemeClr>
                </a:solidFill>
              </a:defRPr>
            </a:lvl1pPr>
          </a:lstStyle>
          <a:p>
            <a:fld id="{F8D48BAB-A1E4-4A7E-997C-8418B7F37A1C}" type="datetimeFigureOut">
              <a:rPr lang="en-US" smtClean="0"/>
              <a:pPr/>
              <a:t>8/8/2016</a:t>
            </a:fld>
            <a:endParaRPr lang="en-US"/>
          </a:p>
        </p:txBody>
      </p:sp>
      <p:sp>
        <p:nvSpPr>
          <p:cNvPr id="5" name="Footer Placeholder 4"/>
          <p:cNvSpPr>
            <a:spLocks noGrp="1"/>
          </p:cNvSpPr>
          <p:nvPr>
            <p:ph type="ftr" sz="quarter" idx="3"/>
          </p:nvPr>
        </p:nvSpPr>
        <p:spPr>
          <a:xfrm>
            <a:off x="11071384" y="40045008"/>
            <a:ext cx="10261283" cy="2300288"/>
          </a:xfrm>
          <a:prstGeom prst="rect">
            <a:avLst/>
          </a:prstGeom>
        </p:spPr>
        <p:txBody>
          <a:bodyPr vert="horz" lIns="432054" tIns="216027" rIns="432054" bIns="216027" rtlCol="0" anchor="ctr"/>
          <a:lstStyle>
            <a:lvl1pPr algn="ctr">
              <a:defRPr sz="5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22903" y="40045008"/>
            <a:ext cx="7560945" cy="2300288"/>
          </a:xfrm>
          <a:prstGeom prst="rect">
            <a:avLst/>
          </a:prstGeom>
        </p:spPr>
        <p:txBody>
          <a:bodyPr vert="horz" lIns="432054" tIns="216027" rIns="432054" bIns="216027" rtlCol="0" anchor="ctr"/>
          <a:lstStyle>
            <a:lvl1pPr algn="r">
              <a:defRPr sz="5700">
                <a:solidFill>
                  <a:schemeClr val="tx1">
                    <a:tint val="75000"/>
                  </a:schemeClr>
                </a:solidFill>
              </a:defRPr>
            </a:lvl1pPr>
          </a:lstStyle>
          <a:p>
            <a:fld id="{E6CADB37-43ED-4958-9E9B-0EA414E7133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20540" rtl="0" eaLnBrk="1" latinLnBrk="0" hangingPunct="1">
        <a:spcBef>
          <a:spcPct val="0"/>
        </a:spcBef>
        <a:buNone/>
        <a:defRPr sz="20800" kern="1200">
          <a:solidFill>
            <a:schemeClr val="tx1"/>
          </a:solidFill>
          <a:latin typeface="+mj-lt"/>
          <a:ea typeface="+mj-ea"/>
          <a:cs typeface="+mj-cs"/>
        </a:defRPr>
      </a:lvl1pPr>
    </p:titleStyle>
    <p:bodyStyle>
      <a:lvl1pPr marL="1620203" indent="-1620203" algn="l" defTabSz="4320540" rtl="0" eaLnBrk="1" latinLnBrk="0" hangingPunct="1">
        <a:spcBef>
          <a:spcPct val="20000"/>
        </a:spcBef>
        <a:buFont typeface="Arial" pitchFamily="34" charset="0"/>
        <a:buChar char="•"/>
        <a:defRPr sz="15100" kern="1200">
          <a:solidFill>
            <a:schemeClr val="tx1"/>
          </a:solidFill>
          <a:latin typeface="+mn-lt"/>
          <a:ea typeface="+mn-ea"/>
          <a:cs typeface="+mn-cs"/>
        </a:defRPr>
      </a:lvl1pPr>
      <a:lvl2pPr marL="3510439" indent="-1350169" algn="l" defTabSz="4320540" rtl="0" eaLnBrk="1" latinLnBrk="0" hangingPunct="1">
        <a:spcBef>
          <a:spcPct val="20000"/>
        </a:spcBef>
        <a:buFont typeface="Arial" pitchFamily="34" charset="0"/>
        <a:buChar char="–"/>
        <a:defRPr sz="13200" kern="1200">
          <a:solidFill>
            <a:schemeClr val="tx1"/>
          </a:solidFill>
          <a:latin typeface="+mn-lt"/>
          <a:ea typeface="+mn-ea"/>
          <a:cs typeface="+mn-cs"/>
        </a:defRPr>
      </a:lvl2pPr>
      <a:lvl3pPr marL="5400675" indent="-1080135" algn="l" defTabSz="432054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6094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72121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8148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404175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20202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36229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300"/>
            <a:ext cx="32332041" cy="554461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10000" dirty="0" smtClean="0"/>
              <a:t> </a:t>
            </a:r>
          </a:p>
          <a:p>
            <a:r>
              <a:rPr lang="en-GB" sz="6000" dirty="0"/>
              <a:t>Are Beta Blockers More Effective than Calcium Channel Blockers in Controlling Heart Rate in Patients with Atrial Fibrillation</a:t>
            </a:r>
            <a:r>
              <a:rPr lang="en-GB" sz="6000" dirty="0" smtClean="0"/>
              <a:t>? </a:t>
            </a:r>
            <a:endParaRPr lang="en-US" sz="6000" dirty="0" smtClean="0"/>
          </a:p>
          <a:p>
            <a:endParaRPr lang="en-US" sz="3600" dirty="0" smtClean="0"/>
          </a:p>
          <a:p>
            <a:r>
              <a:rPr lang="en-US" sz="3600" dirty="0" smtClean="0"/>
              <a:t>Dr</a:t>
            </a:r>
            <a:r>
              <a:rPr lang="en-US" sz="3600" dirty="0"/>
              <a:t>. Mohammad </a:t>
            </a:r>
            <a:r>
              <a:rPr lang="en-US" sz="3600" dirty="0" err="1"/>
              <a:t>Murtaza</a:t>
            </a:r>
            <a:r>
              <a:rPr lang="en-US" sz="3600" dirty="0"/>
              <a:t> </a:t>
            </a:r>
            <a:r>
              <a:rPr lang="en-US" sz="3600" dirty="0" err="1" smtClean="0"/>
              <a:t>Zaman</a:t>
            </a:r>
            <a:endParaRPr lang="en-US" sz="3600" dirty="0" smtClean="0"/>
          </a:p>
          <a:p>
            <a:r>
              <a:rPr lang="en-US" sz="3600" dirty="0" smtClean="0"/>
              <a:t>Dr. </a:t>
            </a:r>
            <a:r>
              <a:rPr lang="en-US" sz="3600" dirty="0" err="1" smtClean="0"/>
              <a:t>Abdalazeem</a:t>
            </a:r>
            <a:r>
              <a:rPr lang="en-US" sz="3600" dirty="0" smtClean="0"/>
              <a:t> </a:t>
            </a:r>
            <a:r>
              <a:rPr lang="en-US" sz="3600" dirty="0" err="1" smtClean="0"/>
              <a:t>Ibrahem</a:t>
            </a:r>
            <a:endParaRPr lang="en-US" sz="3600" dirty="0" smtClean="0"/>
          </a:p>
          <a:p>
            <a:r>
              <a:rPr lang="en-US" sz="3600" dirty="0" smtClean="0"/>
              <a:t>Dr. Amir </a:t>
            </a:r>
            <a:r>
              <a:rPr lang="en-US" sz="3600" smtClean="0"/>
              <a:t>Shamsi</a:t>
            </a:r>
            <a:endParaRPr lang="en-US" sz="3600" dirty="0"/>
          </a:p>
          <a:p>
            <a:endParaRPr lang="en-US" sz="6000" dirty="0"/>
          </a:p>
          <a:p>
            <a:endParaRPr lang="en-US" sz="6000" dirty="0"/>
          </a:p>
        </p:txBody>
      </p:sp>
      <p:sp>
        <p:nvSpPr>
          <p:cNvPr id="2049" name="Rectangle 1"/>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Heart failure is a complex syndrome which can result from either a structural or functional cardiac disorder that impairs the ability of the heart to function as a pump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 </a:t>
            </a:r>
            <a:r>
              <a:rPr kumimoji="0" lang="en-GB"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1-2 % of the adult population in developed countries suffers from heart failure which i</a:t>
            </a: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ncreases to &gt;10% among individuals 70 years of age or older (Mosterd </a:t>
            </a:r>
            <a:r>
              <a:rPr kumimoji="0" lang="en-US" sz="1100" b="0" i="1" u="none" strike="noStrike" cap="none" normalizeH="0" baseline="0" smtClean="0">
                <a:ln>
                  <a:noFill/>
                </a:ln>
                <a:solidFill>
                  <a:srgbClr val="000000"/>
                </a:solidFill>
                <a:effectLst/>
                <a:latin typeface="Calibri" pitchFamily="34" charset="0"/>
                <a:ea typeface="Calibri" pitchFamily="34" charset="0"/>
                <a:cs typeface="Calibri" pitchFamily="34" charset="0"/>
              </a:rPr>
              <a:t>et al)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Ventricular myocardium undergoes remodelling following a necrotic ischemic event and while pharmacotherapy may retard ventricular remodelling there is no robust strategy currently in practice that reverses it.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Heart failure is a complex syndrome which can result from either a structural or functional cardiac disorder that impairs the ability of the heart to function as a pump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 </a:t>
            </a:r>
            <a:r>
              <a:rPr kumimoji="0" lang="en-GB"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1-2 % of the adult population in developed countries suffers from heart failure which i</a:t>
            </a: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ncreases to &gt;10% among individuals 70 years of age or older (Mosterd </a:t>
            </a:r>
            <a:r>
              <a:rPr kumimoji="0" lang="en-US" sz="1100" b="0" i="1" u="none" strike="noStrike" cap="none" normalizeH="0" baseline="0" smtClean="0">
                <a:ln>
                  <a:noFill/>
                </a:ln>
                <a:solidFill>
                  <a:srgbClr val="000000"/>
                </a:solidFill>
                <a:effectLst/>
                <a:latin typeface="Calibri" pitchFamily="34" charset="0"/>
                <a:ea typeface="Calibri" pitchFamily="34" charset="0"/>
                <a:cs typeface="Calibri" pitchFamily="34" charset="0"/>
              </a:rPr>
              <a:t>et al)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Ventricular myocardium undergoes remodelling following a necrotic ischemic event and while pharmacotherapy may retard ventricular remodelling there is no robust strategy currently in practice that reverses it.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1" name="Rectangle 3"/>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Heart failure is a complex syndrome which can result from either a structural or functional cardiac disorder that impairs the ability of the heart to function as a pump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 </a:t>
            </a:r>
            <a:r>
              <a:rPr kumimoji="0" lang="en-GB"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1-2 % of the adult population in developed countries suffers from heart failure which i</a:t>
            </a: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ncreases to &gt;10% among individuals 70 years of age or older (Mosterd </a:t>
            </a:r>
            <a:r>
              <a:rPr kumimoji="0" lang="en-US" sz="1100" b="0" i="1" u="none" strike="noStrike" cap="none" normalizeH="0" baseline="0" smtClean="0">
                <a:ln>
                  <a:noFill/>
                </a:ln>
                <a:solidFill>
                  <a:srgbClr val="000000"/>
                </a:solidFill>
                <a:effectLst/>
                <a:latin typeface="Calibri" pitchFamily="34" charset="0"/>
                <a:ea typeface="Calibri" pitchFamily="34" charset="0"/>
                <a:cs typeface="Calibri" pitchFamily="34" charset="0"/>
              </a:rPr>
              <a:t>et al)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Ventricular myocardium undergoes remodelling following a necrotic ischemic event and while pharmacotherapy may retard ventricular remodelling there is no robust strategy currently in practice that reverses it.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2" name="Rectangle 4"/>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Heart failure is a complex syndrome which can result from either a structural or functional cardiac disorder that impairs the ability of the heart to function as a pump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 </a:t>
            </a:r>
            <a:r>
              <a:rPr kumimoji="0" lang="en-GB"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1-2 % of the adult population in developed countries suffers from heart failure which i</a:t>
            </a: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ncreases to &gt;10% among individuals 70 years of age or older (Mosterd </a:t>
            </a:r>
            <a:r>
              <a:rPr kumimoji="0" lang="en-US" sz="1100" b="0" i="1" u="none" strike="noStrike" cap="none" normalizeH="0" baseline="0" smtClean="0">
                <a:ln>
                  <a:noFill/>
                </a:ln>
                <a:solidFill>
                  <a:srgbClr val="000000"/>
                </a:solidFill>
                <a:effectLst/>
                <a:latin typeface="Calibri" pitchFamily="34" charset="0"/>
                <a:ea typeface="Calibri" pitchFamily="34" charset="0"/>
                <a:cs typeface="Calibri" pitchFamily="34" charset="0"/>
              </a:rPr>
              <a:t>et al)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Ventricular myocardium undergoes remodelling following a necrotic ischemic event and while pharmacotherapy may retard ventricular remodelling there is no robust strategy currently in practice that reverses it.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6" name="Rectangle 8"/>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Heart failure is a complex syndrome which can result from either a structural or functional cardiac disorder that impairs the ability of the heart to function as a pump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 </a:t>
            </a:r>
            <a:r>
              <a:rPr kumimoji="0" lang="en-GB"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1-2 % of the adult population in developed countries suffers from heart failure which i</a:t>
            </a: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ncreases to &gt;10% among individuals 70 years of age or older (Mosterd </a:t>
            </a:r>
            <a:r>
              <a:rPr kumimoji="0" lang="en-US" sz="800" b="0" i="1" u="none" strike="noStrike" cap="none" normalizeH="0" baseline="0" smtClean="0">
                <a:ln>
                  <a:noFill/>
                </a:ln>
                <a:solidFill>
                  <a:srgbClr val="000000"/>
                </a:solidFill>
                <a:effectLst/>
                <a:latin typeface="Calibri" pitchFamily="34" charset="0"/>
                <a:ea typeface="Calibri" pitchFamily="34" charset="0"/>
                <a:cs typeface="Calibri" pitchFamily="34" charset="0"/>
              </a:rPr>
              <a:t>et al)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Ventricular myocardium undergoes remodelling following a necrotic ischemic event and while pharmacotherapy may retard ventricular remodelling there is no robust strategy currently in practice that reverses it.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7" name="Rectangle 9"/>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Heart failure is a complex syndrome which can result from either a structural or functional cardiac disorder that impairs the ability of the heart to function as a pump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 </a:t>
            </a:r>
            <a:r>
              <a:rPr kumimoji="0" lang="en-GB"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1-2 % of the adult population in developed countries suffers from heart failure which i</a:t>
            </a: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ncreases to &gt;10% among individuals 70 years of age or older (Mosterd </a:t>
            </a:r>
            <a:r>
              <a:rPr kumimoji="0" lang="en-US" sz="800" b="0" i="1" u="none" strike="noStrike" cap="none" normalizeH="0" baseline="0" smtClean="0">
                <a:ln>
                  <a:noFill/>
                </a:ln>
                <a:solidFill>
                  <a:srgbClr val="000000"/>
                </a:solidFill>
                <a:effectLst/>
                <a:latin typeface="Calibri" pitchFamily="34" charset="0"/>
                <a:ea typeface="Calibri" pitchFamily="34" charset="0"/>
                <a:cs typeface="Calibri" pitchFamily="34" charset="0"/>
              </a:rPr>
              <a:t>et al)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Ventricular myocardium undergoes remodelling following a necrotic ischemic event and while pharmacotherapy may retard ventricular remodelling there is no robust strategy currently in practice that reverses it.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8" name="Rectangle 10"/>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Heart failure is a complex syndrome which can result from either a structural or functional cardiac disorder that impairs the ability of the heart to function as a pump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 </a:t>
            </a:r>
            <a:r>
              <a:rPr kumimoji="0" lang="en-GB"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1-2 % of the adult population in developed countries suffers from heart failure which i</a:t>
            </a: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ncreases to &gt;10% among individuals 70 years of age or older (Mosterd </a:t>
            </a:r>
            <a:r>
              <a:rPr kumimoji="0" lang="en-US" sz="800" b="0" i="1" u="none" strike="noStrike" cap="none" normalizeH="0" baseline="0" smtClean="0">
                <a:ln>
                  <a:noFill/>
                </a:ln>
                <a:solidFill>
                  <a:srgbClr val="000000"/>
                </a:solidFill>
                <a:effectLst/>
                <a:latin typeface="Calibri" pitchFamily="34" charset="0"/>
                <a:ea typeface="Calibri" pitchFamily="34" charset="0"/>
                <a:cs typeface="Calibri" pitchFamily="34" charset="0"/>
              </a:rPr>
              <a:t>et al)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Ventricular myocardium undergoes remodelling following a necrotic ischemic event and while pharmacotherapy may retard ventricular remodelling there is no robust strategy currently in practice that reverses it.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59" name="Rectangle 11"/>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Heart failure is a complex syndrome which can result from either a structural or functional cardiac disorder that impairs the ability of the heart to function as a pump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 </a:t>
            </a:r>
            <a:r>
              <a:rPr kumimoji="0" lang="en-GB"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1-2 % of the adult population in developed countries suffers from heart failure which i</a:t>
            </a: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ncreases to &gt;10% among individuals 70 years of age or older (Mosterd </a:t>
            </a:r>
            <a:r>
              <a:rPr kumimoji="0" lang="en-US" sz="800" b="0" i="1" u="none" strike="noStrike" cap="none" normalizeH="0" baseline="0" smtClean="0">
                <a:ln>
                  <a:noFill/>
                </a:ln>
                <a:solidFill>
                  <a:srgbClr val="000000"/>
                </a:solidFill>
                <a:effectLst/>
                <a:latin typeface="Calibri" pitchFamily="34" charset="0"/>
                <a:ea typeface="Calibri" pitchFamily="34" charset="0"/>
                <a:cs typeface="Calibri" pitchFamily="34" charset="0"/>
              </a:rPr>
              <a:t>et al)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Ventricular myocardium undergoes remodelling following a necrotic ischemic event and while pharmacotherapy may retard ventricular remodelling there is no robust strategy currently in practice that reverses it.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0" name="Rectangle 12"/>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Heart failure is a complex syndrome which can result from either a structural or functional cardiac disorder that impairs the ability of the heart to function as a pump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 </a:t>
            </a:r>
            <a:r>
              <a:rPr kumimoji="0" lang="en-GB"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1-2 % of the adult population in developed countries suffers from heart failure which i</a:t>
            </a: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ncreases to &gt;10% among individuals 70 years of age or older (Mosterd </a:t>
            </a:r>
            <a:r>
              <a:rPr kumimoji="0" lang="en-US" sz="800" b="0" i="1" u="none" strike="noStrike" cap="none" normalizeH="0" baseline="0" smtClean="0">
                <a:ln>
                  <a:noFill/>
                </a:ln>
                <a:solidFill>
                  <a:srgbClr val="000000"/>
                </a:solidFill>
                <a:effectLst/>
                <a:latin typeface="Calibri" pitchFamily="34" charset="0"/>
                <a:ea typeface="Calibri" pitchFamily="34" charset="0"/>
                <a:cs typeface="Calibri" pitchFamily="34" charset="0"/>
              </a:rPr>
              <a:t>et al)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Ventricular myocardium undergoes remodelling following a necrotic ischemic event and while pharmacotherapy may retard ventricular remodelling there is no robust strategy currently in practice that reverses it.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1" name="Rectangle 13"/>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Heart failure is a complex syndrome which can result from either a structural or functional cardiac disorder that impairs the ability of the heart to function as a pump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 </a:t>
            </a:r>
            <a:r>
              <a:rPr kumimoji="0" lang="en-GB"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1-2 % of the adult population in developed countries suffers from heart failure which i</a:t>
            </a: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ncreases to &gt;10% among individuals 70 years of age or older (Mosterd </a:t>
            </a:r>
            <a:r>
              <a:rPr kumimoji="0" lang="en-US" sz="800" b="0" i="1" u="none" strike="noStrike" cap="none" normalizeH="0" baseline="0" smtClean="0">
                <a:ln>
                  <a:noFill/>
                </a:ln>
                <a:solidFill>
                  <a:srgbClr val="000000"/>
                </a:solidFill>
                <a:effectLst/>
                <a:latin typeface="Calibri" pitchFamily="34" charset="0"/>
                <a:ea typeface="Calibri" pitchFamily="34" charset="0"/>
                <a:cs typeface="Calibri" pitchFamily="34" charset="0"/>
              </a:rPr>
              <a:t>et al)     </a:t>
            </a:r>
            <a:endParaRPr kumimoji="0" lang="en-US" sz="30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tab pos="457200" algn="l"/>
              </a:tabLst>
            </a:pPr>
            <a:r>
              <a:rPr kumimoji="0" lang="en-US" sz="800" b="0" i="0" u="none" strike="noStrike" cap="none" normalizeH="0" baseline="0" smtClean="0">
                <a:ln>
                  <a:noFill/>
                </a:ln>
                <a:solidFill>
                  <a:srgbClr val="000000"/>
                </a:solidFill>
                <a:effectLst/>
                <a:latin typeface="Calibri" pitchFamily="34" charset="0"/>
                <a:ea typeface="Calibri" pitchFamily="34" charset="0"/>
                <a:cs typeface="Calibri" pitchFamily="34" charset="0"/>
              </a:rPr>
              <a:t>Ventricular myocardium undergoes remodelling following a necrotic ischemic event and while pharmacotherapy may retard ventricular remodelling there is no robust strategy currently in practice that reverses it.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Rectangle 28"/>
          <p:cNvSpPr/>
          <p:nvPr/>
        </p:nvSpPr>
        <p:spPr>
          <a:xfrm>
            <a:off x="0" y="32763940"/>
            <a:ext cx="15193913" cy="10441460"/>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sp>
        <p:nvSpPr>
          <p:cNvPr id="31" name="Rectangle 30"/>
          <p:cNvSpPr/>
          <p:nvPr/>
        </p:nvSpPr>
        <p:spPr>
          <a:xfrm>
            <a:off x="-7205" y="20162540"/>
            <a:ext cx="15986001" cy="21458384"/>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just"/>
            <a:r>
              <a:rPr lang="en-US" sz="6000" dirty="0" smtClean="0"/>
              <a:t>Methods:</a:t>
            </a:r>
          </a:p>
          <a:p>
            <a:pPr algn="just"/>
            <a:endParaRPr lang="en-US" sz="6000" dirty="0" smtClean="0"/>
          </a:p>
          <a:p>
            <a:pPr algn="just"/>
            <a:r>
              <a:rPr lang="en-GB" sz="4000" dirty="0" smtClean="0"/>
              <a:t>A </a:t>
            </a:r>
            <a:r>
              <a:rPr lang="en-GB" sz="4000" dirty="0"/>
              <a:t>scoping search was undertaken as per NICE guidelines and the Cochrane Database of Systematic Reviews was searched which did not reveal any previous reviews on the </a:t>
            </a:r>
            <a:r>
              <a:rPr lang="en-GB" sz="4000" dirty="0" smtClean="0"/>
              <a:t>subject</a:t>
            </a:r>
          </a:p>
          <a:p>
            <a:pPr algn="just"/>
            <a:endParaRPr lang="en-GB" sz="4000" dirty="0"/>
          </a:p>
          <a:p>
            <a:pPr algn="just"/>
            <a:r>
              <a:rPr lang="en-GB" sz="4000" dirty="0"/>
              <a:t>Searches were conducted in November 2015 on </a:t>
            </a:r>
            <a:r>
              <a:rPr lang="en-GB" sz="4000" dirty="0" err="1"/>
              <a:t>Embase</a:t>
            </a:r>
            <a:r>
              <a:rPr lang="en-GB" sz="4000" dirty="0"/>
              <a:t> (1974 to 2015 November), Ovid Medline (1946 to November Week 2, 2015) and the Cochrane </a:t>
            </a:r>
            <a:r>
              <a:rPr lang="en-GB" sz="4000" dirty="0" smtClean="0"/>
              <a:t>Database</a:t>
            </a:r>
          </a:p>
          <a:p>
            <a:pPr algn="just"/>
            <a:endParaRPr lang="en-GB" sz="4000" dirty="0"/>
          </a:p>
          <a:p>
            <a:pPr algn="just"/>
            <a:r>
              <a:rPr lang="en-US" sz="3600" dirty="0" smtClean="0"/>
              <a:t>  </a:t>
            </a:r>
            <a:r>
              <a:rPr lang="en-US" sz="4000" dirty="0" smtClean="0"/>
              <a:t>Four </a:t>
            </a:r>
            <a:r>
              <a:rPr lang="en-US" sz="4000" dirty="0"/>
              <a:t>main facets were searched; ‘atrial </a:t>
            </a:r>
            <a:r>
              <a:rPr lang="en-GB" sz="4000" dirty="0"/>
              <a:t>fibrillation</a:t>
            </a:r>
            <a:r>
              <a:rPr lang="en-US" sz="4000" dirty="0"/>
              <a:t>’, ‘beta-blockers’, ‘calcium-channel blockers’ and ‘rate control</a:t>
            </a:r>
            <a:r>
              <a:rPr lang="en-US" sz="4000" dirty="0" smtClean="0"/>
              <a:t>’</a:t>
            </a:r>
          </a:p>
          <a:p>
            <a:pPr algn="just"/>
            <a:endParaRPr lang="en-US" sz="4000" dirty="0"/>
          </a:p>
          <a:p>
            <a:pPr algn="just"/>
            <a:r>
              <a:rPr lang="en-GB" sz="4000" dirty="0" smtClean="0"/>
              <a:t>In </a:t>
            </a:r>
            <a:r>
              <a:rPr lang="en-GB" sz="4000" dirty="0"/>
              <a:t>total one hundred and nine (n=109) papers were returned. The duplicates were removed leaving ninety three (n=93) papers. All titles were reviewed and seventy-four were removed as they were irrelevant with regards to the question. Nineteen (n= 19) abstracts were pursued out of which fourteen were discarded for not meeting the eligibility criteria </a:t>
            </a:r>
            <a:r>
              <a:rPr lang="en-GB" sz="4000" dirty="0" smtClean="0"/>
              <a:t>which was as follows</a:t>
            </a:r>
          </a:p>
          <a:p>
            <a:pPr algn="just"/>
            <a:endParaRPr lang="en-GB" sz="4000" dirty="0"/>
          </a:p>
          <a:p>
            <a:pPr algn="just"/>
            <a:r>
              <a:rPr lang="en-GB" sz="4000" dirty="0"/>
              <a:t>1) RCTs that compare participants who received beta-blockers to those who received calcium-channel blockers</a:t>
            </a:r>
          </a:p>
          <a:p>
            <a:pPr algn="just"/>
            <a:r>
              <a:rPr lang="en-GB" sz="4000" dirty="0"/>
              <a:t>2) Studies that do not use other medication in combination with beta-blockers and calcium channel blockers </a:t>
            </a:r>
          </a:p>
          <a:p>
            <a:pPr algn="just"/>
            <a:r>
              <a:rPr lang="en-GB" sz="4000" dirty="0"/>
              <a:t>3) Patients with atrial flutter could be included in the trials as the main management principles were similar to that of atrial fibrillation</a:t>
            </a:r>
          </a:p>
          <a:p>
            <a:pPr algn="just"/>
            <a:r>
              <a:rPr lang="en-GB" sz="4000" dirty="0"/>
              <a:t>4) The clinical setting should be clearly mentioned for example, primary care or the emergency department</a:t>
            </a:r>
          </a:p>
          <a:p>
            <a:pPr algn="just"/>
            <a:r>
              <a:rPr lang="en-GB" sz="4000" dirty="0"/>
              <a:t>5) The primary end point or outcome of the study should be control of rapid ventricular rate</a:t>
            </a:r>
          </a:p>
          <a:p>
            <a:pPr algn="just"/>
            <a:r>
              <a:rPr lang="en-GB" sz="4000" dirty="0"/>
              <a:t>6) The studies should have clearly defined inclusion and exclusion criteria</a:t>
            </a:r>
          </a:p>
          <a:p>
            <a:pPr algn="just"/>
            <a:endParaRPr lang="en-US" sz="4000" dirty="0" smtClean="0"/>
          </a:p>
        </p:txBody>
      </p:sp>
      <p:sp>
        <p:nvSpPr>
          <p:cNvPr id="2062" name="Rectangle 14"/>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Various types of stem cells in patients with cardiovascular disease include skeletal myoblasts, unfractionated bone marrow mononuclear cells, mesenchymal stem cells, CD34+ and CD133+ cells, adipose-derived cells and cardiac-derived cells (Sanganalmath &amp; Bolli 2013).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4" name="Rectangle 16"/>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Various types of stem cells in patients with cardiovascular disease include skeletal myoblasts, unfractionated bone marrow mononuclear cells, mesenchymal stem cells, CD34+ and CD133+ cells, adipose-derived cells and cardiac-derived cells (Sanganalmath &amp; Bolli 2013).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5" name="Rectangle 17"/>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Various types of stem cells in patients with cardiovascular disease include skeletal myoblasts, unfractionated bone marrow mononuclear cells, mesenchymal stem cells, CD34+ and CD133+ cells, adipose-derived cells and cardiac-derived cells (Sanganalmath &amp; Bolli 2013).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6" name="Rectangle 18"/>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Various types of stem cells in patients with cardiovascular disease include skeletal myoblasts, unfractionated bone marrow mononuclear cells, mesenchymal stem cells, CD34+ and CD133+ cells, adipose-derived cells and cardiac-derived cells (Sanganalmath &amp; Bolli 2013).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7" name="Rectangle 19"/>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Various types of stem cells in patients with cardiovascular disease include skeletal myoblasts, unfractionated bone marrow mononuclear cells, mesenchymal stem cells, CD34+ and CD133+ cells, adipose-derived cells and cardiac-derived cells (Sanganalmath &amp; Bolli 2013).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8" name="Rectangle 20"/>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Various types of stem cells in patients with cardiovascular disease include skeletal myoblasts, unfractionated bone marrow mononuclear cells, mesenchymal stem cells, CD34+ and CD133+ cells, adipose-derived cells and cardiac-derived cells (Sanganalmath &amp; Bolli 2013).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69" name="Rectangle 21"/>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Various types of stem cells in patients with cardiovascular disease include skeletal myoblasts, unfractionated bone marrow mononuclear cells, mesenchymal stem cells, CD34+ and CD133+ cells, adipose-derived cells and cardiac-derived cells (Sanganalmath &amp; Bolli 2013).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70" name="Rectangle 22"/>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Overview of the types of adult stem cells being investigated for the treatment of acute myocardial infarction, chronic myocardial ischemia and heart failure</a:t>
            </a: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(Song &amp; Hung 2013).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71" name="Rectangle 23"/>
          <p:cNvSpPr>
            <a:spLocks noChangeArrowheads="1"/>
          </p:cNvSpPr>
          <p:nvPr/>
        </p:nvSpPr>
        <p:spPr bwMode="auto">
          <a:xfrm>
            <a:off x="0" y="0"/>
            <a:ext cx="3240405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rgbClr val="000000"/>
                </a:solidFill>
                <a:effectLst/>
                <a:latin typeface="Calibri" pitchFamily="34" charset="0"/>
                <a:ea typeface="Calibri" pitchFamily="34" charset="0"/>
                <a:cs typeface="Calibri" pitchFamily="34" charset="0"/>
              </a:rPr>
              <a:t>Overview of the types of adult stem cells being investigated for the treatment of acute myocardial infarction, chronic myocardial ischemia and heart failure</a:t>
            </a:r>
            <a:r>
              <a:rPr kumimoji="0" lang="en-US" sz="1100" b="0"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(Song &amp; Hung 2013).</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57" name="Rectangle 56"/>
          <p:cNvSpPr/>
          <p:nvPr/>
        </p:nvSpPr>
        <p:spPr>
          <a:xfrm>
            <a:off x="16154113" y="5580590"/>
            <a:ext cx="15143814" cy="259228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fr-FR" sz="3600" dirty="0" smtClean="0"/>
              <a:t> </a:t>
            </a:r>
            <a:endParaRPr lang="en-US" sz="3600" dirty="0"/>
          </a:p>
        </p:txBody>
      </p:sp>
      <p:pic>
        <p:nvPicPr>
          <p:cNvPr id="41" name="Picture 40" descr="download.jpg"/>
          <p:cNvPicPr>
            <a:picLocks noChangeAspect="1"/>
          </p:cNvPicPr>
          <p:nvPr/>
        </p:nvPicPr>
        <p:blipFill>
          <a:blip r:embed="rId3" cstate="print"/>
          <a:stretch>
            <a:fillRect/>
          </a:stretch>
        </p:blipFill>
        <p:spPr>
          <a:xfrm>
            <a:off x="25467724" y="-16324"/>
            <a:ext cx="6920871" cy="5556876"/>
          </a:xfrm>
          <a:prstGeom prst="rect">
            <a:avLst/>
          </a:prstGeom>
        </p:spPr>
      </p:pic>
      <p:sp>
        <p:nvSpPr>
          <p:cNvPr id="2" name="TextBox 1"/>
          <p:cNvSpPr txBox="1"/>
          <p:nvPr/>
        </p:nvSpPr>
        <p:spPr>
          <a:xfrm>
            <a:off x="-7205" y="12385676"/>
            <a:ext cx="16850096" cy="8402300"/>
          </a:xfrm>
          <a:prstGeom prst="rect">
            <a:avLst/>
          </a:prstGeom>
          <a:noFill/>
        </p:spPr>
        <p:txBody>
          <a:bodyPr wrap="square" rtlCol="0">
            <a:spAutoFit/>
          </a:bodyPr>
          <a:lstStyle/>
          <a:p>
            <a:r>
              <a:rPr lang="en-GB" sz="6000" dirty="0" smtClean="0"/>
              <a:t>Introduction:</a:t>
            </a:r>
          </a:p>
          <a:p>
            <a:endParaRPr lang="en-GB" sz="4000" dirty="0" smtClean="0"/>
          </a:p>
          <a:p>
            <a:r>
              <a:rPr lang="en-GB" sz="4000" dirty="0" smtClean="0"/>
              <a:t>Atrial fibrillation (AF) is the most common sustained cardiac arrhythmia</a:t>
            </a:r>
          </a:p>
          <a:p>
            <a:endParaRPr lang="en-GB" sz="4000" dirty="0" smtClean="0"/>
          </a:p>
          <a:p>
            <a:r>
              <a:rPr lang="en-GB" sz="4000" dirty="0" smtClean="0"/>
              <a:t>Large RCTs such as the RACE have shown that rate control strategy is not inferior to rhythm control for preventing mortality and morbidity</a:t>
            </a:r>
          </a:p>
          <a:p>
            <a:endParaRPr lang="en-GB" sz="4000" dirty="0" smtClean="0"/>
          </a:p>
          <a:p>
            <a:r>
              <a:rPr lang="en-GB" sz="4000" dirty="0" smtClean="0"/>
              <a:t>The American College of Cardiology, European College Society of Cardiology and NICE recommend a beta-blocker or a rate limiting calcium-channel blocker as first line treatment for controlling heart rate in patients who are </a:t>
            </a:r>
            <a:r>
              <a:rPr lang="en-GB" sz="4000" dirty="0" err="1" smtClean="0"/>
              <a:t>haemodynamically</a:t>
            </a:r>
            <a:r>
              <a:rPr lang="en-GB" sz="4000" dirty="0" smtClean="0"/>
              <a:t> stable</a:t>
            </a:r>
          </a:p>
          <a:p>
            <a:endParaRPr lang="en-GB" sz="4000" dirty="0"/>
          </a:p>
          <a:p>
            <a:endParaRPr lang="en-GB" sz="4000" dirty="0" smtClean="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5737154"/>
            <a:ext cx="7149322" cy="63410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4" name="Table 3"/>
          <p:cNvGraphicFramePr>
            <a:graphicFrameLocks noGrp="1"/>
          </p:cNvGraphicFramePr>
          <p:nvPr>
            <p:extLst>
              <p:ext uri="{D42A27DB-BD31-4B8C-83A1-F6EECF244321}">
                <p14:modId xmlns:p14="http://schemas.microsoft.com/office/powerpoint/2010/main" val="3342078399"/>
              </p:ext>
            </p:extLst>
          </p:nvPr>
        </p:nvGraphicFramePr>
        <p:xfrm>
          <a:off x="17240540" y="6290184"/>
          <a:ext cx="14041560" cy="14163040"/>
        </p:xfrm>
        <a:graphic>
          <a:graphicData uri="http://schemas.openxmlformats.org/drawingml/2006/table">
            <a:tbl>
              <a:tblPr firstRow="1" bandRow="1">
                <a:tableStyleId>{5C22544A-7EE6-4342-B048-85BDC9FD1C3A}</a:tableStyleId>
              </a:tblPr>
              <a:tblGrid>
                <a:gridCol w="5256584"/>
                <a:gridCol w="4752528"/>
                <a:gridCol w="4032448"/>
              </a:tblGrid>
              <a:tr h="370840">
                <a:tc>
                  <a:txBody>
                    <a:bodyPr/>
                    <a:lstStyle/>
                    <a:p>
                      <a:endParaRPr lang="en-GB" sz="2000" dirty="0"/>
                    </a:p>
                  </a:txBody>
                  <a:tcPr/>
                </a:tc>
                <a:tc>
                  <a:txBody>
                    <a:bodyPr/>
                    <a:lstStyle/>
                    <a:p>
                      <a:r>
                        <a:rPr lang="en-GB" sz="2800" b="0" dirty="0" err="1" smtClean="0"/>
                        <a:t>Diltiazem</a:t>
                      </a:r>
                      <a:r>
                        <a:rPr lang="en-GB" sz="2800" b="0" dirty="0" smtClean="0"/>
                        <a:t> vs. </a:t>
                      </a:r>
                      <a:r>
                        <a:rPr lang="en-GB" sz="2800" b="0" dirty="0" err="1" smtClean="0"/>
                        <a:t>Metoprolol</a:t>
                      </a:r>
                      <a:r>
                        <a:rPr lang="en-GB" sz="2800" b="0" dirty="0" smtClean="0"/>
                        <a:t> in the Management of Atrial Fibrillation or Flutter with Rapid Ventricular Rate in the Emergency Department (Fromm et al 2015)</a:t>
                      </a:r>
                      <a:endParaRPr lang="en-GB" sz="2800" b="0" dirty="0"/>
                    </a:p>
                  </a:txBody>
                  <a:tcPr/>
                </a:tc>
                <a:tc>
                  <a:txBody>
                    <a:bodyPr/>
                    <a:lstStyle/>
                    <a:p>
                      <a:r>
                        <a:rPr lang="en-GB" sz="2800" b="0" dirty="0" smtClean="0"/>
                        <a:t>Comparison of the effectiveness of intravenous </a:t>
                      </a:r>
                      <a:r>
                        <a:rPr lang="en-GB" sz="2800" b="0" dirty="0" err="1" smtClean="0"/>
                        <a:t>Diltiazem</a:t>
                      </a:r>
                      <a:r>
                        <a:rPr lang="en-GB" sz="2800" b="0" dirty="0" smtClean="0"/>
                        <a:t> and </a:t>
                      </a:r>
                      <a:r>
                        <a:rPr lang="en-GB" sz="2800" b="0" dirty="0" err="1" smtClean="0"/>
                        <a:t>Metoprolol</a:t>
                      </a:r>
                      <a:r>
                        <a:rPr lang="en-GB" sz="2800" b="0" dirty="0" smtClean="0"/>
                        <a:t> in the management of rapid ventricular rate in atrial fibrillation (</a:t>
                      </a:r>
                      <a:r>
                        <a:rPr lang="en-GB" sz="2800" b="0" dirty="0" err="1" smtClean="0"/>
                        <a:t>Demicran</a:t>
                      </a:r>
                      <a:r>
                        <a:rPr lang="en-GB" sz="2800" b="0" dirty="0" smtClean="0"/>
                        <a:t> et al 2005)</a:t>
                      </a:r>
                      <a:endParaRPr lang="en-GB" sz="2800" b="0" dirty="0"/>
                    </a:p>
                  </a:txBody>
                  <a:tcPr/>
                </a:tc>
              </a:tr>
              <a:tr h="370840">
                <a:tc>
                  <a:txBody>
                    <a:bodyPr/>
                    <a:lstStyle/>
                    <a:p>
                      <a:pPr algn="just">
                        <a:lnSpc>
                          <a:spcPct val="115000"/>
                        </a:lnSpc>
                        <a:spcAft>
                          <a:spcPts val="0"/>
                        </a:spcAft>
                      </a:pPr>
                      <a:r>
                        <a:rPr lang="en-US" sz="2000" b="1" dirty="0">
                          <a:solidFill>
                            <a:srgbClr val="000000"/>
                          </a:solidFill>
                          <a:effectLst/>
                          <a:latin typeface="Calibri"/>
                          <a:ea typeface="Calibri"/>
                          <a:cs typeface="Arial"/>
                        </a:rPr>
                        <a:t>Design</a:t>
                      </a:r>
                      <a:endParaRPr lang="en-GB" sz="2000" dirty="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Prospective, randomized, double-blind study</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dirty="0">
                          <a:solidFill>
                            <a:srgbClr val="000000"/>
                          </a:solidFill>
                          <a:effectLst/>
                          <a:latin typeface="Calibri"/>
                          <a:ea typeface="Calibri"/>
                          <a:cs typeface="Arial"/>
                        </a:rPr>
                        <a:t>Prospective, randomized, double-blind study</a:t>
                      </a:r>
                      <a:endParaRPr lang="en-GB" sz="2000" dirty="0">
                        <a:effectLst/>
                        <a:latin typeface="Calibri"/>
                        <a:ea typeface="Calibri"/>
                        <a:cs typeface="Arial"/>
                      </a:endParaRPr>
                    </a:p>
                  </a:txBody>
                  <a:tcPr marL="68580" marR="68580" marT="0" marB="0"/>
                </a:tc>
              </a:tr>
              <a:tr h="370840">
                <a:tc>
                  <a:txBody>
                    <a:bodyPr/>
                    <a:lstStyle/>
                    <a:p>
                      <a:pPr algn="just">
                        <a:lnSpc>
                          <a:spcPct val="115000"/>
                        </a:lnSpc>
                        <a:spcAft>
                          <a:spcPts val="0"/>
                        </a:spcAft>
                      </a:pPr>
                      <a:r>
                        <a:rPr lang="en-US" sz="2000" b="1" dirty="0">
                          <a:solidFill>
                            <a:srgbClr val="000000"/>
                          </a:solidFill>
                          <a:effectLst/>
                          <a:latin typeface="Calibri"/>
                          <a:ea typeface="Calibri"/>
                          <a:cs typeface="Arial"/>
                        </a:rPr>
                        <a:t>Population size</a:t>
                      </a:r>
                      <a:endParaRPr lang="en-GB" sz="2000" dirty="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52 patients</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dirty="0">
                          <a:solidFill>
                            <a:srgbClr val="000000"/>
                          </a:solidFill>
                          <a:effectLst/>
                          <a:latin typeface="Calibri"/>
                          <a:ea typeface="Calibri"/>
                          <a:cs typeface="Arial"/>
                        </a:rPr>
                        <a:t>40 patients</a:t>
                      </a:r>
                      <a:endParaRPr lang="en-GB" sz="2000" dirty="0">
                        <a:effectLst/>
                        <a:latin typeface="Calibri"/>
                        <a:ea typeface="Calibri"/>
                        <a:cs typeface="Arial"/>
                      </a:endParaRPr>
                    </a:p>
                  </a:txBody>
                  <a:tcPr marL="68580" marR="68580" marT="0" marB="0"/>
                </a:tc>
              </a:tr>
              <a:tr h="370840">
                <a:tc>
                  <a:txBody>
                    <a:bodyPr/>
                    <a:lstStyle/>
                    <a:p>
                      <a:pPr algn="just">
                        <a:lnSpc>
                          <a:spcPct val="115000"/>
                        </a:lnSpc>
                        <a:spcAft>
                          <a:spcPts val="0"/>
                        </a:spcAft>
                      </a:pPr>
                      <a:r>
                        <a:rPr lang="en-US" sz="2000" b="1" dirty="0">
                          <a:solidFill>
                            <a:srgbClr val="000000"/>
                          </a:solidFill>
                          <a:effectLst/>
                          <a:latin typeface="Calibri"/>
                          <a:ea typeface="Calibri"/>
                          <a:cs typeface="Arial"/>
                        </a:rPr>
                        <a:t>Clinical setting</a:t>
                      </a:r>
                      <a:endParaRPr lang="en-GB" sz="2000" dirty="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Emergency department (ED)</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dirty="0">
                          <a:solidFill>
                            <a:srgbClr val="000000"/>
                          </a:solidFill>
                          <a:effectLst/>
                          <a:latin typeface="Calibri"/>
                          <a:ea typeface="Calibri"/>
                          <a:cs typeface="Arial"/>
                        </a:rPr>
                        <a:t>ED</a:t>
                      </a:r>
                      <a:endParaRPr lang="en-GB" sz="2000" dirty="0">
                        <a:effectLst/>
                        <a:latin typeface="Calibri"/>
                        <a:ea typeface="Calibri"/>
                        <a:cs typeface="Arial"/>
                      </a:endParaRPr>
                    </a:p>
                  </a:txBody>
                  <a:tcPr marL="68580" marR="68580" marT="0" marB="0"/>
                </a:tc>
              </a:tr>
              <a:tr h="370840">
                <a:tc>
                  <a:txBody>
                    <a:bodyPr/>
                    <a:lstStyle/>
                    <a:p>
                      <a:pPr algn="just">
                        <a:lnSpc>
                          <a:spcPct val="115000"/>
                        </a:lnSpc>
                        <a:spcAft>
                          <a:spcPts val="0"/>
                        </a:spcAft>
                      </a:pPr>
                      <a:r>
                        <a:rPr lang="en-US" sz="2000" b="1" dirty="0">
                          <a:solidFill>
                            <a:srgbClr val="000000"/>
                          </a:solidFill>
                          <a:effectLst/>
                          <a:latin typeface="Calibri"/>
                          <a:ea typeface="Calibri"/>
                          <a:cs typeface="Arial"/>
                        </a:rPr>
                        <a:t>Inclusion criteria</a:t>
                      </a:r>
                      <a:endParaRPr lang="en-GB" sz="2000" dirty="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Patients aged 18 years or older with atrial fibrillation/flutter on 12 lead electrocardiogram (ECG), ventricular rate of &gt;120bpm and a systolic blood pressure (SBP) &gt;90 mm Hg</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dirty="0">
                          <a:solidFill>
                            <a:srgbClr val="000000"/>
                          </a:solidFill>
                          <a:effectLst/>
                          <a:latin typeface="Calibri"/>
                          <a:ea typeface="Calibri"/>
                          <a:cs typeface="Arial"/>
                        </a:rPr>
                        <a:t>Patients aged &gt;18 years with atrial fibrillation on 12 lead ECG, ventricular rate of &gt;120bpm and a SBP &gt;95 mm Hg</a:t>
                      </a:r>
                      <a:endParaRPr lang="en-GB" sz="2000" dirty="0">
                        <a:effectLst/>
                        <a:latin typeface="Calibri"/>
                        <a:ea typeface="Calibri"/>
                        <a:cs typeface="Arial"/>
                      </a:endParaRPr>
                    </a:p>
                  </a:txBody>
                  <a:tcPr marL="68580" marR="68580" marT="0" marB="0"/>
                </a:tc>
              </a:tr>
              <a:tr h="370840">
                <a:tc>
                  <a:txBody>
                    <a:bodyPr/>
                    <a:lstStyle/>
                    <a:p>
                      <a:pPr algn="just">
                        <a:lnSpc>
                          <a:spcPct val="115000"/>
                        </a:lnSpc>
                        <a:spcAft>
                          <a:spcPts val="0"/>
                        </a:spcAft>
                      </a:pPr>
                      <a:r>
                        <a:rPr lang="en-US" sz="2000" b="1" dirty="0">
                          <a:solidFill>
                            <a:srgbClr val="000000"/>
                          </a:solidFill>
                          <a:effectLst/>
                          <a:latin typeface="Calibri"/>
                          <a:ea typeface="Calibri"/>
                          <a:cs typeface="Arial"/>
                        </a:rPr>
                        <a:t>Exclusion criteria</a:t>
                      </a:r>
                      <a:endParaRPr lang="en-GB" sz="2000" b="1" dirty="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SBP&lt; 90 mm Hg, heart rate &gt; 220bpm, QRS &gt;0.100s, 2</a:t>
                      </a:r>
                      <a:r>
                        <a:rPr lang="en-US" sz="2000" baseline="30000">
                          <a:solidFill>
                            <a:srgbClr val="000000"/>
                          </a:solidFill>
                          <a:effectLst/>
                          <a:latin typeface="Calibri"/>
                          <a:ea typeface="Calibri"/>
                          <a:cs typeface="Arial"/>
                        </a:rPr>
                        <a:t>nd</a:t>
                      </a:r>
                      <a:r>
                        <a:rPr lang="en-US" sz="2000">
                          <a:solidFill>
                            <a:srgbClr val="000000"/>
                          </a:solidFill>
                          <a:effectLst/>
                          <a:latin typeface="Calibri"/>
                          <a:ea typeface="Calibri"/>
                          <a:cs typeface="Arial"/>
                        </a:rPr>
                        <a:t> or 3</a:t>
                      </a:r>
                      <a:r>
                        <a:rPr lang="en-US" sz="2000" baseline="30000">
                          <a:solidFill>
                            <a:srgbClr val="000000"/>
                          </a:solidFill>
                          <a:effectLst/>
                          <a:latin typeface="Calibri"/>
                          <a:ea typeface="Calibri"/>
                          <a:cs typeface="Arial"/>
                        </a:rPr>
                        <a:t>rd</a:t>
                      </a:r>
                      <a:r>
                        <a:rPr lang="en-US" sz="2000">
                          <a:solidFill>
                            <a:srgbClr val="000000"/>
                          </a:solidFill>
                          <a:effectLst/>
                          <a:latin typeface="Calibri"/>
                          <a:ea typeface="Calibri"/>
                          <a:cs typeface="Arial"/>
                        </a:rPr>
                        <a:t> degree atrio-ventricular block (AV), temperature &gt;38 degree C, acute ST elevation myocardial infarction (MI), New York Association (NYHA) Class 4 heart failure, wheezing on a background of asthma/COPD, prehospital administration of AV nodal blocking medication, cocaine or methamphetamine use, prior allergic reaction to diltiazem or metoprolol, known sick sinus syndrome, anaemia with haemoglobin (Hb)&lt;11 g/dl, breastfeeding or pregnancy</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dirty="0">
                          <a:solidFill>
                            <a:srgbClr val="000000"/>
                          </a:solidFill>
                          <a:effectLst/>
                          <a:latin typeface="Calibri"/>
                          <a:ea typeface="Calibri"/>
                          <a:cs typeface="Arial"/>
                        </a:rPr>
                        <a:t>Prior allergic reaction to </a:t>
                      </a:r>
                      <a:r>
                        <a:rPr lang="en-US" sz="2000" dirty="0" err="1">
                          <a:solidFill>
                            <a:srgbClr val="000000"/>
                          </a:solidFill>
                          <a:effectLst/>
                          <a:latin typeface="Calibri"/>
                          <a:ea typeface="Calibri"/>
                          <a:cs typeface="Arial"/>
                        </a:rPr>
                        <a:t>diltiazem</a:t>
                      </a:r>
                      <a:r>
                        <a:rPr lang="en-US" sz="2000" dirty="0">
                          <a:solidFill>
                            <a:srgbClr val="000000"/>
                          </a:solidFill>
                          <a:effectLst/>
                          <a:latin typeface="Calibri"/>
                          <a:ea typeface="Calibri"/>
                          <a:cs typeface="Arial"/>
                        </a:rPr>
                        <a:t> or </a:t>
                      </a:r>
                      <a:r>
                        <a:rPr lang="en-US" sz="2000" dirty="0" err="1">
                          <a:solidFill>
                            <a:srgbClr val="000000"/>
                          </a:solidFill>
                          <a:effectLst/>
                          <a:latin typeface="Calibri"/>
                          <a:ea typeface="Calibri"/>
                          <a:cs typeface="Arial"/>
                        </a:rPr>
                        <a:t>metoprolol</a:t>
                      </a:r>
                      <a:r>
                        <a:rPr lang="en-US" sz="2000" dirty="0">
                          <a:solidFill>
                            <a:srgbClr val="000000"/>
                          </a:solidFill>
                          <a:effectLst/>
                          <a:latin typeface="Calibri"/>
                          <a:ea typeface="Calibri"/>
                          <a:cs typeface="Arial"/>
                        </a:rPr>
                        <a:t>, congestive cardiac failure with NYHA Class 4, SBP&lt; 90 mm Hg, heart rate &gt; 220bpm, sick sinus syndrome, 2</a:t>
                      </a:r>
                      <a:r>
                        <a:rPr lang="en-US" sz="2000" baseline="30000" dirty="0">
                          <a:solidFill>
                            <a:srgbClr val="000000"/>
                          </a:solidFill>
                          <a:effectLst/>
                          <a:latin typeface="Calibri"/>
                          <a:ea typeface="Calibri"/>
                          <a:cs typeface="Arial"/>
                        </a:rPr>
                        <a:t>nd</a:t>
                      </a:r>
                      <a:r>
                        <a:rPr lang="en-US" sz="2000" dirty="0">
                          <a:solidFill>
                            <a:srgbClr val="000000"/>
                          </a:solidFill>
                          <a:effectLst/>
                          <a:latin typeface="Calibri"/>
                          <a:ea typeface="Calibri"/>
                          <a:cs typeface="Arial"/>
                        </a:rPr>
                        <a:t> or 3</a:t>
                      </a:r>
                      <a:r>
                        <a:rPr lang="en-US" sz="2000" baseline="30000" dirty="0">
                          <a:solidFill>
                            <a:srgbClr val="000000"/>
                          </a:solidFill>
                          <a:effectLst/>
                          <a:latin typeface="Calibri"/>
                          <a:ea typeface="Calibri"/>
                          <a:cs typeface="Arial"/>
                        </a:rPr>
                        <a:t>rd</a:t>
                      </a:r>
                      <a:r>
                        <a:rPr lang="en-US" sz="2000" dirty="0">
                          <a:solidFill>
                            <a:srgbClr val="000000"/>
                          </a:solidFill>
                          <a:effectLst/>
                          <a:latin typeface="Calibri"/>
                          <a:ea typeface="Calibri"/>
                          <a:cs typeface="Arial"/>
                        </a:rPr>
                        <a:t> degree AV block, QRS &gt;0.08s, asthma, COPD, unstable angina, acute MI, diabetes, peripheral vascular disease, </a:t>
                      </a:r>
                      <a:r>
                        <a:rPr lang="en-US" sz="2000" dirty="0" err="1">
                          <a:solidFill>
                            <a:srgbClr val="000000"/>
                          </a:solidFill>
                          <a:effectLst/>
                          <a:latin typeface="Calibri"/>
                          <a:ea typeface="Calibri"/>
                          <a:cs typeface="Arial"/>
                        </a:rPr>
                        <a:t>Hb</a:t>
                      </a:r>
                      <a:r>
                        <a:rPr lang="en-US" sz="2000" dirty="0">
                          <a:solidFill>
                            <a:srgbClr val="000000"/>
                          </a:solidFill>
                          <a:effectLst/>
                          <a:latin typeface="Calibri"/>
                          <a:ea typeface="Calibri"/>
                          <a:cs typeface="Arial"/>
                        </a:rPr>
                        <a:t> &lt;11 g/dl, pregnancy and use of </a:t>
                      </a:r>
                      <a:r>
                        <a:rPr lang="en-US" sz="2000" dirty="0" err="1">
                          <a:solidFill>
                            <a:srgbClr val="000000"/>
                          </a:solidFill>
                          <a:effectLst/>
                          <a:latin typeface="Calibri"/>
                          <a:ea typeface="Calibri"/>
                          <a:cs typeface="Arial"/>
                        </a:rPr>
                        <a:t>diltiazem</a:t>
                      </a:r>
                      <a:r>
                        <a:rPr lang="en-US" sz="2000" dirty="0">
                          <a:solidFill>
                            <a:srgbClr val="000000"/>
                          </a:solidFill>
                          <a:effectLst/>
                          <a:latin typeface="Calibri"/>
                          <a:ea typeface="Calibri"/>
                          <a:cs typeface="Arial"/>
                        </a:rPr>
                        <a:t>, verapamil, digoxin, beta-blockers, theophylline or beta agonists in the last 5 days</a:t>
                      </a:r>
                      <a:endParaRPr lang="en-GB" sz="2000" dirty="0">
                        <a:effectLst/>
                        <a:latin typeface="Calibri"/>
                        <a:ea typeface="Calibri"/>
                        <a:cs typeface="Arial"/>
                      </a:endParaRPr>
                    </a:p>
                  </a:txBody>
                  <a:tcPr marL="68580" marR="68580" marT="0" marB="0"/>
                </a:tc>
              </a:tr>
              <a:tr h="370840">
                <a:tc>
                  <a:txBody>
                    <a:bodyPr/>
                    <a:lstStyle/>
                    <a:p>
                      <a:pPr algn="just">
                        <a:lnSpc>
                          <a:spcPct val="115000"/>
                        </a:lnSpc>
                        <a:spcAft>
                          <a:spcPts val="0"/>
                        </a:spcAft>
                      </a:pPr>
                      <a:r>
                        <a:rPr lang="en-US" sz="2000" b="1" dirty="0">
                          <a:solidFill>
                            <a:srgbClr val="000000"/>
                          </a:solidFill>
                          <a:effectLst/>
                          <a:latin typeface="Calibri"/>
                          <a:ea typeface="Calibri"/>
                          <a:cs typeface="Arial"/>
                        </a:rPr>
                        <a:t>Intervention</a:t>
                      </a:r>
                      <a:endParaRPr lang="en-GB" sz="2000" dirty="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Parenteral metoprolol 0.15mg/kg </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dirty="0">
                          <a:solidFill>
                            <a:srgbClr val="000000"/>
                          </a:solidFill>
                          <a:effectLst/>
                          <a:latin typeface="Calibri"/>
                          <a:ea typeface="Calibri"/>
                          <a:cs typeface="Arial"/>
                        </a:rPr>
                        <a:t>Parenteral </a:t>
                      </a:r>
                      <a:r>
                        <a:rPr lang="en-US" sz="2000" dirty="0" err="1">
                          <a:solidFill>
                            <a:srgbClr val="000000"/>
                          </a:solidFill>
                          <a:effectLst/>
                          <a:latin typeface="Calibri"/>
                          <a:ea typeface="Calibri"/>
                          <a:cs typeface="Arial"/>
                        </a:rPr>
                        <a:t>metoprolol</a:t>
                      </a:r>
                      <a:r>
                        <a:rPr lang="en-US" sz="2000" dirty="0">
                          <a:solidFill>
                            <a:srgbClr val="000000"/>
                          </a:solidFill>
                          <a:effectLst/>
                          <a:latin typeface="Calibri"/>
                          <a:ea typeface="Calibri"/>
                          <a:cs typeface="Arial"/>
                        </a:rPr>
                        <a:t> 0.15mg/kg </a:t>
                      </a:r>
                      <a:endParaRPr lang="en-GB" sz="2000" dirty="0">
                        <a:effectLst/>
                        <a:latin typeface="Calibri"/>
                        <a:ea typeface="Calibri"/>
                        <a:cs typeface="Arial"/>
                      </a:endParaRPr>
                    </a:p>
                  </a:txBody>
                  <a:tcPr marL="68580" marR="68580" marT="0" marB="0"/>
                </a:tc>
              </a:tr>
              <a:tr h="370840">
                <a:tc>
                  <a:txBody>
                    <a:bodyPr/>
                    <a:lstStyle/>
                    <a:p>
                      <a:pPr algn="just">
                        <a:lnSpc>
                          <a:spcPct val="115000"/>
                        </a:lnSpc>
                        <a:spcAft>
                          <a:spcPts val="0"/>
                        </a:spcAft>
                      </a:pPr>
                      <a:r>
                        <a:rPr lang="en-US" sz="2000" b="1" dirty="0">
                          <a:solidFill>
                            <a:srgbClr val="000000"/>
                          </a:solidFill>
                          <a:effectLst/>
                          <a:latin typeface="Calibri"/>
                          <a:ea typeface="Calibri"/>
                          <a:cs typeface="Arial"/>
                        </a:rPr>
                        <a:t>Comparison</a:t>
                      </a:r>
                      <a:endParaRPr lang="en-GB" sz="2000" dirty="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Parentral diltiazem 0.25mg/kg </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Parentral diltiazem 0.25mg/kg </a:t>
                      </a:r>
                      <a:endParaRPr lang="en-GB" sz="2000">
                        <a:effectLst/>
                        <a:latin typeface="Calibri"/>
                        <a:ea typeface="Calibri"/>
                        <a:cs typeface="Arial"/>
                      </a:endParaRPr>
                    </a:p>
                  </a:txBody>
                  <a:tcPr marL="68580" marR="68580" marT="0" marB="0"/>
                </a:tc>
              </a:tr>
              <a:tr h="370840">
                <a:tc>
                  <a:txBody>
                    <a:bodyPr/>
                    <a:lstStyle/>
                    <a:p>
                      <a:pPr algn="just">
                        <a:lnSpc>
                          <a:spcPct val="115000"/>
                        </a:lnSpc>
                        <a:spcAft>
                          <a:spcPts val="0"/>
                        </a:spcAft>
                      </a:pPr>
                      <a:r>
                        <a:rPr lang="en-US" sz="2000" b="1">
                          <a:solidFill>
                            <a:srgbClr val="000000"/>
                          </a:solidFill>
                          <a:effectLst/>
                          <a:latin typeface="Calibri"/>
                          <a:ea typeface="Calibri"/>
                          <a:cs typeface="Arial"/>
                        </a:rPr>
                        <a:t>Mode of administration</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IV</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IV</a:t>
                      </a:r>
                      <a:endParaRPr lang="en-GB" sz="2000">
                        <a:effectLst/>
                        <a:latin typeface="Calibri"/>
                        <a:ea typeface="Calibri"/>
                        <a:cs typeface="Arial"/>
                      </a:endParaRPr>
                    </a:p>
                  </a:txBody>
                  <a:tcPr marL="68580" marR="68580" marT="0" marB="0"/>
                </a:tc>
              </a:tr>
              <a:tr h="370840">
                <a:tc>
                  <a:txBody>
                    <a:bodyPr/>
                    <a:lstStyle/>
                    <a:p>
                      <a:pPr algn="just">
                        <a:lnSpc>
                          <a:spcPct val="115000"/>
                        </a:lnSpc>
                        <a:spcAft>
                          <a:spcPts val="0"/>
                        </a:spcAft>
                      </a:pPr>
                      <a:r>
                        <a:rPr lang="en-US" sz="2000" b="1">
                          <a:solidFill>
                            <a:srgbClr val="000000"/>
                          </a:solidFill>
                          <a:effectLst/>
                          <a:latin typeface="Calibri"/>
                          <a:ea typeface="Calibri"/>
                          <a:cs typeface="Arial"/>
                        </a:rPr>
                        <a:t>Primary outcome</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Ventricular rate &lt;100/min</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Ventricular rate &lt;100/min, decrease in rate of 20%(&lt;120/min atleast) or conversion to sinus rhythm</a:t>
                      </a:r>
                      <a:endParaRPr lang="en-GB" sz="2000">
                        <a:effectLst/>
                        <a:latin typeface="Calibri"/>
                        <a:ea typeface="Calibri"/>
                        <a:cs typeface="Arial"/>
                      </a:endParaRPr>
                    </a:p>
                  </a:txBody>
                  <a:tcPr marL="68580" marR="68580" marT="0" marB="0"/>
                </a:tc>
              </a:tr>
              <a:tr h="370840">
                <a:tc>
                  <a:txBody>
                    <a:bodyPr/>
                    <a:lstStyle/>
                    <a:p>
                      <a:pPr algn="just">
                        <a:lnSpc>
                          <a:spcPct val="115000"/>
                        </a:lnSpc>
                        <a:spcAft>
                          <a:spcPts val="0"/>
                        </a:spcAft>
                      </a:pPr>
                      <a:r>
                        <a:rPr lang="en-US" sz="2000" b="1">
                          <a:solidFill>
                            <a:srgbClr val="000000"/>
                          </a:solidFill>
                          <a:effectLst/>
                          <a:latin typeface="Calibri"/>
                          <a:ea typeface="Calibri"/>
                          <a:cs typeface="Arial"/>
                        </a:rPr>
                        <a:t>Assessment of heart rate (HR) post intervention</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2, 5, 10, 15 and 20 minutes</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5, 10, 15, 20, 25 and 30 minutes</a:t>
                      </a:r>
                      <a:endParaRPr lang="en-GB" sz="2000">
                        <a:effectLst/>
                        <a:latin typeface="Calibri"/>
                        <a:ea typeface="Calibri"/>
                        <a:cs typeface="Arial"/>
                      </a:endParaRPr>
                    </a:p>
                  </a:txBody>
                  <a:tcPr marL="68580" marR="68580" marT="0" marB="0"/>
                </a:tc>
              </a:tr>
              <a:tr h="370840">
                <a:tc>
                  <a:txBody>
                    <a:bodyPr/>
                    <a:lstStyle/>
                    <a:p>
                      <a:pPr algn="just">
                        <a:lnSpc>
                          <a:spcPct val="115000"/>
                        </a:lnSpc>
                        <a:spcAft>
                          <a:spcPts val="0"/>
                        </a:spcAft>
                      </a:pPr>
                      <a:r>
                        <a:rPr lang="en-US" sz="2000" b="1">
                          <a:solidFill>
                            <a:srgbClr val="000000"/>
                          </a:solidFill>
                          <a:effectLst/>
                          <a:latin typeface="Calibri"/>
                          <a:ea typeface="Calibri"/>
                          <a:cs typeface="Arial"/>
                        </a:rPr>
                        <a:t>Source of funding</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a:solidFill>
                            <a:srgbClr val="000000"/>
                          </a:solidFill>
                          <a:effectLst/>
                          <a:latin typeface="Calibri"/>
                          <a:ea typeface="Calibri"/>
                          <a:cs typeface="Arial"/>
                        </a:rPr>
                        <a:t>Not declared</a:t>
                      </a:r>
                      <a:endParaRPr lang="en-GB" sz="2000">
                        <a:effectLst/>
                        <a:latin typeface="Calibri"/>
                        <a:ea typeface="Calibri"/>
                        <a:cs typeface="Arial"/>
                      </a:endParaRPr>
                    </a:p>
                  </a:txBody>
                  <a:tcPr marL="68580" marR="68580" marT="0" marB="0"/>
                </a:tc>
                <a:tc>
                  <a:txBody>
                    <a:bodyPr/>
                    <a:lstStyle/>
                    <a:p>
                      <a:pPr algn="just">
                        <a:lnSpc>
                          <a:spcPct val="115000"/>
                        </a:lnSpc>
                        <a:spcAft>
                          <a:spcPts val="0"/>
                        </a:spcAft>
                      </a:pPr>
                      <a:r>
                        <a:rPr lang="en-US" sz="2000" dirty="0">
                          <a:solidFill>
                            <a:srgbClr val="000000"/>
                          </a:solidFill>
                          <a:effectLst/>
                          <a:latin typeface="Calibri"/>
                          <a:ea typeface="Calibri"/>
                          <a:cs typeface="Arial"/>
                        </a:rPr>
                        <a:t>Not declared</a:t>
                      </a:r>
                      <a:endParaRPr lang="en-GB" sz="2000" dirty="0">
                        <a:effectLst/>
                        <a:latin typeface="Calibri"/>
                        <a:ea typeface="Calibri"/>
                        <a:cs typeface="Arial"/>
                      </a:endParaRPr>
                    </a:p>
                  </a:txBody>
                  <a:tcPr marL="68580" marR="68580" marT="0" marB="0"/>
                </a:tc>
              </a:tr>
            </a:tbl>
          </a:graphicData>
        </a:graphic>
      </p:graphicFrame>
      <p:sp>
        <p:nvSpPr>
          <p:cNvPr id="5" name="TextBox 4"/>
          <p:cNvSpPr txBox="1"/>
          <p:nvPr/>
        </p:nvSpPr>
        <p:spPr>
          <a:xfrm>
            <a:off x="17141924" y="20657280"/>
            <a:ext cx="14833648" cy="7478970"/>
          </a:xfrm>
          <a:prstGeom prst="rect">
            <a:avLst/>
          </a:prstGeom>
          <a:noFill/>
        </p:spPr>
        <p:txBody>
          <a:bodyPr wrap="square" rtlCol="0">
            <a:spAutoFit/>
          </a:bodyPr>
          <a:lstStyle/>
          <a:p>
            <a:r>
              <a:rPr lang="en-GB" sz="4000" dirty="0" err="1"/>
              <a:t>Demicran</a:t>
            </a:r>
            <a:r>
              <a:rPr lang="en-GB" sz="4000" dirty="0"/>
              <a:t> et al </a:t>
            </a:r>
            <a:r>
              <a:rPr lang="en-GB" sz="4000" dirty="0" smtClean="0"/>
              <a:t>concluded </a:t>
            </a:r>
            <a:r>
              <a:rPr lang="en-GB" sz="4000" dirty="0"/>
              <a:t>that both interventions were effective in decreasing HR (p&lt;0.01) but the rate control effect of </a:t>
            </a:r>
            <a:r>
              <a:rPr lang="en-GB" sz="4000" dirty="0" err="1"/>
              <a:t>diltiazem</a:t>
            </a:r>
            <a:r>
              <a:rPr lang="en-GB" sz="4000" dirty="0"/>
              <a:t> began sooner and the percentage decrease was higher as compared to </a:t>
            </a:r>
            <a:r>
              <a:rPr lang="en-GB" sz="4000" dirty="0" err="1"/>
              <a:t>metoprolol</a:t>
            </a:r>
            <a:r>
              <a:rPr lang="en-GB" sz="4000" dirty="0"/>
              <a:t> at different time intervals. With regards to success rate, </a:t>
            </a:r>
            <a:r>
              <a:rPr lang="en-GB" sz="4000" dirty="0" err="1"/>
              <a:t>diltiazem</a:t>
            </a:r>
            <a:r>
              <a:rPr lang="en-GB" sz="4000" dirty="0"/>
              <a:t> was only statistically significantly superior at 2 </a:t>
            </a:r>
            <a:r>
              <a:rPr lang="en-GB" sz="4000" dirty="0" smtClean="0"/>
              <a:t>minutes.</a:t>
            </a:r>
          </a:p>
          <a:p>
            <a:endParaRPr lang="en-GB" sz="4000" dirty="0"/>
          </a:p>
          <a:p>
            <a:r>
              <a:rPr lang="en-US" sz="4000" dirty="0"/>
              <a:t>Fromm et al presented data on the decrease in HR (in terms of actual HR and not percentile) and rate of success in the form of a Kaplan-Meier curve at 0, 5, 10, 15, 20, 25 and 30 </a:t>
            </a:r>
            <a:r>
              <a:rPr lang="en-US" sz="4000" dirty="0" smtClean="0"/>
              <a:t>minutes. </a:t>
            </a:r>
            <a:r>
              <a:rPr lang="en-US" sz="4000" dirty="0"/>
              <a:t>The authors concluded that the </a:t>
            </a:r>
            <a:r>
              <a:rPr lang="en-US" sz="4000" dirty="0" err="1"/>
              <a:t>diltiazem</a:t>
            </a:r>
            <a:r>
              <a:rPr lang="en-US" sz="4000" dirty="0"/>
              <a:t> group were 4.66 times more likely to reach target HR at 30 minutes (CI 2.09 to 10.36, p = 0.0001). </a:t>
            </a:r>
            <a:endParaRPr lang="en-GB" sz="4000" dirty="0"/>
          </a:p>
          <a:p>
            <a:endParaRPr lang="en-GB" sz="4000" dirty="0"/>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210137" y="28008521"/>
            <a:ext cx="11953328" cy="2883211"/>
          </a:xfrm>
          <a:prstGeom prst="rect">
            <a:avLst/>
          </a:prstGeom>
        </p:spPr>
      </p:pic>
      <p:sp>
        <p:nvSpPr>
          <p:cNvPr id="8" name="TextBox 7"/>
          <p:cNvSpPr txBox="1"/>
          <p:nvPr/>
        </p:nvSpPr>
        <p:spPr>
          <a:xfrm>
            <a:off x="17426161" y="30891732"/>
            <a:ext cx="11953328" cy="646331"/>
          </a:xfrm>
          <a:prstGeom prst="rect">
            <a:avLst/>
          </a:prstGeom>
          <a:noFill/>
        </p:spPr>
        <p:txBody>
          <a:bodyPr wrap="square" rtlCol="0">
            <a:spAutoFit/>
          </a:bodyPr>
          <a:lstStyle/>
          <a:p>
            <a:endParaRPr lang="en-GB" sz="1800" dirty="0"/>
          </a:p>
          <a:p>
            <a:r>
              <a:rPr lang="en-GB" sz="1800" b="1" dirty="0" smtClean="0"/>
              <a:t>Fig:  </a:t>
            </a:r>
            <a:r>
              <a:rPr lang="en-GB" sz="1800" b="1" dirty="0"/>
              <a:t>Meta analysis showing Mean (SD) difference in ventricular rate at 20 minutes</a:t>
            </a:r>
          </a:p>
        </p:txBody>
      </p:sp>
      <p:sp>
        <p:nvSpPr>
          <p:cNvPr id="10" name="TextBox 9"/>
          <p:cNvSpPr txBox="1"/>
          <p:nvPr/>
        </p:nvSpPr>
        <p:spPr>
          <a:xfrm>
            <a:off x="17092761" y="32475908"/>
            <a:ext cx="14545616" cy="6247864"/>
          </a:xfrm>
          <a:prstGeom prst="rect">
            <a:avLst/>
          </a:prstGeom>
          <a:noFill/>
        </p:spPr>
        <p:txBody>
          <a:bodyPr wrap="square" rtlCol="0">
            <a:spAutoFit/>
          </a:bodyPr>
          <a:lstStyle/>
          <a:p>
            <a:r>
              <a:rPr lang="en-GB" sz="4000" dirty="0" smtClean="0"/>
              <a:t>Results:</a:t>
            </a:r>
          </a:p>
          <a:p>
            <a:endParaRPr lang="en-GB" sz="4000" dirty="0"/>
          </a:p>
          <a:p>
            <a:r>
              <a:rPr lang="en-GB" sz="4000" dirty="0" smtClean="0"/>
              <a:t>The </a:t>
            </a:r>
            <a:r>
              <a:rPr lang="en-GB" sz="4000" dirty="0"/>
              <a:t>results showed that calcium-channel blockers were more effective than beta-blockers in controlling the heart rate at 20 minutes with a trend towards significance (p = 0.07</a:t>
            </a:r>
            <a:r>
              <a:rPr lang="en-GB" sz="4000" dirty="0" smtClean="0"/>
              <a:t>)</a:t>
            </a:r>
          </a:p>
          <a:p>
            <a:endParaRPr lang="en-GB" sz="4000" dirty="0"/>
          </a:p>
          <a:p>
            <a:r>
              <a:rPr lang="en-US" sz="4000" dirty="0"/>
              <a:t>To settle this debate, better designed and sufficiently powered RCTs are needed in future. Also research should focus on newer agents and combination therapy which could be superior to both agents in question</a:t>
            </a:r>
            <a:endParaRPr lang="en-GB"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1274</TotalTime>
  <Words>2419</Words>
  <Application>Microsoft Office PowerPoint</Application>
  <PresentationFormat>Custom</PresentationFormat>
  <Paragraphs>121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Arrogant</dc:creator>
  <cp:lastModifiedBy>Mohammad M. Zaman</cp:lastModifiedBy>
  <cp:revision>59</cp:revision>
  <dcterms:created xsi:type="dcterms:W3CDTF">2015-10-11T20:42:56Z</dcterms:created>
  <dcterms:modified xsi:type="dcterms:W3CDTF">2016-08-08T16:13:39Z</dcterms:modified>
</cp:coreProperties>
</file>