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media/image16.jpg" ContentType="image/png"/>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8"/>
  </p:notesMasterIdLst>
  <p:handoutMasterIdLst>
    <p:handoutMasterId r:id="rId19"/>
  </p:handoutMasterIdLst>
  <p:sldIdLst>
    <p:sldId id="344" r:id="rId2"/>
    <p:sldId id="400" r:id="rId3"/>
    <p:sldId id="384" r:id="rId4"/>
    <p:sldId id="390" r:id="rId5"/>
    <p:sldId id="392" r:id="rId6"/>
    <p:sldId id="393" r:id="rId7"/>
    <p:sldId id="402" r:id="rId8"/>
    <p:sldId id="403" r:id="rId9"/>
    <p:sldId id="404" r:id="rId10"/>
    <p:sldId id="405" r:id="rId11"/>
    <p:sldId id="399" r:id="rId12"/>
    <p:sldId id="383" r:id="rId13"/>
    <p:sldId id="406" r:id="rId14"/>
    <p:sldId id="407" r:id="rId15"/>
    <p:sldId id="410" r:id="rId16"/>
    <p:sldId id="409" r:id="rId17"/>
  </p:sldIdLst>
  <p:sldSz cx="12192000" cy="6858000"/>
  <p:notesSz cx="7102475" cy="9388475"/>
  <p:defaultTextStyle>
    <a:defPPr>
      <a:defRPr lang="en-US"/>
    </a:defPPr>
    <a:lvl1pPr algn="l" rtl="0" eaLnBrk="0" fontAlgn="base" hangingPunct="0">
      <a:spcBef>
        <a:spcPct val="0"/>
      </a:spcBef>
      <a:spcAft>
        <a:spcPct val="0"/>
      </a:spcAft>
      <a:defRPr sz="2800" kern="1200">
        <a:solidFill>
          <a:schemeClr val="tx1"/>
        </a:solidFill>
        <a:latin typeface="Arial" pitchFamily="34" charset="0"/>
        <a:ea typeface="+mn-ea"/>
        <a:cs typeface="+mn-cs"/>
      </a:defRPr>
    </a:lvl1pPr>
    <a:lvl2pPr marL="457200" algn="l" rtl="0" eaLnBrk="0" fontAlgn="base" hangingPunct="0">
      <a:spcBef>
        <a:spcPct val="0"/>
      </a:spcBef>
      <a:spcAft>
        <a:spcPct val="0"/>
      </a:spcAft>
      <a:defRPr sz="2800" kern="1200">
        <a:solidFill>
          <a:schemeClr val="tx1"/>
        </a:solidFill>
        <a:latin typeface="Arial" pitchFamily="34" charset="0"/>
        <a:ea typeface="+mn-ea"/>
        <a:cs typeface="+mn-cs"/>
      </a:defRPr>
    </a:lvl2pPr>
    <a:lvl3pPr marL="914400" algn="l" rtl="0" eaLnBrk="0" fontAlgn="base" hangingPunct="0">
      <a:spcBef>
        <a:spcPct val="0"/>
      </a:spcBef>
      <a:spcAft>
        <a:spcPct val="0"/>
      </a:spcAft>
      <a:defRPr sz="2800" kern="1200">
        <a:solidFill>
          <a:schemeClr val="tx1"/>
        </a:solidFill>
        <a:latin typeface="Arial" pitchFamily="34" charset="0"/>
        <a:ea typeface="+mn-ea"/>
        <a:cs typeface="+mn-cs"/>
      </a:defRPr>
    </a:lvl3pPr>
    <a:lvl4pPr marL="1371600" algn="l" rtl="0" eaLnBrk="0" fontAlgn="base" hangingPunct="0">
      <a:spcBef>
        <a:spcPct val="0"/>
      </a:spcBef>
      <a:spcAft>
        <a:spcPct val="0"/>
      </a:spcAft>
      <a:defRPr sz="2800" kern="1200">
        <a:solidFill>
          <a:schemeClr val="tx1"/>
        </a:solidFill>
        <a:latin typeface="Arial" pitchFamily="34" charset="0"/>
        <a:ea typeface="+mn-ea"/>
        <a:cs typeface="+mn-cs"/>
      </a:defRPr>
    </a:lvl4pPr>
    <a:lvl5pPr marL="1828800" algn="l" rtl="0" eaLnBrk="0" fontAlgn="base" hangingPunct="0">
      <a:spcBef>
        <a:spcPct val="0"/>
      </a:spcBef>
      <a:spcAft>
        <a:spcPct val="0"/>
      </a:spcAft>
      <a:defRPr sz="2800" kern="1200">
        <a:solidFill>
          <a:schemeClr val="tx1"/>
        </a:solidFill>
        <a:latin typeface="Arial" pitchFamily="34" charset="0"/>
        <a:ea typeface="+mn-ea"/>
        <a:cs typeface="+mn-cs"/>
      </a:defRPr>
    </a:lvl5pPr>
    <a:lvl6pPr marL="2286000" algn="l" defTabSz="914400" rtl="0" eaLnBrk="1" latinLnBrk="0" hangingPunct="1">
      <a:defRPr sz="2800" kern="1200">
        <a:solidFill>
          <a:schemeClr val="tx1"/>
        </a:solidFill>
        <a:latin typeface="Arial" pitchFamily="34" charset="0"/>
        <a:ea typeface="+mn-ea"/>
        <a:cs typeface="+mn-cs"/>
      </a:defRPr>
    </a:lvl6pPr>
    <a:lvl7pPr marL="2743200" algn="l" defTabSz="914400" rtl="0" eaLnBrk="1" latinLnBrk="0" hangingPunct="1">
      <a:defRPr sz="2800" kern="1200">
        <a:solidFill>
          <a:schemeClr val="tx1"/>
        </a:solidFill>
        <a:latin typeface="Arial" pitchFamily="34" charset="0"/>
        <a:ea typeface="+mn-ea"/>
        <a:cs typeface="+mn-cs"/>
      </a:defRPr>
    </a:lvl7pPr>
    <a:lvl8pPr marL="3200400" algn="l" defTabSz="914400" rtl="0" eaLnBrk="1" latinLnBrk="0" hangingPunct="1">
      <a:defRPr sz="2800" kern="1200">
        <a:solidFill>
          <a:schemeClr val="tx1"/>
        </a:solidFill>
        <a:latin typeface="Arial" pitchFamily="34" charset="0"/>
        <a:ea typeface="+mn-ea"/>
        <a:cs typeface="+mn-cs"/>
      </a:defRPr>
    </a:lvl8pPr>
    <a:lvl9pPr marL="3657600" algn="l" defTabSz="914400" rtl="0" eaLnBrk="1" latinLnBrk="0" hangingPunct="1">
      <a:defRPr sz="2800"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sa Kearns" initials="LK" lastIdx="2" clrIdx="0"/>
  <p:cmAuthor id="1" name="Ruth Campbell" initials="RC" lastIdx="3" clrIdx="1"/>
  <p:cmAuthor id="2" name="USAID" initials="U" lastIdx="5" clrIdx="2"/>
  <p:cmAuthor id="3" name="Elizabeth Dunn" initials="ED" lastIdx="2"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0C2F"/>
    <a:srgbClr val="651D32"/>
    <a:srgbClr val="002F6C"/>
    <a:srgbClr val="A7C6ED"/>
    <a:srgbClr val="0067B9"/>
    <a:srgbClr val="212721"/>
    <a:srgbClr val="C2113A"/>
    <a:srgbClr val="002A6C"/>
    <a:srgbClr val="CCCCCC"/>
    <a:srgbClr val="A7CD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72716" autoAdjust="0"/>
  </p:normalViewPr>
  <p:slideViewPr>
    <p:cSldViewPr>
      <p:cViewPr varScale="1">
        <p:scale>
          <a:sx n="74" d="100"/>
          <a:sy n="74" d="100"/>
        </p:scale>
        <p:origin x="762" y="72"/>
      </p:cViewPr>
      <p:guideLst>
        <p:guide orient="horz" pos="2160"/>
        <p:guide pos="3840"/>
      </p:guideLst>
    </p:cSldViewPr>
  </p:slideViewPr>
  <p:outlineViewPr>
    <p:cViewPr>
      <p:scale>
        <a:sx n="33" d="100"/>
        <a:sy n="33" d="100"/>
      </p:scale>
      <p:origin x="0" y="4356"/>
    </p:cViewPr>
  </p:outlineViewPr>
  <p:notesTextViewPr>
    <p:cViewPr>
      <p:scale>
        <a:sx n="100" d="100"/>
        <a:sy n="100" d="100"/>
      </p:scale>
      <p:origin x="0" y="0"/>
    </p:cViewPr>
  </p:notesTextViewPr>
  <p:sorterViewPr>
    <p:cViewPr>
      <p:scale>
        <a:sx n="170" d="100"/>
        <a:sy n="170" d="100"/>
      </p:scale>
      <p:origin x="0" y="0"/>
    </p:cViewPr>
  </p:sorterViewPr>
  <p:notesViewPr>
    <p:cSldViewPr>
      <p:cViewPr varScale="1">
        <p:scale>
          <a:sx n="52" d="100"/>
          <a:sy n="52" d="100"/>
        </p:scale>
        <p:origin x="-2802" y="-84"/>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US" sz="1800" b="1" dirty="0" smtClean="0">
                <a:solidFill>
                  <a:srgbClr val="002F6C"/>
                </a:solidFill>
                <a:effectLst/>
              </a:rPr>
              <a:t>Birth Asphyxia (APGAR score&lt;7) – Jan 2017 – Dec 2018</a:t>
            </a:r>
            <a:endParaRPr lang="en-US" dirty="0">
              <a:solidFill>
                <a:srgbClr val="002F6C"/>
              </a:solidFill>
              <a:effectLst/>
            </a:endParaRP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lineChart>
        <c:grouping val="standard"/>
        <c:varyColors val="0"/>
        <c:ser>
          <c:idx val="0"/>
          <c:order val="0"/>
          <c:tx>
            <c:strRef>
              <c:f>'St Marys Mission Hospital'!$B$31</c:f>
              <c:strCache>
                <c:ptCount val="1"/>
                <c:pt idx="0">
                  <c:v>% Low APGAR</c:v>
                </c:pt>
              </c:strCache>
            </c:strRef>
          </c:tx>
          <c:spPr>
            <a:ln w="25400" cap="flat" cmpd="sng" algn="ctr">
              <a:solidFill>
                <a:schemeClr val="accent6">
                  <a:shade val="50000"/>
                </a:schemeClr>
              </a:solidFill>
              <a:prstDash val="solid"/>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trendline>
            <c:spPr>
              <a:ln w="19050" cap="rnd">
                <a:solidFill>
                  <a:srgbClr val="BA0C2F"/>
                </a:solidFill>
              </a:ln>
              <a:effectLst/>
            </c:spPr>
            <c:trendlineType val="linear"/>
            <c:dispRSqr val="0"/>
            <c:dispEq val="0"/>
          </c:trendline>
          <c:cat>
            <c:strRef>
              <c:f>'St Marys Mission Hospital'!$A$32:$A$39</c:f>
              <c:strCache>
                <c:ptCount val="8"/>
                <c:pt idx="0">
                  <c:v>Jan to Mar 2017</c:v>
                </c:pt>
                <c:pt idx="1">
                  <c:v>Apr to Jun 2017</c:v>
                </c:pt>
                <c:pt idx="2">
                  <c:v>Jul to Sep 2017</c:v>
                </c:pt>
                <c:pt idx="3">
                  <c:v>Oct to Dec 2017</c:v>
                </c:pt>
                <c:pt idx="4">
                  <c:v>Jan to Mar 2018</c:v>
                </c:pt>
                <c:pt idx="5">
                  <c:v>Apr to Jun 2018</c:v>
                </c:pt>
                <c:pt idx="6">
                  <c:v>Jul to Sep 2018</c:v>
                </c:pt>
                <c:pt idx="7">
                  <c:v>Oct to Dec 2018</c:v>
                </c:pt>
              </c:strCache>
            </c:strRef>
          </c:cat>
          <c:val>
            <c:numRef>
              <c:f>'St Marys Mission Hospital'!$B$32:$B$39</c:f>
              <c:numCache>
                <c:formatCode>0.00</c:formatCode>
                <c:ptCount val="8"/>
                <c:pt idx="0">
                  <c:v>3.1652360515021458</c:v>
                </c:pt>
                <c:pt idx="1">
                  <c:v>3.1437125748502992</c:v>
                </c:pt>
                <c:pt idx="2">
                  <c:v>3.7146475306036306</c:v>
                </c:pt>
                <c:pt idx="3">
                  <c:v>2.2779043280182201</c:v>
                </c:pt>
                <c:pt idx="4">
                  <c:v>1.5334063526834611</c:v>
                </c:pt>
                <c:pt idx="5">
                  <c:v>0.11061946902654868</c:v>
                </c:pt>
                <c:pt idx="6">
                  <c:v>0.8090614886731391</c:v>
                </c:pt>
                <c:pt idx="7">
                  <c:v>0.50709939148073024</c:v>
                </c:pt>
              </c:numCache>
            </c:numRef>
          </c:val>
          <c:smooth val="0"/>
        </c:ser>
        <c:dLbls>
          <c:dLblPos val="t"/>
          <c:showLegendKey val="0"/>
          <c:showVal val="1"/>
          <c:showCatName val="0"/>
          <c:showSerName val="0"/>
          <c:showPercent val="0"/>
          <c:showBubbleSize val="0"/>
        </c:dLbls>
        <c:smooth val="0"/>
        <c:axId val="392135776"/>
        <c:axId val="392136336"/>
      </c:lineChart>
      <c:catAx>
        <c:axId val="392135776"/>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tx1"/>
                </a:solidFill>
                <a:latin typeface="+mn-lt"/>
                <a:ea typeface="+mn-ea"/>
                <a:cs typeface="+mn-cs"/>
              </a:defRPr>
            </a:pPr>
            <a:endParaRPr lang="en-US"/>
          </a:p>
        </c:txPr>
        <c:crossAx val="392136336"/>
        <c:crosses val="autoZero"/>
        <c:auto val="1"/>
        <c:lblAlgn val="ctr"/>
        <c:lblOffset val="100"/>
        <c:noMultiLvlLbl val="0"/>
      </c:catAx>
      <c:valAx>
        <c:axId val="392136336"/>
        <c:scaling>
          <c:orientation val="minMax"/>
        </c:scaling>
        <c:delete val="0"/>
        <c:axPos val="l"/>
        <c:majorGridlines>
          <c:spPr>
            <a:ln w="9525" cap="flat" cmpd="sng" algn="ctr">
              <a:solidFill>
                <a:schemeClr val="dk1">
                  <a:lumMod val="15000"/>
                  <a:lumOff val="85000"/>
                  <a:alpha val="54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392135776"/>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bg1">
        <a:lumMod val="8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US" dirty="0">
                <a:solidFill>
                  <a:srgbClr val="002F6C"/>
                </a:solidFill>
              </a:rPr>
              <a:t>% Neonatal </a:t>
            </a:r>
            <a:r>
              <a:rPr lang="en-US" dirty="0" smtClean="0">
                <a:solidFill>
                  <a:srgbClr val="002F6C"/>
                </a:solidFill>
              </a:rPr>
              <a:t>Deaths:</a:t>
            </a:r>
            <a:r>
              <a:rPr lang="en-US" baseline="0" dirty="0" smtClean="0">
                <a:solidFill>
                  <a:srgbClr val="002F6C"/>
                </a:solidFill>
              </a:rPr>
              <a:t> </a:t>
            </a:r>
            <a:r>
              <a:rPr lang="en-US" sz="2128" b="1" i="0" u="none" strike="noStrike" cap="none" normalizeH="0" baseline="0" dirty="0" smtClean="0">
                <a:solidFill>
                  <a:srgbClr val="002F6C"/>
                </a:solidFill>
                <a:effectLst/>
              </a:rPr>
              <a:t>Jan 2017– Dec 2018</a:t>
            </a:r>
            <a:endParaRPr lang="en-US" dirty="0">
              <a:solidFill>
                <a:srgbClr val="002F6C"/>
              </a:solidFill>
            </a:endParaRP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lineChart>
        <c:grouping val="standard"/>
        <c:varyColors val="0"/>
        <c:ser>
          <c:idx val="0"/>
          <c:order val="0"/>
          <c:tx>
            <c:strRef>
              <c:f>'St Marys Mission Hospital'!$B$31</c:f>
              <c:strCache>
                <c:ptCount val="1"/>
                <c:pt idx="0">
                  <c:v>% Low APGAR</c:v>
                </c:pt>
              </c:strCache>
            </c:strRef>
          </c:tx>
          <c:spPr>
            <a:ln w="22225" cap="rnd">
              <a:solidFill>
                <a:schemeClr val="accent1"/>
              </a:solidFill>
              <a:round/>
            </a:ln>
            <a:effectLst/>
          </c:spPr>
          <c:marker>
            <c:symbol val="circle"/>
            <c:size val="6"/>
            <c:spPr>
              <a:solidFill>
                <a:schemeClr val="lt1"/>
              </a:solidFill>
              <a:ln w="15875">
                <a:solidFill>
                  <a:schemeClr val="accent1"/>
                </a:solidFill>
                <a:round/>
              </a:ln>
              <a:effectLst/>
            </c:spPr>
          </c:marker>
          <c:cat>
            <c:strRef>
              <c:f>'St Marys Mission Hospital'!$A$32:$A$39</c:f>
              <c:strCache>
                <c:ptCount val="8"/>
                <c:pt idx="0">
                  <c:v>Jan to Mar 2017</c:v>
                </c:pt>
                <c:pt idx="1">
                  <c:v>Apr to Jun 2017</c:v>
                </c:pt>
                <c:pt idx="2">
                  <c:v>Jul to Sep 2017</c:v>
                </c:pt>
                <c:pt idx="3">
                  <c:v>Oct to Dec 2017</c:v>
                </c:pt>
                <c:pt idx="4">
                  <c:v>Jan to Mar 2018</c:v>
                </c:pt>
                <c:pt idx="5">
                  <c:v>Apr to Jun 2018</c:v>
                </c:pt>
                <c:pt idx="6">
                  <c:v>Jul to Sep 2018</c:v>
                </c:pt>
                <c:pt idx="7">
                  <c:v>Oct to Dec 2018</c:v>
                </c:pt>
              </c:strCache>
            </c:strRef>
          </c:cat>
          <c:val>
            <c:numRef>
              <c:f>'St Marys Mission Hospital'!$B$32:$B$39</c:f>
            </c:numRef>
          </c:val>
          <c:smooth val="0"/>
        </c:ser>
        <c:ser>
          <c:idx val="1"/>
          <c:order val="1"/>
          <c:tx>
            <c:strRef>
              <c:f>'St Marys Mission Hospital'!$C$31</c:f>
              <c:strCache>
                <c:ptCount val="1"/>
                <c:pt idx="0">
                  <c:v>% Neonatal Deaths</c:v>
                </c:pt>
              </c:strCache>
            </c:strRef>
          </c:tx>
          <c:spPr>
            <a:ln w="22225" cap="rnd">
              <a:solidFill>
                <a:srgbClr val="002F6C"/>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trendline>
            <c:spPr>
              <a:ln w="19050" cap="rnd">
                <a:solidFill>
                  <a:srgbClr val="BA0C2F"/>
                </a:solidFill>
              </a:ln>
              <a:effectLst/>
            </c:spPr>
            <c:trendlineType val="linear"/>
            <c:dispRSqr val="0"/>
            <c:dispEq val="0"/>
          </c:trendline>
          <c:cat>
            <c:strRef>
              <c:f>'St Marys Mission Hospital'!$A$32:$A$39</c:f>
              <c:strCache>
                <c:ptCount val="8"/>
                <c:pt idx="0">
                  <c:v>Jan to Mar 2017</c:v>
                </c:pt>
                <c:pt idx="1">
                  <c:v>Apr to Jun 2017</c:v>
                </c:pt>
                <c:pt idx="2">
                  <c:v>Jul to Sep 2017</c:v>
                </c:pt>
                <c:pt idx="3">
                  <c:v>Oct to Dec 2017</c:v>
                </c:pt>
                <c:pt idx="4">
                  <c:v>Jan to Mar 2018</c:v>
                </c:pt>
                <c:pt idx="5">
                  <c:v>Apr to Jun 2018</c:v>
                </c:pt>
                <c:pt idx="6">
                  <c:v>Jul to Sep 2018</c:v>
                </c:pt>
                <c:pt idx="7">
                  <c:v>Oct to Dec 2018</c:v>
                </c:pt>
              </c:strCache>
            </c:strRef>
          </c:cat>
          <c:val>
            <c:numRef>
              <c:f>'St Marys Mission Hospital'!$C$32:$C$39</c:f>
              <c:numCache>
                <c:formatCode>0.00</c:formatCode>
                <c:ptCount val="8"/>
                <c:pt idx="0">
                  <c:v>1.1802575107296138</c:v>
                </c:pt>
                <c:pt idx="1">
                  <c:v>1.097804391217565</c:v>
                </c:pt>
                <c:pt idx="2">
                  <c:v>1.2241452089489235</c:v>
                </c:pt>
                <c:pt idx="3">
                  <c:v>2.5056947608200453</c:v>
                </c:pt>
                <c:pt idx="4">
                  <c:v>0.87623220153340631</c:v>
                </c:pt>
                <c:pt idx="5">
                  <c:v>0.11061946902654868</c:v>
                </c:pt>
                <c:pt idx="6">
                  <c:v>0.16181229773462785</c:v>
                </c:pt>
                <c:pt idx="7">
                  <c:v>0.40567951318458417</c:v>
                </c:pt>
              </c:numCache>
            </c:numRef>
          </c:val>
          <c:smooth val="0"/>
        </c:ser>
        <c:dLbls>
          <c:showLegendKey val="0"/>
          <c:showVal val="0"/>
          <c:showCatName val="0"/>
          <c:showSerName val="0"/>
          <c:showPercent val="0"/>
          <c:showBubbleSize val="0"/>
        </c:dLbls>
        <c:smooth val="0"/>
        <c:axId val="392143056"/>
        <c:axId val="284835168"/>
      </c:lineChart>
      <c:catAx>
        <c:axId val="392143056"/>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tx1"/>
                </a:solidFill>
                <a:latin typeface="+mn-lt"/>
                <a:ea typeface="+mn-ea"/>
                <a:cs typeface="+mn-cs"/>
              </a:defRPr>
            </a:pPr>
            <a:endParaRPr lang="en-US"/>
          </a:p>
        </c:txPr>
        <c:crossAx val="284835168"/>
        <c:crosses val="autoZero"/>
        <c:auto val="1"/>
        <c:lblAlgn val="ctr"/>
        <c:lblOffset val="100"/>
        <c:noMultiLvlLbl val="0"/>
      </c:catAx>
      <c:valAx>
        <c:axId val="284835168"/>
        <c:scaling>
          <c:orientation val="minMax"/>
        </c:scaling>
        <c:delete val="0"/>
        <c:axPos val="l"/>
        <c:majorGridlines>
          <c:spPr>
            <a:ln w="9525" cap="flat" cmpd="sng" algn="ctr">
              <a:solidFill>
                <a:schemeClr val="dk1">
                  <a:lumMod val="15000"/>
                  <a:lumOff val="85000"/>
                  <a:alpha val="54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392143056"/>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bg1">
        <a:lumMod val="8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US" dirty="0">
                <a:solidFill>
                  <a:srgbClr val="002F6C"/>
                </a:solidFill>
              </a:rPr>
              <a:t>%FSB</a:t>
            </a: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lineChart>
        <c:grouping val="standard"/>
        <c:varyColors val="0"/>
        <c:ser>
          <c:idx val="0"/>
          <c:order val="0"/>
          <c:tx>
            <c:strRef>
              <c:f>'St Marys Mission Hospital'!$B$31</c:f>
              <c:strCache>
                <c:ptCount val="1"/>
                <c:pt idx="0">
                  <c:v>% Low APGAR</c:v>
                </c:pt>
              </c:strCache>
            </c:strRef>
          </c:tx>
          <c:spPr>
            <a:ln w="22225" cap="rnd">
              <a:solidFill>
                <a:schemeClr val="accent1"/>
              </a:solidFill>
              <a:round/>
            </a:ln>
            <a:effectLst/>
          </c:spPr>
          <c:marker>
            <c:symbol val="circle"/>
            <c:size val="6"/>
            <c:spPr>
              <a:solidFill>
                <a:schemeClr val="lt1"/>
              </a:solidFill>
              <a:ln w="15875">
                <a:solidFill>
                  <a:schemeClr val="accent1"/>
                </a:solidFill>
                <a:round/>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'St Marys Mission Hospital'!$A$32:$A$39</c:f>
              <c:strCache>
                <c:ptCount val="8"/>
                <c:pt idx="0">
                  <c:v>Jan to Mar 2017</c:v>
                </c:pt>
                <c:pt idx="1">
                  <c:v>Apr to Jun 2017</c:v>
                </c:pt>
                <c:pt idx="2">
                  <c:v>Jul to Sep 2017</c:v>
                </c:pt>
                <c:pt idx="3">
                  <c:v>Oct to Dec 2017</c:v>
                </c:pt>
                <c:pt idx="4">
                  <c:v>Jan to Mar 2018</c:v>
                </c:pt>
                <c:pt idx="5">
                  <c:v>Apr to Jun 2018</c:v>
                </c:pt>
                <c:pt idx="6">
                  <c:v>Jul to Sep 2018</c:v>
                </c:pt>
                <c:pt idx="7">
                  <c:v>Oct to Dec 2018</c:v>
                </c:pt>
              </c:strCache>
            </c:strRef>
          </c:cat>
          <c:val>
            <c:numRef>
              <c:f>'St Marys Mission Hospital'!$B$32:$B$39</c:f>
            </c:numRef>
          </c:val>
          <c:smooth val="0"/>
        </c:ser>
        <c:ser>
          <c:idx val="1"/>
          <c:order val="1"/>
          <c:tx>
            <c:strRef>
              <c:f>'St Marys Mission Hospital'!$C$31</c:f>
              <c:strCache>
                <c:ptCount val="1"/>
                <c:pt idx="0">
                  <c:v>% Neonatal Deaths</c:v>
                </c:pt>
              </c:strCache>
            </c:strRef>
          </c:tx>
          <c:spPr>
            <a:ln w="22225" cap="rnd">
              <a:solidFill>
                <a:schemeClr val="accent2"/>
              </a:solidFill>
              <a:round/>
            </a:ln>
            <a:effectLst/>
          </c:spPr>
          <c:marker>
            <c:symbol val="circle"/>
            <c:size val="6"/>
            <c:spPr>
              <a:solidFill>
                <a:schemeClr val="lt1"/>
              </a:solidFill>
              <a:ln w="15875">
                <a:solidFill>
                  <a:schemeClr val="accent2"/>
                </a:solidFill>
                <a:round/>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'St Marys Mission Hospital'!$A$32:$A$39</c:f>
              <c:strCache>
                <c:ptCount val="8"/>
                <c:pt idx="0">
                  <c:v>Jan to Mar 2017</c:v>
                </c:pt>
                <c:pt idx="1">
                  <c:v>Apr to Jun 2017</c:v>
                </c:pt>
                <c:pt idx="2">
                  <c:v>Jul to Sep 2017</c:v>
                </c:pt>
                <c:pt idx="3">
                  <c:v>Oct to Dec 2017</c:v>
                </c:pt>
                <c:pt idx="4">
                  <c:v>Jan to Mar 2018</c:v>
                </c:pt>
                <c:pt idx="5">
                  <c:v>Apr to Jun 2018</c:v>
                </c:pt>
                <c:pt idx="6">
                  <c:v>Jul to Sep 2018</c:v>
                </c:pt>
                <c:pt idx="7">
                  <c:v>Oct to Dec 2018</c:v>
                </c:pt>
              </c:strCache>
            </c:strRef>
          </c:cat>
          <c:val>
            <c:numRef>
              <c:f>'St Marys Mission Hospital'!$C$32:$C$39</c:f>
            </c:numRef>
          </c:val>
          <c:smooth val="0"/>
        </c:ser>
        <c:ser>
          <c:idx val="2"/>
          <c:order val="2"/>
          <c:tx>
            <c:strRef>
              <c:f>'St Marys Mission Hospital'!$D$31</c:f>
              <c:strCache>
                <c:ptCount val="1"/>
                <c:pt idx="0">
                  <c:v>%FSB</c:v>
                </c:pt>
              </c:strCache>
            </c:strRef>
          </c:tx>
          <c:spPr>
            <a:ln w="22225" cap="rnd">
              <a:solidFill>
                <a:srgbClr val="002F6C"/>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trendline>
            <c:spPr>
              <a:ln w="19050" cap="rnd">
                <a:solidFill>
                  <a:srgbClr val="BA0C2F"/>
                </a:solidFill>
              </a:ln>
              <a:effectLst/>
            </c:spPr>
            <c:trendlineType val="linear"/>
            <c:dispRSqr val="0"/>
            <c:dispEq val="0"/>
          </c:trendline>
          <c:cat>
            <c:strRef>
              <c:f>'St Marys Mission Hospital'!$A$32:$A$39</c:f>
              <c:strCache>
                <c:ptCount val="8"/>
                <c:pt idx="0">
                  <c:v>Jan to Mar 2017</c:v>
                </c:pt>
                <c:pt idx="1">
                  <c:v>Apr to Jun 2017</c:v>
                </c:pt>
                <c:pt idx="2">
                  <c:v>Jul to Sep 2017</c:v>
                </c:pt>
                <c:pt idx="3">
                  <c:v>Oct to Dec 2017</c:v>
                </c:pt>
                <c:pt idx="4">
                  <c:v>Jan to Mar 2018</c:v>
                </c:pt>
                <c:pt idx="5">
                  <c:v>Apr to Jun 2018</c:v>
                </c:pt>
                <c:pt idx="6">
                  <c:v>Jul to Sep 2018</c:v>
                </c:pt>
                <c:pt idx="7">
                  <c:v>Oct to Dec 2018</c:v>
                </c:pt>
              </c:strCache>
            </c:strRef>
          </c:cat>
          <c:val>
            <c:numRef>
              <c:f>'St Marys Mission Hospital'!$D$32:$D$39</c:f>
              <c:numCache>
                <c:formatCode>0.00</c:formatCode>
                <c:ptCount val="8"/>
                <c:pt idx="0">
                  <c:v>1.5826180257510729</c:v>
                </c:pt>
                <c:pt idx="1">
                  <c:v>0.74850299401197606</c:v>
                </c:pt>
                <c:pt idx="2">
                  <c:v>1.0552975939214857</c:v>
                </c:pt>
                <c:pt idx="3">
                  <c:v>1.3667425968109339</c:v>
                </c:pt>
                <c:pt idx="4">
                  <c:v>0.65717415115005473</c:v>
                </c:pt>
                <c:pt idx="5">
                  <c:v>0.88495575221238942</c:v>
                </c:pt>
                <c:pt idx="6">
                  <c:v>0.16181229773462785</c:v>
                </c:pt>
                <c:pt idx="7">
                  <c:v>0.40567951318458417</c:v>
                </c:pt>
              </c:numCache>
            </c:numRef>
          </c:val>
          <c:smooth val="0"/>
        </c:ser>
        <c:dLbls>
          <c:dLblPos val="t"/>
          <c:showLegendKey val="0"/>
          <c:showVal val="1"/>
          <c:showCatName val="0"/>
          <c:showSerName val="0"/>
          <c:showPercent val="0"/>
          <c:showBubbleSize val="0"/>
        </c:dLbls>
        <c:smooth val="0"/>
        <c:axId val="394844432"/>
        <c:axId val="394844992"/>
      </c:lineChart>
      <c:catAx>
        <c:axId val="394844432"/>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tx1"/>
                </a:solidFill>
                <a:latin typeface="+mn-lt"/>
                <a:ea typeface="+mn-ea"/>
                <a:cs typeface="+mn-cs"/>
              </a:defRPr>
            </a:pPr>
            <a:endParaRPr lang="en-US"/>
          </a:p>
        </c:txPr>
        <c:crossAx val="394844992"/>
        <c:crosses val="autoZero"/>
        <c:auto val="1"/>
        <c:lblAlgn val="ctr"/>
        <c:lblOffset val="100"/>
        <c:noMultiLvlLbl val="0"/>
      </c:catAx>
      <c:valAx>
        <c:axId val="394844992"/>
        <c:scaling>
          <c:orientation val="minMax"/>
        </c:scaling>
        <c:delete val="0"/>
        <c:axPos val="l"/>
        <c:majorGridlines>
          <c:spPr>
            <a:ln w="9525" cap="flat" cmpd="sng" algn="ctr">
              <a:solidFill>
                <a:schemeClr val="dk1">
                  <a:lumMod val="15000"/>
                  <a:lumOff val="85000"/>
                  <a:alpha val="54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394844432"/>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bg1">
        <a:lumMod val="8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3.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4C8092-0261-4813-8632-AE82075DE75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F9E3A2A-04EF-40B6-BB3F-C508A0584961}">
      <dgm:prSet phldrT="[Text]" custT="1"/>
      <dgm:spPr/>
      <dgm:t>
        <a:bodyPr/>
        <a:lstStyle/>
        <a:p>
          <a:r>
            <a:rPr lang="en-US" sz="1800" b="1" dirty="0" smtClean="0">
              <a:solidFill>
                <a:schemeClr val="tx1"/>
              </a:solidFill>
            </a:rPr>
            <a:t>Globally </a:t>
          </a:r>
        </a:p>
        <a:p>
          <a:r>
            <a:rPr lang="en-US" sz="1800" dirty="0" smtClean="0">
              <a:solidFill>
                <a:schemeClr val="tx1"/>
              </a:solidFill>
            </a:rPr>
            <a:t>About 46% of all under-five deaths, occur during neonatal period. </a:t>
          </a:r>
        </a:p>
        <a:p>
          <a:r>
            <a:rPr lang="en-US" sz="1800" dirty="0" smtClean="0">
              <a:solidFill>
                <a:schemeClr val="tx1"/>
              </a:solidFill>
            </a:rPr>
            <a:t>	First day - 40% of neonatal deaths  </a:t>
          </a:r>
        </a:p>
        <a:p>
          <a:r>
            <a:rPr lang="en-US" sz="1800" dirty="0" smtClean="0">
              <a:solidFill>
                <a:schemeClr val="tx1"/>
              </a:solidFill>
            </a:rPr>
            <a:t>	By 1</a:t>
          </a:r>
          <a:r>
            <a:rPr lang="en-US" sz="1800" baseline="30000" dirty="0" smtClean="0">
              <a:solidFill>
                <a:schemeClr val="tx1"/>
              </a:solidFill>
            </a:rPr>
            <a:t>st</a:t>
          </a:r>
          <a:r>
            <a:rPr lang="en-US" sz="1800" dirty="0" smtClean="0">
              <a:solidFill>
                <a:schemeClr val="tx1"/>
              </a:solidFill>
            </a:rPr>
            <a:t> week - about 75% of all neonatal deaths. </a:t>
          </a:r>
        </a:p>
        <a:p>
          <a:r>
            <a:rPr lang="en-US" sz="1800" dirty="0" smtClean="0">
              <a:solidFill>
                <a:schemeClr val="tx1"/>
              </a:solidFill>
            </a:rPr>
            <a:t>	Main causes  - asphyxia, prematurity, and neonatal sepsis (WHO, 2016). </a:t>
          </a:r>
        </a:p>
        <a:p>
          <a:r>
            <a:rPr lang="en-US" sz="1800" b="1" dirty="0" smtClean="0">
              <a:solidFill>
                <a:schemeClr val="tx1"/>
              </a:solidFill>
            </a:rPr>
            <a:t>In Kenya: </a:t>
          </a:r>
        </a:p>
        <a:p>
          <a:r>
            <a:rPr lang="en-US" sz="1800" dirty="0" smtClean="0">
              <a:solidFill>
                <a:schemeClr val="tx1"/>
              </a:solidFill>
            </a:rPr>
            <a:t>Perinatal mortality rate - 28/1000 live births</a:t>
          </a:r>
        </a:p>
        <a:p>
          <a:r>
            <a:rPr lang="en-US" sz="1800" dirty="0" smtClean="0">
              <a:solidFill>
                <a:schemeClr val="tx1"/>
              </a:solidFill>
            </a:rPr>
            <a:t>Neonatal mortality rate - 22/1000 live births (KDHS, 2014).</a:t>
          </a:r>
        </a:p>
        <a:p>
          <a:endParaRPr lang="en-US" sz="1800" dirty="0" smtClean="0">
            <a:solidFill>
              <a:schemeClr val="tx1"/>
            </a:solidFill>
          </a:endParaRPr>
        </a:p>
        <a:p>
          <a:r>
            <a:rPr lang="en-US" sz="1800" b="1" dirty="0" smtClean="0">
              <a:solidFill>
                <a:schemeClr val="tx1"/>
              </a:solidFill>
            </a:rPr>
            <a:t>Proposed Solutions:</a:t>
          </a:r>
        </a:p>
        <a:p>
          <a:r>
            <a:rPr lang="en-US" sz="1800" dirty="0" smtClean="0">
              <a:solidFill>
                <a:schemeClr val="tx1"/>
              </a:solidFill>
            </a:rPr>
            <a:t>1. Simple, low-cost interventions can reduce perinatal and late neonatal deaths, through combined effort of Public Private Partnership (PPP) </a:t>
          </a:r>
        </a:p>
        <a:p>
          <a:r>
            <a:rPr lang="en-US" sz="1800" dirty="0" smtClean="0">
              <a:solidFill>
                <a:schemeClr val="tx1"/>
              </a:solidFill>
            </a:rPr>
            <a:t>2. Public and private sectors in new ways through sharing of risks and responsibilities. </a:t>
          </a:r>
          <a:endParaRPr lang="en-US" sz="1800" dirty="0" smtClean="0">
            <a:latin typeface="Arial" panose="020B0604020202020204" pitchFamily="34" charset="0"/>
            <a:cs typeface="Arial" panose="020B0604020202020204" pitchFamily="34" charset="0"/>
          </a:endParaRPr>
        </a:p>
      </dgm:t>
    </dgm:pt>
    <dgm:pt modelId="{202DF110-850F-483F-B3B8-60BAABBF2625}" type="parTrans" cxnId="{4312F34C-5BFC-4A1D-BC9E-31399E7D1440}">
      <dgm:prSet/>
      <dgm:spPr/>
      <dgm:t>
        <a:bodyPr/>
        <a:lstStyle/>
        <a:p>
          <a:endParaRPr lang="en-US"/>
        </a:p>
      </dgm:t>
    </dgm:pt>
    <dgm:pt modelId="{A4F6C014-1C5C-4EE2-B095-7D61D25B7DB8}" type="sibTrans" cxnId="{4312F34C-5BFC-4A1D-BC9E-31399E7D1440}">
      <dgm:prSet/>
      <dgm:spPr/>
      <dgm:t>
        <a:bodyPr/>
        <a:lstStyle/>
        <a:p>
          <a:endParaRPr lang="en-US"/>
        </a:p>
      </dgm:t>
    </dgm:pt>
    <dgm:pt modelId="{3337D869-66BD-4CC1-A408-30B4EED8C370}">
      <dgm:prSet phldrT="[Text]"/>
      <dgm:spPr/>
      <dgm:t>
        <a:bodyPr/>
        <a:lstStyle/>
        <a:p>
          <a:endParaRPr lang="en-US" b="1" dirty="0">
            <a:solidFill>
              <a:srgbClr val="002F6C"/>
            </a:solidFill>
            <a:latin typeface="Arial" panose="020B0604020202020204" pitchFamily="34" charset="0"/>
            <a:cs typeface="Arial" panose="020B0604020202020204" pitchFamily="34" charset="0"/>
          </a:endParaRPr>
        </a:p>
      </dgm:t>
    </dgm:pt>
    <dgm:pt modelId="{4E041A6C-B457-40E9-90E0-0109876BEAD9}" type="sibTrans" cxnId="{634D957C-8653-4E72-BA89-24395FA9FF4D}">
      <dgm:prSet/>
      <dgm:spPr/>
      <dgm:t>
        <a:bodyPr/>
        <a:lstStyle/>
        <a:p>
          <a:endParaRPr lang="en-US"/>
        </a:p>
      </dgm:t>
    </dgm:pt>
    <dgm:pt modelId="{6844EF13-58BD-410E-BE3B-C7367B677B67}" type="parTrans" cxnId="{634D957C-8653-4E72-BA89-24395FA9FF4D}">
      <dgm:prSet/>
      <dgm:spPr/>
      <dgm:t>
        <a:bodyPr/>
        <a:lstStyle/>
        <a:p>
          <a:endParaRPr lang="en-US"/>
        </a:p>
      </dgm:t>
    </dgm:pt>
    <dgm:pt modelId="{562F4962-C61A-40A8-AD0C-D662D27FC7CD}" type="pres">
      <dgm:prSet presAssocID="{644C8092-0261-4813-8632-AE82075DE75F}" presName="vert0" presStyleCnt="0">
        <dgm:presLayoutVars>
          <dgm:dir/>
          <dgm:animOne val="branch"/>
          <dgm:animLvl val="lvl"/>
        </dgm:presLayoutVars>
      </dgm:prSet>
      <dgm:spPr/>
      <dgm:t>
        <a:bodyPr/>
        <a:lstStyle/>
        <a:p>
          <a:endParaRPr lang="en-US"/>
        </a:p>
      </dgm:t>
    </dgm:pt>
    <dgm:pt modelId="{C51622D2-8A27-4360-9E92-7A7BE1C9A2F9}" type="pres">
      <dgm:prSet presAssocID="{3337D869-66BD-4CC1-A408-30B4EED8C370}" presName="thickLine" presStyleLbl="alignNode1" presStyleIdx="0" presStyleCnt="1"/>
      <dgm:spPr/>
    </dgm:pt>
    <dgm:pt modelId="{F7763B00-B3BC-4A98-8543-CF8141678EE9}" type="pres">
      <dgm:prSet presAssocID="{3337D869-66BD-4CC1-A408-30B4EED8C370}" presName="horz1" presStyleCnt="0"/>
      <dgm:spPr/>
    </dgm:pt>
    <dgm:pt modelId="{D622E341-8484-48F3-9A52-A82A46D420CF}" type="pres">
      <dgm:prSet presAssocID="{3337D869-66BD-4CC1-A408-30B4EED8C370}" presName="tx1" presStyleLbl="revTx" presStyleIdx="0" presStyleCnt="2" custFlipHor="1" custScaleX="17363"/>
      <dgm:spPr/>
      <dgm:t>
        <a:bodyPr/>
        <a:lstStyle/>
        <a:p>
          <a:endParaRPr lang="en-US"/>
        </a:p>
      </dgm:t>
    </dgm:pt>
    <dgm:pt modelId="{0BE92B38-7A26-4162-82CB-341832804979}" type="pres">
      <dgm:prSet presAssocID="{3337D869-66BD-4CC1-A408-30B4EED8C370}" presName="vert1" presStyleCnt="0"/>
      <dgm:spPr/>
    </dgm:pt>
    <dgm:pt modelId="{6B39D43F-341E-4443-90F3-12CBC96EE769}" type="pres">
      <dgm:prSet presAssocID="{5F9E3A2A-04EF-40B6-BB3F-C508A0584961}" presName="vertSpace2a" presStyleCnt="0"/>
      <dgm:spPr/>
    </dgm:pt>
    <dgm:pt modelId="{793377D5-CF15-4482-B5BB-B299F230E6DB}" type="pres">
      <dgm:prSet presAssocID="{5F9E3A2A-04EF-40B6-BB3F-C508A0584961}" presName="horz2" presStyleCnt="0"/>
      <dgm:spPr/>
    </dgm:pt>
    <dgm:pt modelId="{F16DD364-28B9-44C9-AB43-3E144CDD0378}" type="pres">
      <dgm:prSet presAssocID="{5F9E3A2A-04EF-40B6-BB3F-C508A0584961}" presName="horzSpace2" presStyleCnt="0"/>
      <dgm:spPr/>
    </dgm:pt>
    <dgm:pt modelId="{4DE279ED-EE87-4395-A7DF-B4CE1E30B843}" type="pres">
      <dgm:prSet presAssocID="{5F9E3A2A-04EF-40B6-BB3F-C508A0584961}" presName="tx2" presStyleLbl="revTx" presStyleIdx="1" presStyleCnt="2" custScaleX="133654" custScaleY="130024" custLinFactNeighborX="-228" custLinFactNeighborY="-2915"/>
      <dgm:spPr/>
      <dgm:t>
        <a:bodyPr/>
        <a:lstStyle/>
        <a:p>
          <a:endParaRPr lang="en-US"/>
        </a:p>
      </dgm:t>
    </dgm:pt>
    <dgm:pt modelId="{C3B65394-E376-4286-911D-F16AB35EE8DF}" type="pres">
      <dgm:prSet presAssocID="{5F9E3A2A-04EF-40B6-BB3F-C508A0584961}" presName="vert2" presStyleCnt="0"/>
      <dgm:spPr/>
    </dgm:pt>
    <dgm:pt modelId="{B12B2032-C50A-4127-95F3-55DBA1C614A7}" type="pres">
      <dgm:prSet presAssocID="{5F9E3A2A-04EF-40B6-BB3F-C508A0584961}" presName="thinLine2b" presStyleLbl="callout" presStyleIdx="0" presStyleCnt="1" custLinFactNeighborX="-4341" custLinFactNeighborY="-53404"/>
      <dgm:spPr/>
    </dgm:pt>
    <dgm:pt modelId="{28E089AF-35C8-4369-BC2B-3988471349D3}" type="pres">
      <dgm:prSet presAssocID="{5F9E3A2A-04EF-40B6-BB3F-C508A0584961}" presName="vertSpace2b" presStyleCnt="0"/>
      <dgm:spPr/>
    </dgm:pt>
  </dgm:ptLst>
  <dgm:cxnLst>
    <dgm:cxn modelId="{D25B82A1-D539-478C-ADDF-5AD71A4959C4}" type="presOf" srcId="{644C8092-0261-4813-8632-AE82075DE75F}" destId="{562F4962-C61A-40A8-AD0C-D662D27FC7CD}" srcOrd="0" destOrd="0" presId="urn:microsoft.com/office/officeart/2008/layout/LinedList"/>
    <dgm:cxn modelId="{65EDE648-DA9D-47A3-ABE0-FADD8A2236B8}" type="presOf" srcId="{3337D869-66BD-4CC1-A408-30B4EED8C370}" destId="{D622E341-8484-48F3-9A52-A82A46D420CF}" srcOrd="0" destOrd="0" presId="urn:microsoft.com/office/officeart/2008/layout/LinedList"/>
    <dgm:cxn modelId="{0EB92DA3-526B-4D74-AE90-69392804E643}" type="presOf" srcId="{5F9E3A2A-04EF-40B6-BB3F-C508A0584961}" destId="{4DE279ED-EE87-4395-A7DF-B4CE1E30B843}" srcOrd="0" destOrd="0" presId="urn:microsoft.com/office/officeart/2008/layout/LinedList"/>
    <dgm:cxn modelId="{4312F34C-5BFC-4A1D-BC9E-31399E7D1440}" srcId="{3337D869-66BD-4CC1-A408-30B4EED8C370}" destId="{5F9E3A2A-04EF-40B6-BB3F-C508A0584961}" srcOrd="0" destOrd="0" parTransId="{202DF110-850F-483F-B3B8-60BAABBF2625}" sibTransId="{A4F6C014-1C5C-4EE2-B095-7D61D25B7DB8}"/>
    <dgm:cxn modelId="{634D957C-8653-4E72-BA89-24395FA9FF4D}" srcId="{644C8092-0261-4813-8632-AE82075DE75F}" destId="{3337D869-66BD-4CC1-A408-30B4EED8C370}" srcOrd="0" destOrd="0" parTransId="{6844EF13-58BD-410E-BE3B-C7367B677B67}" sibTransId="{4E041A6C-B457-40E9-90E0-0109876BEAD9}"/>
    <dgm:cxn modelId="{D5A2F70E-5723-427B-B196-445C7E112D09}" type="presParOf" srcId="{562F4962-C61A-40A8-AD0C-D662D27FC7CD}" destId="{C51622D2-8A27-4360-9E92-7A7BE1C9A2F9}" srcOrd="0" destOrd="0" presId="urn:microsoft.com/office/officeart/2008/layout/LinedList"/>
    <dgm:cxn modelId="{5693E6C8-D1BE-49A1-B6C7-BCE3A3B14748}" type="presParOf" srcId="{562F4962-C61A-40A8-AD0C-D662D27FC7CD}" destId="{F7763B00-B3BC-4A98-8543-CF8141678EE9}" srcOrd="1" destOrd="0" presId="urn:microsoft.com/office/officeart/2008/layout/LinedList"/>
    <dgm:cxn modelId="{4BB5827C-B483-42B7-95DD-5B64DAA33871}" type="presParOf" srcId="{F7763B00-B3BC-4A98-8543-CF8141678EE9}" destId="{D622E341-8484-48F3-9A52-A82A46D420CF}" srcOrd="0" destOrd="0" presId="urn:microsoft.com/office/officeart/2008/layout/LinedList"/>
    <dgm:cxn modelId="{43C3551A-E945-4826-8EE0-5E65CFEAE173}" type="presParOf" srcId="{F7763B00-B3BC-4A98-8543-CF8141678EE9}" destId="{0BE92B38-7A26-4162-82CB-341832804979}" srcOrd="1" destOrd="0" presId="urn:microsoft.com/office/officeart/2008/layout/LinedList"/>
    <dgm:cxn modelId="{30CA088C-3B7C-4CED-A7F9-7400D3E95C7C}" type="presParOf" srcId="{0BE92B38-7A26-4162-82CB-341832804979}" destId="{6B39D43F-341E-4443-90F3-12CBC96EE769}" srcOrd="0" destOrd="0" presId="urn:microsoft.com/office/officeart/2008/layout/LinedList"/>
    <dgm:cxn modelId="{F6CD604B-3AC8-40F2-A792-3E3C7FA8E67C}" type="presParOf" srcId="{0BE92B38-7A26-4162-82CB-341832804979}" destId="{793377D5-CF15-4482-B5BB-B299F230E6DB}" srcOrd="1" destOrd="0" presId="urn:microsoft.com/office/officeart/2008/layout/LinedList"/>
    <dgm:cxn modelId="{34344BF7-AA53-4F02-BBC9-5960A44517B7}" type="presParOf" srcId="{793377D5-CF15-4482-B5BB-B299F230E6DB}" destId="{F16DD364-28B9-44C9-AB43-3E144CDD0378}" srcOrd="0" destOrd="0" presId="urn:microsoft.com/office/officeart/2008/layout/LinedList"/>
    <dgm:cxn modelId="{056F6ADF-7340-48B2-8842-A59779E96837}" type="presParOf" srcId="{793377D5-CF15-4482-B5BB-B299F230E6DB}" destId="{4DE279ED-EE87-4395-A7DF-B4CE1E30B843}" srcOrd="1" destOrd="0" presId="urn:microsoft.com/office/officeart/2008/layout/LinedList"/>
    <dgm:cxn modelId="{DADCF7F3-9DE2-474F-A3AF-2CF077C50679}" type="presParOf" srcId="{793377D5-CF15-4482-B5BB-B299F230E6DB}" destId="{C3B65394-E376-4286-911D-F16AB35EE8DF}" srcOrd="2" destOrd="0" presId="urn:microsoft.com/office/officeart/2008/layout/LinedList"/>
    <dgm:cxn modelId="{FE61C4BB-671C-4AAE-AAD6-AB038C35DDDF}" type="presParOf" srcId="{0BE92B38-7A26-4162-82CB-341832804979}" destId="{B12B2032-C50A-4127-95F3-55DBA1C614A7}" srcOrd="2" destOrd="0" presId="urn:microsoft.com/office/officeart/2008/layout/LinedList"/>
    <dgm:cxn modelId="{08BD78A3-E762-449F-8BC0-D6DF5A3C7AE2}" type="presParOf" srcId="{0BE92B38-7A26-4162-82CB-341832804979}" destId="{28E089AF-35C8-4369-BC2B-3988471349D3}"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BDC8F9-F2E6-48EF-9942-414FAB1FFD5C}" type="doc">
      <dgm:prSet loTypeId="urn:microsoft.com/office/officeart/2005/8/layout/hList2" loCatId="list" qsTypeId="urn:microsoft.com/office/officeart/2005/8/quickstyle/simple4" qsCatId="simple" csTypeId="urn:microsoft.com/office/officeart/2005/8/colors/accent1_2" csCatId="accent1" phldr="1"/>
      <dgm:spPr/>
      <dgm:t>
        <a:bodyPr/>
        <a:lstStyle/>
        <a:p>
          <a:endParaRPr lang="en-US"/>
        </a:p>
      </dgm:t>
    </dgm:pt>
    <dgm:pt modelId="{17F8E3A6-3F04-460D-9DB9-1CBEFDE487C6}">
      <dgm:prSet phldrT="[Text]"/>
      <dgm:spPr/>
      <dgm:t>
        <a:bodyPr/>
        <a:lstStyle/>
        <a:p>
          <a:r>
            <a:rPr lang="en-US" b="1" dirty="0" smtClean="0">
              <a:solidFill>
                <a:srgbClr val="BA0C2F"/>
              </a:solidFill>
            </a:rPr>
            <a:t>Formative stage</a:t>
          </a:r>
          <a:endParaRPr lang="en-US" b="1" dirty="0">
            <a:solidFill>
              <a:srgbClr val="BA0C2F"/>
            </a:solidFill>
          </a:endParaRPr>
        </a:p>
      </dgm:t>
    </dgm:pt>
    <dgm:pt modelId="{02CE5AA5-12B4-4D78-99A8-CBDBB477AA23}" type="parTrans" cxnId="{5D127E28-0E4A-4DB5-A858-4B528E0AEB32}">
      <dgm:prSet/>
      <dgm:spPr/>
      <dgm:t>
        <a:bodyPr/>
        <a:lstStyle/>
        <a:p>
          <a:endParaRPr lang="en-US"/>
        </a:p>
      </dgm:t>
    </dgm:pt>
    <dgm:pt modelId="{7390B811-DEAE-40BF-9F6F-F7F6CC083F8E}" type="sibTrans" cxnId="{5D127E28-0E4A-4DB5-A858-4B528E0AEB32}">
      <dgm:prSet/>
      <dgm:spPr/>
      <dgm:t>
        <a:bodyPr/>
        <a:lstStyle/>
        <a:p>
          <a:endParaRPr lang="en-US"/>
        </a:p>
      </dgm:t>
    </dgm:pt>
    <dgm:pt modelId="{20A39E43-09A3-4B00-BB28-101706D505EE}">
      <dgm:prSet phldrT="[Text]" custT="1"/>
      <dgm:spPr>
        <a:solidFill>
          <a:srgbClr val="BA0C2F"/>
        </a:solidFill>
      </dgm:spPr>
      <dgm:t>
        <a:bodyPr/>
        <a:lstStyle/>
        <a:p>
          <a:r>
            <a:rPr lang="en-US" sz="1600" dirty="0" smtClean="0"/>
            <a:t>Stakeholder engagement</a:t>
          </a:r>
          <a:endParaRPr lang="en-US" sz="1600" dirty="0"/>
        </a:p>
      </dgm:t>
    </dgm:pt>
    <dgm:pt modelId="{FCF76F74-3CAE-41FF-A9AC-29550C0C8FDA}" type="parTrans" cxnId="{341BFE88-B5F6-4EF6-A704-E7C0F09FA056}">
      <dgm:prSet/>
      <dgm:spPr/>
      <dgm:t>
        <a:bodyPr/>
        <a:lstStyle/>
        <a:p>
          <a:endParaRPr lang="en-US"/>
        </a:p>
      </dgm:t>
    </dgm:pt>
    <dgm:pt modelId="{57528717-0E86-4538-962A-7D8D0B817DDF}" type="sibTrans" cxnId="{341BFE88-B5F6-4EF6-A704-E7C0F09FA056}">
      <dgm:prSet/>
      <dgm:spPr/>
      <dgm:t>
        <a:bodyPr/>
        <a:lstStyle/>
        <a:p>
          <a:endParaRPr lang="en-US"/>
        </a:p>
      </dgm:t>
    </dgm:pt>
    <dgm:pt modelId="{1909FD1F-4CA1-4615-A6FE-B90332ECD4AB}">
      <dgm:prSet phldrT="[Text]"/>
      <dgm:spPr/>
      <dgm:t>
        <a:bodyPr/>
        <a:lstStyle/>
        <a:p>
          <a:r>
            <a:rPr lang="en-US" b="1" dirty="0" smtClean="0">
              <a:solidFill>
                <a:srgbClr val="002F6C"/>
              </a:solidFill>
            </a:rPr>
            <a:t>Setting structures in Place</a:t>
          </a:r>
          <a:endParaRPr lang="en-US" b="1" dirty="0">
            <a:solidFill>
              <a:srgbClr val="002F6C"/>
            </a:solidFill>
          </a:endParaRPr>
        </a:p>
      </dgm:t>
    </dgm:pt>
    <dgm:pt modelId="{FE50A972-18BE-4104-B553-FAF5078380BB}" type="parTrans" cxnId="{02C29633-DDD3-4F33-A6B1-4DE2880B0CBA}">
      <dgm:prSet/>
      <dgm:spPr/>
      <dgm:t>
        <a:bodyPr/>
        <a:lstStyle/>
        <a:p>
          <a:endParaRPr lang="en-US"/>
        </a:p>
      </dgm:t>
    </dgm:pt>
    <dgm:pt modelId="{02F31FFC-EB94-41B4-BAC4-5A70E069DF03}" type="sibTrans" cxnId="{02C29633-DDD3-4F33-A6B1-4DE2880B0CBA}">
      <dgm:prSet/>
      <dgm:spPr/>
      <dgm:t>
        <a:bodyPr/>
        <a:lstStyle/>
        <a:p>
          <a:endParaRPr lang="en-US"/>
        </a:p>
      </dgm:t>
    </dgm:pt>
    <dgm:pt modelId="{1028D767-B58B-42D0-BFBE-4A155A119C08}">
      <dgm:prSet phldrT="[Text]" custT="1"/>
      <dgm:spPr>
        <a:solidFill>
          <a:srgbClr val="002F6C"/>
        </a:solidFill>
      </dgm:spPr>
      <dgm:t>
        <a:bodyPr/>
        <a:lstStyle/>
        <a:p>
          <a:r>
            <a:rPr lang="en-US" sz="1600" dirty="0" smtClean="0"/>
            <a:t>MPDSR committee formation</a:t>
          </a:r>
          <a:endParaRPr lang="en-US" sz="1600" dirty="0"/>
        </a:p>
      </dgm:t>
    </dgm:pt>
    <dgm:pt modelId="{9C287E84-C6DD-42A1-8B18-1E163DFA9202}" type="parTrans" cxnId="{6F2721FC-1A5C-4E8E-889B-C8757F5E75A5}">
      <dgm:prSet/>
      <dgm:spPr/>
      <dgm:t>
        <a:bodyPr/>
        <a:lstStyle/>
        <a:p>
          <a:endParaRPr lang="en-US"/>
        </a:p>
      </dgm:t>
    </dgm:pt>
    <dgm:pt modelId="{0A57AD74-0A2F-405E-9292-DBBE005D4DB2}" type="sibTrans" cxnId="{6F2721FC-1A5C-4E8E-889B-C8757F5E75A5}">
      <dgm:prSet/>
      <dgm:spPr/>
      <dgm:t>
        <a:bodyPr/>
        <a:lstStyle/>
        <a:p>
          <a:endParaRPr lang="en-US"/>
        </a:p>
      </dgm:t>
    </dgm:pt>
    <dgm:pt modelId="{FF614384-39C2-41D8-BCAB-F1C8B79459A0}">
      <dgm:prSet phldrT="[Text]"/>
      <dgm:spPr/>
      <dgm:t>
        <a:bodyPr/>
        <a:lstStyle/>
        <a:p>
          <a:r>
            <a:rPr lang="en-US" b="1" dirty="0" smtClean="0">
              <a:solidFill>
                <a:srgbClr val="651D32"/>
              </a:solidFill>
            </a:rPr>
            <a:t>Actual Implementation</a:t>
          </a:r>
          <a:endParaRPr lang="en-US" b="1" dirty="0">
            <a:solidFill>
              <a:srgbClr val="651D32"/>
            </a:solidFill>
          </a:endParaRPr>
        </a:p>
      </dgm:t>
    </dgm:pt>
    <dgm:pt modelId="{8CC7053A-0EE7-4FD8-8A68-F01B6B0B4E90}" type="parTrans" cxnId="{5A31253E-5B4A-48CF-819D-BCBFEA56FFCB}">
      <dgm:prSet/>
      <dgm:spPr/>
      <dgm:t>
        <a:bodyPr/>
        <a:lstStyle/>
        <a:p>
          <a:endParaRPr lang="en-US"/>
        </a:p>
      </dgm:t>
    </dgm:pt>
    <dgm:pt modelId="{ECEB070E-C2D2-4561-85A0-94EEC35014F8}" type="sibTrans" cxnId="{5A31253E-5B4A-48CF-819D-BCBFEA56FFCB}">
      <dgm:prSet/>
      <dgm:spPr/>
      <dgm:t>
        <a:bodyPr/>
        <a:lstStyle/>
        <a:p>
          <a:endParaRPr lang="en-US"/>
        </a:p>
      </dgm:t>
    </dgm:pt>
    <dgm:pt modelId="{24D79C5E-309D-4CD5-8DF4-A0487FCA28BE}">
      <dgm:prSet phldrT="[Text]"/>
      <dgm:spPr>
        <a:solidFill>
          <a:srgbClr val="651D32"/>
        </a:solidFill>
      </dgm:spPr>
      <dgm:t>
        <a:bodyPr/>
        <a:lstStyle/>
        <a:p>
          <a:r>
            <a:rPr lang="en-US" dirty="0" smtClean="0"/>
            <a:t>Review of all maternal and perinatal deaths through monthly meetings (25 babies born with mild to severe asphyxia (APGAR score&lt;7) 4 NDs reviewed and 19 FSBs reviewed.</a:t>
          </a:r>
          <a:endParaRPr lang="en-US" dirty="0"/>
        </a:p>
      </dgm:t>
    </dgm:pt>
    <dgm:pt modelId="{064C6036-4754-499B-90C9-F524B35CEE33}" type="parTrans" cxnId="{BAF6D183-17BF-43E5-B917-2512EF689D0D}">
      <dgm:prSet/>
      <dgm:spPr/>
      <dgm:t>
        <a:bodyPr/>
        <a:lstStyle/>
        <a:p>
          <a:endParaRPr lang="en-US"/>
        </a:p>
      </dgm:t>
    </dgm:pt>
    <dgm:pt modelId="{6779A822-A28C-448D-90A2-FC3EB03A23FA}" type="sibTrans" cxnId="{BAF6D183-17BF-43E5-B917-2512EF689D0D}">
      <dgm:prSet/>
      <dgm:spPr/>
      <dgm:t>
        <a:bodyPr/>
        <a:lstStyle/>
        <a:p>
          <a:endParaRPr lang="en-US"/>
        </a:p>
      </dgm:t>
    </dgm:pt>
    <dgm:pt modelId="{FDF7F549-718F-46D0-885E-E5BC71EF69C4}">
      <dgm:prSet custT="1"/>
      <dgm:spPr>
        <a:solidFill>
          <a:srgbClr val="BA0C2F"/>
        </a:solidFill>
      </dgm:spPr>
      <dgm:t>
        <a:bodyPr/>
        <a:lstStyle/>
        <a:p>
          <a:r>
            <a:rPr lang="en-US" sz="1600" dirty="0" err="1" smtClean="0"/>
            <a:t>EmONC</a:t>
          </a:r>
          <a:r>
            <a:rPr lang="en-US" sz="1600" dirty="0" smtClean="0"/>
            <a:t> assessment</a:t>
          </a:r>
          <a:endParaRPr lang="en-US" sz="1600" dirty="0"/>
        </a:p>
      </dgm:t>
    </dgm:pt>
    <dgm:pt modelId="{492622A7-BDDD-44D0-AB40-FCD3CE92F21F}" type="parTrans" cxnId="{F11D304D-5FCF-420D-B25F-AA84AAA58C03}">
      <dgm:prSet/>
      <dgm:spPr/>
      <dgm:t>
        <a:bodyPr/>
        <a:lstStyle/>
        <a:p>
          <a:endParaRPr lang="en-US"/>
        </a:p>
      </dgm:t>
    </dgm:pt>
    <dgm:pt modelId="{5BD73484-2FF7-4E90-AA11-EF1756BA0430}" type="sibTrans" cxnId="{F11D304D-5FCF-420D-B25F-AA84AAA58C03}">
      <dgm:prSet/>
      <dgm:spPr/>
      <dgm:t>
        <a:bodyPr/>
        <a:lstStyle/>
        <a:p>
          <a:endParaRPr lang="en-US"/>
        </a:p>
      </dgm:t>
    </dgm:pt>
    <dgm:pt modelId="{E7BE172C-DF93-4A99-9184-898613D86B83}">
      <dgm:prSet custT="1"/>
      <dgm:spPr>
        <a:solidFill>
          <a:srgbClr val="002F6C"/>
        </a:solidFill>
      </dgm:spPr>
      <dgm:t>
        <a:bodyPr/>
        <a:lstStyle/>
        <a:p>
          <a:r>
            <a:rPr lang="en-US" sz="1600" dirty="0" smtClean="0"/>
            <a:t>QIT and departmental WITs formed</a:t>
          </a:r>
          <a:endParaRPr lang="en-US" sz="1600" dirty="0"/>
        </a:p>
      </dgm:t>
    </dgm:pt>
    <dgm:pt modelId="{007AFEEF-9A5A-4F3C-933D-98749BC3BB0B}" type="parTrans" cxnId="{8C223E1A-5C2C-4BE4-BED5-2707B69AC6AF}">
      <dgm:prSet/>
      <dgm:spPr/>
      <dgm:t>
        <a:bodyPr/>
        <a:lstStyle/>
        <a:p>
          <a:endParaRPr lang="en-US"/>
        </a:p>
      </dgm:t>
    </dgm:pt>
    <dgm:pt modelId="{01224553-2A71-4606-8BB0-4FBE156FF25A}" type="sibTrans" cxnId="{8C223E1A-5C2C-4BE4-BED5-2707B69AC6AF}">
      <dgm:prSet/>
      <dgm:spPr/>
      <dgm:t>
        <a:bodyPr/>
        <a:lstStyle/>
        <a:p>
          <a:endParaRPr lang="en-US"/>
        </a:p>
      </dgm:t>
    </dgm:pt>
    <dgm:pt modelId="{0493858B-9C20-4F9E-9BC0-5A23A2C1EC17}">
      <dgm:prSet custT="1"/>
      <dgm:spPr>
        <a:solidFill>
          <a:srgbClr val="002F6C"/>
        </a:solidFill>
      </dgm:spPr>
      <dgm:t>
        <a:bodyPr/>
        <a:lstStyle/>
        <a:p>
          <a:r>
            <a:rPr lang="en-US" sz="1600" dirty="0" smtClean="0"/>
            <a:t>Development of CME and mentorship</a:t>
          </a:r>
          <a:endParaRPr lang="en-US" sz="1600" dirty="0"/>
        </a:p>
      </dgm:t>
    </dgm:pt>
    <dgm:pt modelId="{BC23136C-1163-4122-83CC-E6E2D2839D96}" type="parTrans" cxnId="{657E02E6-12BB-4ED8-A141-C6699396B8D4}">
      <dgm:prSet/>
      <dgm:spPr/>
      <dgm:t>
        <a:bodyPr/>
        <a:lstStyle/>
        <a:p>
          <a:endParaRPr lang="en-US"/>
        </a:p>
      </dgm:t>
    </dgm:pt>
    <dgm:pt modelId="{0E41D833-F674-4117-90BB-330FFFA58782}" type="sibTrans" cxnId="{657E02E6-12BB-4ED8-A141-C6699396B8D4}">
      <dgm:prSet/>
      <dgm:spPr/>
      <dgm:t>
        <a:bodyPr/>
        <a:lstStyle/>
        <a:p>
          <a:endParaRPr lang="en-US"/>
        </a:p>
      </dgm:t>
    </dgm:pt>
    <dgm:pt modelId="{2A46DD47-DA4B-4A81-B2C0-9FC8DCF1BEC7}">
      <dgm:prSet/>
      <dgm:spPr>
        <a:solidFill>
          <a:srgbClr val="651D32"/>
        </a:solidFill>
      </dgm:spPr>
      <dgm:t>
        <a:bodyPr/>
        <a:lstStyle/>
        <a:p>
          <a:r>
            <a:rPr lang="en-US" smtClean="0"/>
            <a:t>Monthly WIT meetings to review progress</a:t>
          </a:r>
          <a:endParaRPr lang="en-US" dirty="0"/>
        </a:p>
      </dgm:t>
    </dgm:pt>
    <dgm:pt modelId="{163A0E9C-1597-4DF5-98E2-83BEB30DDB58}" type="parTrans" cxnId="{FA120A11-E91C-453C-93E2-82EB19B1979E}">
      <dgm:prSet/>
      <dgm:spPr/>
      <dgm:t>
        <a:bodyPr/>
        <a:lstStyle/>
        <a:p>
          <a:endParaRPr lang="en-US"/>
        </a:p>
      </dgm:t>
    </dgm:pt>
    <dgm:pt modelId="{E28C9761-3D7D-4955-B268-525CB311C308}" type="sibTrans" cxnId="{FA120A11-E91C-453C-93E2-82EB19B1979E}">
      <dgm:prSet/>
      <dgm:spPr/>
      <dgm:t>
        <a:bodyPr/>
        <a:lstStyle/>
        <a:p>
          <a:endParaRPr lang="en-US"/>
        </a:p>
      </dgm:t>
    </dgm:pt>
    <dgm:pt modelId="{5288015F-4DC4-4207-9158-44C48AEA9C09}">
      <dgm:prSet/>
      <dgm:spPr>
        <a:solidFill>
          <a:srgbClr val="651D32"/>
        </a:solidFill>
      </dgm:spPr>
      <dgm:t>
        <a:bodyPr/>
        <a:lstStyle/>
        <a:p>
          <a:r>
            <a:rPr lang="en-US" smtClean="0"/>
            <a:t>Bi-weekly mentorships in maternity by the Sub County Mentors</a:t>
          </a:r>
          <a:endParaRPr lang="en-US" dirty="0"/>
        </a:p>
      </dgm:t>
    </dgm:pt>
    <dgm:pt modelId="{19B59FE3-913F-491A-8014-5A403D57CB42}" type="parTrans" cxnId="{03B7EE8D-454A-41BF-AC85-ED05C2C8C504}">
      <dgm:prSet/>
      <dgm:spPr/>
      <dgm:t>
        <a:bodyPr/>
        <a:lstStyle/>
        <a:p>
          <a:endParaRPr lang="en-US"/>
        </a:p>
      </dgm:t>
    </dgm:pt>
    <dgm:pt modelId="{F513C9F4-7B67-495B-A540-226CAFCBAE2E}" type="sibTrans" cxnId="{03B7EE8D-454A-41BF-AC85-ED05C2C8C504}">
      <dgm:prSet/>
      <dgm:spPr/>
      <dgm:t>
        <a:bodyPr/>
        <a:lstStyle/>
        <a:p>
          <a:endParaRPr lang="en-US"/>
        </a:p>
      </dgm:t>
    </dgm:pt>
    <dgm:pt modelId="{4ED1E831-92AA-4B83-B73F-D86BB1AD1D3F}">
      <dgm:prSet/>
      <dgm:spPr>
        <a:solidFill>
          <a:srgbClr val="651D32"/>
        </a:solidFill>
      </dgm:spPr>
      <dgm:t>
        <a:bodyPr/>
        <a:lstStyle/>
        <a:p>
          <a:r>
            <a:rPr lang="en-US" smtClean="0"/>
            <a:t>Quarterly data review meetings</a:t>
          </a:r>
          <a:endParaRPr lang="en-US" dirty="0"/>
        </a:p>
      </dgm:t>
    </dgm:pt>
    <dgm:pt modelId="{DD8F58CC-7635-40ED-99AA-83391DD8373D}" type="parTrans" cxnId="{F28FD550-8105-489B-978C-EBEDF15B08E0}">
      <dgm:prSet/>
      <dgm:spPr/>
      <dgm:t>
        <a:bodyPr/>
        <a:lstStyle/>
        <a:p>
          <a:endParaRPr lang="en-US"/>
        </a:p>
      </dgm:t>
    </dgm:pt>
    <dgm:pt modelId="{5D281371-0311-4577-A3E7-C474D2F7CA98}" type="sibTrans" cxnId="{F28FD550-8105-489B-978C-EBEDF15B08E0}">
      <dgm:prSet/>
      <dgm:spPr/>
      <dgm:t>
        <a:bodyPr/>
        <a:lstStyle/>
        <a:p>
          <a:endParaRPr lang="en-US"/>
        </a:p>
      </dgm:t>
    </dgm:pt>
    <dgm:pt modelId="{6558BFB0-01AF-4519-A2A8-A6B2858C742E}">
      <dgm:prSet/>
      <dgm:spPr>
        <a:solidFill>
          <a:srgbClr val="651D32"/>
        </a:solidFill>
      </dgm:spPr>
      <dgm:t>
        <a:bodyPr/>
        <a:lstStyle/>
        <a:p>
          <a:r>
            <a:rPr lang="en-US" smtClean="0"/>
            <a:t>Provision and orientation on key SOPs/Job Aids, equipment</a:t>
          </a:r>
          <a:endParaRPr lang="en-US" dirty="0"/>
        </a:p>
      </dgm:t>
    </dgm:pt>
    <dgm:pt modelId="{8A37FD59-8A3C-4B3E-A354-A381B4268033}" type="parTrans" cxnId="{11CB5AD1-9BD0-4009-8DB5-3CE884781431}">
      <dgm:prSet/>
      <dgm:spPr/>
      <dgm:t>
        <a:bodyPr/>
        <a:lstStyle/>
        <a:p>
          <a:endParaRPr lang="en-US"/>
        </a:p>
      </dgm:t>
    </dgm:pt>
    <dgm:pt modelId="{C39AC705-65B4-416A-A644-0BA0EA16733C}" type="sibTrans" cxnId="{11CB5AD1-9BD0-4009-8DB5-3CE884781431}">
      <dgm:prSet/>
      <dgm:spPr/>
      <dgm:t>
        <a:bodyPr/>
        <a:lstStyle/>
        <a:p>
          <a:endParaRPr lang="en-US"/>
        </a:p>
      </dgm:t>
    </dgm:pt>
    <dgm:pt modelId="{C5CDFFA2-7D9F-4E30-831B-31987224B996}">
      <dgm:prSet/>
      <dgm:spPr>
        <a:solidFill>
          <a:srgbClr val="651D32"/>
        </a:solidFill>
      </dgm:spPr>
      <dgm:t>
        <a:bodyPr/>
        <a:lstStyle/>
        <a:p>
          <a:r>
            <a:rPr lang="en-US" dirty="0" smtClean="0"/>
            <a:t>Quarterly Sub County Supportive Supervision</a:t>
          </a:r>
          <a:endParaRPr lang="en-US" dirty="0"/>
        </a:p>
      </dgm:t>
    </dgm:pt>
    <dgm:pt modelId="{3CCE1A39-B3F6-4466-AECC-DCC6FF601A01}" type="parTrans" cxnId="{5E25FEFC-1780-43E5-95F0-BC4FA626A7F3}">
      <dgm:prSet/>
      <dgm:spPr/>
      <dgm:t>
        <a:bodyPr/>
        <a:lstStyle/>
        <a:p>
          <a:endParaRPr lang="en-US"/>
        </a:p>
      </dgm:t>
    </dgm:pt>
    <dgm:pt modelId="{FB17259E-0AE5-4C6C-875A-3C0B89A5037D}" type="sibTrans" cxnId="{5E25FEFC-1780-43E5-95F0-BC4FA626A7F3}">
      <dgm:prSet/>
      <dgm:spPr/>
      <dgm:t>
        <a:bodyPr/>
        <a:lstStyle/>
        <a:p>
          <a:endParaRPr lang="en-US"/>
        </a:p>
      </dgm:t>
    </dgm:pt>
    <dgm:pt modelId="{460CFFAA-AB24-4173-9EF9-FD649F4474F9}" type="pres">
      <dgm:prSet presAssocID="{35BDC8F9-F2E6-48EF-9942-414FAB1FFD5C}" presName="linearFlow" presStyleCnt="0">
        <dgm:presLayoutVars>
          <dgm:dir/>
          <dgm:animLvl val="lvl"/>
          <dgm:resizeHandles/>
        </dgm:presLayoutVars>
      </dgm:prSet>
      <dgm:spPr/>
      <dgm:t>
        <a:bodyPr/>
        <a:lstStyle/>
        <a:p>
          <a:endParaRPr lang="en-US"/>
        </a:p>
      </dgm:t>
    </dgm:pt>
    <dgm:pt modelId="{FD840F72-8929-4630-B2FE-5EA27BAB9E47}" type="pres">
      <dgm:prSet presAssocID="{17F8E3A6-3F04-460D-9DB9-1CBEFDE487C6}" presName="compositeNode" presStyleCnt="0">
        <dgm:presLayoutVars>
          <dgm:bulletEnabled val="1"/>
        </dgm:presLayoutVars>
      </dgm:prSet>
      <dgm:spPr/>
    </dgm:pt>
    <dgm:pt modelId="{6DAC381C-F8B6-4D0B-BB9A-29BD30302045}" type="pres">
      <dgm:prSet presAssocID="{17F8E3A6-3F04-460D-9DB9-1CBEFDE487C6}" presName="image"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5000" b="-15000"/>
          </a:stretch>
        </a:blipFill>
      </dgm:spPr>
    </dgm:pt>
    <dgm:pt modelId="{92D8A37F-A848-40A2-A81C-AFB95F3387BF}" type="pres">
      <dgm:prSet presAssocID="{17F8E3A6-3F04-460D-9DB9-1CBEFDE487C6}" presName="childNode" presStyleLbl="node1" presStyleIdx="0" presStyleCnt="3">
        <dgm:presLayoutVars>
          <dgm:bulletEnabled val="1"/>
        </dgm:presLayoutVars>
      </dgm:prSet>
      <dgm:spPr/>
      <dgm:t>
        <a:bodyPr/>
        <a:lstStyle/>
        <a:p>
          <a:endParaRPr lang="en-US"/>
        </a:p>
      </dgm:t>
    </dgm:pt>
    <dgm:pt modelId="{7E090569-C576-4D51-A536-68F757EDB3DE}" type="pres">
      <dgm:prSet presAssocID="{17F8E3A6-3F04-460D-9DB9-1CBEFDE487C6}" presName="parentNode" presStyleLbl="revTx" presStyleIdx="0" presStyleCnt="3">
        <dgm:presLayoutVars>
          <dgm:chMax val="0"/>
          <dgm:bulletEnabled val="1"/>
        </dgm:presLayoutVars>
      </dgm:prSet>
      <dgm:spPr/>
      <dgm:t>
        <a:bodyPr/>
        <a:lstStyle/>
        <a:p>
          <a:endParaRPr lang="en-US"/>
        </a:p>
      </dgm:t>
    </dgm:pt>
    <dgm:pt modelId="{F0FB5483-1612-42F8-A23A-473DC3E034CB}" type="pres">
      <dgm:prSet presAssocID="{7390B811-DEAE-40BF-9F6F-F7F6CC083F8E}" presName="sibTrans" presStyleCnt="0"/>
      <dgm:spPr/>
    </dgm:pt>
    <dgm:pt modelId="{9D189FFD-2972-4F3F-8AC0-9CE8A52D290C}" type="pres">
      <dgm:prSet presAssocID="{1909FD1F-4CA1-4615-A6FE-B90332ECD4AB}" presName="compositeNode" presStyleCnt="0">
        <dgm:presLayoutVars>
          <dgm:bulletEnabled val="1"/>
        </dgm:presLayoutVars>
      </dgm:prSet>
      <dgm:spPr/>
    </dgm:pt>
    <dgm:pt modelId="{4E6F309F-482F-4100-85AD-9EF77371B60B}" type="pres">
      <dgm:prSet presAssocID="{1909FD1F-4CA1-4615-A6FE-B90332ECD4AB}" presName="imag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49000" r="-49000"/>
          </a:stretch>
        </a:blipFill>
      </dgm:spPr>
      <dgm:t>
        <a:bodyPr/>
        <a:lstStyle/>
        <a:p>
          <a:endParaRPr lang="en-US"/>
        </a:p>
      </dgm:t>
    </dgm:pt>
    <dgm:pt modelId="{0323F884-3CA5-465D-8A68-105AC8D2DA35}" type="pres">
      <dgm:prSet presAssocID="{1909FD1F-4CA1-4615-A6FE-B90332ECD4AB}" presName="childNode" presStyleLbl="node1" presStyleIdx="1" presStyleCnt="3">
        <dgm:presLayoutVars>
          <dgm:bulletEnabled val="1"/>
        </dgm:presLayoutVars>
      </dgm:prSet>
      <dgm:spPr/>
      <dgm:t>
        <a:bodyPr/>
        <a:lstStyle/>
        <a:p>
          <a:endParaRPr lang="en-US"/>
        </a:p>
      </dgm:t>
    </dgm:pt>
    <dgm:pt modelId="{307BC89E-E1CE-4707-BC38-646D1CBB48F5}" type="pres">
      <dgm:prSet presAssocID="{1909FD1F-4CA1-4615-A6FE-B90332ECD4AB}" presName="parentNode" presStyleLbl="revTx" presStyleIdx="1" presStyleCnt="3">
        <dgm:presLayoutVars>
          <dgm:chMax val="0"/>
          <dgm:bulletEnabled val="1"/>
        </dgm:presLayoutVars>
      </dgm:prSet>
      <dgm:spPr/>
      <dgm:t>
        <a:bodyPr/>
        <a:lstStyle/>
        <a:p>
          <a:endParaRPr lang="en-US"/>
        </a:p>
      </dgm:t>
    </dgm:pt>
    <dgm:pt modelId="{F3A1D41F-BFEA-4180-B53D-AACCFD017537}" type="pres">
      <dgm:prSet presAssocID="{02F31FFC-EB94-41B4-BAC4-5A70E069DF03}" presName="sibTrans" presStyleCnt="0"/>
      <dgm:spPr/>
    </dgm:pt>
    <dgm:pt modelId="{2E43A928-6D23-4D28-82F5-0A307662F953}" type="pres">
      <dgm:prSet presAssocID="{FF614384-39C2-41D8-BCAB-F1C8B79459A0}" presName="compositeNode" presStyleCnt="0">
        <dgm:presLayoutVars>
          <dgm:bulletEnabled val="1"/>
        </dgm:presLayoutVars>
      </dgm:prSet>
      <dgm:spPr/>
    </dgm:pt>
    <dgm:pt modelId="{1C87987E-121D-4546-8F24-2CCDA499CAAE}" type="pres">
      <dgm:prSet presAssocID="{FF614384-39C2-41D8-BCAB-F1C8B79459A0}"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en-US"/>
        </a:p>
      </dgm:t>
    </dgm:pt>
    <dgm:pt modelId="{F78FA51A-2340-4206-872A-1BE323EEFEEA}" type="pres">
      <dgm:prSet presAssocID="{FF614384-39C2-41D8-BCAB-F1C8B79459A0}" presName="childNode" presStyleLbl="node1" presStyleIdx="2" presStyleCnt="3">
        <dgm:presLayoutVars>
          <dgm:bulletEnabled val="1"/>
        </dgm:presLayoutVars>
      </dgm:prSet>
      <dgm:spPr/>
      <dgm:t>
        <a:bodyPr/>
        <a:lstStyle/>
        <a:p>
          <a:endParaRPr lang="en-US"/>
        </a:p>
      </dgm:t>
    </dgm:pt>
    <dgm:pt modelId="{7B51E878-49DD-4663-8B71-050556052DC1}" type="pres">
      <dgm:prSet presAssocID="{FF614384-39C2-41D8-BCAB-F1C8B79459A0}" presName="parentNode" presStyleLbl="revTx" presStyleIdx="2" presStyleCnt="3">
        <dgm:presLayoutVars>
          <dgm:chMax val="0"/>
          <dgm:bulletEnabled val="1"/>
        </dgm:presLayoutVars>
      </dgm:prSet>
      <dgm:spPr/>
      <dgm:t>
        <a:bodyPr/>
        <a:lstStyle/>
        <a:p>
          <a:endParaRPr lang="en-US"/>
        </a:p>
      </dgm:t>
    </dgm:pt>
  </dgm:ptLst>
  <dgm:cxnLst>
    <dgm:cxn modelId="{11CB5AD1-9BD0-4009-8DB5-3CE884781431}" srcId="{FF614384-39C2-41D8-BCAB-F1C8B79459A0}" destId="{6558BFB0-01AF-4519-A2A8-A6B2858C742E}" srcOrd="4" destOrd="0" parTransId="{8A37FD59-8A3C-4B3E-A354-A381B4268033}" sibTransId="{C39AC705-65B4-416A-A644-0BA0EA16733C}"/>
    <dgm:cxn modelId="{00267CDA-95A9-4687-824A-36AD02F1DCF2}" type="presOf" srcId="{2A46DD47-DA4B-4A81-B2C0-9FC8DCF1BEC7}" destId="{F78FA51A-2340-4206-872A-1BE323EEFEEA}" srcOrd="0" destOrd="1" presId="urn:microsoft.com/office/officeart/2005/8/layout/hList2"/>
    <dgm:cxn modelId="{5E25FEFC-1780-43E5-95F0-BC4FA626A7F3}" srcId="{FF614384-39C2-41D8-BCAB-F1C8B79459A0}" destId="{C5CDFFA2-7D9F-4E30-831B-31987224B996}" srcOrd="5" destOrd="0" parTransId="{3CCE1A39-B3F6-4466-AECC-DCC6FF601A01}" sibTransId="{FB17259E-0AE5-4C6C-875A-3C0B89A5037D}"/>
    <dgm:cxn modelId="{F28FD550-8105-489B-978C-EBEDF15B08E0}" srcId="{FF614384-39C2-41D8-BCAB-F1C8B79459A0}" destId="{4ED1E831-92AA-4B83-B73F-D86BB1AD1D3F}" srcOrd="3" destOrd="0" parTransId="{DD8F58CC-7635-40ED-99AA-83391DD8373D}" sibTransId="{5D281371-0311-4577-A3E7-C474D2F7CA98}"/>
    <dgm:cxn modelId="{8C223E1A-5C2C-4BE4-BED5-2707B69AC6AF}" srcId="{1909FD1F-4CA1-4615-A6FE-B90332ECD4AB}" destId="{E7BE172C-DF93-4A99-9184-898613D86B83}" srcOrd="1" destOrd="0" parTransId="{007AFEEF-9A5A-4F3C-933D-98749BC3BB0B}" sibTransId="{01224553-2A71-4606-8BB0-4FBE156FF25A}"/>
    <dgm:cxn modelId="{26877197-E22A-4024-8E07-DD8143F378FF}" type="presOf" srcId="{FDF7F549-718F-46D0-885E-E5BC71EF69C4}" destId="{92D8A37F-A848-40A2-A81C-AFB95F3387BF}" srcOrd="0" destOrd="1" presId="urn:microsoft.com/office/officeart/2005/8/layout/hList2"/>
    <dgm:cxn modelId="{A2912BAD-3366-46E9-919F-F4DCE637628D}" type="presOf" srcId="{20A39E43-09A3-4B00-BB28-101706D505EE}" destId="{92D8A37F-A848-40A2-A81C-AFB95F3387BF}" srcOrd="0" destOrd="0" presId="urn:microsoft.com/office/officeart/2005/8/layout/hList2"/>
    <dgm:cxn modelId="{19686303-D573-4D45-A3A8-BA3F98FDF5D3}" type="presOf" srcId="{6558BFB0-01AF-4519-A2A8-A6B2858C742E}" destId="{F78FA51A-2340-4206-872A-1BE323EEFEEA}" srcOrd="0" destOrd="4" presId="urn:microsoft.com/office/officeart/2005/8/layout/hList2"/>
    <dgm:cxn modelId="{657E02E6-12BB-4ED8-A141-C6699396B8D4}" srcId="{1909FD1F-4CA1-4615-A6FE-B90332ECD4AB}" destId="{0493858B-9C20-4F9E-9BC0-5A23A2C1EC17}" srcOrd="2" destOrd="0" parTransId="{BC23136C-1163-4122-83CC-E6E2D2839D96}" sibTransId="{0E41D833-F674-4117-90BB-330FFFA58782}"/>
    <dgm:cxn modelId="{D89A05CD-9484-4EAB-BBCE-D240D38E669F}" type="presOf" srcId="{E7BE172C-DF93-4A99-9184-898613D86B83}" destId="{0323F884-3CA5-465D-8A68-105AC8D2DA35}" srcOrd="0" destOrd="1" presId="urn:microsoft.com/office/officeart/2005/8/layout/hList2"/>
    <dgm:cxn modelId="{2FBAD844-3A1C-4290-A2EF-FE7701C189ED}" type="presOf" srcId="{1909FD1F-4CA1-4615-A6FE-B90332ECD4AB}" destId="{307BC89E-E1CE-4707-BC38-646D1CBB48F5}" srcOrd="0" destOrd="0" presId="urn:microsoft.com/office/officeart/2005/8/layout/hList2"/>
    <dgm:cxn modelId="{341BFE88-B5F6-4EF6-A704-E7C0F09FA056}" srcId="{17F8E3A6-3F04-460D-9DB9-1CBEFDE487C6}" destId="{20A39E43-09A3-4B00-BB28-101706D505EE}" srcOrd="0" destOrd="0" parTransId="{FCF76F74-3CAE-41FF-A9AC-29550C0C8FDA}" sibTransId="{57528717-0E86-4538-962A-7D8D0B817DDF}"/>
    <dgm:cxn modelId="{FA120A11-E91C-453C-93E2-82EB19B1979E}" srcId="{FF614384-39C2-41D8-BCAB-F1C8B79459A0}" destId="{2A46DD47-DA4B-4A81-B2C0-9FC8DCF1BEC7}" srcOrd="1" destOrd="0" parTransId="{163A0E9C-1597-4DF5-98E2-83BEB30DDB58}" sibTransId="{E28C9761-3D7D-4955-B268-525CB311C308}"/>
    <dgm:cxn modelId="{02C29633-DDD3-4F33-A6B1-4DE2880B0CBA}" srcId="{35BDC8F9-F2E6-48EF-9942-414FAB1FFD5C}" destId="{1909FD1F-4CA1-4615-A6FE-B90332ECD4AB}" srcOrd="1" destOrd="0" parTransId="{FE50A972-18BE-4104-B553-FAF5078380BB}" sibTransId="{02F31FFC-EB94-41B4-BAC4-5A70E069DF03}"/>
    <dgm:cxn modelId="{218B2E94-2218-4A43-A541-1CFBE1165D23}" type="presOf" srcId="{1028D767-B58B-42D0-BFBE-4A155A119C08}" destId="{0323F884-3CA5-465D-8A68-105AC8D2DA35}" srcOrd="0" destOrd="0" presId="urn:microsoft.com/office/officeart/2005/8/layout/hList2"/>
    <dgm:cxn modelId="{09B44FF8-8089-4317-9527-EDF8B34012F2}" type="presOf" srcId="{4ED1E831-92AA-4B83-B73F-D86BB1AD1D3F}" destId="{F78FA51A-2340-4206-872A-1BE323EEFEEA}" srcOrd="0" destOrd="3" presId="urn:microsoft.com/office/officeart/2005/8/layout/hList2"/>
    <dgm:cxn modelId="{BAF6D183-17BF-43E5-B917-2512EF689D0D}" srcId="{FF614384-39C2-41D8-BCAB-F1C8B79459A0}" destId="{24D79C5E-309D-4CD5-8DF4-A0487FCA28BE}" srcOrd="0" destOrd="0" parTransId="{064C6036-4754-499B-90C9-F524B35CEE33}" sibTransId="{6779A822-A28C-448D-90A2-FC3EB03A23FA}"/>
    <dgm:cxn modelId="{03B7EE8D-454A-41BF-AC85-ED05C2C8C504}" srcId="{FF614384-39C2-41D8-BCAB-F1C8B79459A0}" destId="{5288015F-4DC4-4207-9158-44C48AEA9C09}" srcOrd="2" destOrd="0" parTransId="{19B59FE3-913F-491A-8014-5A403D57CB42}" sibTransId="{F513C9F4-7B67-495B-A540-226CAFCBAE2E}"/>
    <dgm:cxn modelId="{5D127E28-0E4A-4DB5-A858-4B528E0AEB32}" srcId="{35BDC8F9-F2E6-48EF-9942-414FAB1FFD5C}" destId="{17F8E3A6-3F04-460D-9DB9-1CBEFDE487C6}" srcOrd="0" destOrd="0" parTransId="{02CE5AA5-12B4-4D78-99A8-CBDBB477AA23}" sibTransId="{7390B811-DEAE-40BF-9F6F-F7F6CC083F8E}"/>
    <dgm:cxn modelId="{F11D304D-5FCF-420D-B25F-AA84AAA58C03}" srcId="{17F8E3A6-3F04-460D-9DB9-1CBEFDE487C6}" destId="{FDF7F549-718F-46D0-885E-E5BC71EF69C4}" srcOrd="1" destOrd="0" parTransId="{492622A7-BDDD-44D0-AB40-FCD3CE92F21F}" sibTransId="{5BD73484-2FF7-4E90-AA11-EF1756BA0430}"/>
    <dgm:cxn modelId="{DB0014BA-4734-424A-BFD6-F762AC1986F5}" type="presOf" srcId="{0493858B-9C20-4F9E-9BC0-5A23A2C1EC17}" destId="{0323F884-3CA5-465D-8A68-105AC8D2DA35}" srcOrd="0" destOrd="2" presId="urn:microsoft.com/office/officeart/2005/8/layout/hList2"/>
    <dgm:cxn modelId="{7CA4426A-78B9-49E9-BD69-058931339B78}" type="presOf" srcId="{35BDC8F9-F2E6-48EF-9942-414FAB1FFD5C}" destId="{460CFFAA-AB24-4173-9EF9-FD649F4474F9}" srcOrd="0" destOrd="0" presId="urn:microsoft.com/office/officeart/2005/8/layout/hList2"/>
    <dgm:cxn modelId="{5A31253E-5B4A-48CF-819D-BCBFEA56FFCB}" srcId="{35BDC8F9-F2E6-48EF-9942-414FAB1FFD5C}" destId="{FF614384-39C2-41D8-BCAB-F1C8B79459A0}" srcOrd="2" destOrd="0" parTransId="{8CC7053A-0EE7-4FD8-8A68-F01B6B0B4E90}" sibTransId="{ECEB070E-C2D2-4561-85A0-94EEC35014F8}"/>
    <dgm:cxn modelId="{5F04A801-7E58-4963-9721-F9216A68564A}" type="presOf" srcId="{17F8E3A6-3F04-460D-9DB9-1CBEFDE487C6}" destId="{7E090569-C576-4D51-A536-68F757EDB3DE}" srcOrd="0" destOrd="0" presId="urn:microsoft.com/office/officeart/2005/8/layout/hList2"/>
    <dgm:cxn modelId="{BC7F4729-641A-409B-9AD6-F348112C5580}" type="presOf" srcId="{5288015F-4DC4-4207-9158-44C48AEA9C09}" destId="{F78FA51A-2340-4206-872A-1BE323EEFEEA}" srcOrd="0" destOrd="2" presId="urn:microsoft.com/office/officeart/2005/8/layout/hList2"/>
    <dgm:cxn modelId="{FACE2390-3D9D-45CF-8055-CED6AE63635D}" type="presOf" srcId="{C5CDFFA2-7D9F-4E30-831B-31987224B996}" destId="{F78FA51A-2340-4206-872A-1BE323EEFEEA}" srcOrd="0" destOrd="5" presId="urn:microsoft.com/office/officeart/2005/8/layout/hList2"/>
    <dgm:cxn modelId="{8EC95CBB-F0C6-4FBC-B842-89B628000AF6}" type="presOf" srcId="{24D79C5E-309D-4CD5-8DF4-A0487FCA28BE}" destId="{F78FA51A-2340-4206-872A-1BE323EEFEEA}" srcOrd="0" destOrd="0" presId="urn:microsoft.com/office/officeart/2005/8/layout/hList2"/>
    <dgm:cxn modelId="{06E1F25A-C8D3-49B5-99AC-1F53045FE854}" type="presOf" srcId="{FF614384-39C2-41D8-BCAB-F1C8B79459A0}" destId="{7B51E878-49DD-4663-8B71-050556052DC1}" srcOrd="0" destOrd="0" presId="urn:microsoft.com/office/officeart/2005/8/layout/hList2"/>
    <dgm:cxn modelId="{6F2721FC-1A5C-4E8E-889B-C8757F5E75A5}" srcId="{1909FD1F-4CA1-4615-A6FE-B90332ECD4AB}" destId="{1028D767-B58B-42D0-BFBE-4A155A119C08}" srcOrd="0" destOrd="0" parTransId="{9C287E84-C6DD-42A1-8B18-1E163DFA9202}" sibTransId="{0A57AD74-0A2F-405E-9292-DBBE005D4DB2}"/>
    <dgm:cxn modelId="{3AB88B41-92FE-48E0-99A2-AEB07BD79CAF}" type="presParOf" srcId="{460CFFAA-AB24-4173-9EF9-FD649F4474F9}" destId="{FD840F72-8929-4630-B2FE-5EA27BAB9E47}" srcOrd="0" destOrd="0" presId="urn:microsoft.com/office/officeart/2005/8/layout/hList2"/>
    <dgm:cxn modelId="{647DB943-D670-4AE9-A5B8-9CDBFB766463}" type="presParOf" srcId="{FD840F72-8929-4630-B2FE-5EA27BAB9E47}" destId="{6DAC381C-F8B6-4D0B-BB9A-29BD30302045}" srcOrd="0" destOrd="0" presId="urn:microsoft.com/office/officeart/2005/8/layout/hList2"/>
    <dgm:cxn modelId="{3A7E5296-B1EE-4542-A509-16EE29A55D5D}" type="presParOf" srcId="{FD840F72-8929-4630-B2FE-5EA27BAB9E47}" destId="{92D8A37F-A848-40A2-A81C-AFB95F3387BF}" srcOrd="1" destOrd="0" presId="urn:microsoft.com/office/officeart/2005/8/layout/hList2"/>
    <dgm:cxn modelId="{14B1CA76-EAFA-495F-8C57-76A35E2C29ED}" type="presParOf" srcId="{FD840F72-8929-4630-B2FE-5EA27BAB9E47}" destId="{7E090569-C576-4D51-A536-68F757EDB3DE}" srcOrd="2" destOrd="0" presId="urn:microsoft.com/office/officeart/2005/8/layout/hList2"/>
    <dgm:cxn modelId="{BBAD297B-657F-4A16-A69A-D4A23A0EC023}" type="presParOf" srcId="{460CFFAA-AB24-4173-9EF9-FD649F4474F9}" destId="{F0FB5483-1612-42F8-A23A-473DC3E034CB}" srcOrd="1" destOrd="0" presId="urn:microsoft.com/office/officeart/2005/8/layout/hList2"/>
    <dgm:cxn modelId="{15A4385D-638B-48C4-9AE8-BAD121EAFD65}" type="presParOf" srcId="{460CFFAA-AB24-4173-9EF9-FD649F4474F9}" destId="{9D189FFD-2972-4F3F-8AC0-9CE8A52D290C}" srcOrd="2" destOrd="0" presId="urn:microsoft.com/office/officeart/2005/8/layout/hList2"/>
    <dgm:cxn modelId="{7E567AE6-DDF5-4F2F-BAA0-6E0A58E184BA}" type="presParOf" srcId="{9D189FFD-2972-4F3F-8AC0-9CE8A52D290C}" destId="{4E6F309F-482F-4100-85AD-9EF77371B60B}" srcOrd="0" destOrd="0" presId="urn:microsoft.com/office/officeart/2005/8/layout/hList2"/>
    <dgm:cxn modelId="{FCC64ADA-CADD-443D-8FF1-B71597CA7CFE}" type="presParOf" srcId="{9D189FFD-2972-4F3F-8AC0-9CE8A52D290C}" destId="{0323F884-3CA5-465D-8A68-105AC8D2DA35}" srcOrd="1" destOrd="0" presId="urn:microsoft.com/office/officeart/2005/8/layout/hList2"/>
    <dgm:cxn modelId="{6CC4944E-8CDA-40C4-925D-7C148DB1714B}" type="presParOf" srcId="{9D189FFD-2972-4F3F-8AC0-9CE8A52D290C}" destId="{307BC89E-E1CE-4707-BC38-646D1CBB48F5}" srcOrd="2" destOrd="0" presId="urn:microsoft.com/office/officeart/2005/8/layout/hList2"/>
    <dgm:cxn modelId="{6D232D9D-2EF5-456A-B5DC-81CEC8079B1A}" type="presParOf" srcId="{460CFFAA-AB24-4173-9EF9-FD649F4474F9}" destId="{F3A1D41F-BFEA-4180-B53D-AACCFD017537}" srcOrd="3" destOrd="0" presId="urn:microsoft.com/office/officeart/2005/8/layout/hList2"/>
    <dgm:cxn modelId="{EFC4BE6C-24AB-4643-9983-E9900E7A5075}" type="presParOf" srcId="{460CFFAA-AB24-4173-9EF9-FD649F4474F9}" destId="{2E43A928-6D23-4D28-82F5-0A307662F953}" srcOrd="4" destOrd="0" presId="urn:microsoft.com/office/officeart/2005/8/layout/hList2"/>
    <dgm:cxn modelId="{FBD3FC9B-A65B-4665-B911-7B29760E2A31}" type="presParOf" srcId="{2E43A928-6D23-4D28-82F5-0A307662F953}" destId="{1C87987E-121D-4546-8F24-2CCDA499CAAE}" srcOrd="0" destOrd="0" presId="urn:microsoft.com/office/officeart/2005/8/layout/hList2"/>
    <dgm:cxn modelId="{3476D0E2-FC6F-4920-8293-530CD5CE13B0}" type="presParOf" srcId="{2E43A928-6D23-4D28-82F5-0A307662F953}" destId="{F78FA51A-2340-4206-872A-1BE323EEFEEA}" srcOrd="1" destOrd="0" presId="urn:microsoft.com/office/officeart/2005/8/layout/hList2"/>
    <dgm:cxn modelId="{756F5B5B-630C-44C2-BB70-1A7DAA595793}" type="presParOf" srcId="{2E43A928-6D23-4D28-82F5-0A307662F953}" destId="{7B51E878-49DD-4663-8B71-050556052DC1}"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DF940-2CA1-42B6-8C12-6D40D258B23F}"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US"/>
        </a:p>
      </dgm:t>
    </dgm:pt>
    <dgm:pt modelId="{97E58BD8-E617-48D2-9391-663C21E1ED49}">
      <dgm:prSet phldrT="[Text]"/>
      <dgm:spPr>
        <a:solidFill>
          <a:srgbClr val="BA0C2F"/>
        </a:solidFill>
        <a:ln>
          <a:noFill/>
        </a:ln>
      </dgm:spPr>
      <dgm:t>
        <a:bodyPr/>
        <a:lstStyle/>
        <a:p>
          <a:r>
            <a:rPr lang="en-US" dirty="0" smtClean="0"/>
            <a:t>PPP Collaboration </a:t>
          </a:r>
          <a:endParaRPr lang="en-US" dirty="0"/>
        </a:p>
      </dgm:t>
    </dgm:pt>
    <dgm:pt modelId="{AEDDA000-AB17-4BAC-9004-58E341888AD3}" type="parTrans" cxnId="{BE7236F5-8D7C-4317-8C31-E5F2756024BA}">
      <dgm:prSet/>
      <dgm:spPr/>
      <dgm:t>
        <a:bodyPr/>
        <a:lstStyle/>
        <a:p>
          <a:endParaRPr lang="en-US"/>
        </a:p>
      </dgm:t>
    </dgm:pt>
    <dgm:pt modelId="{704BC2D2-E295-4892-A12F-517C75C29584}" type="sibTrans" cxnId="{BE7236F5-8D7C-4317-8C31-E5F2756024BA}">
      <dgm:prSet/>
      <dgm:spPr/>
      <dgm:t>
        <a:bodyPr/>
        <a:lstStyle/>
        <a:p>
          <a:endParaRPr lang="en-US"/>
        </a:p>
      </dgm:t>
    </dgm:pt>
    <dgm:pt modelId="{3CF69AA2-2F6F-4166-89D9-86BC993476C3}">
      <dgm:prSet phldrT="[Text]"/>
      <dgm:spPr>
        <a:solidFill>
          <a:srgbClr val="002F6C"/>
        </a:solidFill>
        <a:ln>
          <a:noFill/>
        </a:ln>
      </dgm:spPr>
      <dgm:t>
        <a:bodyPr/>
        <a:lstStyle/>
        <a:p>
          <a:r>
            <a:rPr lang="en-US" dirty="0" smtClean="0"/>
            <a:t>Mentorship </a:t>
          </a:r>
          <a:endParaRPr lang="en-US" dirty="0"/>
        </a:p>
      </dgm:t>
    </dgm:pt>
    <dgm:pt modelId="{02A16E8E-25AA-47E5-9AD0-CF431BF808BD}" type="parTrans" cxnId="{BA377223-F14B-49D5-A352-AA4CA9B778F6}">
      <dgm:prSet/>
      <dgm:spPr/>
      <dgm:t>
        <a:bodyPr/>
        <a:lstStyle/>
        <a:p>
          <a:endParaRPr lang="en-US"/>
        </a:p>
      </dgm:t>
    </dgm:pt>
    <dgm:pt modelId="{08B55F23-939B-456A-B37C-14C917F6E216}" type="sibTrans" cxnId="{BA377223-F14B-49D5-A352-AA4CA9B778F6}">
      <dgm:prSet/>
      <dgm:spPr/>
      <dgm:t>
        <a:bodyPr/>
        <a:lstStyle/>
        <a:p>
          <a:endParaRPr lang="en-US"/>
        </a:p>
      </dgm:t>
    </dgm:pt>
    <dgm:pt modelId="{A2EC2ADB-01F6-47A1-8C88-E3234CE80AD1}">
      <dgm:prSet phldrT="[Text]"/>
      <dgm:spPr>
        <a:solidFill>
          <a:srgbClr val="651D32"/>
        </a:solidFill>
        <a:ln>
          <a:noFill/>
        </a:ln>
      </dgm:spPr>
      <dgm:t>
        <a:bodyPr/>
        <a:lstStyle/>
        <a:p>
          <a:r>
            <a:rPr lang="en-US" dirty="0" smtClean="0"/>
            <a:t>Integrated interventions</a:t>
          </a:r>
          <a:endParaRPr lang="en-US" dirty="0"/>
        </a:p>
      </dgm:t>
    </dgm:pt>
    <dgm:pt modelId="{F75AB19B-C2FC-47E6-A3D0-C648FC874811}" type="parTrans" cxnId="{62741AC5-4CD7-4F8F-A9B1-D9644FAC3F17}">
      <dgm:prSet/>
      <dgm:spPr/>
      <dgm:t>
        <a:bodyPr/>
        <a:lstStyle/>
        <a:p>
          <a:endParaRPr lang="en-US"/>
        </a:p>
      </dgm:t>
    </dgm:pt>
    <dgm:pt modelId="{B83CDBF8-D149-4D2C-B5F9-66E98EFDC00D}" type="sibTrans" cxnId="{62741AC5-4CD7-4F8F-A9B1-D9644FAC3F17}">
      <dgm:prSet/>
      <dgm:spPr/>
      <dgm:t>
        <a:bodyPr/>
        <a:lstStyle/>
        <a:p>
          <a:endParaRPr lang="en-US"/>
        </a:p>
      </dgm:t>
    </dgm:pt>
    <dgm:pt modelId="{26BA95A7-2DEA-42D9-8027-2AC2AE5A3F90}">
      <dgm:prSet/>
      <dgm:spPr/>
      <dgm:t>
        <a:bodyPr/>
        <a:lstStyle/>
        <a:p>
          <a:pPr algn="ctr"/>
          <a:r>
            <a:rPr lang="en-US" b="0" dirty="0" smtClean="0"/>
            <a:t>Better outcomes for newborns can be achieved through joint efforts between the public health and private health sectors through addressing specific health system problems affecting a facility’s quality of care by mentorship and training</a:t>
          </a:r>
          <a:endParaRPr lang="en-US" b="0" dirty="0"/>
        </a:p>
      </dgm:t>
    </dgm:pt>
    <dgm:pt modelId="{BF4E71D7-E160-4398-B953-1A4B68B963A5}" type="parTrans" cxnId="{0B4D9D28-8241-4FB6-892D-D3BCD7B854F6}">
      <dgm:prSet/>
      <dgm:spPr/>
      <dgm:t>
        <a:bodyPr/>
        <a:lstStyle/>
        <a:p>
          <a:endParaRPr lang="en-US"/>
        </a:p>
      </dgm:t>
    </dgm:pt>
    <dgm:pt modelId="{F1987DF7-D49A-4BC5-9EAE-9C48279F2A99}" type="sibTrans" cxnId="{0B4D9D28-8241-4FB6-892D-D3BCD7B854F6}">
      <dgm:prSet/>
      <dgm:spPr/>
      <dgm:t>
        <a:bodyPr/>
        <a:lstStyle/>
        <a:p>
          <a:endParaRPr lang="en-US"/>
        </a:p>
      </dgm:t>
    </dgm:pt>
    <dgm:pt modelId="{7C628552-5A3B-48E5-A966-F6CC791FA28B}">
      <dgm:prSet custT="1"/>
      <dgm:spPr/>
      <dgm:t>
        <a:bodyPr/>
        <a:lstStyle/>
        <a:p>
          <a:pPr algn="ctr"/>
          <a:r>
            <a:rPr lang="en-US" sz="2000" dirty="0" smtClean="0"/>
            <a:t>Mentorship by skilled providers tapped from the Ministry of Health can yield results if implemented in a structured model</a:t>
          </a:r>
          <a:endParaRPr lang="en-US" sz="2000" dirty="0"/>
        </a:p>
      </dgm:t>
    </dgm:pt>
    <dgm:pt modelId="{E377551A-C183-40C2-95C8-0CD2DCEAC363}" type="parTrans" cxnId="{35E4F487-C096-4C20-83F2-13150018B5AF}">
      <dgm:prSet/>
      <dgm:spPr/>
      <dgm:t>
        <a:bodyPr/>
        <a:lstStyle/>
        <a:p>
          <a:endParaRPr lang="en-US"/>
        </a:p>
      </dgm:t>
    </dgm:pt>
    <dgm:pt modelId="{AEE2A9C1-A732-4DF9-8AF9-37CC0236C6A2}" type="sibTrans" cxnId="{35E4F487-C096-4C20-83F2-13150018B5AF}">
      <dgm:prSet/>
      <dgm:spPr/>
      <dgm:t>
        <a:bodyPr/>
        <a:lstStyle/>
        <a:p>
          <a:endParaRPr lang="en-US"/>
        </a:p>
      </dgm:t>
    </dgm:pt>
    <dgm:pt modelId="{0F23F39A-0121-4130-8CBF-10412BF43892}">
      <dgm:prSet custT="1"/>
      <dgm:spPr/>
      <dgm:t>
        <a:bodyPr/>
        <a:lstStyle/>
        <a:p>
          <a:pPr algn="ctr"/>
          <a:r>
            <a:rPr lang="en-US" sz="2000" dirty="0" smtClean="0"/>
            <a:t>Integrated interventions (MPDSR, QI, Supervision and continued mentorship) are required to sustain good perinatal outcomes</a:t>
          </a:r>
          <a:endParaRPr lang="en-US" sz="2000" dirty="0"/>
        </a:p>
      </dgm:t>
    </dgm:pt>
    <dgm:pt modelId="{27DFC934-86B6-4E77-A596-90D407315B13}" type="parTrans" cxnId="{B9A93F44-5175-40C1-A424-85119C0B0BB1}">
      <dgm:prSet/>
      <dgm:spPr/>
      <dgm:t>
        <a:bodyPr/>
        <a:lstStyle/>
        <a:p>
          <a:endParaRPr lang="en-US"/>
        </a:p>
      </dgm:t>
    </dgm:pt>
    <dgm:pt modelId="{8638D082-6F1D-4B6D-A3D7-A49C02BF178E}" type="sibTrans" cxnId="{B9A93F44-5175-40C1-A424-85119C0B0BB1}">
      <dgm:prSet/>
      <dgm:spPr/>
      <dgm:t>
        <a:bodyPr/>
        <a:lstStyle/>
        <a:p>
          <a:endParaRPr lang="en-US"/>
        </a:p>
      </dgm:t>
    </dgm:pt>
    <dgm:pt modelId="{74179F19-4A2C-4BF9-BA9D-9533C505527A}" type="pres">
      <dgm:prSet presAssocID="{A2ADF940-2CA1-42B6-8C12-6D40D258B23F}" presName="diagram" presStyleCnt="0">
        <dgm:presLayoutVars>
          <dgm:dir/>
          <dgm:animLvl val="lvl"/>
          <dgm:resizeHandles val="exact"/>
        </dgm:presLayoutVars>
      </dgm:prSet>
      <dgm:spPr/>
      <dgm:t>
        <a:bodyPr/>
        <a:lstStyle/>
        <a:p>
          <a:endParaRPr lang="en-US"/>
        </a:p>
      </dgm:t>
    </dgm:pt>
    <dgm:pt modelId="{9F3F72BE-D25B-47E2-92F6-9327B413BC0C}" type="pres">
      <dgm:prSet presAssocID="{97E58BD8-E617-48D2-9391-663C21E1ED49}" presName="compNode" presStyleCnt="0"/>
      <dgm:spPr/>
    </dgm:pt>
    <dgm:pt modelId="{E339400F-91B7-4468-8874-2672DAE21183}" type="pres">
      <dgm:prSet presAssocID="{97E58BD8-E617-48D2-9391-663C21E1ED49}" presName="childRect" presStyleLbl="bgAcc1" presStyleIdx="0" presStyleCnt="3">
        <dgm:presLayoutVars>
          <dgm:bulletEnabled val="1"/>
        </dgm:presLayoutVars>
      </dgm:prSet>
      <dgm:spPr/>
      <dgm:t>
        <a:bodyPr/>
        <a:lstStyle/>
        <a:p>
          <a:endParaRPr lang="en-US"/>
        </a:p>
      </dgm:t>
    </dgm:pt>
    <dgm:pt modelId="{F021BB56-BABD-4CFA-BC83-67394D213F8A}" type="pres">
      <dgm:prSet presAssocID="{97E58BD8-E617-48D2-9391-663C21E1ED49}" presName="parentText" presStyleLbl="node1" presStyleIdx="0" presStyleCnt="0">
        <dgm:presLayoutVars>
          <dgm:chMax val="0"/>
          <dgm:bulletEnabled val="1"/>
        </dgm:presLayoutVars>
      </dgm:prSet>
      <dgm:spPr/>
      <dgm:t>
        <a:bodyPr/>
        <a:lstStyle/>
        <a:p>
          <a:endParaRPr lang="en-US"/>
        </a:p>
      </dgm:t>
    </dgm:pt>
    <dgm:pt modelId="{4B4A626B-1BB0-4613-A835-FD584E327A16}" type="pres">
      <dgm:prSet presAssocID="{97E58BD8-E617-48D2-9391-663C21E1ED49}" presName="parentRect" presStyleLbl="alignNode1" presStyleIdx="0" presStyleCnt="3"/>
      <dgm:spPr/>
      <dgm:t>
        <a:bodyPr/>
        <a:lstStyle/>
        <a:p>
          <a:endParaRPr lang="en-US"/>
        </a:p>
      </dgm:t>
    </dgm:pt>
    <dgm:pt modelId="{BBCB3DD5-77A3-4786-A9FF-11F50B84D06D}" type="pres">
      <dgm:prSet presAssocID="{97E58BD8-E617-48D2-9391-663C21E1ED49}" presName="adorn" presStyleLbl="fgAccFollowNode1" presStyleIdx="0" presStyleCnt="3"/>
      <dgm:spPr/>
    </dgm:pt>
    <dgm:pt modelId="{2A942A8E-5AAD-414B-8D46-683F5305864F}" type="pres">
      <dgm:prSet presAssocID="{704BC2D2-E295-4892-A12F-517C75C29584}" presName="sibTrans" presStyleLbl="sibTrans2D1" presStyleIdx="0" presStyleCnt="0"/>
      <dgm:spPr/>
      <dgm:t>
        <a:bodyPr/>
        <a:lstStyle/>
        <a:p>
          <a:endParaRPr lang="en-US"/>
        </a:p>
      </dgm:t>
    </dgm:pt>
    <dgm:pt modelId="{64CA360F-CB87-4E01-B393-287038E6BF27}" type="pres">
      <dgm:prSet presAssocID="{3CF69AA2-2F6F-4166-89D9-86BC993476C3}" presName="compNode" presStyleCnt="0"/>
      <dgm:spPr/>
    </dgm:pt>
    <dgm:pt modelId="{243FE57F-FF2A-411F-827E-C649481B5A15}" type="pres">
      <dgm:prSet presAssocID="{3CF69AA2-2F6F-4166-89D9-86BC993476C3}" presName="childRect" presStyleLbl="bgAcc1" presStyleIdx="1" presStyleCnt="3">
        <dgm:presLayoutVars>
          <dgm:bulletEnabled val="1"/>
        </dgm:presLayoutVars>
      </dgm:prSet>
      <dgm:spPr/>
      <dgm:t>
        <a:bodyPr/>
        <a:lstStyle/>
        <a:p>
          <a:endParaRPr lang="en-US"/>
        </a:p>
      </dgm:t>
    </dgm:pt>
    <dgm:pt modelId="{8BC135F3-130D-4072-A084-4D2821E1ED9B}" type="pres">
      <dgm:prSet presAssocID="{3CF69AA2-2F6F-4166-89D9-86BC993476C3}" presName="parentText" presStyleLbl="node1" presStyleIdx="0" presStyleCnt="0">
        <dgm:presLayoutVars>
          <dgm:chMax val="0"/>
          <dgm:bulletEnabled val="1"/>
        </dgm:presLayoutVars>
      </dgm:prSet>
      <dgm:spPr/>
      <dgm:t>
        <a:bodyPr/>
        <a:lstStyle/>
        <a:p>
          <a:endParaRPr lang="en-US"/>
        </a:p>
      </dgm:t>
    </dgm:pt>
    <dgm:pt modelId="{39D1CAAB-5685-4791-A7E9-9010B1BB9D59}" type="pres">
      <dgm:prSet presAssocID="{3CF69AA2-2F6F-4166-89D9-86BC993476C3}" presName="parentRect" presStyleLbl="alignNode1" presStyleIdx="1" presStyleCnt="3"/>
      <dgm:spPr/>
      <dgm:t>
        <a:bodyPr/>
        <a:lstStyle/>
        <a:p>
          <a:endParaRPr lang="en-US"/>
        </a:p>
      </dgm:t>
    </dgm:pt>
    <dgm:pt modelId="{A9C9D00D-6E77-44BD-A2ED-EDA52D0D6318}" type="pres">
      <dgm:prSet presAssocID="{3CF69AA2-2F6F-4166-89D9-86BC993476C3}" presName="adorn" presStyleLbl="fgAccFollowNode1" presStyleIdx="1" presStyleCnt="3"/>
      <dgm:spPr/>
    </dgm:pt>
    <dgm:pt modelId="{4D639995-66F8-40A2-B11F-DE4868C13D17}" type="pres">
      <dgm:prSet presAssocID="{08B55F23-939B-456A-B37C-14C917F6E216}" presName="sibTrans" presStyleLbl="sibTrans2D1" presStyleIdx="0" presStyleCnt="0"/>
      <dgm:spPr/>
      <dgm:t>
        <a:bodyPr/>
        <a:lstStyle/>
        <a:p>
          <a:endParaRPr lang="en-US"/>
        </a:p>
      </dgm:t>
    </dgm:pt>
    <dgm:pt modelId="{46129257-9463-4221-BC1C-71E6ADF16387}" type="pres">
      <dgm:prSet presAssocID="{A2EC2ADB-01F6-47A1-8C88-E3234CE80AD1}" presName="compNode" presStyleCnt="0"/>
      <dgm:spPr/>
    </dgm:pt>
    <dgm:pt modelId="{23B1DACB-492F-420E-9E4C-25982CBF425B}" type="pres">
      <dgm:prSet presAssocID="{A2EC2ADB-01F6-47A1-8C88-E3234CE80AD1}" presName="childRect" presStyleLbl="bgAcc1" presStyleIdx="2" presStyleCnt="3">
        <dgm:presLayoutVars>
          <dgm:bulletEnabled val="1"/>
        </dgm:presLayoutVars>
      </dgm:prSet>
      <dgm:spPr/>
      <dgm:t>
        <a:bodyPr/>
        <a:lstStyle/>
        <a:p>
          <a:endParaRPr lang="en-US"/>
        </a:p>
      </dgm:t>
    </dgm:pt>
    <dgm:pt modelId="{544BAE3C-98EA-48AA-ACDB-3F64E1CC90FF}" type="pres">
      <dgm:prSet presAssocID="{A2EC2ADB-01F6-47A1-8C88-E3234CE80AD1}" presName="parentText" presStyleLbl="node1" presStyleIdx="0" presStyleCnt="0">
        <dgm:presLayoutVars>
          <dgm:chMax val="0"/>
          <dgm:bulletEnabled val="1"/>
        </dgm:presLayoutVars>
      </dgm:prSet>
      <dgm:spPr/>
      <dgm:t>
        <a:bodyPr/>
        <a:lstStyle/>
        <a:p>
          <a:endParaRPr lang="en-US"/>
        </a:p>
      </dgm:t>
    </dgm:pt>
    <dgm:pt modelId="{D7A732BF-D413-4785-ACC1-A67920AFC8A4}" type="pres">
      <dgm:prSet presAssocID="{A2EC2ADB-01F6-47A1-8C88-E3234CE80AD1}" presName="parentRect" presStyleLbl="alignNode1" presStyleIdx="2" presStyleCnt="3"/>
      <dgm:spPr/>
      <dgm:t>
        <a:bodyPr/>
        <a:lstStyle/>
        <a:p>
          <a:endParaRPr lang="en-US"/>
        </a:p>
      </dgm:t>
    </dgm:pt>
    <dgm:pt modelId="{32F35F84-7C84-4668-AB39-CD2DDE542AA3}" type="pres">
      <dgm:prSet presAssocID="{A2EC2ADB-01F6-47A1-8C88-E3234CE80AD1}" presName="adorn" presStyleLbl="fgAccFollowNode1" presStyleIdx="2" presStyleCnt="3"/>
      <dgm:spPr/>
    </dgm:pt>
  </dgm:ptLst>
  <dgm:cxnLst>
    <dgm:cxn modelId="{BA377223-F14B-49D5-A352-AA4CA9B778F6}" srcId="{A2ADF940-2CA1-42B6-8C12-6D40D258B23F}" destId="{3CF69AA2-2F6F-4166-89D9-86BC993476C3}" srcOrd="1" destOrd="0" parTransId="{02A16E8E-25AA-47E5-9AD0-CF431BF808BD}" sibTransId="{08B55F23-939B-456A-B37C-14C917F6E216}"/>
    <dgm:cxn modelId="{9EA67F00-88D8-473D-A6E5-24373FBC9BAD}" type="presOf" srcId="{26BA95A7-2DEA-42D9-8027-2AC2AE5A3F90}" destId="{E339400F-91B7-4468-8874-2672DAE21183}" srcOrd="0" destOrd="0" presId="urn:microsoft.com/office/officeart/2005/8/layout/bList2"/>
    <dgm:cxn modelId="{35E4F487-C096-4C20-83F2-13150018B5AF}" srcId="{3CF69AA2-2F6F-4166-89D9-86BC993476C3}" destId="{7C628552-5A3B-48E5-A966-F6CC791FA28B}" srcOrd="0" destOrd="0" parTransId="{E377551A-C183-40C2-95C8-0CD2DCEAC363}" sibTransId="{AEE2A9C1-A732-4DF9-8AF9-37CC0236C6A2}"/>
    <dgm:cxn modelId="{BE7E6518-1E80-4961-A379-5728AD15D221}" type="presOf" srcId="{A2EC2ADB-01F6-47A1-8C88-E3234CE80AD1}" destId="{544BAE3C-98EA-48AA-ACDB-3F64E1CC90FF}" srcOrd="0" destOrd="0" presId="urn:microsoft.com/office/officeart/2005/8/layout/bList2"/>
    <dgm:cxn modelId="{251CD63F-61B8-427C-A834-4939D191429C}" type="presOf" srcId="{08B55F23-939B-456A-B37C-14C917F6E216}" destId="{4D639995-66F8-40A2-B11F-DE4868C13D17}" srcOrd="0" destOrd="0" presId="urn:microsoft.com/office/officeart/2005/8/layout/bList2"/>
    <dgm:cxn modelId="{B2256822-0897-4286-BDFC-D2677BEF4207}" type="presOf" srcId="{A2EC2ADB-01F6-47A1-8C88-E3234CE80AD1}" destId="{D7A732BF-D413-4785-ACC1-A67920AFC8A4}" srcOrd="1" destOrd="0" presId="urn:microsoft.com/office/officeart/2005/8/layout/bList2"/>
    <dgm:cxn modelId="{8B0A1637-3779-4A7E-8751-CE7CBEBBB9B7}" type="presOf" srcId="{3CF69AA2-2F6F-4166-89D9-86BC993476C3}" destId="{8BC135F3-130D-4072-A084-4D2821E1ED9B}" srcOrd="0" destOrd="0" presId="urn:microsoft.com/office/officeart/2005/8/layout/bList2"/>
    <dgm:cxn modelId="{1328D4D9-6561-4698-A8DD-BD01F8FFCC62}" type="presOf" srcId="{704BC2D2-E295-4892-A12F-517C75C29584}" destId="{2A942A8E-5AAD-414B-8D46-683F5305864F}" srcOrd="0" destOrd="0" presId="urn:microsoft.com/office/officeart/2005/8/layout/bList2"/>
    <dgm:cxn modelId="{BE7236F5-8D7C-4317-8C31-E5F2756024BA}" srcId="{A2ADF940-2CA1-42B6-8C12-6D40D258B23F}" destId="{97E58BD8-E617-48D2-9391-663C21E1ED49}" srcOrd="0" destOrd="0" parTransId="{AEDDA000-AB17-4BAC-9004-58E341888AD3}" sibTransId="{704BC2D2-E295-4892-A12F-517C75C29584}"/>
    <dgm:cxn modelId="{B6E65D62-9779-46BF-9914-BDC86AFD6CCB}" type="presOf" srcId="{97E58BD8-E617-48D2-9391-663C21E1ED49}" destId="{F021BB56-BABD-4CFA-BC83-67394D213F8A}" srcOrd="0" destOrd="0" presId="urn:microsoft.com/office/officeart/2005/8/layout/bList2"/>
    <dgm:cxn modelId="{8680DAC9-1543-4B63-A72E-45C4F0C320C7}" type="presOf" srcId="{3CF69AA2-2F6F-4166-89D9-86BC993476C3}" destId="{39D1CAAB-5685-4791-A7E9-9010B1BB9D59}" srcOrd="1" destOrd="0" presId="urn:microsoft.com/office/officeart/2005/8/layout/bList2"/>
    <dgm:cxn modelId="{36525B34-EEAB-4BE5-B959-C5830D3D6D2D}" type="presOf" srcId="{7C628552-5A3B-48E5-A966-F6CC791FA28B}" destId="{243FE57F-FF2A-411F-827E-C649481B5A15}" srcOrd="0" destOrd="0" presId="urn:microsoft.com/office/officeart/2005/8/layout/bList2"/>
    <dgm:cxn modelId="{0B4D9D28-8241-4FB6-892D-D3BCD7B854F6}" srcId="{97E58BD8-E617-48D2-9391-663C21E1ED49}" destId="{26BA95A7-2DEA-42D9-8027-2AC2AE5A3F90}" srcOrd="0" destOrd="0" parTransId="{BF4E71D7-E160-4398-B953-1A4B68B963A5}" sibTransId="{F1987DF7-D49A-4BC5-9EAE-9C48279F2A99}"/>
    <dgm:cxn modelId="{CE80252E-7D5B-47D9-B8F0-692C4076F2D8}" type="presOf" srcId="{0F23F39A-0121-4130-8CBF-10412BF43892}" destId="{23B1DACB-492F-420E-9E4C-25982CBF425B}" srcOrd="0" destOrd="0" presId="urn:microsoft.com/office/officeart/2005/8/layout/bList2"/>
    <dgm:cxn modelId="{62741AC5-4CD7-4F8F-A9B1-D9644FAC3F17}" srcId="{A2ADF940-2CA1-42B6-8C12-6D40D258B23F}" destId="{A2EC2ADB-01F6-47A1-8C88-E3234CE80AD1}" srcOrd="2" destOrd="0" parTransId="{F75AB19B-C2FC-47E6-A3D0-C648FC874811}" sibTransId="{B83CDBF8-D149-4D2C-B5F9-66E98EFDC00D}"/>
    <dgm:cxn modelId="{B9A93F44-5175-40C1-A424-85119C0B0BB1}" srcId="{A2EC2ADB-01F6-47A1-8C88-E3234CE80AD1}" destId="{0F23F39A-0121-4130-8CBF-10412BF43892}" srcOrd="0" destOrd="0" parTransId="{27DFC934-86B6-4E77-A596-90D407315B13}" sibTransId="{8638D082-6F1D-4B6D-A3D7-A49C02BF178E}"/>
    <dgm:cxn modelId="{92947C06-F3A4-43FB-9229-1664E23E4C5E}" type="presOf" srcId="{A2ADF940-2CA1-42B6-8C12-6D40D258B23F}" destId="{74179F19-4A2C-4BF9-BA9D-9533C505527A}" srcOrd="0" destOrd="0" presId="urn:microsoft.com/office/officeart/2005/8/layout/bList2"/>
    <dgm:cxn modelId="{85F6052E-5453-4B2A-B77F-E9343BF9D515}" type="presOf" srcId="{97E58BD8-E617-48D2-9391-663C21E1ED49}" destId="{4B4A626B-1BB0-4613-A835-FD584E327A16}" srcOrd="1" destOrd="0" presId="urn:microsoft.com/office/officeart/2005/8/layout/bList2"/>
    <dgm:cxn modelId="{81A3DFA2-3869-465B-99A8-B49415154F79}" type="presParOf" srcId="{74179F19-4A2C-4BF9-BA9D-9533C505527A}" destId="{9F3F72BE-D25B-47E2-92F6-9327B413BC0C}" srcOrd="0" destOrd="0" presId="urn:microsoft.com/office/officeart/2005/8/layout/bList2"/>
    <dgm:cxn modelId="{88B1F6C9-C1FC-4D43-85EA-1372F73E8C8C}" type="presParOf" srcId="{9F3F72BE-D25B-47E2-92F6-9327B413BC0C}" destId="{E339400F-91B7-4468-8874-2672DAE21183}" srcOrd="0" destOrd="0" presId="urn:microsoft.com/office/officeart/2005/8/layout/bList2"/>
    <dgm:cxn modelId="{846C245B-2D06-4D81-81C2-42661F550CA8}" type="presParOf" srcId="{9F3F72BE-D25B-47E2-92F6-9327B413BC0C}" destId="{F021BB56-BABD-4CFA-BC83-67394D213F8A}" srcOrd="1" destOrd="0" presId="urn:microsoft.com/office/officeart/2005/8/layout/bList2"/>
    <dgm:cxn modelId="{98CA04C2-6803-444E-937D-A38EA83D6CA9}" type="presParOf" srcId="{9F3F72BE-D25B-47E2-92F6-9327B413BC0C}" destId="{4B4A626B-1BB0-4613-A835-FD584E327A16}" srcOrd="2" destOrd="0" presId="urn:microsoft.com/office/officeart/2005/8/layout/bList2"/>
    <dgm:cxn modelId="{25C5D8D5-5D6D-44BD-81A0-ACAD6650C763}" type="presParOf" srcId="{9F3F72BE-D25B-47E2-92F6-9327B413BC0C}" destId="{BBCB3DD5-77A3-4786-A9FF-11F50B84D06D}" srcOrd="3" destOrd="0" presId="urn:microsoft.com/office/officeart/2005/8/layout/bList2"/>
    <dgm:cxn modelId="{BF96C9E7-B2FC-4293-80B2-35939EA954CA}" type="presParOf" srcId="{74179F19-4A2C-4BF9-BA9D-9533C505527A}" destId="{2A942A8E-5AAD-414B-8D46-683F5305864F}" srcOrd="1" destOrd="0" presId="urn:microsoft.com/office/officeart/2005/8/layout/bList2"/>
    <dgm:cxn modelId="{274ABD3D-238D-4C61-83E2-84CAB6E85442}" type="presParOf" srcId="{74179F19-4A2C-4BF9-BA9D-9533C505527A}" destId="{64CA360F-CB87-4E01-B393-287038E6BF27}" srcOrd="2" destOrd="0" presId="urn:microsoft.com/office/officeart/2005/8/layout/bList2"/>
    <dgm:cxn modelId="{48255705-10B2-4FB4-906A-DF51F16EF4FC}" type="presParOf" srcId="{64CA360F-CB87-4E01-B393-287038E6BF27}" destId="{243FE57F-FF2A-411F-827E-C649481B5A15}" srcOrd="0" destOrd="0" presId="urn:microsoft.com/office/officeart/2005/8/layout/bList2"/>
    <dgm:cxn modelId="{6D7FD8AD-0766-4B21-8FF5-7857A56FCD5D}" type="presParOf" srcId="{64CA360F-CB87-4E01-B393-287038E6BF27}" destId="{8BC135F3-130D-4072-A084-4D2821E1ED9B}" srcOrd="1" destOrd="0" presId="urn:microsoft.com/office/officeart/2005/8/layout/bList2"/>
    <dgm:cxn modelId="{EC1A10FE-DBD4-49D5-92CE-D5058AC0996B}" type="presParOf" srcId="{64CA360F-CB87-4E01-B393-287038E6BF27}" destId="{39D1CAAB-5685-4791-A7E9-9010B1BB9D59}" srcOrd="2" destOrd="0" presId="urn:microsoft.com/office/officeart/2005/8/layout/bList2"/>
    <dgm:cxn modelId="{869E3309-D989-4E93-90AA-A4CF06F8666C}" type="presParOf" srcId="{64CA360F-CB87-4E01-B393-287038E6BF27}" destId="{A9C9D00D-6E77-44BD-A2ED-EDA52D0D6318}" srcOrd="3" destOrd="0" presId="urn:microsoft.com/office/officeart/2005/8/layout/bList2"/>
    <dgm:cxn modelId="{810DABFC-664B-4CA2-B5C9-469A5E38319A}" type="presParOf" srcId="{74179F19-4A2C-4BF9-BA9D-9533C505527A}" destId="{4D639995-66F8-40A2-B11F-DE4868C13D17}" srcOrd="3" destOrd="0" presId="urn:microsoft.com/office/officeart/2005/8/layout/bList2"/>
    <dgm:cxn modelId="{F4A48865-517E-432C-9A5C-3561DB0C073D}" type="presParOf" srcId="{74179F19-4A2C-4BF9-BA9D-9533C505527A}" destId="{46129257-9463-4221-BC1C-71E6ADF16387}" srcOrd="4" destOrd="0" presId="urn:microsoft.com/office/officeart/2005/8/layout/bList2"/>
    <dgm:cxn modelId="{4160E073-10EA-4C79-AB30-DAE94896B80E}" type="presParOf" srcId="{46129257-9463-4221-BC1C-71E6ADF16387}" destId="{23B1DACB-492F-420E-9E4C-25982CBF425B}" srcOrd="0" destOrd="0" presId="urn:microsoft.com/office/officeart/2005/8/layout/bList2"/>
    <dgm:cxn modelId="{BC4E2AF1-8DF5-45C6-8DD1-19A2D0719132}" type="presParOf" srcId="{46129257-9463-4221-BC1C-71E6ADF16387}" destId="{544BAE3C-98EA-48AA-ACDB-3F64E1CC90FF}" srcOrd="1" destOrd="0" presId="urn:microsoft.com/office/officeart/2005/8/layout/bList2"/>
    <dgm:cxn modelId="{9AC655BB-3B1B-47EB-BEC2-B343A24E3785}" type="presParOf" srcId="{46129257-9463-4221-BC1C-71E6ADF16387}" destId="{D7A732BF-D413-4785-ACC1-A67920AFC8A4}" srcOrd="2" destOrd="0" presId="urn:microsoft.com/office/officeart/2005/8/layout/bList2"/>
    <dgm:cxn modelId="{78CA0E01-D1B1-4133-B17A-A3A228F4A302}" type="presParOf" srcId="{46129257-9463-4221-BC1C-71E6ADF16387}" destId="{32F35F84-7C84-4668-AB39-CD2DDE542AA3}"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622D2-8A27-4360-9E92-7A7BE1C9A2F9}">
      <dsp:nvSpPr>
        <dsp:cNvPr id="0" name=""/>
        <dsp:cNvSpPr/>
      </dsp:nvSpPr>
      <dsp:spPr>
        <a:xfrm>
          <a:off x="0" y="0"/>
          <a:ext cx="705333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22E341-8484-48F3-9A52-A82A46D420CF}">
      <dsp:nvSpPr>
        <dsp:cNvPr id="0" name=""/>
        <dsp:cNvSpPr/>
      </dsp:nvSpPr>
      <dsp:spPr>
        <a:xfrm flipH="1">
          <a:off x="0" y="0"/>
          <a:ext cx="222688" cy="54080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lvl="0" algn="l" defTabSz="2889250">
            <a:lnSpc>
              <a:spcPct val="90000"/>
            </a:lnSpc>
            <a:spcBef>
              <a:spcPct val="0"/>
            </a:spcBef>
            <a:spcAft>
              <a:spcPct val="35000"/>
            </a:spcAft>
          </a:pPr>
          <a:endParaRPr lang="en-US" sz="6500" b="1" kern="1200" dirty="0">
            <a:solidFill>
              <a:srgbClr val="002F6C"/>
            </a:solidFill>
            <a:latin typeface="Arial" panose="020B0604020202020204" pitchFamily="34" charset="0"/>
            <a:cs typeface="Arial" panose="020B0604020202020204" pitchFamily="34" charset="0"/>
          </a:endParaRPr>
        </a:p>
      </dsp:txBody>
      <dsp:txXfrm>
        <a:off x="0" y="0"/>
        <a:ext cx="222688" cy="5408053"/>
      </dsp:txXfrm>
    </dsp:sp>
    <dsp:sp modelId="{4DE279ED-EE87-4395-A7DF-B4CE1E30B843}">
      <dsp:nvSpPr>
        <dsp:cNvPr id="0" name=""/>
        <dsp:cNvSpPr/>
      </dsp:nvSpPr>
      <dsp:spPr>
        <a:xfrm>
          <a:off x="307402" y="80494"/>
          <a:ext cx="6728148" cy="5019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smtClean="0">
              <a:solidFill>
                <a:schemeClr val="tx1"/>
              </a:solidFill>
            </a:rPr>
            <a:t>Globally </a:t>
          </a:r>
        </a:p>
        <a:p>
          <a:pPr lvl="0" algn="l" defTabSz="800100">
            <a:lnSpc>
              <a:spcPct val="90000"/>
            </a:lnSpc>
            <a:spcBef>
              <a:spcPct val="0"/>
            </a:spcBef>
            <a:spcAft>
              <a:spcPct val="35000"/>
            </a:spcAft>
          </a:pPr>
          <a:r>
            <a:rPr lang="en-US" sz="1800" kern="1200" dirty="0" smtClean="0">
              <a:solidFill>
                <a:schemeClr val="tx1"/>
              </a:solidFill>
            </a:rPr>
            <a:t>About 46% of all under-five deaths, occur during neonatal period. </a:t>
          </a:r>
        </a:p>
        <a:p>
          <a:pPr lvl="0" algn="l" defTabSz="800100">
            <a:lnSpc>
              <a:spcPct val="90000"/>
            </a:lnSpc>
            <a:spcBef>
              <a:spcPct val="0"/>
            </a:spcBef>
            <a:spcAft>
              <a:spcPct val="35000"/>
            </a:spcAft>
          </a:pPr>
          <a:r>
            <a:rPr lang="en-US" sz="1800" kern="1200" dirty="0" smtClean="0">
              <a:solidFill>
                <a:schemeClr val="tx1"/>
              </a:solidFill>
            </a:rPr>
            <a:t>	First day - 40% of neonatal deaths  </a:t>
          </a:r>
        </a:p>
        <a:p>
          <a:pPr lvl="0" algn="l" defTabSz="800100">
            <a:lnSpc>
              <a:spcPct val="90000"/>
            </a:lnSpc>
            <a:spcBef>
              <a:spcPct val="0"/>
            </a:spcBef>
            <a:spcAft>
              <a:spcPct val="35000"/>
            </a:spcAft>
          </a:pPr>
          <a:r>
            <a:rPr lang="en-US" sz="1800" kern="1200" dirty="0" smtClean="0">
              <a:solidFill>
                <a:schemeClr val="tx1"/>
              </a:solidFill>
            </a:rPr>
            <a:t>	By 1</a:t>
          </a:r>
          <a:r>
            <a:rPr lang="en-US" sz="1800" kern="1200" baseline="30000" dirty="0" smtClean="0">
              <a:solidFill>
                <a:schemeClr val="tx1"/>
              </a:solidFill>
            </a:rPr>
            <a:t>st</a:t>
          </a:r>
          <a:r>
            <a:rPr lang="en-US" sz="1800" kern="1200" dirty="0" smtClean="0">
              <a:solidFill>
                <a:schemeClr val="tx1"/>
              </a:solidFill>
            </a:rPr>
            <a:t> week - about 75% of all neonatal deaths. </a:t>
          </a:r>
        </a:p>
        <a:p>
          <a:pPr lvl="0" algn="l" defTabSz="800100">
            <a:lnSpc>
              <a:spcPct val="90000"/>
            </a:lnSpc>
            <a:spcBef>
              <a:spcPct val="0"/>
            </a:spcBef>
            <a:spcAft>
              <a:spcPct val="35000"/>
            </a:spcAft>
          </a:pPr>
          <a:r>
            <a:rPr lang="en-US" sz="1800" kern="1200" dirty="0" smtClean="0">
              <a:solidFill>
                <a:schemeClr val="tx1"/>
              </a:solidFill>
            </a:rPr>
            <a:t>	Main causes  - asphyxia, prematurity, and neonatal sepsis (WHO, 2016). </a:t>
          </a:r>
        </a:p>
        <a:p>
          <a:pPr lvl="0" algn="l" defTabSz="800100">
            <a:lnSpc>
              <a:spcPct val="90000"/>
            </a:lnSpc>
            <a:spcBef>
              <a:spcPct val="0"/>
            </a:spcBef>
            <a:spcAft>
              <a:spcPct val="35000"/>
            </a:spcAft>
          </a:pPr>
          <a:r>
            <a:rPr lang="en-US" sz="1800" b="1" kern="1200" dirty="0" smtClean="0">
              <a:solidFill>
                <a:schemeClr val="tx1"/>
              </a:solidFill>
            </a:rPr>
            <a:t>In Kenya: </a:t>
          </a:r>
        </a:p>
        <a:p>
          <a:pPr lvl="0" algn="l" defTabSz="800100">
            <a:lnSpc>
              <a:spcPct val="90000"/>
            </a:lnSpc>
            <a:spcBef>
              <a:spcPct val="0"/>
            </a:spcBef>
            <a:spcAft>
              <a:spcPct val="35000"/>
            </a:spcAft>
          </a:pPr>
          <a:r>
            <a:rPr lang="en-US" sz="1800" kern="1200" dirty="0" smtClean="0">
              <a:solidFill>
                <a:schemeClr val="tx1"/>
              </a:solidFill>
            </a:rPr>
            <a:t>Perinatal mortality rate - 28/1000 live births</a:t>
          </a:r>
        </a:p>
        <a:p>
          <a:pPr lvl="0" algn="l" defTabSz="800100">
            <a:lnSpc>
              <a:spcPct val="90000"/>
            </a:lnSpc>
            <a:spcBef>
              <a:spcPct val="0"/>
            </a:spcBef>
            <a:spcAft>
              <a:spcPct val="35000"/>
            </a:spcAft>
          </a:pPr>
          <a:r>
            <a:rPr lang="en-US" sz="1800" kern="1200" dirty="0" smtClean="0">
              <a:solidFill>
                <a:schemeClr val="tx1"/>
              </a:solidFill>
            </a:rPr>
            <a:t>Neonatal mortality rate - 22/1000 live births (KDHS, 2014).</a:t>
          </a:r>
        </a:p>
        <a:p>
          <a:pPr lvl="0" algn="l" defTabSz="800100">
            <a:lnSpc>
              <a:spcPct val="90000"/>
            </a:lnSpc>
            <a:spcBef>
              <a:spcPct val="0"/>
            </a:spcBef>
            <a:spcAft>
              <a:spcPct val="35000"/>
            </a:spcAft>
          </a:pPr>
          <a:endParaRPr lang="en-US" sz="1800" kern="1200" dirty="0" smtClean="0">
            <a:solidFill>
              <a:schemeClr val="tx1"/>
            </a:solidFill>
          </a:endParaRPr>
        </a:p>
        <a:p>
          <a:pPr lvl="0" algn="l" defTabSz="800100">
            <a:lnSpc>
              <a:spcPct val="90000"/>
            </a:lnSpc>
            <a:spcBef>
              <a:spcPct val="0"/>
            </a:spcBef>
            <a:spcAft>
              <a:spcPct val="35000"/>
            </a:spcAft>
          </a:pPr>
          <a:r>
            <a:rPr lang="en-US" sz="1800" b="1" kern="1200" dirty="0" smtClean="0">
              <a:solidFill>
                <a:schemeClr val="tx1"/>
              </a:solidFill>
            </a:rPr>
            <a:t>Proposed Solutions:</a:t>
          </a:r>
        </a:p>
        <a:p>
          <a:pPr lvl="0" algn="l" defTabSz="800100">
            <a:lnSpc>
              <a:spcPct val="90000"/>
            </a:lnSpc>
            <a:spcBef>
              <a:spcPct val="0"/>
            </a:spcBef>
            <a:spcAft>
              <a:spcPct val="35000"/>
            </a:spcAft>
          </a:pPr>
          <a:r>
            <a:rPr lang="en-US" sz="1800" kern="1200" dirty="0" smtClean="0">
              <a:solidFill>
                <a:schemeClr val="tx1"/>
              </a:solidFill>
            </a:rPr>
            <a:t>1. Simple, low-cost interventions can reduce perinatal and late neonatal deaths, through combined effort of Public Private Partnership (PPP) </a:t>
          </a:r>
        </a:p>
        <a:p>
          <a:pPr lvl="0" algn="l" defTabSz="800100">
            <a:lnSpc>
              <a:spcPct val="90000"/>
            </a:lnSpc>
            <a:spcBef>
              <a:spcPct val="0"/>
            </a:spcBef>
            <a:spcAft>
              <a:spcPct val="35000"/>
            </a:spcAft>
          </a:pPr>
          <a:r>
            <a:rPr lang="en-US" sz="1800" kern="1200" dirty="0" smtClean="0">
              <a:solidFill>
                <a:schemeClr val="tx1"/>
              </a:solidFill>
            </a:rPr>
            <a:t>2. Public and private sectors in new ways through sharing of risks and responsibilities. </a:t>
          </a:r>
          <a:endParaRPr lang="en-US" sz="1800" kern="1200" dirty="0" smtClean="0">
            <a:latin typeface="Arial" panose="020B0604020202020204" pitchFamily="34" charset="0"/>
            <a:cs typeface="Arial" panose="020B0604020202020204" pitchFamily="34" charset="0"/>
          </a:endParaRPr>
        </a:p>
      </dsp:txBody>
      <dsp:txXfrm>
        <a:off x="307402" y="80494"/>
        <a:ext cx="6728148" cy="5019747"/>
      </dsp:txXfrm>
    </dsp:sp>
    <dsp:sp modelId="{B12B2032-C50A-4127-95F3-55DBA1C614A7}">
      <dsp:nvSpPr>
        <dsp:cNvPr id="0" name=""/>
        <dsp:cNvSpPr/>
      </dsp:nvSpPr>
      <dsp:spPr>
        <a:xfrm>
          <a:off x="0" y="5109692"/>
          <a:ext cx="513019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0.48214</cdr:x>
      <cdr:y>0.13333</cdr:y>
    </cdr:from>
    <cdr:to>
      <cdr:x>0.65179</cdr:x>
      <cdr:y>0.31667</cdr:y>
    </cdr:to>
    <cdr:sp macro="" textlink="">
      <cdr:nvSpPr>
        <cdr:cNvPr id="2" name="Rectangle 1"/>
        <cdr:cNvSpPr/>
      </cdr:nvSpPr>
      <cdr:spPr>
        <a:xfrm xmlns:a="http://schemas.openxmlformats.org/drawingml/2006/main">
          <a:off x="4114800" y="609600"/>
          <a:ext cx="1447800" cy="838200"/>
        </a:xfrm>
        <a:prstGeom xmlns:a="http://schemas.openxmlformats.org/drawingml/2006/main" prst="rect">
          <a:avLst/>
        </a:prstGeom>
        <a:solidFill xmlns:a="http://schemas.openxmlformats.org/drawingml/2006/main">
          <a:srgbClr val="BA0C2F"/>
        </a:soli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1400" b="1" dirty="0" smtClean="0">
              <a:solidFill>
                <a:schemeClr val="bg1"/>
              </a:solidFill>
            </a:rPr>
            <a:t>Start of interventions</a:t>
          </a:r>
          <a:endParaRPr lang="en-US" sz="1400" b="1" dirty="0">
            <a:solidFill>
              <a:schemeClr val="bg1"/>
            </a:solidFill>
          </a:endParaRPr>
        </a:p>
      </cdr:txBody>
    </cdr:sp>
  </cdr:relSizeAnchor>
  <cdr:relSizeAnchor xmlns:cdr="http://schemas.openxmlformats.org/drawingml/2006/chartDrawing">
    <cdr:from>
      <cdr:x>0.56697</cdr:x>
      <cdr:y>0.31667</cdr:y>
    </cdr:from>
    <cdr:to>
      <cdr:x>0.57143</cdr:x>
      <cdr:y>0.6</cdr:y>
    </cdr:to>
    <cdr:cxnSp macro="">
      <cdr:nvCxnSpPr>
        <cdr:cNvPr id="4" name="Straight Arrow Connector 3"/>
        <cdr:cNvCxnSpPr>
          <a:stCxn xmlns:a="http://schemas.openxmlformats.org/drawingml/2006/main" id="2" idx="2"/>
        </cdr:cNvCxnSpPr>
      </cdr:nvCxnSpPr>
      <cdr:spPr>
        <a:xfrm xmlns:a="http://schemas.openxmlformats.org/drawingml/2006/main">
          <a:off x="4838707" y="1447815"/>
          <a:ext cx="38093" cy="1295385"/>
        </a:xfrm>
        <a:prstGeom xmlns:a="http://schemas.openxmlformats.org/drawingml/2006/main" prst="straightConnector1">
          <a:avLst/>
        </a:prstGeom>
        <a:ln xmlns:a="http://schemas.openxmlformats.org/drawingml/2006/main">
          <a:tailEnd type="triangle"/>
        </a:ln>
      </cdr:spPr>
      <cdr:style>
        <a:lnRef xmlns:a="http://schemas.openxmlformats.org/drawingml/2006/main" idx="3">
          <a:schemeClr val="accent4"/>
        </a:lnRef>
        <a:fillRef xmlns:a="http://schemas.openxmlformats.org/drawingml/2006/main" idx="0">
          <a:schemeClr val="accent4"/>
        </a:fillRef>
        <a:effectRef xmlns:a="http://schemas.openxmlformats.org/drawingml/2006/main" idx="2">
          <a:schemeClr val="accent4"/>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3076884" cy="460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1" tIns="46090" rIns="92181" bIns="46090" numCol="1" anchor="t" anchorCtr="0" compatLnSpc="1">
            <a:prstTxWarp prst="textNoShape">
              <a:avLst/>
            </a:prstTxWarp>
          </a:bodyPr>
          <a:lstStyle>
            <a:lvl1pPr>
              <a:defRPr sz="1200">
                <a:latin typeface="Times"/>
              </a:defRPr>
            </a:lvl1pPr>
          </a:lstStyle>
          <a:p>
            <a:endParaRPr lang="en-US" altLang="en-US" dirty="0"/>
          </a:p>
        </p:txBody>
      </p:sp>
      <p:sp>
        <p:nvSpPr>
          <p:cNvPr id="124931" name="Rectangle 3"/>
          <p:cNvSpPr>
            <a:spLocks noGrp="1" noChangeArrowheads="1"/>
          </p:cNvSpPr>
          <p:nvPr>
            <p:ph type="dt" sz="quarter" idx="1"/>
          </p:nvPr>
        </p:nvSpPr>
        <p:spPr bwMode="auto">
          <a:xfrm>
            <a:off x="3999950" y="0"/>
            <a:ext cx="3076884" cy="460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1" tIns="46090" rIns="92181" bIns="46090" numCol="1" anchor="t" anchorCtr="0" compatLnSpc="1">
            <a:prstTxWarp prst="textNoShape">
              <a:avLst/>
            </a:prstTxWarp>
          </a:bodyPr>
          <a:lstStyle>
            <a:lvl1pPr algn="r">
              <a:defRPr sz="1200">
                <a:latin typeface="Times"/>
              </a:defRPr>
            </a:lvl1pPr>
          </a:lstStyle>
          <a:p>
            <a:endParaRPr lang="en-US" altLang="en-US" dirty="0"/>
          </a:p>
        </p:txBody>
      </p:sp>
      <p:sp>
        <p:nvSpPr>
          <p:cNvPr id="124932" name="Rectangle 4"/>
          <p:cNvSpPr>
            <a:spLocks noGrp="1" noChangeArrowheads="1"/>
          </p:cNvSpPr>
          <p:nvPr>
            <p:ph type="ftr" sz="quarter" idx="2"/>
          </p:nvPr>
        </p:nvSpPr>
        <p:spPr bwMode="auto">
          <a:xfrm>
            <a:off x="0" y="8902423"/>
            <a:ext cx="3076884" cy="460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1" tIns="46090" rIns="92181" bIns="46090" numCol="1" anchor="b" anchorCtr="0" compatLnSpc="1">
            <a:prstTxWarp prst="textNoShape">
              <a:avLst/>
            </a:prstTxWarp>
          </a:bodyPr>
          <a:lstStyle>
            <a:lvl1pPr>
              <a:defRPr sz="1200">
                <a:latin typeface="Times"/>
              </a:defRPr>
            </a:lvl1pPr>
          </a:lstStyle>
          <a:p>
            <a:endParaRPr lang="en-US" altLang="en-US" dirty="0"/>
          </a:p>
        </p:txBody>
      </p:sp>
      <p:sp>
        <p:nvSpPr>
          <p:cNvPr id="124933" name="Rectangle 5"/>
          <p:cNvSpPr>
            <a:spLocks noGrp="1" noChangeArrowheads="1"/>
          </p:cNvSpPr>
          <p:nvPr>
            <p:ph type="sldNum" sz="quarter" idx="3"/>
          </p:nvPr>
        </p:nvSpPr>
        <p:spPr bwMode="auto">
          <a:xfrm>
            <a:off x="3999950" y="8902423"/>
            <a:ext cx="3076884" cy="460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1" tIns="46090" rIns="92181" bIns="46090" numCol="1" anchor="b" anchorCtr="0" compatLnSpc="1">
            <a:prstTxWarp prst="textNoShape">
              <a:avLst/>
            </a:prstTxWarp>
          </a:bodyPr>
          <a:lstStyle>
            <a:lvl1pPr algn="r">
              <a:defRPr sz="1200">
                <a:latin typeface="Times"/>
              </a:defRPr>
            </a:lvl1pPr>
          </a:lstStyle>
          <a:p>
            <a:fld id="{85E12BF8-11D4-485E-852F-4D55DA535BE6}" type="slidenum">
              <a:rPr lang="en-US" altLang="en-US"/>
              <a:pPr/>
              <a:t>‹#›</a:t>
            </a:fld>
            <a:endParaRPr lang="en-US" altLang="en-US" dirty="0"/>
          </a:p>
        </p:txBody>
      </p:sp>
    </p:spTree>
    <p:extLst>
      <p:ext uri="{BB962C8B-B14F-4D97-AF65-F5344CB8AC3E}">
        <p14:creationId xmlns:p14="http://schemas.microsoft.com/office/powerpoint/2010/main" val="19066209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bwMode="auto">
          <a:xfrm>
            <a:off x="0" y="0"/>
            <a:ext cx="3076884" cy="460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1" tIns="46090" rIns="92181" bIns="46090" numCol="1" anchor="t" anchorCtr="0" compatLnSpc="1">
            <a:prstTxWarp prst="textNoShape">
              <a:avLst/>
            </a:prstTxWarp>
          </a:bodyPr>
          <a:lstStyle>
            <a:lvl1pPr>
              <a:defRPr sz="1200">
                <a:latin typeface="Times"/>
              </a:defRPr>
            </a:lvl1pPr>
          </a:lstStyle>
          <a:p>
            <a:endParaRPr lang="en-US" altLang="en-US" dirty="0"/>
          </a:p>
        </p:txBody>
      </p:sp>
      <p:sp>
        <p:nvSpPr>
          <p:cNvPr id="129027" name="Rectangle 3"/>
          <p:cNvSpPr>
            <a:spLocks noGrp="1" noChangeArrowheads="1"/>
          </p:cNvSpPr>
          <p:nvPr>
            <p:ph type="dt" idx="1"/>
          </p:nvPr>
        </p:nvSpPr>
        <p:spPr bwMode="auto">
          <a:xfrm>
            <a:off x="3999950" y="0"/>
            <a:ext cx="3076884" cy="460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1" tIns="46090" rIns="92181" bIns="46090" numCol="1" anchor="t" anchorCtr="0" compatLnSpc="1">
            <a:prstTxWarp prst="textNoShape">
              <a:avLst/>
            </a:prstTxWarp>
          </a:bodyPr>
          <a:lstStyle>
            <a:lvl1pPr algn="r">
              <a:defRPr sz="1200">
                <a:latin typeface="Times"/>
              </a:defRPr>
            </a:lvl1pPr>
          </a:lstStyle>
          <a:p>
            <a:endParaRPr lang="en-US" altLang="en-US" dirty="0"/>
          </a:p>
        </p:txBody>
      </p:sp>
      <p:sp>
        <p:nvSpPr>
          <p:cNvPr id="129028" name="Rectangle 4"/>
          <p:cNvSpPr>
            <a:spLocks noGrp="1" noRot="1" noChangeAspect="1" noChangeArrowheads="1" noTextEdit="1"/>
          </p:cNvSpPr>
          <p:nvPr>
            <p:ph type="sldImg" idx="2"/>
          </p:nvPr>
        </p:nvSpPr>
        <p:spPr bwMode="auto">
          <a:xfrm>
            <a:off x="401638" y="690563"/>
            <a:ext cx="6273800" cy="35306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9029" name="Rectangle 5"/>
          <p:cNvSpPr>
            <a:spLocks noGrp="1" noChangeArrowheads="1"/>
          </p:cNvSpPr>
          <p:nvPr>
            <p:ph type="body" sz="quarter" idx="3"/>
          </p:nvPr>
        </p:nvSpPr>
        <p:spPr bwMode="auto">
          <a:xfrm>
            <a:off x="923065" y="4451212"/>
            <a:ext cx="5230704" cy="4220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1" tIns="46090" rIns="92181" bIns="4609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9030" name="Rectangle 6"/>
          <p:cNvSpPr>
            <a:spLocks noGrp="1" noChangeArrowheads="1"/>
          </p:cNvSpPr>
          <p:nvPr>
            <p:ph type="ftr" sz="quarter" idx="4"/>
          </p:nvPr>
        </p:nvSpPr>
        <p:spPr bwMode="auto">
          <a:xfrm>
            <a:off x="0" y="8902423"/>
            <a:ext cx="3076884" cy="460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1" tIns="46090" rIns="92181" bIns="46090" numCol="1" anchor="b" anchorCtr="0" compatLnSpc="1">
            <a:prstTxWarp prst="textNoShape">
              <a:avLst/>
            </a:prstTxWarp>
          </a:bodyPr>
          <a:lstStyle>
            <a:lvl1pPr>
              <a:defRPr sz="1200">
                <a:latin typeface="Times"/>
              </a:defRPr>
            </a:lvl1pPr>
          </a:lstStyle>
          <a:p>
            <a:endParaRPr lang="en-US" altLang="en-US" dirty="0"/>
          </a:p>
        </p:txBody>
      </p:sp>
      <p:sp>
        <p:nvSpPr>
          <p:cNvPr id="129031" name="Rectangle 7"/>
          <p:cNvSpPr>
            <a:spLocks noGrp="1" noChangeArrowheads="1"/>
          </p:cNvSpPr>
          <p:nvPr>
            <p:ph type="sldNum" sz="quarter" idx="5"/>
          </p:nvPr>
        </p:nvSpPr>
        <p:spPr bwMode="auto">
          <a:xfrm>
            <a:off x="3999950" y="8902423"/>
            <a:ext cx="3076884" cy="460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181" tIns="46090" rIns="92181" bIns="46090" numCol="1" anchor="b" anchorCtr="0" compatLnSpc="1">
            <a:prstTxWarp prst="textNoShape">
              <a:avLst/>
            </a:prstTxWarp>
          </a:bodyPr>
          <a:lstStyle>
            <a:lvl1pPr algn="r">
              <a:defRPr sz="1200">
                <a:latin typeface="Times"/>
              </a:defRPr>
            </a:lvl1pPr>
          </a:lstStyle>
          <a:p>
            <a:fld id="{6CA16AE0-E442-48B7-BA01-2FC8693655B7}" type="slidenum">
              <a:rPr lang="en-US" altLang="en-US"/>
              <a:pPr/>
              <a:t>‹#›</a:t>
            </a:fld>
            <a:endParaRPr lang="en-US" altLang="en-US" dirty="0"/>
          </a:p>
        </p:txBody>
      </p:sp>
    </p:spTree>
    <p:extLst>
      <p:ext uri="{BB962C8B-B14F-4D97-AF65-F5344CB8AC3E}">
        <p14:creationId xmlns:p14="http://schemas.microsoft.com/office/powerpoint/2010/main" val="102720195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a:ea typeface="+mn-ea"/>
        <a:cs typeface="+mn-cs"/>
      </a:defRPr>
    </a:lvl1pPr>
    <a:lvl2pPr marL="457200" algn="l" rtl="0" fontAlgn="base">
      <a:spcBef>
        <a:spcPct val="30000"/>
      </a:spcBef>
      <a:spcAft>
        <a:spcPct val="0"/>
      </a:spcAft>
      <a:defRPr sz="1200" kern="1200">
        <a:solidFill>
          <a:schemeClr val="tx1"/>
        </a:solidFill>
        <a:latin typeface="Times"/>
        <a:ea typeface="+mn-ea"/>
        <a:cs typeface="+mn-cs"/>
      </a:defRPr>
    </a:lvl2pPr>
    <a:lvl3pPr marL="914400" algn="l" rtl="0" fontAlgn="base">
      <a:spcBef>
        <a:spcPct val="30000"/>
      </a:spcBef>
      <a:spcAft>
        <a:spcPct val="0"/>
      </a:spcAft>
      <a:defRPr sz="1200" kern="1200">
        <a:solidFill>
          <a:schemeClr val="tx1"/>
        </a:solidFill>
        <a:latin typeface="Times"/>
        <a:ea typeface="+mn-ea"/>
        <a:cs typeface="+mn-cs"/>
      </a:defRPr>
    </a:lvl3pPr>
    <a:lvl4pPr marL="1371600" algn="l" rtl="0" fontAlgn="base">
      <a:spcBef>
        <a:spcPct val="30000"/>
      </a:spcBef>
      <a:spcAft>
        <a:spcPct val="0"/>
      </a:spcAft>
      <a:defRPr sz="1200" kern="1200">
        <a:solidFill>
          <a:schemeClr val="tx1"/>
        </a:solidFill>
        <a:latin typeface="Times"/>
        <a:ea typeface="+mn-ea"/>
        <a:cs typeface="+mn-cs"/>
      </a:defRPr>
    </a:lvl4pPr>
    <a:lvl5pPr marL="1828800" algn="l" rtl="0" fontAlgn="base">
      <a:spcBef>
        <a:spcPct val="30000"/>
      </a:spcBef>
      <a:spcAft>
        <a:spcPct val="0"/>
      </a:spcAft>
      <a:defRPr sz="1200" kern="1200">
        <a:solidFill>
          <a:schemeClr val="tx1"/>
        </a:solidFill>
        <a:latin typeface="Times"/>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1638" y="690563"/>
            <a:ext cx="6273800" cy="3530600"/>
          </a:xfrm>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 typeface="+mj-lt"/>
              <a:buNone/>
              <a:tabLst/>
              <a:defRPr/>
            </a:pPr>
            <a:r>
              <a:rPr lang="en-US" b="0" i="0" dirty="0"/>
              <a:t>1) Project Objectives: </a:t>
            </a:r>
            <a:r>
              <a:rPr lang="en-US" b="0" i="0" dirty="0">
                <a:solidFill>
                  <a:srgbClr val="FF0000"/>
                </a:solidFill>
              </a:rPr>
              <a:t>list</a:t>
            </a:r>
            <a:r>
              <a:rPr lang="en-US" b="0" i="0" baseline="0" dirty="0">
                <a:solidFill>
                  <a:srgbClr val="FF0000"/>
                </a:solidFill>
              </a:rPr>
              <a:t> the </a:t>
            </a:r>
            <a:r>
              <a:rPr lang="en-US" b="0" i="0" dirty="0">
                <a:solidFill>
                  <a:srgbClr val="FF0000"/>
                </a:solidFill>
              </a:rPr>
              <a:t>objectives of your project/program directly related to the</a:t>
            </a:r>
            <a:r>
              <a:rPr lang="en-US" b="0" i="0" baseline="0" dirty="0">
                <a:solidFill>
                  <a:srgbClr val="FF0000"/>
                </a:solidFill>
              </a:rPr>
              <a:t> GFSS</a:t>
            </a:r>
            <a:r>
              <a:rPr lang="en-US" b="0" i="0" dirty="0">
                <a:solidFill>
                  <a:srgbClr val="FF0000"/>
                </a:solidFill>
              </a:rPr>
              <a:t>. No more than 3 lines.</a:t>
            </a:r>
          </a:p>
          <a:p>
            <a:pPr marL="0" indent="0">
              <a:buFont typeface="+mj-lt"/>
              <a:buNone/>
            </a:pPr>
            <a:r>
              <a:rPr lang="en-US" baseline="0" dirty="0"/>
              <a:t>2) Project Location(s): list county locations where your project/program is present in Kenya.</a:t>
            </a:r>
          </a:p>
          <a:p>
            <a:pPr marL="0" marR="0" indent="0" algn="l" defTabSz="914400" rtl="0" eaLnBrk="1" fontAlgn="base" latinLnBrk="0" hangingPunct="1">
              <a:lnSpc>
                <a:spcPct val="100000"/>
              </a:lnSpc>
              <a:spcBef>
                <a:spcPct val="30000"/>
              </a:spcBef>
              <a:spcAft>
                <a:spcPct val="0"/>
              </a:spcAft>
              <a:buClrTx/>
              <a:buSzTx/>
              <a:buFont typeface="+mj-lt"/>
              <a:buNone/>
              <a:tabLst/>
              <a:defRPr/>
            </a:pPr>
            <a:r>
              <a:rPr lang="en-US" b="0" i="0" dirty="0"/>
              <a:t>3) Expectations for CLA: list</a:t>
            </a:r>
            <a:r>
              <a:rPr lang="en-US" b="0" i="0" baseline="0" dirty="0"/>
              <a:t> your expectations for what USAID should do with CLA? What are your expectations for your CLA? </a:t>
            </a:r>
            <a:r>
              <a:rPr lang="en-US" b="0" i="0" dirty="0">
                <a:solidFill>
                  <a:srgbClr val="FF0000"/>
                </a:solidFill>
              </a:rPr>
              <a:t>No more than 3 lines.</a:t>
            </a:r>
          </a:p>
          <a:p>
            <a:pPr marL="0" marR="0" indent="0" algn="l" defTabSz="914400" rtl="0" eaLnBrk="1" fontAlgn="base" latinLnBrk="0" hangingPunct="1">
              <a:lnSpc>
                <a:spcPct val="100000"/>
              </a:lnSpc>
              <a:spcBef>
                <a:spcPct val="30000"/>
              </a:spcBef>
              <a:spcAft>
                <a:spcPct val="0"/>
              </a:spcAft>
              <a:buClrTx/>
              <a:buSzTx/>
              <a:buFont typeface="+mj-lt"/>
              <a:buNone/>
              <a:tabLst/>
              <a:defRPr/>
            </a:pPr>
            <a:endParaRPr lang="en-US" b="0" i="0" dirty="0"/>
          </a:p>
          <a:p>
            <a:pPr marL="0" indent="0">
              <a:buFont typeface="+mj-lt"/>
              <a:buNone/>
            </a:pPr>
            <a:endParaRPr lang="en-US" baseline="0" dirty="0"/>
          </a:p>
        </p:txBody>
      </p:sp>
      <p:sp>
        <p:nvSpPr>
          <p:cNvPr id="4" name="Slide Number Placeholder 3"/>
          <p:cNvSpPr>
            <a:spLocks noGrp="1"/>
          </p:cNvSpPr>
          <p:nvPr>
            <p:ph type="sldNum" sz="quarter" idx="10"/>
          </p:nvPr>
        </p:nvSpPr>
        <p:spPr/>
        <p:txBody>
          <a:bodyPr/>
          <a:lstStyle/>
          <a:p>
            <a:fld id="{6CA16AE0-E442-48B7-BA01-2FC8693655B7}" type="slidenum">
              <a:rPr lang="en-US" altLang="en-US" smtClean="0"/>
              <a:pPr/>
              <a:t>1</a:t>
            </a:fld>
            <a:endParaRPr lang="en-US" altLang="en-US" dirty="0"/>
          </a:p>
        </p:txBody>
      </p:sp>
    </p:spTree>
    <p:extLst>
      <p:ext uri="{BB962C8B-B14F-4D97-AF65-F5344CB8AC3E}">
        <p14:creationId xmlns:p14="http://schemas.microsoft.com/office/powerpoint/2010/main" val="1454330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1638" y="690563"/>
            <a:ext cx="6273800" cy="3530600"/>
          </a:xfrm>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 typeface="+mj-lt"/>
              <a:buNone/>
              <a:tabLst/>
              <a:defRPr/>
            </a:pPr>
            <a:r>
              <a:rPr lang="en-US" b="0" i="0" dirty="0"/>
              <a:t>1) Project Objectives: </a:t>
            </a:r>
            <a:r>
              <a:rPr lang="en-US" b="0" i="0" dirty="0">
                <a:solidFill>
                  <a:srgbClr val="FF0000"/>
                </a:solidFill>
              </a:rPr>
              <a:t>list</a:t>
            </a:r>
            <a:r>
              <a:rPr lang="en-US" b="0" i="0" baseline="0" dirty="0">
                <a:solidFill>
                  <a:srgbClr val="FF0000"/>
                </a:solidFill>
              </a:rPr>
              <a:t> the </a:t>
            </a:r>
            <a:r>
              <a:rPr lang="en-US" b="0" i="0" dirty="0">
                <a:solidFill>
                  <a:srgbClr val="FF0000"/>
                </a:solidFill>
              </a:rPr>
              <a:t>objectives of your project/program directly related to the</a:t>
            </a:r>
            <a:r>
              <a:rPr lang="en-US" b="0" i="0" baseline="0" dirty="0">
                <a:solidFill>
                  <a:srgbClr val="FF0000"/>
                </a:solidFill>
              </a:rPr>
              <a:t> GFSS</a:t>
            </a:r>
            <a:r>
              <a:rPr lang="en-US" b="0" i="0" dirty="0">
                <a:solidFill>
                  <a:srgbClr val="FF0000"/>
                </a:solidFill>
              </a:rPr>
              <a:t>. No more than 3 lines.</a:t>
            </a:r>
          </a:p>
          <a:p>
            <a:pPr marL="0" indent="0">
              <a:buFont typeface="+mj-lt"/>
              <a:buNone/>
            </a:pPr>
            <a:r>
              <a:rPr lang="en-US" baseline="0" dirty="0"/>
              <a:t>2) Project Location(s): list county locations where your project/program is present in Kenya.</a:t>
            </a:r>
          </a:p>
          <a:p>
            <a:pPr marL="0" marR="0" indent="0" algn="l" defTabSz="914400" rtl="0" eaLnBrk="1" fontAlgn="base" latinLnBrk="0" hangingPunct="1">
              <a:lnSpc>
                <a:spcPct val="100000"/>
              </a:lnSpc>
              <a:spcBef>
                <a:spcPct val="30000"/>
              </a:spcBef>
              <a:spcAft>
                <a:spcPct val="0"/>
              </a:spcAft>
              <a:buClrTx/>
              <a:buSzTx/>
              <a:buFont typeface="+mj-lt"/>
              <a:buNone/>
              <a:tabLst/>
              <a:defRPr/>
            </a:pPr>
            <a:r>
              <a:rPr lang="en-US" b="0" i="0" dirty="0"/>
              <a:t>3) Expectations for CLA: list</a:t>
            </a:r>
            <a:r>
              <a:rPr lang="en-US" b="0" i="0" baseline="0" dirty="0"/>
              <a:t> your expectations for what USAID should do with CLA? What are your expectations for your CLA? </a:t>
            </a:r>
            <a:r>
              <a:rPr lang="en-US" b="0" i="0" dirty="0">
                <a:solidFill>
                  <a:srgbClr val="FF0000"/>
                </a:solidFill>
              </a:rPr>
              <a:t>No more than 3 lines.</a:t>
            </a:r>
          </a:p>
          <a:p>
            <a:pPr marL="0" marR="0" indent="0" algn="l" defTabSz="914400" rtl="0" eaLnBrk="1" fontAlgn="base" latinLnBrk="0" hangingPunct="1">
              <a:lnSpc>
                <a:spcPct val="100000"/>
              </a:lnSpc>
              <a:spcBef>
                <a:spcPct val="30000"/>
              </a:spcBef>
              <a:spcAft>
                <a:spcPct val="0"/>
              </a:spcAft>
              <a:buClrTx/>
              <a:buSzTx/>
              <a:buFont typeface="+mj-lt"/>
              <a:buNone/>
              <a:tabLst/>
              <a:defRPr/>
            </a:pPr>
            <a:endParaRPr lang="en-US" b="0" i="0" dirty="0"/>
          </a:p>
          <a:p>
            <a:pPr marL="0" indent="0">
              <a:buFont typeface="+mj-lt"/>
              <a:buNone/>
            </a:pPr>
            <a:endParaRPr lang="en-US" baseline="0" dirty="0"/>
          </a:p>
        </p:txBody>
      </p:sp>
      <p:sp>
        <p:nvSpPr>
          <p:cNvPr id="4" name="Slide Number Placeholder 3"/>
          <p:cNvSpPr>
            <a:spLocks noGrp="1"/>
          </p:cNvSpPr>
          <p:nvPr>
            <p:ph type="sldNum" sz="quarter" idx="10"/>
          </p:nvPr>
        </p:nvSpPr>
        <p:spPr/>
        <p:txBody>
          <a:bodyPr/>
          <a:lstStyle/>
          <a:p>
            <a:fld id="{6CA16AE0-E442-48B7-BA01-2FC8693655B7}" type="slidenum">
              <a:rPr lang="en-US" altLang="en-US" smtClean="0"/>
              <a:pPr/>
              <a:t>2</a:t>
            </a:fld>
            <a:endParaRPr lang="en-US" altLang="en-US" dirty="0"/>
          </a:p>
        </p:txBody>
      </p:sp>
    </p:spTree>
    <p:extLst>
      <p:ext uri="{BB962C8B-B14F-4D97-AF65-F5344CB8AC3E}">
        <p14:creationId xmlns:p14="http://schemas.microsoft.com/office/powerpoint/2010/main" val="3069927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30" name="Rectangle 10"/>
          <p:cNvSpPr>
            <a:spLocks noChangeArrowheads="1"/>
          </p:cNvSpPr>
          <p:nvPr userDrawn="1"/>
        </p:nvSpPr>
        <p:spPr bwMode="auto">
          <a:xfrm>
            <a:off x="203200" y="1752600"/>
            <a:ext cx="11988800" cy="5105400"/>
          </a:xfrm>
          <a:prstGeom prst="rect">
            <a:avLst/>
          </a:prstGeom>
          <a:solidFill>
            <a:srgbClr val="DDDDDD"/>
          </a:solidFill>
          <a:ln>
            <a:noFill/>
          </a:ln>
          <a:effectLst/>
          <a:extLst>
            <a:ext uri="{91240B29-F687-4F45-9708-019B960494DF}">
              <a14:hiddenLine xmlns:a14="http://schemas.microsoft.com/office/drawing/2010/main" w="9525">
                <a:solidFill>
                  <a:schemeClr val="tx1">
                    <a:alpha val="50000"/>
                  </a:scheme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dirty="0"/>
          </a:p>
        </p:txBody>
      </p:sp>
      <p:sp>
        <p:nvSpPr>
          <p:cNvPr id="5122" name="Rectangle 2"/>
          <p:cNvSpPr>
            <a:spLocks noGrp="1" noChangeArrowheads="1"/>
          </p:cNvSpPr>
          <p:nvPr>
            <p:ph type="ctrTitle"/>
          </p:nvPr>
        </p:nvSpPr>
        <p:spPr>
          <a:xfrm>
            <a:off x="1016000" y="2362200"/>
            <a:ext cx="10363200" cy="1143000"/>
          </a:xfrm>
        </p:spPr>
        <p:txBody>
          <a:bodyPr/>
          <a:lstStyle>
            <a:lvl1pPr algn="ctr">
              <a:defRPr sz="4000"/>
            </a:lvl1pPr>
          </a:lstStyle>
          <a:p>
            <a:pPr lvl="0"/>
            <a:r>
              <a:rPr lang="en-US" altLang="en-US" noProof="0"/>
              <a:t>Click to edit Master title style</a:t>
            </a:r>
          </a:p>
        </p:txBody>
      </p:sp>
      <p:sp>
        <p:nvSpPr>
          <p:cNvPr id="5123" name="Rectangle 3"/>
          <p:cNvSpPr>
            <a:spLocks noGrp="1" noChangeArrowheads="1"/>
          </p:cNvSpPr>
          <p:nvPr>
            <p:ph type="subTitle" idx="1"/>
          </p:nvPr>
        </p:nvSpPr>
        <p:spPr>
          <a:xfrm>
            <a:off x="1828800" y="3733800"/>
            <a:ext cx="8534400" cy="1752600"/>
          </a:xfrm>
        </p:spPr>
        <p:txBody>
          <a:bodyPr/>
          <a:lstStyle>
            <a:lvl1pPr marL="0" indent="0" algn="ctr">
              <a:buFontTx/>
              <a:buNone/>
              <a:defRPr/>
            </a:lvl1pPr>
          </a:lstStyle>
          <a:p>
            <a:pPr lvl="0"/>
            <a:r>
              <a:rPr lang="en-US" altLang="en-US" noProof="0"/>
              <a:t>Click to edit Master subtitle style</a:t>
            </a:r>
          </a:p>
        </p:txBody>
      </p:sp>
      <p:sp>
        <p:nvSpPr>
          <p:cNvPr id="5124" name="Rectangle 4"/>
          <p:cNvSpPr>
            <a:spLocks noGrp="1" noChangeArrowheads="1"/>
          </p:cNvSpPr>
          <p:nvPr>
            <p:ph type="dt" sz="half" idx="2"/>
          </p:nvPr>
        </p:nvSpPr>
        <p:spPr/>
        <p:txBody>
          <a:bodyPr/>
          <a:lstStyle>
            <a:lvl1pPr>
              <a:defRPr/>
            </a:lvl1pPr>
          </a:lstStyle>
          <a:p>
            <a:endParaRPr lang="en-US" altLang="en-US" dirty="0"/>
          </a:p>
        </p:txBody>
      </p:sp>
      <p:sp>
        <p:nvSpPr>
          <p:cNvPr id="5125" name="Rectangle 5"/>
          <p:cNvSpPr>
            <a:spLocks noGrp="1" noChangeArrowheads="1"/>
          </p:cNvSpPr>
          <p:nvPr>
            <p:ph type="ftr" sz="quarter" idx="3"/>
          </p:nvPr>
        </p:nvSpPr>
        <p:spPr/>
        <p:txBody>
          <a:bodyPr/>
          <a:lstStyle>
            <a:lvl1pPr>
              <a:defRPr/>
            </a:lvl1pPr>
          </a:lstStyle>
          <a:p>
            <a:endParaRPr lang="en-US" altLang="en-US" dirty="0"/>
          </a:p>
        </p:txBody>
      </p:sp>
      <p:sp>
        <p:nvSpPr>
          <p:cNvPr id="5126" name="Rectangle 6"/>
          <p:cNvSpPr>
            <a:spLocks noGrp="1" noChangeArrowheads="1"/>
          </p:cNvSpPr>
          <p:nvPr>
            <p:ph type="sldNum" sz="quarter" idx="4"/>
          </p:nvPr>
        </p:nvSpPr>
        <p:spPr/>
        <p:txBody>
          <a:bodyPr/>
          <a:lstStyle>
            <a:lvl1pPr>
              <a:defRPr/>
            </a:lvl1pPr>
          </a:lstStyle>
          <a:p>
            <a:fld id="{24DC05FE-0E8D-4ACD-AE7F-F5C8899F1FE4}" type="slidenum">
              <a:rPr lang="en-US" altLang="en-US"/>
              <a:pPr/>
              <a:t>‹#›</a:t>
            </a:fld>
            <a:r>
              <a:rPr lang="en-US" altLang="en-US" dirty="0"/>
              <a:t>a</a:t>
            </a:r>
          </a:p>
        </p:txBody>
      </p:sp>
      <p:sp>
        <p:nvSpPr>
          <p:cNvPr id="5128" name="Rectangle 8"/>
          <p:cNvSpPr>
            <a:spLocks noChangeArrowheads="1"/>
          </p:cNvSpPr>
          <p:nvPr userDrawn="1"/>
        </p:nvSpPr>
        <p:spPr bwMode="auto">
          <a:xfrm>
            <a:off x="0" y="1752600"/>
            <a:ext cx="12192000" cy="152400"/>
          </a:xfrm>
          <a:prstGeom prst="rect">
            <a:avLst/>
          </a:prstGeom>
          <a:solidFill>
            <a:srgbClr val="C2113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dirty="0"/>
          </a:p>
        </p:txBody>
      </p:sp>
      <p:sp>
        <p:nvSpPr>
          <p:cNvPr id="5129" name="Rectangle 9"/>
          <p:cNvSpPr>
            <a:spLocks noChangeArrowheads="1"/>
          </p:cNvSpPr>
          <p:nvPr userDrawn="1"/>
        </p:nvSpPr>
        <p:spPr bwMode="auto">
          <a:xfrm>
            <a:off x="0" y="1905000"/>
            <a:ext cx="203200" cy="4953000"/>
          </a:xfrm>
          <a:prstGeom prst="rect">
            <a:avLst/>
          </a:prstGeom>
          <a:solidFill>
            <a:srgbClr val="002A6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dirty="0"/>
          </a:p>
        </p:txBody>
      </p:sp>
      <p:pic>
        <p:nvPicPr>
          <p:cNvPr id="5142" name="Picture 2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r="63464"/>
          <a:stretch>
            <a:fillRect/>
          </a:stretch>
        </p:blipFill>
        <p:spPr bwMode="auto">
          <a:xfrm>
            <a:off x="607486" y="455613"/>
            <a:ext cx="4006849"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600200"/>
            <a:ext cx="103632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40F2AB61-885F-41A1-849A-C49750AB10E6}" type="slidenum">
              <a:rPr lang="en-US" altLang="en-US"/>
              <a:pPr/>
              <a:t>‹#›</a:t>
            </a:fld>
            <a:endParaRPr lang="en-US" altLang="en-US" dirty="0"/>
          </a:p>
        </p:txBody>
      </p:sp>
      <p:sp>
        <p:nvSpPr>
          <p:cNvPr id="7" name="Rectangle 6"/>
          <p:cNvSpPr/>
          <p:nvPr userDrawn="1"/>
        </p:nvSpPr>
        <p:spPr bwMode="auto">
          <a:xfrm>
            <a:off x="101600" y="76200"/>
            <a:ext cx="35560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a:ln>
                <a:noFill/>
              </a:ln>
              <a:solidFill>
                <a:schemeClr val="tx1"/>
              </a:solidFill>
              <a:effectLst/>
              <a:latin typeface="Arial" pitchFamily="34" charset="0"/>
            </a:endParaRPr>
          </a:p>
        </p:txBody>
      </p:sp>
      <p:sp>
        <p:nvSpPr>
          <p:cNvPr id="2" name="Title 1"/>
          <p:cNvSpPr>
            <a:spLocks noGrp="1"/>
          </p:cNvSpPr>
          <p:nvPr>
            <p:ph type="title"/>
          </p:nvPr>
        </p:nvSpPr>
        <p:spPr>
          <a:xfrm>
            <a:off x="914400" y="228600"/>
            <a:ext cx="10363200" cy="609600"/>
          </a:xfrm>
        </p:spPr>
        <p:txBody>
          <a:bodyPr/>
          <a:lstStyle/>
          <a:p>
            <a:r>
              <a:rPr lang="en-US"/>
              <a:t>Click to edit Master title style</a:t>
            </a:r>
          </a:p>
        </p:txBody>
      </p:sp>
    </p:spTree>
    <p:extLst>
      <p:ext uri="{BB962C8B-B14F-4D97-AF65-F5344CB8AC3E}">
        <p14:creationId xmlns:p14="http://schemas.microsoft.com/office/powerpoint/2010/main" val="1857003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F14C7CA5-3A3F-49FE-905A-625E4889D8C3}" type="slidenum">
              <a:rPr lang="en-US" altLang="en-US"/>
              <a:pPr/>
              <a:t>‹#›</a:t>
            </a:fld>
            <a:endParaRPr lang="en-US" altLang="en-US" dirty="0"/>
          </a:p>
        </p:txBody>
      </p:sp>
    </p:spTree>
    <p:extLst>
      <p:ext uri="{BB962C8B-B14F-4D97-AF65-F5344CB8AC3E}">
        <p14:creationId xmlns:p14="http://schemas.microsoft.com/office/powerpoint/2010/main" val="3637942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209800"/>
            <a:ext cx="508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209800"/>
            <a:ext cx="508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B46C9891-EC11-4154-8815-7C1E437F4B31}" type="slidenum">
              <a:rPr lang="en-US" altLang="en-US"/>
              <a:pPr/>
              <a:t>‹#›</a:t>
            </a:fld>
            <a:endParaRPr lang="en-US" altLang="en-US" dirty="0"/>
          </a:p>
        </p:txBody>
      </p:sp>
    </p:spTree>
    <p:extLst>
      <p:ext uri="{BB962C8B-B14F-4D97-AF65-F5344CB8AC3E}">
        <p14:creationId xmlns:p14="http://schemas.microsoft.com/office/powerpoint/2010/main" val="688047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dirty="0"/>
          </a:p>
        </p:txBody>
      </p:sp>
      <p:sp>
        <p:nvSpPr>
          <p:cNvPr id="8" name="Footer Placeholder 7"/>
          <p:cNvSpPr>
            <a:spLocks noGrp="1"/>
          </p:cNvSpPr>
          <p:nvPr>
            <p:ph type="ftr" sz="quarter" idx="11"/>
          </p:nvPr>
        </p:nvSpPr>
        <p:spPr/>
        <p:txBody>
          <a:bodyPr/>
          <a:lstStyle>
            <a:lvl1pPr>
              <a:defRPr/>
            </a:lvl1pPr>
          </a:lstStyle>
          <a:p>
            <a:endParaRPr lang="en-US" altLang="en-US" dirty="0"/>
          </a:p>
        </p:txBody>
      </p:sp>
      <p:sp>
        <p:nvSpPr>
          <p:cNvPr id="9" name="Slide Number Placeholder 8"/>
          <p:cNvSpPr>
            <a:spLocks noGrp="1"/>
          </p:cNvSpPr>
          <p:nvPr>
            <p:ph type="sldNum" sz="quarter" idx="12"/>
          </p:nvPr>
        </p:nvSpPr>
        <p:spPr/>
        <p:txBody>
          <a:bodyPr/>
          <a:lstStyle>
            <a:lvl1pPr>
              <a:defRPr/>
            </a:lvl1pPr>
          </a:lstStyle>
          <a:p>
            <a:fld id="{5A1956E9-7484-4E16-885E-9DF1D0C1DC35}" type="slidenum">
              <a:rPr lang="en-US" altLang="en-US"/>
              <a:pPr/>
              <a:t>‹#›</a:t>
            </a:fld>
            <a:endParaRPr lang="en-US" altLang="en-US" dirty="0"/>
          </a:p>
        </p:txBody>
      </p:sp>
    </p:spTree>
    <p:extLst>
      <p:ext uri="{BB962C8B-B14F-4D97-AF65-F5344CB8AC3E}">
        <p14:creationId xmlns:p14="http://schemas.microsoft.com/office/powerpoint/2010/main" val="1759964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dirty="0"/>
          </a:p>
        </p:txBody>
      </p:sp>
      <p:sp>
        <p:nvSpPr>
          <p:cNvPr id="4" name="Footer Placeholder 3"/>
          <p:cNvSpPr>
            <a:spLocks noGrp="1"/>
          </p:cNvSpPr>
          <p:nvPr>
            <p:ph type="ftr" sz="quarter" idx="11"/>
          </p:nvPr>
        </p:nvSpPr>
        <p:spPr/>
        <p:txBody>
          <a:bodyPr/>
          <a:lstStyle>
            <a:lvl1pPr>
              <a:defRPr/>
            </a:lvl1pPr>
          </a:lstStyle>
          <a:p>
            <a:endParaRPr lang="en-US" altLang="en-US" dirty="0"/>
          </a:p>
        </p:txBody>
      </p:sp>
      <p:sp>
        <p:nvSpPr>
          <p:cNvPr id="5" name="Slide Number Placeholder 4"/>
          <p:cNvSpPr>
            <a:spLocks noGrp="1"/>
          </p:cNvSpPr>
          <p:nvPr>
            <p:ph type="sldNum" sz="quarter" idx="12"/>
          </p:nvPr>
        </p:nvSpPr>
        <p:spPr/>
        <p:txBody>
          <a:bodyPr/>
          <a:lstStyle>
            <a:lvl1pPr>
              <a:defRPr/>
            </a:lvl1pPr>
          </a:lstStyle>
          <a:p>
            <a:fld id="{9A2E7AFC-2302-4496-98E6-14F89D6AA8C7}" type="slidenum">
              <a:rPr lang="en-US" altLang="en-US"/>
              <a:pPr/>
              <a:t>‹#›</a:t>
            </a:fld>
            <a:endParaRPr lang="en-US" altLang="en-US" dirty="0"/>
          </a:p>
        </p:txBody>
      </p:sp>
    </p:spTree>
    <p:extLst>
      <p:ext uri="{BB962C8B-B14F-4D97-AF65-F5344CB8AC3E}">
        <p14:creationId xmlns:p14="http://schemas.microsoft.com/office/powerpoint/2010/main" val="1896367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p>
        </p:txBody>
      </p:sp>
      <p:sp>
        <p:nvSpPr>
          <p:cNvPr id="3" name="Footer Placeholder 2"/>
          <p:cNvSpPr>
            <a:spLocks noGrp="1"/>
          </p:cNvSpPr>
          <p:nvPr>
            <p:ph type="ftr" sz="quarter" idx="11"/>
          </p:nvPr>
        </p:nvSpPr>
        <p:spPr/>
        <p:txBody>
          <a:bodyPr/>
          <a:lstStyle>
            <a:lvl1pPr>
              <a:defRPr/>
            </a:lvl1pPr>
          </a:lstStyle>
          <a:p>
            <a:endParaRPr lang="en-US" altLang="en-US" dirty="0"/>
          </a:p>
        </p:txBody>
      </p:sp>
      <p:sp>
        <p:nvSpPr>
          <p:cNvPr id="4" name="Slide Number Placeholder 3"/>
          <p:cNvSpPr>
            <a:spLocks noGrp="1"/>
          </p:cNvSpPr>
          <p:nvPr>
            <p:ph type="sldNum" sz="quarter" idx="12"/>
          </p:nvPr>
        </p:nvSpPr>
        <p:spPr/>
        <p:txBody>
          <a:bodyPr/>
          <a:lstStyle>
            <a:lvl1pPr>
              <a:defRPr/>
            </a:lvl1pPr>
          </a:lstStyle>
          <a:p>
            <a:fld id="{219E997D-1D7F-480D-9623-CEB99D9A1308}" type="slidenum">
              <a:rPr lang="en-US" altLang="en-US"/>
              <a:pPr/>
              <a:t>‹#›</a:t>
            </a:fld>
            <a:endParaRPr lang="en-US" altLang="en-US" dirty="0"/>
          </a:p>
        </p:txBody>
      </p:sp>
    </p:spTree>
    <p:extLst>
      <p:ext uri="{BB962C8B-B14F-4D97-AF65-F5344CB8AC3E}">
        <p14:creationId xmlns:p14="http://schemas.microsoft.com/office/powerpoint/2010/main" val="355430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38FCD548-8014-4161-A9AF-E179B2571F0E}" type="slidenum">
              <a:rPr lang="en-US" altLang="en-US"/>
              <a:pPr/>
              <a:t>‹#›</a:t>
            </a:fld>
            <a:endParaRPr lang="en-US" altLang="en-US" dirty="0"/>
          </a:p>
        </p:txBody>
      </p:sp>
    </p:spTree>
    <p:extLst>
      <p:ext uri="{BB962C8B-B14F-4D97-AF65-F5344CB8AC3E}">
        <p14:creationId xmlns:p14="http://schemas.microsoft.com/office/powerpoint/2010/main" val="1120340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A5AE4DE2-C792-40A4-A7EE-9C516801CE2E}" type="slidenum">
              <a:rPr lang="en-US" altLang="en-US"/>
              <a:pPr/>
              <a:t>‹#›</a:t>
            </a:fld>
            <a:endParaRPr lang="en-US" altLang="en-US" dirty="0"/>
          </a:p>
        </p:txBody>
      </p:sp>
    </p:spTree>
    <p:extLst>
      <p:ext uri="{BB962C8B-B14F-4D97-AF65-F5344CB8AC3E}">
        <p14:creationId xmlns:p14="http://schemas.microsoft.com/office/powerpoint/2010/main" val="4171031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93D014CE-B3F3-4352-8984-C2233BB6B0D2}" type="slidenum">
              <a:rPr lang="en-US" altLang="en-US"/>
              <a:pPr/>
              <a:t>‹#›</a:t>
            </a:fld>
            <a:endParaRPr lang="en-US" altLang="en-US" dirty="0"/>
          </a:p>
        </p:txBody>
      </p:sp>
    </p:spTree>
    <p:extLst>
      <p:ext uri="{BB962C8B-B14F-4D97-AF65-F5344CB8AC3E}">
        <p14:creationId xmlns:p14="http://schemas.microsoft.com/office/powerpoint/2010/main" val="1403127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1447800"/>
            <a:ext cx="2590800" cy="464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1447800"/>
            <a:ext cx="7569200" cy="464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D8384C0D-DBF0-439B-9D9D-A88B4CB8055E}" type="slidenum">
              <a:rPr lang="en-US" altLang="en-US"/>
              <a:pPr/>
              <a:t>‹#›</a:t>
            </a:fld>
            <a:endParaRPr lang="en-US" altLang="en-US" dirty="0"/>
          </a:p>
        </p:txBody>
      </p:sp>
    </p:spTree>
    <p:extLst>
      <p:ext uri="{BB962C8B-B14F-4D97-AF65-F5344CB8AC3E}">
        <p14:creationId xmlns:p14="http://schemas.microsoft.com/office/powerpoint/2010/main" val="598536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act Info">
    <p:spTree>
      <p:nvGrpSpPr>
        <p:cNvPr id="1" name=""/>
        <p:cNvGrpSpPr/>
        <p:nvPr/>
      </p:nvGrpSpPr>
      <p:grpSpPr>
        <a:xfrm>
          <a:off x="0" y="0"/>
          <a:ext cx="0" cy="0"/>
          <a:chOff x="0" y="0"/>
          <a:chExt cx="0" cy="0"/>
        </a:xfrm>
      </p:grpSpPr>
      <p:pic>
        <p:nvPicPr>
          <p:cNvPr id="10" name="Picture Placeholder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9200" y="0"/>
            <a:ext cx="13715997" cy="6857998"/>
          </a:xfrm>
          <a:prstGeom prst="rect">
            <a:avLst/>
          </a:prstGeom>
        </p:spPr>
      </p:pic>
      <p:sp>
        <p:nvSpPr>
          <p:cNvPr id="6" name="Date Placeholder 3"/>
          <p:cNvSpPr>
            <a:spLocks noGrp="1"/>
          </p:cNvSpPr>
          <p:nvPr>
            <p:ph type="dt" sz="half" idx="2"/>
          </p:nvPr>
        </p:nvSpPr>
        <p:spPr>
          <a:xfrm>
            <a:off x="203200" y="6520934"/>
            <a:ext cx="28448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3F4168E2-91C5-9646-9F53-5B4E70AF759D}" type="datetime1">
              <a:rPr lang="en-US" smtClean="0"/>
              <a:pPr/>
              <a:t>4/4/2019</a:t>
            </a:fld>
            <a:endParaRPr lang="en-US"/>
          </a:p>
        </p:txBody>
      </p:sp>
      <p:sp>
        <p:nvSpPr>
          <p:cNvPr id="8" name="Slide Number Placeholder 5"/>
          <p:cNvSpPr>
            <a:spLocks noGrp="1"/>
          </p:cNvSpPr>
          <p:nvPr>
            <p:ph type="sldNum" sz="quarter" idx="4"/>
          </p:nvPr>
        </p:nvSpPr>
        <p:spPr>
          <a:xfrm>
            <a:off x="9144000" y="6520934"/>
            <a:ext cx="28448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pic>
        <p:nvPicPr>
          <p:cNvPr id="9" name="Picture 8" descr="USAID_Logo_White_v02.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4400" y="5943600"/>
            <a:ext cx="2049293" cy="457200"/>
          </a:xfrm>
          <a:prstGeom prst="rect">
            <a:avLst/>
          </a:prstGeom>
        </p:spPr>
      </p:pic>
      <p:cxnSp>
        <p:nvCxnSpPr>
          <p:cNvPr id="17" name="Straight Connector 16"/>
          <p:cNvCxnSpPr/>
          <p:nvPr userDrawn="1"/>
        </p:nvCxnSpPr>
        <p:spPr>
          <a:xfrm>
            <a:off x="1016000" y="3886200"/>
            <a:ext cx="42672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5285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NUL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1447800"/>
            <a:ext cx="10363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914400" y="2209800"/>
            <a:ext cx="103632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dirty="0"/>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vl1pPr>
          </a:lstStyle>
          <a:p>
            <a:endParaRPr lang="en-US" altLang="en-US" dirty="0"/>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0557813D-464B-47BD-85EE-F84E74180C39}" type="slidenum">
              <a:rPr lang="en-US" altLang="en-US"/>
              <a:pPr/>
              <a:t>‹#›</a:t>
            </a:fld>
            <a:endParaRPr lang="en-US" altLang="en-US" dirty="0"/>
          </a:p>
        </p:txBody>
      </p:sp>
      <p:sp>
        <p:nvSpPr>
          <p:cNvPr id="1034" name="Rectangle 10"/>
          <p:cNvSpPr>
            <a:spLocks noChangeArrowheads="1"/>
          </p:cNvSpPr>
          <p:nvPr/>
        </p:nvSpPr>
        <p:spPr bwMode="auto">
          <a:xfrm>
            <a:off x="0" y="1066800"/>
            <a:ext cx="12192000" cy="152400"/>
          </a:xfrm>
          <a:prstGeom prst="rect">
            <a:avLst/>
          </a:prstGeom>
          <a:solidFill>
            <a:srgbClr val="C2113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dirty="0"/>
          </a:p>
        </p:txBody>
      </p:sp>
      <p:sp>
        <p:nvSpPr>
          <p:cNvPr id="1035" name="Rectangle 11"/>
          <p:cNvSpPr>
            <a:spLocks noChangeArrowheads="1"/>
          </p:cNvSpPr>
          <p:nvPr/>
        </p:nvSpPr>
        <p:spPr bwMode="auto">
          <a:xfrm>
            <a:off x="0" y="1219200"/>
            <a:ext cx="203200" cy="5638800"/>
          </a:xfrm>
          <a:prstGeom prst="rect">
            <a:avLst/>
          </a:prstGeom>
          <a:solidFill>
            <a:srgbClr val="002A6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800" dirty="0">
              <a:solidFill>
                <a:srgbClr val="002A6C"/>
              </a:solidFill>
              <a:latin typeface="Times"/>
            </a:endParaRPr>
          </a:p>
        </p:txBody>
      </p:sp>
      <p:pic>
        <p:nvPicPr>
          <p:cNvPr id="1044" name="Picture 20"/>
          <p:cNvPicPr>
            <a:picLocks noChangeAspect="1" noChangeArrowheads="1"/>
          </p:cNvPicPr>
          <p:nvPr/>
        </p:nvPicPr>
        <p:blipFill>
          <a:blip r:embed="rId14" cstate="print">
            <a:extLst>
              <a:ext uri="{28A0092B-C50C-407E-A947-70E740481C1C}">
                <a14:useLocalDpi xmlns:a14="http://schemas.microsoft.com/office/drawing/2010/main" val="0"/>
              </a:ext>
            </a:extLst>
          </a:blip>
          <a:srcRect r="63464"/>
          <a:stretch>
            <a:fillRect/>
          </a:stretch>
        </p:blipFill>
        <p:spPr bwMode="auto">
          <a:xfrm>
            <a:off x="302686" y="228603"/>
            <a:ext cx="3230033"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pitchFamily="34" charset="0"/>
        </a:defRPr>
      </a:lvl2pPr>
      <a:lvl3pPr algn="l" rtl="0" eaLnBrk="1" fontAlgn="base" hangingPunct="1">
        <a:spcBef>
          <a:spcPct val="0"/>
        </a:spcBef>
        <a:spcAft>
          <a:spcPct val="0"/>
        </a:spcAft>
        <a:defRPr sz="2400" b="1">
          <a:solidFill>
            <a:schemeClr val="tx2"/>
          </a:solidFill>
          <a:latin typeface="Arial" pitchFamily="34" charset="0"/>
        </a:defRPr>
      </a:lvl3pPr>
      <a:lvl4pPr algn="l" rtl="0" eaLnBrk="1" fontAlgn="base" hangingPunct="1">
        <a:spcBef>
          <a:spcPct val="0"/>
        </a:spcBef>
        <a:spcAft>
          <a:spcPct val="0"/>
        </a:spcAft>
        <a:defRPr sz="2400" b="1">
          <a:solidFill>
            <a:schemeClr val="tx2"/>
          </a:solidFill>
          <a:latin typeface="Arial" pitchFamily="34" charset="0"/>
        </a:defRPr>
      </a:lvl4pPr>
      <a:lvl5pPr algn="l" rtl="0" eaLnBrk="1" fontAlgn="base" hangingPunct="1">
        <a:spcBef>
          <a:spcPct val="0"/>
        </a:spcBef>
        <a:spcAft>
          <a:spcPct val="0"/>
        </a:spcAft>
        <a:defRPr sz="2400" b="1">
          <a:solidFill>
            <a:schemeClr val="tx2"/>
          </a:solidFill>
          <a:latin typeface="Arial" pitchFamily="34" charset="0"/>
        </a:defRPr>
      </a:lvl5pPr>
      <a:lvl6pPr marL="457200" algn="l" rtl="0" eaLnBrk="1" fontAlgn="base" hangingPunct="1">
        <a:spcBef>
          <a:spcPct val="0"/>
        </a:spcBef>
        <a:spcAft>
          <a:spcPct val="0"/>
        </a:spcAft>
        <a:defRPr sz="2400" b="1">
          <a:solidFill>
            <a:schemeClr val="tx2"/>
          </a:solidFill>
          <a:latin typeface="Arial" pitchFamily="34" charset="0"/>
        </a:defRPr>
      </a:lvl6pPr>
      <a:lvl7pPr marL="914400" algn="l" rtl="0" eaLnBrk="1" fontAlgn="base" hangingPunct="1">
        <a:spcBef>
          <a:spcPct val="0"/>
        </a:spcBef>
        <a:spcAft>
          <a:spcPct val="0"/>
        </a:spcAft>
        <a:defRPr sz="2400" b="1">
          <a:solidFill>
            <a:schemeClr val="tx2"/>
          </a:solidFill>
          <a:latin typeface="Arial" pitchFamily="34" charset="0"/>
        </a:defRPr>
      </a:lvl7pPr>
      <a:lvl8pPr marL="1371600" algn="l" rtl="0" eaLnBrk="1" fontAlgn="base" hangingPunct="1">
        <a:spcBef>
          <a:spcPct val="0"/>
        </a:spcBef>
        <a:spcAft>
          <a:spcPct val="0"/>
        </a:spcAft>
        <a:defRPr sz="2400" b="1">
          <a:solidFill>
            <a:schemeClr val="tx2"/>
          </a:solidFill>
          <a:latin typeface="Arial" pitchFamily="34" charset="0"/>
        </a:defRPr>
      </a:lvl8pPr>
      <a:lvl9pPr marL="1828800" algn="l" rtl="0" eaLnBrk="1" fontAlgn="base" hangingPunct="1">
        <a:spcBef>
          <a:spcPct val="0"/>
        </a:spcBef>
        <a:spcAft>
          <a:spcPct val="0"/>
        </a:spcAft>
        <a:defRPr sz="2400" b="1">
          <a:solidFill>
            <a:schemeClr val="tx2"/>
          </a:solidFill>
          <a:latin typeface="Arial" pitchFamily="34"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362200" y="-36392"/>
            <a:ext cx="8114217" cy="1172718"/>
            <a:chOff x="2431863" y="-68203"/>
            <a:chExt cx="8114217" cy="1172718"/>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263" y="-68203"/>
              <a:ext cx="1371600" cy="1172718"/>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2223" t="20001" r="11111" b="7777"/>
            <a:stretch/>
          </p:blipFill>
          <p:spPr>
            <a:xfrm>
              <a:off x="2431863" y="44389"/>
              <a:ext cx="1005840" cy="947535"/>
            </a:xfrm>
            <a:prstGeom prst="rect">
              <a:avLst/>
            </a:prstGeom>
          </p:spPr>
        </p:pic>
        <p:sp>
          <p:nvSpPr>
            <p:cNvPr id="10" name="Rectangle 9"/>
            <p:cNvSpPr/>
            <p:nvPr/>
          </p:nvSpPr>
          <p:spPr bwMode="auto">
            <a:xfrm>
              <a:off x="6553200" y="198119"/>
              <a:ext cx="3992880" cy="640079"/>
            </a:xfrm>
            <a:prstGeom prst="rect">
              <a:avLst/>
            </a:prstGeom>
            <a:no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en-US" sz="1800" b="1" dirty="0">
                  <a:solidFill>
                    <a:srgbClr val="002F6C"/>
                  </a:solidFill>
                </a:rPr>
                <a:t>The USAID/Kenya and East Africa Afya Jijini Program </a:t>
              </a:r>
            </a:p>
          </p:txBody>
        </p:sp>
      </p:gr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1145" t="29577" r="-1145" b="-25777"/>
          <a:stretch/>
        </p:blipFill>
        <p:spPr>
          <a:xfrm>
            <a:off x="192968" y="1219200"/>
            <a:ext cx="12151432" cy="7683105"/>
          </a:xfrm>
          <a:prstGeom prst="rect">
            <a:avLst/>
          </a:prstGeom>
        </p:spPr>
      </p:pic>
    </p:spTree>
    <p:extLst>
      <p:ext uri="{BB962C8B-B14F-4D97-AF65-F5344CB8AC3E}">
        <p14:creationId xmlns:p14="http://schemas.microsoft.com/office/powerpoint/2010/main" val="10559499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3361" y="1219200"/>
            <a:ext cx="11963399" cy="2923877"/>
          </a:xfrm>
          <a:prstGeom prst="rect">
            <a:avLst/>
          </a:prstGeom>
          <a:solidFill>
            <a:schemeClr val="bg1">
              <a:lumMod val="95000"/>
            </a:schemeClr>
          </a:solidFill>
        </p:spPr>
        <p:txBody>
          <a:bodyPr wrap="square">
            <a:spAutoFit/>
          </a:bodyPr>
          <a:lstStyle/>
          <a:p>
            <a:pPr algn="ctr"/>
            <a:r>
              <a:rPr lang="en-US" sz="3200" b="1" dirty="0" smtClean="0">
                <a:solidFill>
                  <a:srgbClr val="002F6C"/>
                </a:solidFill>
                <a:cs typeface="Arial" panose="020B0604020202020204" pitchFamily="34" charset="0"/>
              </a:rPr>
              <a:t>Improving </a:t>
            </a:r>
            <a:r>
              <a:rPr lang="en-US" sz="3200" b="1" dirty="0">
                <a:solidFill>
                  <a:srgbClr val="002F6C"/>
                </a:solidFill>
                <a:cs typeface="Arial" panose="020B0604020202020204" pitchFamily="34" charset="0"/>
              </a:rPr>
              <a:t>Perinatal Outcomes at Peri-partum Period through Public Private Partnership; </a:t>
            </a:r>
            <a:endParaRPr lang="en-US" sz="3200" b="1" dirty="0" smtClean="0">
              <a:solidFill>
                <a:srgbClr val="002F6C"/>
              </a:solidFill>
              <a:cs typeface="Arial" panose="020B0604020202020204" pitchFamily="34" charset="0"/>
            </a:endParaRPr>
          </a:p>
          <a:p>
            <a:pPr algn="ctr"/>
            <a:r>
              <a:rPr lang="en-US" sz="3200" b="1" dirty="0" smtClean="0">
                <a:solidFill>
                  <a:srgbClr val="BA0C2F"/>
                </a:solidFill>
                <a:cs typeface="Arial" panose="020B0604020202020204" pitchFamily="34" charset="0"/>
              </a:rPr>
              <a:t>A Case Study </a:t>
            </a:r>
            <a:r>
              <a:rPr lang="en-US" sz="3200" b="1" dirty="0">
                <a:solidFill>
                  <a:srgbClr val="BA0C2F"/>
                </a:solidFill>
                <a:cs typeface="Arial" panose="020B0604020202020204" pitchFamily="34" charset="0"/>
              </a:rPr>
              <a:t>of St. Mary’s Mission Hospital, </a:t>
            </a:r>
            <a:r>
              <a:rPr lang="en-US" sz="3200" b="1" dirty="0" smtClean="0">
                <a:solidFill>
                  <a:srgbClr val="BA0C2F"/>
                </a:solidFill>
                <a:cs typeface="Arial" panose="020B0604020202020204" pitchFamily="34" charset="0"/>
              </a:rPr>
              <a:t>Nairobi</a:t>
            </a:r>
            <a:r>
              <a:rPr lang="en-US" sz="3200" b="1" dirty="0">
                <a:solidFill>
                  <a:srgbClr val="002F6C"/>
                </a:solidFill>
                <a:cs typeface="Arial" panose="020B0604020202020204" pitchFamily="34" charset="0"/>
              </a:rPr>
              <a:t/>
            </a:r>
            <a:br>
              <a:rPr lang="en-US" sz="3200" b="1" dirty="0">
                <a:solidFill>
                  <a:srgbClr val="002F6C"/>
                </a:solidFill>
                <a:cs typeface="Arial" panose="020B0604020202020204" pitchFamily="34" charset="0"/>
              </a:rPr>
            </a:br>
            <a:r>
              <a:rPr lang="en-US" sz="3200" b="1" dirty="0" smtClean="0">
                <a:solidFill>
                  <a:srgbClr val="002F6C"/>
                </a:solidFill>
                <a:cs typeface="Arial" panose="020B0604020202020204" pitchFamily="34" charset="0"/>
              </a:rPr>
              <a:t>By JANE KOECH</a:t>
            </a:r>
            <a:endParaRPr lang="en-US" sz="3200" b="1" dirty="0">
              <a:solidFill>
                <a:srgbClr val="002F6C"/>
              </a:solidFill>
              <a:cs typeface="Arial" panose="020B0604020202020204" pitchFamily="34" charset="0"/>
            </a:endParaRPr>
          </a:p>
          <a:p>
            <a:pPr algn="ctr"/>
            <a:r>
              <a:rPr lang="en-US" dirty="0">
                <a:solidFill>
                  <a:srgbClr val="002F6C"/>
                </a:solidFill>
                <a:latin typeface="Gill Sans MT" panose="020B0502020104020203" pitchFamily="34" charset="0"/>
              </a:rPr>
              <a:t/>
            </a:r>
            <a:br>
              <a:rPr lang="en-US" dirty="0">
                <a:solidFill>
                  <a:srgbClr val="002F6C"/>
                </a:solidFill>
                <a:latin typeface="Gill Sans MT" panose="020B0502020104020203" pitchFamily="34" charset="0"/>
              </a:rPr>
            </a:br>
            <a:r>
              <a:rPr lang="en-US" dirty="0">
                <a:solidFill>
                  <a:srgbClr val="002F6C"/>
                </a:solidFill>
                <a:latin typeface="Gill Sans MT" panose="020B0502020104020203" pitchFamily="34" charset="0"/>
              </a:rPr>
              <a:t>- </a:t>
            </a:r>
            <a:endParaRPr lang="en-US" dirty="0"/>
          </a:p>
        </p:txBody>
      </p:sp>
      <p:pic>
        <p:nvPicPr>
          <p:cNvPr id="8" name="Picture 35"/>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6975"/>
          <a:stretch/>
        </p:blipFill>
        <p:spPr bwMode="auto">
          <a:xfrm>
            <a:off x="213361" y="3709077"/>
            <a:ext cx="5029200" cy="3148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t="11601"/>
          <a:stretch/>
        </p:blipFill>
        <p:spPr>
          <a:xfrm>
            <a:off x="5242561" y="3709077"/>
            <a:ext cx="5303520" cy="3125474"/>
          </a:xfrm>
          <a:prstGeom prst="rect">
            <a:avLst/>
          </a:prstGeom>
        </p:spPr>
      </p:pic>
    </p:spTree>
    <p:extLst>
      <p:ext uri="{BB962C8B-B14F-4D97-AF65-F5344CB8AC3E}">
        <p14:creationId xmlns:p14="http://schemas.microsoft.com/office/powerpoint/2010/main" val="68971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5808" y="533400"/>
            <a:ext cx="8962623" cy="457200"/>
          </a:xfrm>
        </p:spPr>
        <p:txBody>
          <a:bodyPr/>
          <a:lstStyle/>
          <a:p>
            <a:r>
              <a:rPr lang="en-US" dirty="0" smtClean="0">
                <a:solidFill>
                  <a:srgbClr val="002F6C"/>
                </a:solidFill>
              </a:rPr>
              <a:t>Introduction </a:t>
            </a:r>
            <a:r>
              <a:rPr lang="en-US" dirty="0">
                <a:solidFill>
                  <a:srgbClr val="002F6C"/>
                </a:solidFill>
              </a:rPr>
              <a:t>and program description</a:t>
            </a:r>
          </a:p>
        </p:txBody>
      </p:sp>
      <p:sp>
        <p:nvSpPr>
          <p:cNvPr id="176" name="Content Placeholder 1">
            <a:extLst>
              <a:ext uri="{FF2B5EF4-FFF2-40B4-BE49-F238E27FC236}">
                <a16:creationId xmlns="" xmlns:a16="http://schemas.microsoft.com/office/drawing/2014/main" id="{0DD937CF-E05E-2540-AC1C-ECAAAD0369F2}"/>
              </a:ext>
            </a:extLst>
          </p:cNvPr>
          <p:cNvSpPr>
            <a:spLocks noGrp="1"/>
          </p:cNvSpPr>
          <p:nvPr>
            <p:ph idx="1"/>
          </p:nvPr>
        </p:nvSpPr>
        <p:spPr>
          <a:xfrm>
            <a:off x="9106978" y="2681594"/>
            <a:ext cx="3012754" cy="4176405"/>
          </a:xfrm>
          <a:solidFill>
            <a:srgbClr val="A7C6ED"/>
          </a:solidFill>
        </p:spPr>
        <p:txBody>
          <a:bodyPr>
            <a:normAutofit fontScale="47500" lnSpcReduction="20000"/>
          </a:bodyPr>
          <a:lstStyle/>
          <a:p>
            <a:pPr marL="0" indent="0" algn="ctr">
              <a:spcAft>
                <a:spcPts val="0"/>
              </a:spcAft>
              <a:buNone/>
            </a:pPr>
            <a:endParaRPr lang="en-US" sz="3800" b="1" dirty="0" smtClean="0">
              <a:solidFill>
                <a:schemeClr val="tx1"/>
              </a:solidFill>
            </a:endParaRPr>
          </a:p>
          <a:p>
            <a:pPr marL="0" indent="0" algn="ctr">
              <a:spcAft>
                <a:spcPts val="0"/>
              </a:spcAft>
              <a:buNone/>
            </a:pPr>
            <a:r>
              <a:rPr lang="en-US" sz="3800" b="1" dirty="0" smtClean="0">
                <a:solidFill>
                  <a:srgbClr val="BA0C2F"/>
                </a:solidFill>
              </a:rPr>
              <a:t>IMA World Health is the Implementing partner </a:t>
            </a:r>
          </a:p>
          <a:p>
            <a:pPr marL="0" indent="0" algn="ctr">
              <a:spcAft>
                <a:spcPts val="0"/>
              </a:spcAft>
              <a:buNone/>
            </a:pPr>
            <a:endParaRPr lang="en-US" sz="3800" b="1" dirty="0"/>
          </a:p>
          <a:p>
            <a:pPr marL="0" indent="0" algn="ctr">
              <a:spcAft>
                <a:spcPts val="0"/>
              </a:spcAft>
              <a:buNone/>
            </a:pPr>
            <a:r>
              <a:rPr lang="en-US" sz="3800" b="1" dirty="0" smtClean="0">
                <a:solidFill>
                  <a:schemeClr val="tx1"/>
                </a:solidFill>
              </a:rPr>
              <a:t>Main Consortium</a:t>
            </a:r>
            <a:endParaRPr lang="en-US" sz="3800" b="1" dirty="0">
              <a:solidFill>
                <a:schemeClr val="tx1"/>
              </a:solidFill>
            </a:endParaRPr>
          </a:p>
          <a:p>
            <a:pPr>
              <a:spcAft>
                <a:spcPts val="0"/>
              </a:spcAft>
            </a:pPr>
            <a:r>
              <a:rPr lang="en-US" sz="2900" dirty="0">
                <a:solidFill>
                  <a:schemeClr val="tx1"/>
                </a:solidFill>
              </a:rPr>
              <a:t>MEDS: Supply chain and laboratory strengthening (SP3)</a:t>
            </a:r>
          </a:p>
          <a:p>
            <a:pPr>
              <a:spcAft>
                <a:spcPts val="0"/>
              </a:spcAft>
            </a:pPr>
            <a:r>
              <a:rPr lang="en-US" sz="2900" dirty="0">
                <a:solidFill>
                  <a:schemeClr val="tx1"/>
                </a:solidFill>
              </a:rPr>
              <a:t>CHAK: HIV/TB integration &amp; UHAI integration into CHAK-supported facilities (SP1, SP2)</a:t>
            </a:r>
          </a:p>
          <a:p>
            <a:pPr>
              <a:spcAft>
                <a:spcPts val="0"/>
              </a:spcAft>
            </a:pPr>
            <a:r>
              <a:rPr lang="en-US" sz="2900" dirty="0">
                <a:solidFill>
                  <a:schemeClr val="tx1"/>
                </a:solidFill>
              </a:rPr>
              <a:t>NOPE: Community engagement, youth, gender (particularly at-risk youth, including AGYW) (SP1, SP2)</a:t>
            </a:r>
          </a:p>
          <a:p>
            <a:pPr>
              <a:spcAft>
                <a:spcPts val="0"/>
              </a:spcAft>
            </a:pPr>
            <a:r>
              <a:rPr lang="en-US" sz="2900" dirty="0">
                <a:solidFill>
                  <a:schemeClr val="tx1"/>
                </a:solidFill>
              </a:rPr>
              <a:t>University of Nairobi: Dropped because key populations removed from the </a:t>
            </a:r>
            <a:r>
              <a:rPr lang="en-US" sz="2900" dirty="0" smtClean="0">
                <a:solidFill>
                  <a:schemeClr val="tx1"/>
                </a:solidFill>
              </a:rPr>
              <a:t>program</a:t>
            </a:r>
          </a:p>
          <a:p>
            <a:pPr>
              <a:spcAft>
                <a:spcPts val="0"/>
              </a:spcAft>
            </a:pPr>
            <a:r>
              <a:rPr lang="en-US" sz="2900" b="1" dirty="0"/>
              <a:t>Population served-</a:t>
            </a:r>
            <a:r>
              <a:rPr lang="en-US" sz="2900" dirty="0"/>
              <a:t>--Informal settlements of Nairobi County </a:t>
            </a:r>
          </a:p>
          <a:p>
            <a:pPr lvl="1">
              <a:spcAft>
                <a:spcPts val="0"/>
              </a:spcAft>
            </a:pPr>
            <a:endParaRPr lang="en-US" dirty="0">
              <a:solidFill>
                <a:schemeClr val="tx1"/>
              </a:solidFill>
            </a:endParaRPr>
          </a:p>
        </p:txBody>
      </p:sp>
      <p:grpSp>
        <p:nvGrpSpPr>
          <p:cNvPr id="7" name="Group 6"/>
          <p:cNvGrpSpPr/>
          <p:nvPr/>
        </p:nvGrpSpPr>
        <p:grpSpPr>
          <a:xfrm>
            <a:off x="778940" y="2433574"/>
            <a:ext cx="8118144" cy="4276853"/>
            <a:chOff x="415437" y="1663798"/>
            <a:chExt cx="6445021" cy="3575707"/>
          </a:xfrm>
        </p:grpSpPr>
        <p:sp>
          <p:nvSpPr>
            <p:cNvPr id="8" name="Freeform 7"/>
            <p:cNvSpPr/>
            <p:nvPr/>
          </p:nvSpPr>
          <p:spPr>
            <a:xfrm>
              <a:off x="707189" y="1663798"/>
              <a:ext cx="1247152" cy="1452960"/>
            </a:xfrm>
            <a:custGeom>
              <a:avLst/>
              <a:gdLst>
                <a:gd name="connsiteX0" fmla="*/ 609600 w 1219200"/>
                <a:gd name="connsiteY0" fmla="*/ 167738 h 1420397"/>
                <a:gd name="connsiteX1" fmla="*/ 167738 w 1219200"/>
                <a:gd name="connsiteY1" fmla="*/ 609600 h 1420397"/>
                <a:gd name="connsiteX2" fmla="*/ 609600 w 1219200"/>
                <a:gd name="connsiteY2" fmla="*/ 1051462 h 1420397"/>
                <a:gd name="connsiteX3" fmla="*/ 1051462 w 1219200"/>
                <a:gd name="connsiteY3" fmla="*/ 609600 h 1420397"/>
                <a:gd name="connsiteX4" fmla="*/ 609600 w 1219200"/>
                <a:gd name="connsiteY4" fmla="*/ 167738 h 1420397"/>
                <a:gd name="connsiteX5" fmla="*/ 609600 w 1219200"/>
                <a:gd name="connsiteY5" fmla="*/ 0 h 1420397"/>
                <a:gd name="connsiteX6" fmla="*/ 1219200 w 1219200"/>
                <a:gd name="connsiteY6" fmla="*/ 609600 h 1420397"/>
                <a:gd name="connsiteX7" fmla="*/ 846884 w 1219200"/>
                <a:gd name="connsiteY7" fmla="*/ 1171295 h 1420397"/>
                <a:gd name="connsiteX8" fmla="*/ 757085 w 1219200"/>
                <a:gd name="connsiteY8" fmla="*/ 1199170 h 1420397"/>
                <a:gd name="connsiteX9" fmla="*/ 609600 w 1219200"/>
                <a:gd name="connsiteY9" fmla="*/ 1420397 h 1420397"/>
                <a:gd name="connsiteX10" fmla="*/ 462115 w 1219200"/>
                <a:gd name="connsiteY10" fmla="*/ 1199170 h 1420397"/>
                <a:gd name="connsiteX11" fmla="*/ 372316 w 1219200"/>
                <a:gd name="connsiteY11" fmla="*/ 1171295 h 1420397"/>
                <a:gd name="connsiteX12" fmla="*/ 0 w 1219200"/>
                <a:gd name="connsiteY12" fmla="*/ 609600 h 1420397"/>
                <a:gd name="connsiteX13" fmla="*/ 609600 w 1219200"/>
                <a:gd name="connsiteY13" fmla="*/ 0 h 142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 h="1420397">
                  <a:moveTo>
                    <a:pt x="609600" y="167738"/>
                  </a:moveTo>
                  <a:cubicBezTo>
                    <a:pt x="365566" y="167738"/>
                    <a:pt x="167738" y="365566"/>
                    <a:pt x="167738" y="609600"/>
                  </a:cubicBezTo>
                  <a:cubicBezTo>
                    <a:pt x="167738" y="853634"/>
                    <a:pt x="365566" y="1051462"/>
                    <a:pt x="609600" y="1051462"/>
                  </a:cubicBezTo>
                  <a:cubicBezTo>
                    <a:pt x="853634" y="1051462"/>
                    <a:pt x="1051462" y="853634"/>
                    <a:pt x="1051462" y="609600"/>
                  </a:cubicBezTo>
                  <a:cubicBezTo>
                    <a:pt x="1051462" y="365566"/>
                    <a:pt x="853634" y="167738"/>
                    <a:pt x="609600" y="167738"/>
                  </a:cubicBezTo>
                  <a:close/>
                  <a:moveTo>
                    <a:pt x="609600" y="0"/>
                  </a:moveTo>
                  <a:cubicBezTo>
                    <a:pt x="946273" y="0"/>
                    <a:pt x="1219200" y="272927"/>
                    <a:pt x="1219200" y="609600"/>
                  </a:cubicBezTo>
                  <a:cubicBezTo>
                    <a:pt x="1219200" y="862105"/>
                    <a:pt x="1065679" y="1078752"/>
                    <a:pt x="846884" y="1171295"/>
                  </a:cubicBezTo>
                  <a:lnTo>
                    <a:pt x="757085" y="1199170"/>
                  </a:lnTo>
                  <a:lnTo>
                    <a:pt x="609600" y="1420397"/>
                  </a:lnTo>
                  <a:lnTo>
                    <a:pt x="462115" y="1199170"/>
                  </a:lnTo>
                  <a:lnTo>
                    <a:pt x="372316" y="1171295"/>
                  </a:lnTo>
                  <a:cubicBezTo>
                    <a:pt x="153522" y="1078752"/>
                    <a:pt x="0" y="862105"/>
                    <a:pt x="0" y="609600"/>
                  </a:cubicBezTo>
                  <a:cubicBezTo>
                    <a:pt x="0" y="272927"/>
                    <a:pt x="272927" y="0"/>
                    <a:pt x="609600" y="0"/>
                  </a:cubicBezTo>
                  <a:close/>
                </a:path>
              </a:pathLst>
            </a:custGeom>
            <a:solidFill>
              <a:srgbClr val="002F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Arial" panose="020B0604020202020204" pitchFamily="34" charset="0"/>
                <a:cs typeface="Arial" panose="020B0604020202020204" pitchFamily="34" charset="0"/>
              </a:endParaRPr>
            </a:p>
          </p:txBody>
        </p:sp>
        <p:sp>
          <p:nvSpPr>
            <p:cNvPr id="9" name="Rounded Rectangle 2"/>
            <p:cNvSpPr/>
            <p:nvPr/>
          </p:nvSpPr>
          <p:spPr>
            <a:xfrm>
              <a:off x="4579276" y="3172059"/>
              <a:ext cx="1888641" cy="2055144"/>
            </a:xfrm>
            <a:custGeom>
              <a:avLst/>
              <a:gdLst>
                <a:gd name="connsiteX0" fmla="*/ 0 w 2200275"/>
                <a:gd name="connsiteY0" fmla="*/ 64902 h 2176463"/>
                <a:gd name="connsiteX1" fmla="*/ 64902 w 2200275"/>
                <a:gd name="connsiteY1" fmla="*/ 0 h 2176463"/>
                <a:gd name="connsiteX2" fmla="*/ 2135373 w 2200275"/>
                <a:gd name="connsiteY2" fmla="*/ 0 h 2176463"/>
                <a:gd name="connsiteX3" fmla="*/ 2200275 w 2200275"/>
                <a:gd name="connsiteY3" fmla="*/ 64902 h 2176463"/>
                <a:gd name="connsiteX4" fmla="*/ 2200275 w 2200275"/>
                <a:gd name="connsiteY4" fmla="*/ 2111561 h 2176463"/>
                <a:gd name="connsiteX5" fmla="*/ 2135373 w 2200275"/>
                <a:gd name="connsiteY5" fmla="*/ 2176463 h 2176463"/>
                <a:gd name="connsiteX6" fmla="*/ 64902 w 2200275"/>
                <a:gd name="connsiteY6" fmla="*/ 2176463 h 2176463"/>
                <a:gd name="connsiteX7" fmla="*/ 0 w 2200275"/>
                <a:gd name="connsiteY7" fmla="*/ 2111561 h 2176463"/>
                <a:gd name="connsiteX8" fmla="*/ 0 w 2200275"/>
                <a:gd name="connsiteY8" fmla="*/ 64902 h 2176463"/>
                <a:gd name="connsiteX0" fmla="*/ 0 w 2200275"/>
                <a:gd name="connsiteY0" fmla="*/ 64902 h 2176463"/>
                <a:gd name="connsiteX1" fmla="*/ 64902 w 2200275"/>
                <a:gd name="connsiteY1" fmla="*/ 0 h 2176463"/>
                <a:gd name="connsiteX2" fmla="*/ 1495425 w 2200275"/>
                <a:gd name="connsiteY2" fmla="*/ 0 h 2176463"/>
                <a:gd name="connsiteX3" fmla="*/ 2135373 w 2200275"/>
                <a:gd name="connsiteY3" fmla="*/ 0 h 2176463"/>
                <a:gd name="connsiteX4" fmla="*/ 2200275 w 2200275"/>
                <a:gd name="connsiteY4" fmla="*/ 64902 h 2176463"/>
                <a:gd name="connsiteX5" fmla="*/ 2200275 w 2200275"/>
                <a:gd name="connsiteY5" fmla="*/ 2111561 h 2176463"/>
                <a:gd name="connsiteX6" fmla="*/ 2135373 w 2200275"/>
                <a:gd name="connsiteY6" fmla="*/ 2176463 h 2176463"/>
                <a:gd name="connsiteX7" fmla="*/ 64902 w 2200275"/>
                <a:gd name="connsiteY7" fmla="*/ 2176463 h 2176463"/>
                <a:gd name="connsiteX8" fmla="*/ 0 w 2200275"/>
                <a:gd name="connsiteY8" fmla="*/ 2111561 h 2176463"/>
                <a:gd name="connsiteX9" fmla="*/ 0 w 2200275"/>
                <a:gd name="connsiteY9" fmla="*/ 64902 h 2176463"/>
                <a:gd name="connsiteX0" fmla="*/ 2200275 w 2291715"/>
                <a:gd name="connsiteY0" fmla="*/ 64902 h 2176463"/>
                <a:gd name="connsiteX1" fmla="*/ 2200275 w 2291715"/>
                <a:gd name="connsiteY1" fmla="*/ 2111561 h 2176463"/>
                <a:gd name="connsiteX2" fmla="*/ 2135373 w 2291715"/>
                <a:gd name="connsiteY2" fmla="*/ 2176463 h 2176463"/>
                <a:gd name="connsiteX3" fmla="*/ 64902 w 2291715"/>
                <a:gd name="connsiteY3" fmla="*/ 2176463 h 2176463"/>
                <a:gd name="connsiteX4" fmla="*/ 0 w 2291715"/>
                <a:gd name="connsiteY4" fmla="*/ 2111561 h 2176463"/>
                <a:gd name="connsiteX5" fmla="*/ 0 w 2291715"/>
                <a:gd name="connsiteY5" fmla="*/ 64902 h 2176463"/>
                <a:gd name="connsiteX6" fmla="*/ 64902 w 2291715"/>
                <a:gd name="connsiteY6" fmla="*/ 0 h 2176463"/>
                <a:gd name="connsiteX7" fmla="*/ 1495425 w 2291715"/>
                <a:gd name="connsiteY7" fmla="*/ 0 h 2176463"/>
                <a:gd name="connsiteX8" fmla="*/ 2135373 w 2291715"/>
                <a:gd name="connsiteY8" fmla="*/ 0 h 2176463"/>
                <a:gd name="connsiteX9" fmla="*/ 2291715 w 2291715"/>
                <a:gd name="connsiteY9" fmla="*/ 156342 h 2176463"/>
                <a:gd name="connsiteX0" fmla="*/ 2200275 w 2200275"/>
                <a:gd name="connsiteY0" fmla="*/ 64902 h 2176463"/>
                <a:gd name="connsiteX1" fmla="*/ 2200275 w 2200275"/>
                <a:gd name="connsiteY1" fmla="*/ 2111561 h 2176463"/>
                <a:gd name="connsiteX2" fmla="*/ 2135373 w 2200275"/>
                <a:gd name="connsiteY2" fmla="*/ 2176463 h 2176463"/>
                <a:gd name="connsiteX3" fmla="*/ 64902 w 2200275"/>
                <a:gd name="connsiteY3" fmla="*/ 2176463 h 2176463"/>
                <a:gd name="connsiteX4" fmla="*/ 0 w 2200275"/>
                <a:gd name="connsiteY4" fmla="*/ 2111561 h 2176463"/>
                <a:gd name="connsiteX5" fmla="*/ 0 w 2200275"/>
                <a:gd name="connsiteY5" fmla="*/ 64902 h 2176463"/>
                <a:gd name="connsiteX6" fmla="*/ 64902 w 2200275"/>
                <a:gd name="connsiteY6" fmla="*/ 0 h 2176463"/>
                <a:gd name="connsiteX7" fmla="*/ 1495425 w 2200275"/>
                <a:gd name="connsiteY7" fmla="*/ 0 h 2176463"/>
                <a:gd name="connsiteX8" fmla="*/ 2135373 w 2200275"/>
                <a:gd name="connsiteY8" fmla="*/ 0 h 2176463"/>
                <a:gd name="connsiteX0" fmla="*/ 2200275 w 2200275"/>
                <a:gd name="connsiteY0" fmla="*/ 64902 h 2176463"/>
                <a:gd name="connsiteX1" fmla="*/ 2200275 w 2200275"/>
                <a:gd name="connsiteY1" fmla="*/ 2111561 h 2176463"/>
                <a:gd name="connsiteX2" fmla="*/ 2135373 w 2200275"/>
                <a:gd name="connsiteY2" fmla="*/ 2176463 h 2176463"/>
                <a:gd name="connsiteX3" fmla="*/ 64902 w 2200275"/>
                <a:gd name="connsiteY3" fmla="*/ 2176463 h 2176463"/>
                <a:gd name="connsiteX4" fmla="*/ 0 w 2200275"/>
                <a:gd name="connsiteY4" fmla="*/ 2111561 h 2176463"/>
                <a:gd name="connsiteX5" fmla="*/ 0 w 2200275"/>
                <a:gd name="connsiteY5" fmla="*/ 64902 h 2176463"/>
                <a:gd name="connsiteX6" fmla="*/ 64902 w 2200275"/>
                <a:gd name="connsiteY6" fmla="*/ 0 h 2176463"/>
                <a:gd name="connsiteX7" fmla="*/ 1495425 w 2200275"/>
                <a:gd name="connsiteY7" fmla="*/ 0 h 2176463"/>
                <a:gd name="connsiteX0" fmla="*/ 2200275 w 2200275"/>
                <a:gd name="connsiteY0" fmla="*/ 6966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8" fmla="*/ 1495425 w 2200275"/>
                <a:gd name="connsiteY8" fmla="*/ 4762 h 2181225"/>
                <a:gd name="connsiteX0" fmla="*/ 2200275 w 2200275"/>
                <a:gd name="connsiteY0" fmla="*/ 6966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69664 h 2181225"/>
                <a:gd name="connsiteX1" fmla="*/ 2200275 w 2200275"/>
                <a:gd name="connsiteY1" fmla="*/ 1595437 h 2181225"/>
                <a:gd name="connsiteX2" fmla="*/ 2200275 w 2200275"/>
                <a:gd name="connsiteY2" fmla="*/ 2116323 h 2181225"/>
                <a:gd name="connsiteX3" fmla="*/ 2135373 w 2200275"/>
                <a:gd name="connsiteY3" fmla="*/ 2181225 h 2181225"/>
                <a:gd name="connsiteX4" fmla="*/ 64902 w 2200275"/>
                <a:gd name="connsiteY4" fmla="*/ 2181225 h 2181225"/>
                <a:gd name="connsiteX5" fmla="*/ 0 w 2200275"/>
                <a:gd name="connsiteY5" fmla="*/ 2116323 h 2181225"/>
                <a:gd name="connsiteX6" fmla="*/ 0 w 2200275"/>
                <a:gd name="connsiteY6" fmla="*/ 69664 h 2181225"/>
                <a:gd name="connsiteX7" fmla="*/ 64902 w 2200275"/>
                <a:gd name="connsiteY7" fmla="*/ 4762 h 2181225"/>
                <a:gd name="connsiteX8" fmla="*/ 604838 w 2200275"/>
                <a:gd name="connsiteY8" fmla="*/ 0 h 2181225"/>
                <a:gd name="connsiteX0" fmla="*/ 2200275 w 2200275"/>
                <a:gd name="connsiteY0" fmla="*/ 1595437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8334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833438 w 2200275"/>
                <a:gd name="connsiteY7" fmla="*/ 0 h 218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275" h="2181225">
                  <a:moveTo>
                    <a:pt x="2200275" y="1647824"/>
                  </a:moveTo>
                  <a:lnTo>
                    <a:pt x="2200275" y="2116323"/>
                  </a:lnTo>
                  <a:cubicBezTo>
                    <a:pt x="2200275" y="2152167"/>
                    <a:pt x="2171217" y="2181225"/>
                    <a:pt x="2135373" y="2181225"/>
                  </a:cubicBezTo>
                  <a:lnTo>
                    <a:pt x="64902" y="2181225"/>
                  </a:lnTo>
                  <a:cubicBezTo>
                    <a:pt x="29058" y="2181225"/>
                    <a:pt x="0" y="2152167"/>
                    <a:pt x="0" y="2116323"/>
                  </a:cubicBezTo>
                  <a:lnTo>
                    <a:pt x="0" y="69664"/>
                  </a:lnTo>
                  <a:cubicBezTo>
                    <a:pt x="0" y="33820"/>
                    <a:pt x="29058" y="4762"/>
                    <a:pt x="64902" y="4762"/>
                  </a:cubicBezTo>
                  <a:lnTo>
                    <a:pt x="833438" y="0"/>
                  </a:lnTo>
                </a:path>
              </a:pathLst>
            </a:custGeom>
            <a:noFill/>
            <a:ln w="28575">
              <a:solidFill>
                <a:srgbClr val="BA0C2F"/>
              </a:solidFill>
              <a:headEnd type="oval"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rial" panose="020B0604020202020204" pitchFamily="34" charset="0"/>
                <a:cs typeface="Arial" panose="020B0604020202020204" pitchFamily="34" charset="0"/>
              </a:endParaRPr>
            </a:p>
          </p:txBody>
        </p:sp>
        <p:sp>
          <p:nvSpPr>
            <p:cNvPr id="10" name="Rounded Rectangle 2"/>
            <p:cNvSpPr/>
            <p:nvPr/>
          </p:nvSpPr>
          <p:spPr>
            <a:xfrm>
              <a:off x="415437" y="3172060"/>
              <a:ext cx="1888641" cy="2055143"/>
            </a:xfrm>
            <a:custGeom>
              <a:avLst/>
              <a:gdLst>
                <a:gd name="connsiteX0" fmla="*/ 0 w 2200275"/>
                <a:gd name="connsiteY0" fmla="*/ 64902 h 2176463"/>
                <a:gd name="connsiteX1" fmla="*/ 64902 w 2200275"/>
                <a:gd name="connsiteY1" fmla="*/ 0 h 2176463"/>
                <a:gd name="connsiteX2" fmla="*/ 2135373 w 2200275"/>
                <a:gd name="connsiteY2" fmla="*/ 0 h 2176463"/>
                <a:gd name="connsiteX3" fmla="*/ 2200275 w 2200275"/>
                <a:gd name="connsiteY3" fmla="*/ 64902 h 2176463"/>
                <a:gd name="connsiteX4" fmla="*/ 2200275 w 2200275"/>
                <a:gd name="connsiteY4" fmla="*/ 2111561 h 2176463"/>
                <a:gd name="connsiteX5" fmla="*/ 2135373 w 2200275"/>
                <a:gd name="connsiteY5" fmla="*/ 2176463 h 2176463"/>
                <a:gd name="connsiteX6" fmla="*/ 64902 w 2200275"/>
                <a:gd name="connsiteY6" fmla="*/ 2176463 h 2176463"/>
                <a:gd name="connsiteX7" fmla="*/ 0 w 2200275"/>
                <a:gd name="connsiteY7" fmla="*/ 2111561 h 2176463"/>
                <a:gd name="connsiteX8" fmla="*/ 0 w 2200275"/>
                <a:gd name="connsiteY8" fmla="*/ 64902 h 2176463"/>
                <a:gd name="connsiteX0" fmla="*/ 0 w 2200275"/>
                <a:gd name="connsiteY0" fmla="*/ 64902 h 2176463"/>
                <a:gd name="connsiteX1" fmla="*/ 64902 w 2200275"/>
                <a:gd name="connsiteY1" fmla="*/ 0 h 2176463"/>
                <a:gd name="connsiteX2" fmla="*/ 1495425 w 2200275"/>
                <a:gd name="connsiteY2" fmla="*/ 0 h 2176463"/>
                <a:gd name="connsiteX3" fmla="*/ 2135373 w 2200275"/>
                <a:gd name="connsiteY3" fmla="*/ 0 h 2176463"/>
                <a:gd name="connsiteX4" fmla="*/ 2200275 w 2200275"/>
                <a:gd name="connsiteY4" fmla="*/ 64902 h 2176463"/>
                <a:gd name="connsiteX5" fmla="*/ 2200275 w 2200275"/>
                <a:gd name="connsiteY5" fmla="*/ 2111561 h 2176463"/>
                <a:gd name="connsiteX6" fmla="*/ 2135373 w 2200275"/>
                <a:gd name="connsiteY6" fmla="*/ 2176463 h 2176463"/>
                <a:gd name="connsiteX7" fmla="*/ 64902 w 2200275"/>
                <a:gd name="connsiteY7" fmla="*/ 2176463 h 2176463"/>
                <a:gd name="connsiteX8" fmla="*/ 0 w 2200275"/>
                <a:gd name="connsiteY8" fmla="*/ 2111561 h 2176463"/>
                <a:gd name="connsiteX9" fmla="*/ 0 w 2200275"/>
                <a:gd name="connsiteY9" fmla="*/ 64902 h 2176463"/>
                <a:gd name="connsiteX0" fmla="*/ 2200275 w 2291715"/>
                <a:gd name="connsiteY0" fmla="*/ 64902 h 2176463"/>
                <a:gd name="connsiteX1" fmla="*/ 2200275 w 2291715"/>
                <a:gd name="connsiteY1" fmla="*/ 2111561 h 2176463"/>
                <a:gd name="connsiteX2" fmla="*/ 2135373 w 2291715"/>
                <a:gd name="connsiteY2" fmla="*/ 2176463 h 2176463"/>
                <a:gd name="connsiteX3" fmla="*/ 64902 w 2291715"/>
                <a:gd name="connsiteY3" fmla="*/ 2176463 h 2176463"/>
                <a:gd name="connsiteX4" fmla="*/ 0 w 2291715"/>
                <a:gd name="connsiteY4" fmla="*/ 2111561 h 2176463"/>
                <a:gd name="connsiteX5" fmla="*/ 0 w 2291715"/>
                <a:gd name="connsiteY5" fmla="*/ 64902 h 2176463"/>
                <a:gd name="connsiteX6" fmla="*/ 64902 w 2291715"/>
                <a:gd name="connsiteY6" fmla="*/ 0 h 2176463"/>
                <a:gd name="connsiteX7" fmla="*/ 1495425 w 2291715"/>
                <a:gd name="connsiteY7" fmla="*/ 0 h 2176463"/>
                <a:gd name="connsiteX8" fmla="*/ 2135373 w 2291715"/>
                <a:gd name="connsiteY8" fmla="*/ 0 h 2176463"/>
                <a:gd name="connsiteX9" fmla="*/ 2291715 w 2291715"/>
                <a:gd name="connsiteY9" fmla="*/ 156342 h 2176463"/>
                <a:gd name="connsiteX0" fmla="*/ 2200275 w 2200275"/>
                <a:gd name="connsiteY0" fmla="*/ 64902 h 2176463"/>
                <a:gd name="connsiteX1" fmla="*/ 2200275 w 2200275"/>
                <a:gd name="connsiteY1" fmla="*/ 2111561 h 2176463"/>
                <a:gd name="connsiteX2" fmla="*/ 2135373 w 2200275"/>
                <a:gd name="connsiteY2" fmla="*/ 2176463 h 2176463"/>
                <a:gd name="connsiteX3" fmla="*/ 64902 w 2200275"/>
                <a:gd name="connsiteY3" fmla="*/ 2176463 h 2176463"/>
                <a:gd name="connsiteX4" fmla="*/ 0 w 2200275"/>
                <a:gd name="connsiteY4" fmla="*/ 2111561 h 2176463"/>
                <a:gd name="connsiteX5" fmla="*/ 0 w 2200275"/>
                <a:gd name="connsiteY5" fmla="*/ 64902 h 2176463"/>
                <a:gd name="connsiteX6" fmla="*/ 64902 w 2200275"/>
                <a:gd name="connsiteY6" fmla="*/ 0 h 2176463"/>
                <a:gd name="connsiteX7" fmla="*/ 1495425 w 2200275"/>
                <a:gd name="connsiteY7" fmla="*/ 0 h 2176463"/>
                <a:gd name="connsiteX8" fmla="*/ 2135373 w 2200275"/>
                <a:gd name="connsiteY8" fmla="*/ 0 h 2176463"/>
                <a:gd name="connsiteX0" fmla="*/ 2200275 w 2200275"/>
                <a:gd name="connsiteY0" fmla="*/ 64902 h 2176463"/>
                <a:gd name="connsiteX1" fmla="*/ 2200275 w 2200275"/>
                <a:gd name="connsiteY1" fmla="*/ 2111561 h 2176463"/>
                <a:gd name="connsiteX2" fmla="*/ 2135373 w 2200275"/>
                <a:gd name="connsiteY2" fmla="*/ 2176463 h 2176463"/>
                <a:gd name="connsiteX3" fmla="*/ 64902 w 2200275"/>
                <a:gd name="connsiteY3" fmla="*/ 2176463 h 2176463"/>
                <a:gd name="connsiteX4" fmla="*/ 0 w 2200275"/>
                <a:gd name="connsiteY4" fmla="*/ 2111561 h 2176463"/>
                <a:gd name="connsiteX5" fmla="*/ 0 w 2200275"/>
                <a:gd name="connsiteY5" fmla="*/ 64902 h 2176463"/>
                <a:gd name="connsiteX6" fmla="*/ 64902 w 2200275"/>
                <a:gd name="connsiteY6" fmla="*/ 0 h 2176463"/>
                <a:gd name="connsiteX7" fmla="*/ 1495425 w 2200275"/>
                <a:gd name="connsiteY7" fmla="*/ 0 h 2176463"/>
                <a:gd name="connsiteX0" fmla="*/ 2200275 w 2200275"/>
                <a:gd name="connsiteY0" fmla="*/ 6966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8" fmla="*/ 1495425 w 2200275"/>
                <a:gd name="connsiteY8" fmla="*/ 4762 h 2181225"/>
                <a:gd name="connsiteX0" fmla="*/ 2200275 w 2200275"/>
                <a:gd name="connsiteY0" fmla="*/ 6966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69664 h 2181225"/>
                <a:gd name="connsiteX1" fmla="*/ 2200275 w 2200275"/>
                <a:gd name="connsiteY1" fmla="*/ 1595437 h 2181225"/>
                <a:gd name="connsiteX2" fmla="*/ 2200275 w 2200275"/>
                <a:gd name="connsiteY2" fmla="*/ 2116323 h 2181225"/>
                <a:gd name="connsiteX3" fmla="*/ 2135373 w 2200275"/>
                <a:gd name="connsiteY3" fmla="*/ 2181225 h 2181225"/>
                <a:gd name="connsiteX4" fmla="*/ 64902 w 2200275"/>
                <a:gd name="connsiteY4" fmla="*/ 2181225 h 2181225"/>
                <a:gd name="connsiteX5" fmla="*/ 0 w 2200275"/>
                <a:gd name="connsiteY5" fmla="*/ 2116323 h 2181225"/>
                <a:gd name="connsiteX6" fmla="*/ 0 w 2200275"/>
                <a:gd name="connsiteY6" fmla="*/ 69664 h 2181225"/>
                <a:gd name="connsiteX7" fmla="*/ 64902 w 2200275"/>
                <a:gd name="connsiteY7" fmla="*/ 4762 h 2181225"/>
                <a:gd name="connsiteX8" fmla="*/ 604838 w 2200275"/>
                <a:gd name="connsiteY8" fmla="*/ 0 h 2181225"/>
                <a:gd name="connsiteX0" fmla="*/ 2200275 w 2200275"/>
                <a:gd name="connsiteY0" fmla="*/ 1595437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8334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833438 w 2200275"/>
                <a:gd name="connsiteY7" fmla="*/ 0 h 218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275" h="2181225">
                  <a:moveTo>
                    <a:pt x="2200275" y="1647824"/>
                  </a:moveTo>
                  <a:lnTo>
                    <a:pt x="2200275" y="2116323"/>
                  </a:lnTo>
                  <a:cubicBezTo>
                    <a:pt x="2200275" y="2152167"/>
                    <a:pt x="2171217" y="2181225"/>
                    <a:pt x="2135373" y="2181225"/>
                  </a:cubicBezTo>
                  <a:lnTo>
                    <a:pt x="64902" y="2181225"/>
                  </a:lnTo>
                  <a:cubicBezTo>
                    <a:pt x="29058" y="2181225"/>
                    <a:pt x="0" y="2152167"/>
                    <a:pt x="0" y="2116323"/>
                  </a:cubicBezTo>
                  <a:lnTo>
                    <a:pt x="0" y="69664"/>
                  </a:lnTo>
                  <a:cubicBezTo>
                    <a:pt x="0" y="33820"/>
                    <a:pt x="29058" y="4762"/>
                    <a:pt x="64902" y="4762"/>
                  </a:cubicBezTo>
                  <a:lnTo>
                    <a:pt x="833438" y="0"/>
                  </a:lnTo>
                </a:path>
              </a:pathLst>
            </a:custGeom>
            <a:noFill/>
            <a:ln w="28575">
              <a:solidFill>
                <a:srgbClr val="002F6C"/>
              </a:solidFill>
              <a:headEnd type="oval"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rial" panose="020B0604020202020204" pitchFamily="34" charset="0"/>
                <a:cs typeface="Arial" panose="020B0604020202020204" pitchFamily="34" charset="0"/>
              </a:endParaRPr>
            </a:p>
          </p:txBody>
        </p:sp>
        <p:grpSp>
          <p:nvGrpSpPr>
            <p:cNvPr id="11" name="Group 10"/>
            <p:cNvGrpSpPr/>
            <p:nvPr/>
          </p:nvGrpSpPr>
          <p:grpSpPr>
            <a:xfrm>
              <a:off x="469309" y="2982247"/>
              <a:ext cx="1819538" cy="2257258"/>
              <a:chOff x="773530" y="3278346"/>
              <a:chExt cx="2401182" cy="2978825"/>
            </a:xfrm>
          </p:grpSpPr>
          <p:sp>
            <p:nvSpPr>
              <p:cNvPr id="21" name="TextBox 20"/>
              <p:cNvSpPr txBox="1"/>
              <p:nvPr/>
            </p:nvSpPr>
            <p:spPr>
              <a:xfrm>
                <a:off x="895708" y="3278346"/>
                <a:ext cx="2279004" cy="1543417"/>
              </a:xfrm>
              <a:prstGeom prst="rect">
                <a:avLst/>
              </a:prstGeom>
              <a:noFill/>
              <a:ln>
                <a:noFill/>
              </a:ln>
            </p:spPr>
            <p:txBody>
              <a:bodyPr wrap="square" rtlCol="0" anchor="ctr">
                <a:spAutoFit/>
              </a:bodyPr>
              <a:lstStyle/>
              <a:p>
                <a:pPr>
                  <a:spcAft>
                    <a:spcPts val="0"/>
                  </a:spcAft>
                </a:pPr>
                <a:r>
                  <a:rPr lang="en-US" sz="1400" b="1" dirty="0"/>
                  <a:t>Sub-purpose 1: Increased access to and utilization of quality HIV services</a:t>
                </a:r>
              </a:p>
            </p:txBody>
          </p:sp>
          <p:sp>
            <p:nvSpPr>
              <p:cNvPr id="22" name="Rectangle 21"/>
              <p:cNvSpPr/>
              <p:nvPr/>
            </p:nvSpPr>
            <p:spPr>
              <a:xfrm>
                <a:off x="773530" y="4610228"/>
                <a:ext cx="2232109" cy="1646943"/>
              </a:xfrm>
              <a:prstGeom prst="rect">
                <a:avLst/>
              </a:prstGeom>
              <a:ln>
                <a:noFill/>
              </a:ln>
            </p:spPr>
            <p:txBody>
              <a:bodyPr wrap="square" anchor="ctr">
                <a:spAutoFit/>
              </a:bodyPr>
              <a:lstStyle/>
              <a:p>
                <a:pPr marL="285750" indent="-285750">
                  <a:buFont typeface="Wingdings" panose="05000000000000000000" pitchFamily="2" charset="2"/>
                  <a:buChar char="§"/>
                </a:pPr>
                <a:r>
                  <a:rPr lang="en-US" sz="1300" dirty="0"/>
                  <a:t>Elimination of MTCT</a:t>
                </a:r>
              </a:p>
              <a:p>
                <a:pPr marL="285750" indent="-285750">
                  <a:buFont typeface="Wingdings" panose="05000000000000000000" pitchFamily="2" charset="2"/>
                  <a:buChar char="§"/>
                </a:pPr>
                <a:r>
                  <a:rPr lang="en-US" sz="1300" dirty="0"/>
                  <a:t>HIV Care and Support Services</a:t>
                </a:r>
              </a:p>
              <a:p>
                <a:pPr marL="285750" indent="-285750">
                  <a:buFont typeface="Wingdings" panose="05000000000000000000" pitchFamily="2" charset="2"/>
                  <a:buChar char="§"/>
                </a:pPr>
                <a:r>
                  <a:rPr lang="en-US" sz="1300" dirty="0"/>
                  <a:t>HTS</a:t>
                </a:r>
              </a:p>
              <a:p>
                <a:pPr marL="285750" indent="-285750">
                  <a:buFont typeface="Wingdings" panose="05000000000000000000" pitchFamily="2" charset="2"/>
                  <a:buChar char="§"/>
                </a:pPr>
                <a:r>
                  <a:rPr lang="en-US" sz="1300" dirty="0"/>
                  <a:t>HIV prevention, HTC, VMMC</a:t>
                </a:r>
              </a:p>
              <a:p>
                <a:pPr marL="285750" indent="-285750">
                  <a:buFont typeface="Wingdings" panose="05000000000000000000" pitchFamily="2" charset="2"/>
                  <a:buChar char="§"/>
                </a:pPr>
                <a:r>
                  <a:rPr lang="en-US" sz="1300" dirty="0"/>
                  <a:t>TB/HIV Co-infection </a:t>
                </a:r>
              </a:p>
            </p:txBody>
          </p:sp>
        </p:grpSp>
        <p:sp>
          <p:nvSpPr>
            <p:cNvPr id="12" name="Rounded Rectangle 2"/>
            <p:cNvSpPr/>
            <p:nvPr/>
          </p:nvSpPr>
          <p:spPr>
            <a:xfrm>
              <a:off x="2518536" y="3184362"/>
              <a:ext cx="1888641" cy="2055143"/>
            </a:xfrm>
            <a:custGeom>
              <a:avLst/>
              <a:gdLst>
                <a:gd name="connsiteX0" fmla="*/ 0 w 2200275"/>
                <a:gd name="connsiteY0" fmla="*/ 64902 h 2176463"/>
                <a:gd name="connsiteX1" fmla="*/ 64902 w 2200275"/>
                <a:gd name="connsiteY1" fmla="*/ 0 h 2176463"/>
                <a:gd name="connsiteX2" fmla="*/ 2135373 w 2200275"/>
                <a:gd name="connsiteY2" fmla="*/ 0 h 2176463"/>
                <a:gd name="connsiteX3" fmla="*/ 2200275 w 2200275"/>
                <a:gd name="connsiteY3" fmla="*/ 64902 h 2176463"/>
                <a:gd name="connsiteX4" fmla="*/ 2200275 w 2200275"/>
                <a:gd name="connsiteY4" fmla="*/ 2111561 h 2176463"/>
                <a:gd name="connsiteX5" fmla="*/ 2135373 w 2200275"/>
                <a:gd name="connsiteY5" fmla="*/ 2176463 h 2176463"/>
                <a:gd name="connsiteX6" fmla="*/ 64902 w 2200275"/>
                <a:gd name="connsiteY6" fmla="*/ 2176463 h 2176463"/>
                <a:gd name="connsiteX7" fmla="*/ 0 w 2200275"/>
                <a:gd name="connsiteY7" fmla="*/ 2111561 h 2176463"/>
                <a:gd name="connsiteX8" fmla="*/ 0 w 2200275"/>
                <a:gd name="connsiteY8" fmla="*/ 64902 h 2176463"/>
                <a:gd name="connsiteX0" fmla="*/ 0 w 2200275"/>
                <a:gd name="connsiteY0" fmla="*/ 64902 h 2176463"/>
                <a:gd name="connsiteX1" fmla="*/ 64902 w 2200275"/>
                <a:gd name="connsiteY1" fmla="*/ 0 h 2176463"/>
                <a:gd name="connsiteX2" fmla="*/ 1495425 w 2200275"/>
                <a:gd name="connsiteY2" fmla="*/ 0 h 2176463"/>
                <a:gd name="connsiteX3" fmla="*/ 2135373 w 2200275"/>
                <a:gd name="connsiteY3" fmla="*/ 0 h 2176463"/>
                <a:gd name="connsiteX4" fmla="*/ 2200275 w 2200275"/>
                <a:gd name="connsiteY4" fmla="*/ 64902 h 2176463"/>
                <a:gd name="connsiteX5" fmla="*/ 2200275 w 2200275"/>
                <a:gd name="connsiteY5" fmla="*/ 2111561 h 2176463"/>
                <a:gd name="connsiteX6" fmla="*/ 2135373 w 2200275"/>
                <a:gd name="connsiteY6" fmla="*/ 2176463 h 2176463"/>
                <a:gd name="connsiteX7" fmla="*/ 64902 w 2200275"/>
                <a:gd name="connsiteY7" fmla="*/ 2176463 h 2176463"/>
                <a:gd name="connsiteX8" fmla="*/ 0 w 2200275"/>
                <a:gd name="connsiteY8" fmla="*/ 2111561 h 2176463"/>
                <a:gd name="connsiteX9" fmla="*/ 0 w 2200275"/>
                <a:gd name="connsiteY9" fmla="*/ 64902 h 2176463"/>
                <a:gd name="connsiteX0" fmla="*/ 2200275 w 2291715"/>
                <a:gd name="connsiteY0" fmla="*/ 64902 h 2176463"/>
                <a:gd name="connsiteX1" fmla="*/ 2200275 w 2291715"/>
                <a:gd name="connsiteY1" fmla="*/ 2111561 h 2176463"/>
                <a:gd name="connsiteX2" fmla="*/ 2135373 w 2291715"/>
                <a:gd name="connsiteY2" fmla="*/ 2176463 h 2176463"/>
                <a:gd name="connsiteX3" fmla="*/ 64902 w 2291715"/>
                <a:gd name="connsiteY3" fmla="*/ 2176463 h 2176463"/>
                <a:gd name="connsiteX4" fmla="*/ 0 w 2291715"/>
                <a:gd name="connsiteY4" fmla="*/ 2111561 h 2176463"/>
                <a:gd name="connsiteX5" fmla="*/ 0 w 2291715"/>
                <a:gd name="connsiteY5" fmla="*/ 64902 h 2176463"/>
                <a:gd name="connsiteX6" fmla="*/ 64902 w 2291715"/>
                <a:gd name="connsiteY6" fmla="*/ 0 h 2176463"/>
                <a:gd name="connsiteX7" fmla="*/ 1495425 w 2291715"/>
                <a:gd name="connsiteY7" fmla="*/ 0 h 2176463"/>
                <a:gd name="connsiteX8" fmla="*/ 2135373 w 2291715"/>
                <a:gd name="connsiteY8" fmla="*/ 0 h 2176463"/>
                <a:gd name="connsiteX9" fmla="*/ 2291715 w 2291715"/>
                <a:gd name="connsiteY9" fmla="*/ 156342 h 2176463"/>
                <a:gd name="connsiteX0" fmla="*/ 2200275 w 2200275"/>
                <a:gd name="connsiteY0" fmla="*/ 64902 h 2176463"/>
                <a:gd name="connsiteX1" fmla="*/ 2200275 w 2200275"/>
                <a:gd name="connsiteY1" fmla="*/ 2111561 h 2176463"/>
                <a:gd name="connsiteX2" fmla="*/ 2135373 w 2200275"/>
                <a:gd name="connsiteY2" fmla="*/ 2176463 h 2176463"/>
                <a:gd name="connsiteX3" fmla="*/ 64902 w 2200275"/>
                <a:gd name="connsiteY3" fmla="*/ 2176463 h 2176463"/>
                <a:gd name="connsiteX4" fmla="*/ 0 w 2200275"/>
                <a:gd name="connsiteY4" fmla="*/ 2111561 h 2176463"/>
                <a:gd name="connsiteX5" fmla="*/ 0 w 2200275"/>
                <a:gd name="connsiteY5" fmla="*/ 64902 h 2176463"/>
                <a:gd name="connsiteX6" fmla="*/ 64902 w 2200275"/>
                <a:gd name="connsiteY6" fmla="*/ 0 h 2176463"/>
                <a:gd name="connsiteX7" fmla="*/ 1495425 w 2200275"/>
                <a:gd name="connsiteY7" fmla="*/ 0 h 2176463"/>
                <a:gd name="connsiteX8" fmla="*/ 2135373 w 2200275"/>
                <a:gd name="connsiteY8" fmla="*/ 0 h 2176463"/>
                <a:gd name="connsiteX0" fmla="*/ 2200275 w 2200275"/>
                <a:gd name="connsiteY0" fmla="*/ 64902 h 2176463"/>
                <a:gd name="connsiteX1" fmla="*/ 2200275 w 2200275"/>
                <a:gd name="connsiteY1" fmla="*/ 2111561 h 2176463"/>
                <a:gd name="connsiteX2" fmla="*/ 2135373 w 2200275"/>
                <a:gd name="connsiteY2" fmla="*/ 2176463 h 2176463"/>
                <a:gd name="connsiteX3" fmla="*/ 64902 w 2200275"/>
                <a:gd name="connsiteY3" fmla="*/ 2176463 h 2176463"/>
                <a:gd name="connsiteX4" fmla="*/ 0 w 2200275"/>
                <a:gd name="connsiteY4" fmla="*/ 2111561 h 2176463"/>
                <a:gd name="connsiteX5" fmla="*/ 0 w 2200275"/>
                <a:gd name="connsiteY5" fmla="*/ 64902 h 2176463"/>
                <a:gd name="connsiteX6" fmla="*/ 64902 w 2200275"/>
                <a:gd name="connsiteY6" fmla="*/ 0 h 2176463"/>
                <a:gd name="connsiteX7" fmla="*/ 1495425 w 2200275"/>
                <a:gd name="connsiteY7" fmla="*/ 0 h 2176463"/>
                <a:gd name="connsiteX0" fmla="*/ 2200275 w 2200275"/>
                <a:gd name="connsiteY0" fmla="*/ 6966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8" fmla="*/ 1495425 w 2200275"/>
                <a:gd name="connsiteY8" fmla="*/ 4762 h 2181225"/>
                <a:gd name="connsiteX0" fmla="*/ 2200275 w 2200275"/>
                <a:gd name="connsiteY0" fmla="*/ 6966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69664 h 2181225"/>
                <a:gd name="connsiteX1" fmla="*/ 2200275 w 2200275"/>
                <a:gd name="connsiteY1" fmla="*/ 1595437 h 2181225"/>
                <a:gd name="connsiteX2" fmla="*/ 2200275 w 2200275"/>
                <a:gd name="connsiteY2" fmla="*/ 2116323 h 2181225"/>
                <a:gd name="connsiteX3" fmla="*/ 2135373 w 2200275"/>
                <a:gd name="connsiteY3" fmla="*/ 2181225 h 2181225"/>
                <a:gd name="connsiteX4" fmla="*/ 64902 w 2200275"/>
                <a:gd name="connsiteY4" fmla="*/ 2181225 h 2181225"/>
                <a:gd name="connsiteX5" fmla="*/ 0 w 2200275"/>
                <a:gd name="connsiteY5" fmla="*/ 2116323 h 2181225"/>
                <a:gd name="connsiteX6" fmla="*/ 0 w 2200275"/>
                <a:gd name="connsiteY6" fmla="*/ 69664 h 2181225"/>
                <a:gd name="connsiteX7" fmla="*/ 64902 w 2200275"/>
                <a:gd name="connsiteY7" fmla="*/ 4762 h 2181225"/>
                <a:gd name="connsiteX8" fmla="*/ 604838 w 2200275"/>
                <a:gd name="connsiteY8" fmla="*/ 0 h 2181225"/>
                <a:gd name="connsiteX0" fmla="*/ 2200275 w 2200275"/>
                <a:gd name="connsiteY0" fmla="*/ 1595437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8334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833438 w 2200275"/>
                <a:gd name="connsiteY7" fmla="*/ 0 h 218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275" h="2181225">
                  <a:moveTo>
                    <a:pt x="2200275" y="1647824"/>
                  </a:moveTo>
                  <a:lnTo>
                    <a:pt x="2200275" y="2116323"/>
                  </a:lnTo>
                  <a:cubicBezTo>
                    <a:pt x="2200275" y="2152167"/>
                    <a:pt x="2171217" y="2181225"/>
                    <a:pt x="2135373" y="2181225"/>
                  </a:cubicBezTo>
                  <a:lnTo>
                    <a:pt x="64902" y="2181225"/>
                  </a:lnTo>
                  <a:cubicBezTo>
                    <a:pt x="29058" y="2181225"/>
                    <a:pt x="0" y="2152167"/>
                    <a:pt x="0" y="2116323"/>
                  </a:cubicBezTo>
                  <a:lnTo>
                    <a:pt x="0" y="69664"/>
                  </a:lnTo>
                  <a:cubicBezTo>
                    <a:pt x="0" y="33820"/>
                    <a:pt x="29058" y="4762"/>
                    <a:pt x="64902" y="4762"/>
                  </a:cubicBezTo>
                  <a:lnTo>
                    <a:pt x="833438" y="0"/>
                  </a:lnTo>
                </a:path>
              </a:pathLst>
            </a:custGeom>
            <a:noFill/>
            <a:ln w="28575">
              <a:solidFill>
                <a:srgbClr val="651D32"/>
              </a:solidFill>
              <a:headEnd type="oval"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Arial" panose="020B0604020202020204" pitchFamily="34" charset="0"/>
                <a:cs typeface="Arial" panose="020B0604020202020204" pitchFamily="34" charset="0"/>
              </a:endParaRPr>
            </a:p>
          </p:txBody>
        </p:sp>
        <p:grpSp>
          <p:nvGrpSpPr>
            <p:cNvPr id="13" name="Group 12"/>
            <p:cNvGrpSpPr/>
            <p:nvPr/>
          </p:nvGrpSpPr>
          <p:grpSpPr>
            <a:xfrm>
              <a:off x="2416198" y="3146279"/>
              <a:ext cx="2122172" cy="1728416"/>
              <a:chOff x="3309333" y="3478583"/>
              <a:chExt cx="2800557" cy="2280933"/>
            </a:xfrm>
          </p:grpSpPr>
          <p:sp>
            <p:nvSpPr>
              <p:cNvPr id="19" name="TextBox 18"/>
              <p:cNvSpPr txBox="1"/>
              <p:nvPr/>
            </p:nvSpPr>
            <p:spPr>
              <a:xfrm>
                <a:off x="3617514" y="3478583"/>
                <a:ext cx="2492376" cy="1052686"/>
              </a:xfrm>
              <a:prstGeom prst="rect">
                <a:avLst/>
              </a:prstGeom>
              <a:noFill/>
              <a:ln>
                <a:noFill/>
              </a:ln>
            </p:spPr>
            <p:txBody>
              <a:bodyPr wrap="square" rtlCol="0" anchor="ctr">
                <a:spAutoFit/>
              </a:bodyPr>
              <a:lstStyle/>
              <a:p>
                <a:pPr>
                  <a:spcAft>
                    <a:spcPts val="0"/>
                  </a:spcAft>
                </a:pPr>
                <a:r>
                  <a:rPr lang="en-US" sz="1400" b="1" dirty="0"/>
                  <a:t>Sub-purpose 2: Increased access and utilization of focused MNCH, FP,  WASH, and Nutrition</a:t>
                </a:r>
              </a:p>
            </p:txBody>
          </p:sp>
          <p:sp>
            <p:nvSpPr>
              <p:cNvPr id="20" name="Rectangle 19"/>
              <p:cNvSpPr/>
              <p:nvPr/>
            </p:nvSpPr>
            <p:spPr>
              <a:xfrm>
                <a:off x="3309333" y="4554020"/>
                <a:ext cx="2252061" cy="1205496"/>
              </a:xfrm>
              <a:prstGeom prst="rect">
                <a:avLst/>
              </a:prstGeom>
              <a:ln>
                <a:noFill/>
              </a:ln>
            </p:spPr>
            <p:txBody>
              <a:bodyPr wrap="square" anchor="ctr">
                <a:spAutoFit/>
              </a:bodyPr>
              <a:lstStyle/>
              <a:p>
                <a:pPr marL="742950" lvl="1" indent="-285750">
                  <a:spcAft>
                    <a:spcPts val="0"/>
                  </a:spcAft>
                  <a:buFont typeface="Arial" panose="020B0604020202020204" pitchFamily="34" charset="0"/>
                  <a:buChar char="•"/>
                </a:pPr>
                <a:r>
                  <a:rPr lang="en-US" sz="1300" dirty="0"/>
                  <a:t>MNCH</a:t>
                </a:r>
              </a:p>
              <a:p>
                <a:pPr marL="742950" lvl="1" indent="-285750">
                  <a:spcAft>
                    <a:spcPts val="0"/>
                  </a:spcAft>
                  <a:buFont typeface="Arial" panose="020B0604020202020204" pitchFamily="34" charset="0"/>
                  <a:buChar char="•"/>
                </a:pPr>
                <a:r>
                  <a:rPr lang="en-US" sz="1300" dirty="0"/>
                  <a:t>Child Health</a:t>
                </a:r>
              </a:p>
              <a:p>
                <a:pPr marL="742950" lvl="1" indent="-285750">
                  <a:spcAft>
                    <a:spcPts val="0"/>
                  </a:spcAft>
                  <a:buFont typeface="Arial" panose="020B0604020202020204" pitchFamily="34" charset="0"/>
                  <a:buChar char="•"/>
                </a:pPr>
                <a:r>
                  <a:rPr lang="en-US" sz="1300" dirty="0"/>
                  <a:t>FP</a:t>
                </a:r>
              </a:p>
              <a:p>
                <a:pPr marL="742950" lvl="1" indent="-285750">
                  <a:spcAft>
                    <a:spcPts val="0"/>
                  </a:spcAft>
                  <a:buFont typeface="Arial" panose="020B0604020202020204" pitchFamily="34" charset="0"/>
                  <a:buChar char="•"/>
                </a:pPr>
                <a:r>
                  <a:rPr lang="en-US" sz="1300" dirty="0"/>
                  <a:t>WASH</a:t>
                </a:r>
              </a:p>
              <a:p>
                <a:pPr marL="742950" lvl="1" indent="-285750">
                  <a:spcAft>
                    <a:spcPts val="0"/>
                  </a:spcAft>
                  <a:buFont typeface="Arial" panose="020B0604020202020204" pitchFamily="34" charset="0"/>
                  <a:buChar char="•"/>
                </a:pPr>
                <a:r>
                  <a:rPr lang="en-US" sz="1300" dirty="0"/>
                  <a:t>Nutrition</a:t>
                </a:r>
              </a:p>
            </p:txBody>
          </p:sp>
        </p:grpSp>
        <p:sp>
          <p:nvSpPr>
            <p:cNvPr id="14" name="Freeform 13"/>
            <p:cNvSpPr/>
            <p:nvPr/>
          </p:nvSpPr>
          <p:spPr>
            <a:xfrm>
              <a:off x="2859541" y="1740845"/>
              <a:ext cx="1247152" cy="1452960"/>
            </a:xfrm>
            <a:custGeom>
              <a:avLst/>
              <a:gdLst>
                <a:gd name="connsiteX0" fmla="*/ 609600 w 1219200"/>
                <a:gd name="connsiteY0" fmla="*/ 167738 h 1420397"/>
                <a:gd name="connsiteX1" fmla="*/ 167738 w 1219200"/>
                <a:gd name="connsiteY1" fmla="*/ 609600 h 1420397"/>
                <a:gd name="connsiteX2" fmla="*/ 609600 w 1219200"/>
                <a:gd name="connsiteY2" fmla="*/ 1051462 h 1420397"/>
                <a:gd name="connsiteX3" fmla="*/ 1051462 w 1219200"/>
                <a:gd name="connsiteY3" fmla="*/ 609600 h 1420397"/>
                <a:gd name="connsiteX4" fmla="*/ 609600 w 1219200"/>
                <a:gd name="connsiteY4" fmla="*/ 167738 h 1420397"/>
                <a:gd name="connsiteX5" fmla="*/ 609600 w 1219200"/>
                <a:gd name="connsiteY5" fmla="*/ 0 h 1420397"/>
                <a:gd name="connsiteX6" fmla="*/ 1219200 w 1219200"/>
                <a:gd name="connsiteY6" fmla="*/ 609600 h 1420397"/>
                <a:gd name="connsiteX7" fmla="*/ 846884 w 1219200"/>
                <a:gd name="connsiteY7" fmla="*/ 1171295 h 1420397"/>
                <a:gd name="connsiteX8" fmla="*/ 757085 w 1219200"/>
                <a:gd name="connsiteY8" fmla="*/ 1199170 h 1420397"/>
                <a:gd name="connsiteX9" fmla="*/ 609600 w 1219200"/>
                <a:gd name="connsiteY9" fmla="*/ 1420397 h 1420397"/>
                <a:gd name="connsiteX10" fmla="*/ 462115 w 1219200"/>
                <a:gd name="connsiteY10" fmla="*/ 1199170 h 1420397"/>
                <a:gd name="connsiteX11" fmla="*/ 372316 w 1219200"/>
                <a:gd name="connsiteY11" fmla="*/ 1171295 h 1420397"/>
                <a:gd name="connsiteX12" fmla="*/ 0 w 1219200"/>
                <a:gd name="connsiteY12" fmla="*/ 609600 h 1420397"/>
                <a:gd name="connsiteX13" fmla="*/ 609600 w 1219200"/>
                <a:gd name="connsiteY13" fmla="*/ 0 h 142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 h="1420397">
                  <a:moveTo>
                    <a:pt x="609600" y="167738"/>
                  </a:moveTo>
                  <a:cubicBezTo>
                    <a:pt x="365566" y="167738"/>
                    <a:pt x="167738" y="365566"/>
                    <a:pt x="167738" y="609600"/>
                  </a:cubicBezTo>
                  <a:cubicBezTo>
                    <a:pt x="167738" y="853634"/>
                    <a:pt x="365566" y="1051462"/>
                    <a:pt x="609600" y="1051462"/>
                  </a:cubicBezTo>
                  <a:cubicBezTo>
                    <a:pt x="853634" y="1051462"/>
                    <a:pt x="1051462" y="853634"/>
                    <a:pt x="1051462" y="609600"/>
                  </a:cubicBezTo>
                  <a:cubicBezTo>
                    <a:pt x="1051462" y="365566"/>
                    <a:pt x="853634" y="167738"/>
                    <a:pt x="609600" y="167738"/>
                  </a:cubicBezTo>
                  <a:close/>
                  <a:moveTo>
                    <a:pt x="609600" y="0"/>
                  </a:moveTo>
                  <a:cubicBezTo>
                    <a:pt x="946273" y="0"/>
                    <a:pt x="1219200" y="272927"/>
                    <a:pt x="1219200" y="609600"/>
                  </a:cubicBezTo>
                  <a:cubicBezTo>
                    <a:pt x="1219200" y="862105"/>
                    <a:pt x="1065679" y="1078752"/>
                    <a:pt x="846884" y="1171295"/>
                  </a:cubicBezTo>
                  <a:lnTo>
                    <a:pt x="757085" y="1199170"/>
                  </a:lnTo>
                  <a:lnTo>
                    <a:pt x="609600" y="1420397"/>
                  </a:lnTo>
                  <a:lnTo>
                    <a:pt x="462115" y="1199170"/>
                  </a:lnTo>
                  <a:lnTo>
                    <a:pt x="372316" y="1171295"/>
                  </a:lnTo>
                  <a:cubicBezTo>
                    <a:pt x="153522" y="1078752"/>
                    <a:pt x="0" y="862105"/>
                    <a:pt x="0" y="609600"/>
                  </a:cubicBezTo>
                  <a:cubicBezTo>
                    <a:pt x="0" y="272927"/>
                    <a:pt x="272927" y="0"/>
                    <a:pt x="609600" y="0"/>
                  </a:cubicBezTo>
                  <a:close/>
                </a:path>
              </a:pathLst>
            </a:custGeom>
            <a:solidFill>
              <a:srgbClr val="651D3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Arial" panose="020B0604020202020204" pitchFamily="34" charset="0"/>
                <a:cs typeface="Arial" panose="020B0604020202020204" pitchFamily="34" charset="0"/>
              </a:endParaRPr>
            </a:p>
          </p:txBody>
        </p:sp>
        <p:grpSp>
          <p:nvGrpSpPr>
            <p:cNvPr id="15" name="Group 14"/>
            <p:cNvGrpSpPr/>
            <p:nvPr/>
          </p:nvGrpSpPr>
          <p:grpSpPr>
            <a:xfrm>
              <a:off x="4663762" y="3139792"/>
              <a:ext cx="2196696" cy="1902160"/>
              <a:chOff x="6350255" y="3486274"/>
              <a:chExt cx="2898906" cy="2510216"/>
            </a:xfrm>
          </p:grpSpPr>
          <p:sp>
            <p:nvSpPr>
              <p:cNvPr id="17" name="TextBox 16"/>
              <p:cNvSpPr txBox="1"/>
              <p:nvPr/>
            </p:nvSpPr>
            <p:spPr>
              <a:xfrm>
                <a:off x="6488937" y="3486274"/>
                <a:ext cx="2760224" cy="814983"/>
              </a:xfrm>
              <a:prstGeom prst="rect">
                <a:avLst/>
              </a:prstGeom>
              <a:noFill/>
            </p:spPr>
            <p:txBody>
              <a:bodyPr wrap="square" rtlCol="0" anchor="ctr">
                <a:spAutoFit/>
              </a:bodyPr>
              <a:lstStyle/>
              <a:p>
                <a:pPr>
                  <a:spcAft>
                    <a:spcPts val="0"/>
                  </a:spcAft>
                </a:pPr>
                <a:r>
                  <a:rPr lang="en-US" sz="1400" b="1" dirty="0"/>
                  <a:t>Sub-purpose 3: Strengthened and </a:t>
                </a:r>
                <a:r>
                  <a:rPr lang="en-US" sz="1400" b="1" dirty="0" smtClean="0"/>
                  <a:t>functional county </a:t>
                </a:r>
                <a:r>
                  <a:rPr lang="en-US" sz="1400" b="1" dirty="0"/>
                  <a:t>health system</a:t>
                </a:r>
              </a:p>
            </p:txBody>
          </p:sp>
          <p:sp>
            <p:nvSpPr>
              <p:cNvPr id="18" name="Rectangle 17"/>
              <p:cNvSpPr/>
              <p:nvPr/>
            </p:nvSpPr>
            <p:spPr>
              <a:xfrm>
                <a:off x="6350255" y="4349546"/>
                <a:ext cx="2561773" cy="1646944"/>
              </a:xfrm>
              <a:prstGeom prst="rect">
                <a:avLst/>
              </a:prstGeom>
            </p:spPr>
            <p:txBody>
              <a:bodyPr wrap="square" anchor="ctr">
                <a:spAutoFit/>
              </a:bodyPr>
              <a:lstStyle/>
              <a:p>
                <a:pPr marL="285750" indent="-285750">
                  <a:buFont typeface="Arial" panose="020B0604020202020204" pitchFamily="34" charset="0"/>
                  <a:buChar char="•"/>
                </a:pPr>
                <a:r>
                  <a:rPr lang="en-US" sz="1300" dirty="0"/>
                  <a:t>Partnership with government and strategic planning</a:t>
                </a:r>
              </a:p>
              <a:p>
                <a:pPr marL="285750" indent="-285750">
                  <a:buFont typeface="Arial" panose="020B0604020202020204" pitchFamily="34" charset="0"/>
                  <a:buChar char="•"/>
                </a:pPr>
                <a:r>
                  <a:rPr lang="en-US" sz="1300" dirty="0"/>
                  <a:t>HRH</a:t>
                </a:r>
              </a:p>
              <a:p>
                <a:pPr marL="285750" indent="-285750">
                  <a:buFont typeface="Arial" panose="020B0604020202020204" pitchFamily="34" charset="0"/>
                  <a:buChar char="•"/>
                </a:pPr>
                <a:r>
                  <a:rPr lang="en-US" sz="1300" dirty="0"/>
                  <a:t>Health products and technologies</a:t>
                </a:r>
              </a:p>
              <a:p>
                <a:pPr marL="285750" indent="-285750">
                  <a:buFont typeface="Arial" panose="020B0604020202020204" pitchFamily="34" charset="0"/>
                  <a:buChar char="•"/>
                </a:pPr>
                <a:r>
                  <a:rPr lang="en-US" sz="1300" dirty="0"/>
                  <a:t>Strategic M&amp;E systems</a:t>
                </a:r>
              </a:p>
              <a:p>
                <a:pPr marL="285750" indent="-285750">
                  <a:buFont typeface="Arial" panose="020B0604020202020204" pitchFamily="34" charset="0"/>
                  <a:buChar char="•"/>
                </a:pPr>
                <a:r>
                  <a:rPr lang="en-US" sz="1300" dirty="0"/>
                  <a:t>QI systems</a:t>
                </a:r>
              </a:p>
            </p:txBody>
          </p:sp>
        </p:grpSp>
        <p:sp>
          <p:nvSpPr>
            <p:cNvPr id="16" name="Freeform 15"/>
            <p:cNvSpPr/>
            <p:nvPr/>
          </p:nvSpPr>
          <p:spPr>
            <a:xfrm>
              <a:off x="4943317" y="1740845"/>
              <a:ext cx="1247152" cy="1452960"/>
            </a:xfrm>
            <a:custGeom>
              <a:avLst/>
              <a:gdLst>
                <a:gd name="connsiteX0" fmla="*/ 609600 w 1219200"/>
                <a:gd name="connsiteY0" fmla="*/ 167738 h 1420397"/>
                <a:gd name="connsiteX1" fmla="*/ 167738 w 1219200"/>
                <a:gd name="connsiteY1" fmla="*/ 609600 h 1420397"/>
                <a:gd name="connsiteX2" fmla="*/ 609600 w 1219200"/>
                <a:gd name="connsiteY2" fmla="*/ 1051462 h 1420397"/>
                <a:gd name="connsiteX3" fmla="*/ 1051462 w 1219200"/>
                <a:gd name="connsiteY3" fmla="*/ 609600 h 1420397"/>
                <a:gd name="connsiteX4" fmla="*/ 609600 w 1219200"/>
                <a:gd name="connsiteY4" fmla="*/ 167738 h 1420397"/>
                <a:gd name="connsiteX5" fmla="*/ 609600 w 1219200"/>
                <a:gd name="connsiteY5" fmla="*/ 0 h 1420397"/>
                <a:gd name="connsiteX6" fmla="*/ 1219200 w 1219200"/>
                <a:gd name="connsiteY6" fmla="*/ 609600 h 1420397"/>
                <a:gd name="connsiteX7" fmla="*/ 846884 w 1219200"/>
                <a:gd name="connsiteY7" fmla="*/ 1171295 h 1420397"/>
                <a:gd name="connsiteX8" fmla="*/ 757085 w 1219200"/>
                <a:gd name="connsiteY8" fmla="*/ 1199170 h 1420397"/>
                <a:gd name="connsiteX9" fmla="*/ 609600 w 1219200"/>
                <a:gd name="connsiteY9" fmla="*/ 1420397 h 1420397"/>
                <a:gd name="connsiteX10" fmla="*/ 462115 w 1219200"/>
                <a:gd name="connsiteY10" fmla="*/ 1199170 h 1420397"/>
                <a:gd name="connsiteX11" fmla="*/ 372316 w 1219200"/>
                <a:gd name="connsiteY11" fmla="*/ 1171295 h 1420397"/>
                <a:gd name="connsiteX12" fmla="*/ 0 w 1219200"/>
                <a:gd name="connsiteY12" fmla="*/ 609600 h 1420397"/>
                <a:gd name="connsiteX13" fmla="*/ 609600 w 1219200"/>
                <a:gd name="connsiteY13" fmla="*/ 0 h 142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 h="1420397">
                  <a:moveTo>
                    <a:pt x="609600" y="167738"/>
                  </a:moveTo>
                  <a:cubicBezTo>
                    <a:pt x="365566" y="167738"/>
                    <a:pt x="167738" y="365566"/>
                    <a:pt x="167738" y="609600"/>
                  </a:cubicBezTo>
                  <a:cubicBezTo>
                    <a:pt x="167738" y="853634"/>
                    <a:pt x="365566" y="1051462"/>
                    <a:pt x="609600" y="1051462"/>
                  </a:cubicBezTo>
                  <a:cubicBezTo>
                    <a:pt x="853634" y="1051462"/>
                    <a:pt x="1051462" y="853634"/>
                    <a:pt x="1051462" y="609600"/>
                  </a:cubicBezTo>
                  <a:cubicBezTo>
                    <a:pt x="1051462" y="365566"/>
                    <a:pt x="853634" y="167738"/>
                    <a:pt x="609600" y="167738"/>
                  </a:cubicBezTo>
                  <a:close/>
                  <a:moveTo>
                    <a:pt x="609600" y="0"/>
                  </a:moveTo>
                  <a:cubicBezTo>
                    <a:pt x="946273" y="0"/>
                    <a:pt x="1219200" y="272927"/>
                    <a:pt x="1219200" y="609600"/>
                  </a:cubicBezTo>
                  <a:cubicBezTo>
                    <a:pt x="1219200" y="862105"/>
                    <a:pt x="1065679" y="1078752"/>
                    <a:pt x="846884" y="1171295"/>
                  </a:cubicBezTo>
                  <a:lnTo>
                    <a:pt x="757085" y="1199170"/>
                  </a:lnTo>
                  <a:lnTo>
                    <a:pt x="609600" y="1420397"/>
                  </a:lnTo>
                  <a:lnTo>
                    <a:pt x="462115" y="1199170"/>
                  </a:lnTo>
                  <a:lnTo>
                    <a:pt x="372316" y="1171295"/>
                  </a:lnTo>
                  <a:cubicBezTo>
                    <a:pt x="153522" y="1078752"/>
                    <a:pt x="0" y="862105"/>
                    <a:pt x="0" y="609600"/>
                  </a:cubicBezTo>
                  <a:cubicBezTo>
                    <a:pt x="0" y="272927"/>
                    <a:pt x="272927" y="0"/>
                    <a:pt x="609600" y="0"/>
                  </a:cubicBezTo>
                  <a:close/>
                </a:path>
              </a:pathLst>
            </a:custGeom>
            <a:solidFill>
              <a:srgbClr val="BA0C2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Arial" panose="020B0604020202020204" pitchFamily="34" charset="0"/>
                <a:cs typeface="Arial" panose="020B0604020202020204" pitchFamily="34" charset="0"/>
              </a:endParaRPr>
            </a:p>
          </p:txBody>
        </p:sp>
      </p:grpSp>
      <p:sp>
        <p:nvSpPr>
          <p:cNvPr id="2" name="Rectangle 1"/>
          <p:cNvSpPr/>
          <p:nvPr/>
        </p:nvSpPr>
        <p:spPr>
          <a:xfrm>
            <a:off x="459747" y="1193417"/>
            <a:ext cx="11734800" cy="1200329"/>
          </a:xfrm>
          <a:prstGeom prst="rect">
            <a:avLst/>
          </a:prstGeom>
        </p:spPr>
        <p:txBody>
          <a:bodyPr wrap="square">
            <a:spAutoFit/>
          </a:bodyPr>
          <a:lstStyle/>
          <a:p>
            <a:pPr marL="285750" lvl="0" indent="-285750">
              <a:buFont typeface="Arial" panose="020B0604020202020204" pitchFamily="34" charset="0"/>
              <a:buChar char="•"/>
            </a:pPr>
            <a:r>
              <a:rPr lang="en-US" sz="1800" dirty="0"/>
              <a:t>The </a:t>
            </a:r>
            <a:r>
              <a:rPr lang="en-US" sz="1800" dirty="0" smtClean="0"/>
              <a:t>USAID/Kenya </a:t>
            </a:r>
            <a:r>
              <a:rPr lang="en-US" sz="1800" dirty="0"/>
              <a:t>and East Africa and PEPFAR-funded </a:t>
            </a:r>
            <a:r>
              <a:rPr lang="en-US" sz="1800" i="1" dirty="0"/>
              <a:t>Afya Jijini </a:t>
            </a:r>
            <a:r>
              <a:rPr lang="en-US" sz="1800" dirty="0"/>
              <a:t>program aims to improve county-level institutional capacity and health service delivery. </a:t>
            </a:r>
          </a:p>
          <a:p>
            <a:pPr marL="285750" lvl="0" indent="-285750">
              <a:buFont typeface="Arial" panose="020B0604020202020204" pitchFamily="34" charset="0"/>
              <a:buChar char="•"/>
            </a:pPr>
            <a:r>
              <a:rPr lang="en-US" sz="1800" dirty="0"/>
              <a:t>The program’s purpose is to improve and increase access and utilization of quality health services in Nairobi City County through strengthened service delivery and institutional capacity of its county health systems. </a:t>
            </a:r>
            <a:r>
              <a:rPr lang="en-US" sz="1800" dirty="0">
                <a:cs typeface="Arial" panose="020B0604020202020204" pitchFamily="34" charset="0"/>
              </a:rPr>
              <a:t>. </a:t>
            </a:r>
          </a:p>
        </p:txBody>
      </p:sp>
    </p:spTree>
    <p:extLst>
      <p:ext uri="{BB962C8B-B14F-4D97-AF65-F5344CB8AC3E}">
        <p14:creationId xmlns:p14="http://schemas.microsoft.com/office/powerpoint/2010/main" val="37991168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533400"/>
            <a:ext cx="8962623" cy="457200"/>
          </a:xfrm>
        </p:spPr>
        <p:txBody>
          <a:bodyPr/>
          <a:lstStyle/>
          <a:p>
            <a:r>
              <a:rPr lang="en-US" dirty="0" smtClean="0">
                <a:solidFill>
                  <a:srgbClr val="002F6C"/>
                </a:solidFill>
              </a:rPr>
              <a:t>Introduction: An Overview of Perinatal Health </a:t>
            </a:r>
            <a:endParaRPr lang="en-US" dirty="0">
              <a:solidFill>
                <a:srgbClr val="002F6C"/>
              </a:solidFill>
            </a:endParaRPr>
          </a:p>
        </p:txBody>
      </p:sp>
      <p:graphicFrame>
        <p:nvGraphicFramePr>
          <p:cNvPr id="173" name="Diagram 172"/>
          <p:cNvGraphicFramePr/>
          <p:nvPr>
            <p:extLst>
              <p:ext uri="{D42A27DB-BD31-4B8C-83A1-F6EECF244321}">
                <p14:modId xmlns:p14="http://schemas.microsoft.com/office/powerpoint/2010/main" val="1052464689"/>
              </p:ext>
            </p:extLst>
          </p:nvPr>
        </p:nvGraphicFramePr>
        <p:xfrm>
          <a:off x="228600" y="1443508"/>
          <a:ext cx="7053330" cy="54080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74" name="Picture 173"/>
          <p:cNvPicPr>
            <a:picLocks noChangeAspect="1"/>
          </p:cNvPicPr>
          <p:nvPr/>
        </p:nvPicPr>
        <p:blipFill rotWithShape="1">
          <a:blip r:embed="rId7" cstate="print">
            <a:extLst>
              <a:ext uri="{28A0092B-C50C-407E-A947-70E740481C1C}">
                <a14:useLocalDpi xmlns:a14="http://schemas.microsoft.com/office/drawing/2010/main" val="0"/>
              </a:ext>
            </a:extLst>
          </a:blip>
          <a:srcRect t="4995"/>
          <a:stretch/>
        </p:blipFill>
        <p:spPr>
          <a:xfrm>
            <a:off x="7264146" y="1828800"/>
            <a:ext cx="4760214" cy="4199527"/>
          </a:xfrm>
          <a:prstGeom prst="rect">
            <a:avLst/>
          </a:prstGeom>
        </p:spPr>
      </p:pic>
    </p:spTree>
    <p:extLst>
      <p:ext uri="{BB962C8B-B14F-4D97-AF65-F5344CB8AC3E}">
        <p14:creationId xmlns:p14="http://schemas.microsoft.com/office/powerpoint/2010/main" val="31948912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533400"/>
            <a:ext cx="8962623" cy="457200"/>
          </a:xfrm>
        </p:spPr>
        <p:txBody>
          <a:bodyPr/>
          <a:lstStyle/>
          <a:p>
            <a:r>
              <a:rPr lang="en-US" dirty="0" smtClean="0">
                <a:solidFill>
                  <a:srgbClr val="002F6C"/>
                </a:solidFill>
              </a:rPr>
              <a:t>Introduction Continued…</a:t>
            </a:r>
            <a:endParaRPr lang="en-US" dirty="0">
              <a:solidFill>
                <a:srgbClr val="002F6C"/>
              </a:solidFill>
            </a:endParaRPr>
          </a:p>
        </p:txBody>
      </p:sp>
      <p:sp>
        <p:nvSpPr>
          <p:cNvPr id="2" name="Content Placeholder 1"/>
          <p:cNvSpPr>
            <a:spLocks noGrp="1"/>
          </p:cNvSpPr>
          <p:nvPr>
            <p:ph idx="1"/>
          </p:nvPr>
        </p:nvSpPr>
        <p:spPr>
          <a:xfrm>
            <a:off x="457200" y="1371600"/>
            <a:ext cx="6934200" cy="5029200"/>
          </a:xfrm>
        </p:spPr>
        <p:txBody>
          <a:bodyPr/>
          <a:lstStyle/>
          <a:p>
            <a:r>
              <a:rPr lang="en-US" sz="1600" dirty="0"/>
              <a:t>Private health sector supervision by the county health team poses a challenge especially in Nairobi County which has a very high number of private/FBO facilities with high staff turn over compared to the Public Health Facilities.</a:t>
            </a:r>
          </a:p>
          <a:p>
            <a:r>
              <a:rPr lang="en-US" sz="1600" dirty="0"/>
              <a:t>Emergency Obstetric and Newborn care (</a:t>
            </a:r>
            <a:r>
              <a:rPr lang="en-US" sz="1600" dirty="0" err="1"/>
              <a:t>EmONC</a:t>
            </a:r>
            <a:r>
              <a:rPr lang="en-US" sz="1600" dirty="0"/>
              <a:t>), a pillar for maternal health,  is critical for frontline Health workers (nurses, Clinical officers and medical officers) in Kenya to enable them to acquire the necessary competencies for the delivery of emergency care that addresses the major causes of maternal and neonatal morbidity and mortality.</a:t>
            </a:r>
          </a:p>
          <a:p>
            <a:r>
              <a:rPr lang="en-US" sz="1600" dirty="0"/>
              <a:t>The Public Health Sector – more updated with current health information and intervention,  has mentors and supervisors for various program areas such as maternal and newborn health.</a:t>
            </a:r>
          </a:p>
          <a:p>
            <a:r>
              <a:rPr lang="en-US" sz="1600" dirty="0"/>
              <a:t>Combining public sector efforts through skill transfer to the private health sector may prove to be a solution in reducing poor perinatal outcomes.</a:t>
            </a:r>
          </a:p>
          <a:p>
            <a:r>
              <a:rPr lang="en-US" sz="1600" dirty="0"/>
              <a:t>In 2017,  St. Mary’s experienced an increase in poor perinatal outcomes which peaked in Oct-Dec 2017 mainly contributed by the managerial instability coupled with health workers industrial action in the public sector. This required urgent interventions to address the challenges.</a:t>
            </a:r>
          </a:p>
          <a:p>
            <a:endParaRPr lang="en-US" dirty="0"/>
          </a:p>
        </p:txBody>
      </p:sp>
      <p:pic>
        <p:nvPicPr>
          <p:cNvPr id="8" name="Picture Placeholder 7"/>
          <p:cNvPicPr>
            <a:picLocks noChangeAspect="1"/>
          </p:cNvPicPr>
          <p:nvPr/>
        </p:nvPicPr>
        <p:blipFill rotWithShape="1">
          <a:blip r:embed="rId2"/>
          <a:srcRect b="4445"/>
          <a:stretch/>
        </p:blipFill>
        <p:spPr bwMode="auto">
          <a:xfrm>
            <a:off x="8534400" y="1219200"/>
            <a:ext cx="36576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46044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381000"/>
            <a:ext cx="10363200" cy="6096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dirty="0" smtClean="0">
                <a:solidFill>
                  <a:srgbClr val="002F6C"/>
                </a:solidFill>
                <a:latin typeface="Arial" panose="020B0604020202020204" pitchFamily="34" charset="0"/>
                <a:cs typeface="Arial" panose="020B0604020202020204" pitchFamily="34" charset="0"/>
              </a:rPr>
              <a:t>Methodology </a:t>
            </a:r>
            <a:endParaRPr lang="en-US" dirty="0">
              <a:latin typeface="Arial" panose="020B0604020202020204" pitchFamily="34" charset="0"/>
              <a:cs typeface="Arial" panose="020B0604020202020204" pitchFamily="34" charset="0"/>
            </a:endParaRPr>
          </a:p>
        </p:txBody>
      </p:sp>
      <p:graphicFrame>
        <p:nvGraphicFramePr>
          <p:cNvPr id="2" name="Diagram 1"/>
          <p:cNvGraphicFramePr/>
          <p:nvPr>
            <p:extLst>
              <p:ext uri="{D42A27DB-BD31-4B8C-83A1-F6EECF244321}">
                <p14:modId xmlns:p14="http://schemas.microsoft.com/office/powerpoint/2010/main" val="3511593378"/>
              </p:ext>
            </p:extLst>
          </p:nvPr>
        </p:nvGraphicFramePr>
        <p:xfrm>
          <a:off x="1066800" y="1442553"/>
          <a:ext cx="104394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54271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533400"/>
            <a:ext cx="8962623" cy="457200"/>
          </a:xfrm>
        </p:spPr>
        <p:txBody>
          <a:bodyPr/>
          <a:lstStyle/>
          <a:p>
            <a:r>
              <a:rPr lang="en-US" dirty="0" smtClean="0">
                <a:solidFill>
                  <a:srgbClr val="002F6C"/>
                </a:solidFill>
              </a:rPr>
              <a:t>Results </a:t>
            </a:r>
            <a:endParaRPr lang="en-US" dirty="0">
              <a:solidFill>
                <a:srgbClr val="002F6C"/>
              </a:solidFill>
            </a:endParaRPr>
          </a:p>
        </p:txBody>
      </p:sp>
      <p:sp>
        <p:nvSpPr>
          <p:cNvPr id="5" name="Content Placeholder 1"/>
          <p:cNvSpPr>
            <a:spLocks noGrp="1"/>
          </p:cNvSpPr>
          <p:nvPr>
            <p:ph idx="1"/>
          </p:nvPr>
        </p:nvSpPr>
        <p:spPr>
          <a:xfrm>
            <a:off x="211428" y="1981200"/>
            <a:ext cx="3368040" cy="1295400"/>
          </a:xfrm>
        </p:spPr>
        <p:txBody>
          <a:bodyPr/>
          <a:lstStyle/>
          <a:p>
            <a:r>
              <a:rPr lang="en-US" dirty="0" err="1" smtClean="0"/>
              <a:t>Partograph</a:t>
            </a:r>
            <a:r>
              <a:rPr lang="en-US" dirty="0" smtClean="0"/>
              <a:t> </a:t>
            </a:r>
            <a:r>
              <a:rPr lang="en-US" dirty="0"/>
              <a:t>monitoring and documentation had improved from 0% to 90% over the period</a:t>
            </a:r>
            <a:r>
              <a:rPr lang="en-US" dirty="0" smtClean="0"/>
              <a:t>.</a:t>
            </a:r>
          </a:p>
        </p:txBody>
      </p:sp>
      <p:pic>
        <p:nvPicPr>
          <p:cNvPr id="6" name="Content Placeholder 7"/>
          <p:cNvPicPr>
            <a:picLocks noChangeAspect="1"/>
          </p:cNvPicPr>
          <p:nvPr/>
        </p:nvPicPr>
        <p:blipFill rotWithShape="1">
          <a:blip r:embed="rId2"/>
          <a:srcRect b="14834"/>
          <a:stretch/>
        </p:blipFill>
        <p:spPr>
          <a:xfrm>
            <a:off x="3596640" y="1219200"/>
            <a:ext cx="8595360" cy="5509846"/>
          </a:xfrm>
          <a:prstGeom prst="rect">
            <a:avLst/>
          </a:prstGeom>
        </p:spPr>
      </p:pic>
    </p:spTree>
    <p:extLst>
      <p:ext uri="{BB962C8B-B14F-4D97-AF65-F5344CB8AC3E}">
        <p14:creationId xmlns:p14="http://schemas.microsoft.com/office/powerpoint/2010/main" val="29595335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533400"/>
            <a:ext cx="8962623" cy="457200"/>
          </a:xfrm>
        </p:spPr>
        <p:txBody>
          <a:bodyPr/>
          <a:lstStyle/>
          <a:p>
            <a:r>
              <a:rPr lang="en-US" dirty="0" smtClean="0">
                <a:solidFill>
                  <a:srgbClr val="002F6C"/>
                </a:solidFill>
              </a:rPr>
              <a:t>Results </a:t>
            </a:r>
            <a:endParaRPr lang="en-US" dirty="0">
              <a:solidFill>
                <a:srgbClr val="002F6C"/>
              </a:solidFill>
            </a:endParaRPr>
          </a:p>
        </p:txBody>
      </p:sp>
      <p:sp>
        <p:nvSpPr>
          <p:cNvPr id="5" name="Content Placeholder 1"/>
          <p:cNvSpPr>
            <a:spLocks noGrp="1"/>
          </p:cNvSpPr>
          <p:nvPr>
            <p:ph idx="1"/>
          </p:nvPr>
        </p:nvSpPr>
        <p:spPr>
          <a:xfrm>
            <a:off x="228600" y="2133600"/>
            <a:ext cx="3368040" cy="1295400"/>
          </a:xfrm>
        </p:spPr>
        <p:txBody>
          <a:bodyPr/>
          <a:lstStyle/>
          <a:p>
            <a:r>
              <a:rPr lang="en-US" dirty="0"/>
              <a:t>Moderate to severe birth asphyxia (low APGAR score &lt;7) decreased from </a:t>
            </a:r>
            <a:r>
              <a:rPr lang="en-US" dirty="0" smtClean="0"/>
              <a:t>2.28% </a:t>
            </a:r>
            <a:r>
              <a:rPr lang="en-US" dirty="0"/>
              <a:t>of deliveries to 0.51</a:t>
            </a:r>
            <a:r>
              <a:rPr lang="en-US" dirty="0" smtClean="0"/>
              <a:t>%</a:t>
            </a:r>
          </a:p>
          <a:p>
            <a:endParaRPr lang="en-US" dirty="0"/>
          </a:p>
        </p:txBody>
      </p:sp>
      <p:graphicFrame>
        <p:nvGraphicFramePr>
          <p:cNvPr id="7" name="Content Placeholder 6"/>
          <p:cNvGraphicFramePr>
            <a:graphicFrameLocks/>
          </p:cNvGraphicFramePr>
          <p:nvPr>
            <p:extLst>
              <p:ext uri="{D42A27DB-BD31-4B8C-83A1-F6EECF244321}">
                <p14:modId xmlns:p14="http://schemas.microsoft.com/office/powerpoint/2010/main" val="2584851208"/>
              </p:ext>
            </p:extLst>
          </p:nvPr>
        </p:nvGraphicFramePr>
        <p:xfrm>
          <a:off x="3429000" y="1371600"/>
          <a:ext cx="8763000" cy="5334000"/>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p:nvSpPr>
        <p:spPr>
          <a:xfrm>
            <a:off x="7543800" y="2362200"/>
            <a:ext cx="1371600" cy="762000"/>
          </a:xfrm>
          <a:prstGeom prst="rect">
            <a:avLst/>
          </a:prstGeom>
          <a:solidFill>
            <a:srgbClr val="BA0C2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bg1"/>
                </a:solidFill>
              </a:rPr>
              <a:t>Start of intervention</a:t>
            </a:r>
            <a:endParaRPr lang="en-US" sz="1600" dirty="0">
              <a:solidFill>
                <a:schemeClr val="bg1"/>
              </a:solidFill>
            </a:endParaRPr>
          </a:p>
        </p:txBody>
      </p:sp>
      <p:cxnSp>
        <p:nvCxnSpPr>
          <p:cNvPr id="9" name="Straight Arrow Connector 8"/>
          <p:cNvCxnSpPr/>
          <p:nvPr/>
        </p:nvCxnSpPr>
        <p:spPr>
          <a:xfrm>
            <a:off x="8458200" y="3048000"/>
            <a:ext cx="0" cy="125730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40301656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533400"/>
            <a:ext cx="8962623" cy="457200"/>
          </a:xfrm>
        </p:spPr>
        <p:txBody>
          <a:bodyPr/>
          <a:lstStyle/>
          <a:p>
            <a:r>
              <a:rPr lang="en-US" dirty="0" smtClean="0">
                <a:solidFill>
                  <a:srgbClr val="002F6C"/>
                </a:solidFill>
              </a:rPr>
              <a:t>Results </a:t>
            </a:r>
            <a:endParaRPr lang="en-US" dirty="0">
              <a:solidFill>
                <a:srgbClr val="002F6C"/>
              </a:solidFill>
            </a:endParaRPr>
          </a:p>
        </p:txBody>
      </p:sp>
      <p:sp>
        <p:nvSpPr>
          <p:cNvPr id="5" name="Content Placeholder 1"/>
          <p:cNvSpPr>
            <a:spLocks noGrp="1"/>
          </p:cNvSpPr>
          <p:nvPr>
            <p:ph idx="1"/>
          </p:nvPr>
        </p:nvSpPr>
        <p:spPr>
          <a:xfrm>
            <a:off x="228600" y="2133600"/>
            <a:ext cx="2971800" cy="1295400"/>
          </a:xfrm>
        </p:spPr>
        <p:txBody>
          <a:bodyPr/>
          <a:lstStyle/>
          <a:p>
            <a:r>
              <a:rPr lang="en-US" dirty="0"/>
              <a:t>N</a:t>
            </a:r>
            <a:r>
              <a:rPr lang="en-US" dirty="0" smtClean="0"/>
              <a:t>eonatal </a:t>
            </a:r>
            <a:r>
              <a:rPr lang="en-US" dirty="0"/>
              <a:t>deaths (ND) in labor ward decreased from </a:t>
            </a:r>
            <a:r>
              <a:rPr lang="en-US" dirty="0" smtClean="0"/>
              <a:t>2.51% </a:t>
            </a:r>
            <a:r>
              <a:rPr lang="en-US" dirty="0"/>
              <a:t>to 0.41</a:t>
            </a:r>
            <a:r>
              <a:rPr lang="en-US" dirty="0" smtClean="0"/>
              <a:t>%. </a:t>
            </a:r>
            <a:endParaRPr lang="en-US" dirty="0"/>
          </a:p>
        </p:txBody>
      </p:sp>
      <p:graphicFrame>
        <p:nvGraphicFramePr>
          <p:cNvPr id="7" name="Content Placeholder 6"/>
          <p:cNvGraphicFramePr>
            <a:graphicFrameLocks/>
          </p:cNvGraphicFramePr>
          <p:nvPr>
            <p:extLst>
              <p:ext uri="{D42A27DB-BD31-4B8C-83A1-F6EECF244321}">
                <p14:modId xmlns:p14="http://schemas.microsoft.com/office/powerpoint/2010/main" val="3809438639"/>
              </p:ext>
            </p:extLst>
          </p:nvPr>
        </p:nvGraphicFramePr>
        <p:xfrm>
          <a:off x="3429000" y="1447800"/>
          <a:ext cx="85344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p:nvSpPr>
        <p:spPr>
          <a:xfrm>
            <a:off x="4419600" y="2133600"/>
            <a:ext cx="1447800" cy="838200"/>
          </a:xfrm>
          <a:prstGeom prst="rect">
            <a:avLst/>
          </a:prstGeom>
          <a:solidFill>
            <a:srgbClr val="BA0C2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chemeClr val="bg1"/>
                </a:solidFill>
              </a:rPr>
              <a:t>Public Sector HCWs strike</a:t>
            </a:r>
            <a:endParaRPr lang="en-US" sz="1400" b="1" dirty="0">
              <a:solidFill>
                <a:schemeClr val="bg1"/>
              </a:solidFill>
            </a:endParaRPr>
          </a:p>
        </p:txBody>
      </p:sp>
      <p:cxnSp>
        <p:nvCxnSpPr>
          <p:cNvPr id="9" name="Straight Arrow Connector 8"/>
          <p:cNvCxnSpPr/>
          <p:nvPr/>
        </p:nvCxnSpPr>
        <p:spPr>
          <a:xfrm>
            <a:off x="5867400" y="2487386"/>
            <a:ext cx="1524000" cy="103414"/>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225538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533400"/>
            <a:ext cx="8962623" cy="457200"/>
          </a:xfrm>
        </p:spPr>
        <p:txBody>
          <a:bodyPr/>
          <a:lstStyle/>
          <a:p>
            <a:r>
              <a:rPr lang="en-US" dirty="0" smtClean="0">
                <a:solidFill>
                  <a:srgbClr val="002F6C"/>
                </a:solidFill>
              </a:rPr>
              <a:t>Results </a:t>
            </a:r>
            <a:endParaRPr lang="en-US" dirty="0">
              <a:solidFill>
                <a:srgbClr val="002F6C"/>
              </a:solidFill>
            </a:endParaRPr>
          </a:p>
        </p:txBody>
      </p:sp>
      <p:sp>
        <p:nvSpPr>
          <p:cNvPr id="5" name="Content Placeholder 1"/>
          <p:cNvSpPr>
            <a:spLocks noGrp="1"/>
          </p:cNvSpPr>
          <p:nvPr>
            <p:ph idx="1"/>
          </p:nvPr>
        </p:nvSpPr>
        <p:spPr>
          <a:xfrm>
            <a:off x="228600" y="2133600"/>
            <a:ext cx="3368040" cy="1295400"/>
          </a:xfrm>
        </p:spPr>
        <p:txBody>
          <a:bodyPr/>
          <a:lstStyle/>
          <a:p>
            <a:r>
              <a:rPr lang="en-US" dirty="0" smtClean="0"/>
              <a:t>Fresh </a:t>
            </a:r>
            <a:r>
              <a:rPr lang="en-US" dirty="0"/>
              <a:t>still births (FSBs) decreased from </a:t>
            </a:r>
            <a:r>
              <a:rPr lang="en-US" dirty="0" smtClean="0"/>
              <a:t>1.37% </a:t>
            </a:r>
            <a:r>
              <a:rPr lang="en-US" dirty="0"/>
              <a:t>to 0.41%.</a:t>
            </a:r>
          </a:p>
        </p:txBody>
      </p:sp>
      <p:graphicFrame>
        <p:nvGraphicFramePr>
          <p:cNvPr id="10" name="Content Placeholder 6"/>
          <p:cNvGraphicFramePr>
            <a:graphicFrameLocks/>
          </p:cNvGraphicFramePr>
          <p:nvPr>
            <p:extLst>
              <p:ext uri="{D42A27DB-BD31-4B8C-83A1-F6EECF244321}">
                <p14:modId xmlns:p14="http://schemas.microsoft.com/office/powerpoint/2010/main" val="450761224"/>
              </p:ext>
            </p:extLst>
          </p:nvPr>
        </p:nvGraphicFramePr>
        <p:xfrm>
          <a:off x="3505200" y="1600200"/>
          <a:ext cx="83820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angle 10"/>
          <p:cNvSpPr/>
          <p:nvPr/>
        </p:nvSpPr>
        <p:spPr>
          <a:xfrm>
            <a:off x="4724400" y="2286000"/>
            <a:ext cx="1523999" cy="838199"/>
          </a:xfrm>
          <a:prstGeom prst="rect">
            <a:avLst/>
          </a:prstGeom>
          <a:solidFill>
            <a:srgbClr val="BA0C2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chemeClr val="bg1"/>
                </a:solidFill>
              </a:rPr>
              <a:t>Public Sector HCWs strike</a:t>
            </a:r>
            <a:endParaRPr lang="en-US" sz="1200" b="1" dirty="0">
              <a:solidFill>
                <a:schemeClr val="bg1"/>
              </a:solidFill>
            </a:endParaRPr>
          </a:p>
        </p:txBody>
      </p:sp>
      <p:cxnSp>
        <p:nvCxnSpPr>
          <p:cNvPr id="12" name="Straight Arrow Connector 11"/>
          <p:cNvCxnSpPr>
            <a:stCxn id="11" idx="3"/>
          </p:cNvCxnSpPr>
          <p:nvPr/>
        </p:nvCxnSpPr>
        <p:spPr>
          <a:xfrm>
            <a:off x="6248399" y="2705100"/>
            <a:ext cx="1066800" cy="25037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3" name="Rectangle 12"/>
          <p:cNvSpPr/>
          <p:nvPr/>
        </p:nvSpPr>
        <p:spPr>
          <a:xfrm>
            <a:off x="7543799" y="2095499"/>
            <a:ext cx="1524000" cy="609600"/>
          </a:xfrm>
          <a:prstGeom prst="rect">
            <a:avLst/>
          </a:prstGeom>
          <a:solidFill>
            <a:srgbClr val="BA0C2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chemeClr val="bg1"/>
                </a:solidFill>
              </a:rPr>
              <a:t>Start of interventions</a:t>
            </a:r>
            <a:endParaRPr lang="en-US" sz="1200" b="1" dirty="0">
              <a:solidFill>
                <a:schemeClr val="bg1"/>
              </a:solidFill>
            </a:endParaRPr>
          </a:p>
        </p:txBody>
      </p:sp>
      <p:cxnSp>
        <p:nvCxnSpPr>
          <p:cNvPr id="14" name="Straight Arrow Connector 13"/>
          <p:cNvCxnSpPr/>
          <p:nvPr/>
        </p:nvCxnSpPr>
        <p:spPr>
          <a:xfrm>
            <a:off x="8348729" y="2705099"/>
            <a:ext cx="0" cy="147501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7915032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3431" y="608110"/>
            <a:ext cx="8962623" cy="457200"/>
          </a:xfrm>
        </p:spPr>
        <p:txBody>
          <a:bodyPr/>
          <a:lstStyle/>
          <a:p>
            <a:r>
              <a:rPr lang="en-US" dirty="0" smtClean="0">
                <a:solidFill>
                  <a:srgbClr val="002F6C"/>
                </a:solidFill>
              </a:rPr>
              <a:t>Lessons Learnt </a:t>
            </a:r>
            <a:endParaRPr lang="en-US" dirty="0">
              <a:solidFill>
                <a:srgbClr val="002F6C"/>
              </a:solidFill>
            </a:endParaRPr>
          </a:p>
        </p:txBody>
      </p:sp>
      <p:grpSp>
        <p:nvGrpSpPr>
          <p:cNvPr id="173" name="Group 172"/>
          <p:cNvGrpSpPr/>
          <p:nvPr/>
        </p:nvGrpSpPr>
        <p:grpSpPr>
          <a:xfrm>
            <a:off x="415437" y="1663798"/>
            <a:ext cx="6052480" cy="3575707"/>
            <a:chOff x="415437" y="1663798"/>
            <a:chExt cx="6052480" cy="3575707"/>
          </a:xfrm>
        </p:grpSpPr>
        <p:sp>
          <p:nvSpPr>
            <p:cNvPr id="174" name="Freeform 173"/>
            <p:cNvSpPr/>
            <p:nvPr/>
          </p:nvSpPr>
          <p:spPr>
            <a:xfrm>
              <a:off x="707189" y="1663798"/>
              <a:ext cx="1247152" cy="1452960"/>
            </a:xfrm>
            <a:custGeom>
              <a:avLst/>
              <a:gdLst>
                <a:gd name="connsiteX0" fmla="*/ 609600 w 1219200"/>
                <a:gd name="connsiteY0" fmla="*/ 167738 h 1420397"/>
                <a:gd name="connsiteX1" fmla="*/ 167738 w 1219200"/>
                <a:gd name="connsiteY1" fmla="*/ 609600 h 1420397"/>
                <a:gd name="connsiteX2" fmla="*/ 609600 w 1219200"/>
                <a:gd name="connsiteY2" fmla="*/ 1051462 h 1420397"/>
                <a:gd name="connsiteX3" fmla="*/ 1051462 w 1219200"/>
                <a:gd name="connsiteY3" fmla="*/ 609600 h 1420397"/>
                <a:gd name="connsiteX4" fmla="*/ 609600 w 1219200"/>
                <a:gd name="connsiteY4" fmla="*/ 167738 h 1420397"/>
                <a:gd name="connsiteX5" fmla="*/ 609600 w 1219200"/>
                <a:gd name="connsiteY5" fmla="*/ 0 h 1420397"/>
                <a:gd name="connsiteX6" fmla="*/ 1219200 w 1219200"/>
                <a:gd name="connsiteY6" fmla="*/ 609600 h 1420397"/>
                <a:gd name="connsiteX7" fmla="*/ 846884 w 1219200"/>
                <a:gd name="connsiteY7" fmla="*/ 1171295 h 1420397"/>
                <a:gd name="connsiteX8" fmla="*/ 757085 w 1219200"/>
                <a:gd name="connsiteY8" fmla="*/ 1199170 h 1420397"/>
                <a:gd name="connsiteX9" fmla="*/ 609600 w 1219200"/>
                <a:gd name="connsiteY9" fmla="*/ 1420397 h 1420397"/>
                <a:gd name="connsiteX10" fmla="*/ 462115 w 1219200"/>
                <a:gd name="connsiteY10" fmla="*/ 1199170 h 1420397"/>
                <a:gd name="connsiteX11" fmla="*/ 372316 w 1219200"/>
                <a:gd name="connsiteY11" fmla="*/ 1171295 h 1420397"/>
                <a:gd name="connsiteX12" fmla="*/ 0 w 1219200"/>
                <a:gd name="connsiteY12" fmla="*/ 609600 h 1420397"/>
                <a:gd name="connsiteX13" fmla="*/ 609600 w 1219200"/>
                <a:gd name="connsiteY13" fmla="*/ 0 h 142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 h="1420397">
                  <a:moveTo>
                    <a:pt x="609600" y="167738"/>
                  </a:moveTo>
                  <a:cubicBezTo>
                    <a:pt x="365566" y="167738"/>
                    <a:pt x="167738" y="365566"/>
                    <a:pt x="167738" y="609600"/>
                  </a:cubicBezTo>
                  <a:cubicBezTo>
                    <a:pt x="167738" y="853634"/>
                    <a:pt x="365566" y="1051462"/>
                    <a:pt x="609600" y="1051462"/>
                  </a:cubicBezTo>
                  <a:cubicBezTo>
                    <a:pt x="853634" y="1051462"/>
                    <a:pt x="1051462" y="853634"/>
                    <a:pt x="1051462" y="609600"/>
                  </a:cubicBezTo>
                  <a:cubicBezTo>
                    <a:pt x="1051462" y="365566"/>
                    <a:pt x="853634" y="167738"/>
                    <a:pt x="609600" y="167738"/>
                  </a:cubicBezTo>
                  <a:close/>
                  <a:moveTo>
                    <a:pt x="609600" y="0"/>
                  </a:moveTo>
                  <a:cubicBezTo>
                    <a:pt x="946273" y="0"/>
                    <a:pt x="1219200" y="272927"/>
                    <a:pt x="1219200" y="609600"/>
                  </a:cubicBezTo>
                  <a:cubicBezTo>
                    <a:pt x="1219200" y="862105"/>
                    <a:pt x="1065679" y="1078752"/>
                    <a:pt x="846884" y="1171295"/>
                  </a:cubicBezTo>
                  <a:lnTo>
                    <a:pt x="757085" y="1199170"/>
                  </a:lnTo>
                  <a:lnTo>
                    <a:pt x="609600" y="1420397"/>
                  </a:lnTo>
                  <a:lnTo>
                    <a:pt x="462115" y="1199170"/>
                  </a:lnTo>
                  <a:lnTo>
                    <a:pt x="372316" y="1171295"/>
                  </a:lnTo>
                  <a:cubicBezTo>
                    <a:pt x="153522" y="1078752"/>
                    <a:pt x="0" y="862105"/>
                    <a:pt x="0" y="609600"/>
                  </a:cubicBezTo>
                  <a:cubicBezTo>
                    <a:pt x="0" y="272927"/>
                    <a:pt x="272927" y="0"/>
                    <a:pt x="609600" y="0"/>
                  </a:cubicBezTo>
                  <a:close/>
                </a:path>
              </a:pathLst>
            </a:custGeom>
            <a:solidFill>
              <a:srgbClr val="002F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dirty="0">
                <a:solidFill>
                  <a:prstClr val="white"/>
                </a:solidFill>
                <a:latin typeface="Arial" panose="020B0604020202020204" pitchFamily="34" charset="0"/>
                <a:cs typeface="Arial" panose="020B0604020202020204" pitchFamily="34" charset="0"/>
              </a:endParaRPr>
            </a:p>
          </p:txBody>
        </p:sp>
        <p:sp>
          <p:nvSpPr>
            <p:cNvPr id="175" name="Rounded Rectangle 2"/>
            <p:cNvSpPr/>
            <p:nvPr/>
          </p:nvSpPr>
          <p:spPr>
            <a:xfrm>
              <a:off x="4579276" y="3172059"/>
              <a:ext cx="1888641" cy="2055144"/>
            </a:xfrm>
            <a:custGeom>
              <a:avLst/>
              <a:gdLst>
                <a:gd name="connsiteX0" fmla="*/ 0 w 2200275"/>
                <a:gd name="connsiteY0" fmla="*/ 64902 h 2176463"/>
                <a:gd name="connsiteX1" fmla="*/ 64902 w 2200275"/>
                <a:gd name="connsiteY1" fmla="*/ 0 h 2176463"/>
                <a:gd name="connsiteX2" fmla="*/ 2135373 w 2200275"/>
                <a:gd name="connsiteY2" fmla="*/ 0 h 2176463"/>
                <a:gd name="connsiteX3" fmla="*/ 2200275 w 2200275"/>
                <a:gd name="connsiteY3" fmla="*/ 64902 h 2176463"/>
                <a:gd name="connsiteX4" fmla="*/ 2200275 w 2200275"/>
                <a:gd name="connsiteY4" fmla="*/ 2111561 h 2176463"/>
                <a:gd name="connsiteX5" fmla="*/ 2135373 w 2200275"/>
                <a:gd name="connsiteY5" fmla="*/ 2176463 h 2176463"/>
                <a:gd name="connsiteX6" fmla="*/ 64902 w 2200275"/>
                <a:gd name="connsiteY6" fmla="*/ 2176463 h 2176463"/>
                <a:gd name="connsiteX7" fmla="*/ 0 w 2200275"/>
                <a:gd name="connsiteY7" fmla="*/ 2111561 h 2176463"/>
                <a:gd name="connsiteX8" fmla="*/ 0 w 2200275"/>
                <a:gd name="connsiteY8" fmla="*/ 64902 h 2176463"/>
                <a:gd name="connsiteX0" fmla="*/ 0 w 2200275"/>
                <a:gd name="connsiteY0" fmla="*/ 64902 h 2176463"/>
                <a:gd name="connsiteX1" fmla="*/ 64902 w 2200275"/>
                <a:gd name="connsiteY1" fmla="*/ 0 h 2176463"/>
                <a:gd name="connsiteX2" fmla="*/ 1495425 w 2200275"/>
                <a:gd name="connsiteY2" fmla="*/ 0 h 2176463"/>
                <a:gd name="connsiteX3" fmla="*/ 2135373 w 2200275"/>
                <a:gd name="connsiteY3" fmla="*/ 0 h 2176463"/>
                <a:gd name="connsiteX4" fmla="*/ 2200275 w 2200275"/>
                <a:gd name="connsiteY4" fmla="*/ 64902 h 2176463"/>
                <a:gd name="connsiteX5" fmla="*/ 2200275 w 2200275"/>
                <a:gd name="connsiteY5" fmla="*/ 2111561 h 2176463"/>
                <a:gd name="connsiteX6" fmla="*/ 2135373 w 2200275"/>
                <a:gd name="connsiteY6" fmla="*/ 2176463 h 2176463"/>
                <a:gd name="connsiteX7" fmla="*/ 64902 w 2200275"/>
                <a:gd name="connsiteY7" fmla="*/ 2176463 h 2176463"/>
                <a:gd name="connsiteX8" fmla="*/ 0 w 2200275"/>
                <a:gd name="connsiteY8" fmla="*/ 2111561 h 2176463"/>
                <a:gd name="connsiteX9" fmla="*/ 0 w 2200275"/>
                <a:gd name="connsiteY9" fmla="*/ 64902 h 2176463"/>
                <a:gd name="connsiteX0" fmla="*/ 2200275 w 2291715"/>
                <a:gd name="connsiteY0" fmla="*/ 64902 h 2176463"/>
                <a:gd name="connsiteX1" fmla="*/ 2200275 w 2291715"/>
                <a:gd name="connsiteY1" fmla="*/ 2111561 h 2176463"/>
                <a:gd name="connsiteX2" fmla="*/ 2135373 w 2291715"/>
                <a:gd name="connsiteY2" fmla="*/ 2176463 h 2176463"/>
                <a:gd name="connsiteX3" fmla="*/ 64902 w 2291715"/>
                <a:gd name="connsiteY3" fmla="*/ 2176463 h 2176463"/>
                <a:gd name="connsiteX4" fmla="*/ 0 w 2291715"/>
                <a:gd name="connsiteY4" fmla="*/ 2111561 h 2176463"/>
                <a:gd name="connsiteX5" fmla="*/ 0 w 2291715"/>
                <a:gd name="connsiteY5" fmla="*/ 64902 h 2176463"/>
                <a:gd name="connsiteX6" fmla="*/ 64902 w 2291715"/>
                <a:gd name="connsiteY6" fmla="*/ 0 h 2176463"/>
                <a:gd name="connsiteX7" fmla="*/ 1495425 w 2291715"/>
                <a:gd name="connsiteY7" fmla="*/ 0 h 2176463"/>
                <a:gd name="connsiteX8" fmla="*/ 2135373 w 2291715"/>
                <a:gd name="connsiteY8" fmla="*/ 0 h 2176463"/>
                <a:gd name="connsiteX9" fmla="*/ 2291715 w 2291715"/>
                <a:gd name="connsiteY9" fmla="*/ 156342 h 2176463"/>
                <a:gd name="connsiteX0" fmla="*/ 2200275 w 2200275"/>
                <a:gd name="connsiteY0" fmla="*/ 64902 h 2176463"/>
                <a:gd name="connsiteX1" fmla="*/ 2200275 w 2200275"/>
                <a:gd name="connsiteY1" fmla="*/ 2111561 h 2176463"/>
                <a:gd name="connsiteX2" fmla="*/ 2135373 w 2200275"/>
                <a:gd name="connsiteY2" fmla="*/ 2176463 h 2176463"/>
                <a:gd name="connsiteX3" fmla="*/ 64902 w 2200275"/>
                <a:gd name="connsiteY3" fmla="*/ 2176463 h 2176463"/>
                <a:gd name="connsiteX4" fmla="*/ 0 w 2200275"/>
                <a:gd name="connsiteY4" fmla="*/ 2111561 h 2176463"/>
                <a:gd name="connsiteX5" fmla="*/ 0 w 2200275"/>
                <a:gd name="connsiteY5" fmla="*/ 64902 h 2176463"/>
                <a:gd name="connsiteX6" fmla="*/ 64902 w 2200275"/>
                <a:gd name="connsiteY6" fmla="*/ 0 h 2176463"/>
                <a:gd name="connsiteX7" fmla="*/ 1495425 w 2200275"/>
                <a:gd name="connsiteY7" fmla="*/ 0 h 2176463"/>
                <a:gd name="connsiteX8" fmla="*/ 2135373 w 2200275"/>
                <a:gd name="connsiteY8" fmla="*/ 0 h 2176463"/>
                <a:gd name="connsiteX0" fmla="*/ 2200275 w 2200275"/>
                <a:gd name="connsiteY0" fmla="*/ 64902 h 2176463"/>
                <a:gd name="connsiteX1" fmla="*/ 2200275 w 2200275"/>
                <a:gd name="connsiteY1" fmla="*/ 2111561 h 2176463"/>
                <a:gd name="connsiteX2" fmla="*/ 2135373 w 2200275"/>
                <a:gd name="connsiteY2" fmla="*/ 2176463 h 2176463"/>
                <a:gd name="connsiteX3" fmla="*/ 64902 w 2200275"/>
                <a:gd name="connsiteY3" fmla="*/ 2176463 h 2176463"/>
                <a:gd name="connsiteX4" fmla="*/ 0 w 2200275"/>
                <a:gd name="connsiteY4" fmla="*/ 2111561 h 2176463"/>
                <a:gd name="connsiteX5" fmla="*/ 0 w 2200275"/>
                <a:gd name="connsiteY5" fmla="*/ 64902 h 2176463"/>
                <a:gd name="connsiteX6" fmla="*/ 64902 w 2200275"/>
                <a:gd name="connsiteY6" fmla="*/ 0 h 2176463"/>
                <a:gd name="connsiteX7" fmla="*/ 1495425 w 2200275"/>
                <a:gd name="connsiteY7" fmla="*/ 0 h 2176463"/>
                <a:gd name="connsiteX0" fmla="*/ 2200275 w 2200275"/>
                <a:gd name="connsiteY0" fmla="*/ 6966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8" fmla="*/ 1495425 w 2200275"/>
                <a:gd name="connsiteY8" fmla="*/ 4762 h 2181225"/>
                <a:gd name="connsiteX0" fmla="*/ 2200275 w 2200275"/>
                <a:gd name="connsiteY0" fmla="*/ 6966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69664 h 2181225"/>
                <a:gd name="connsiteX1" fmla="*/ 2200275 w 2200275"/>
                <a:gd name="connsiteY1" fmla="*/ 1595437 h 2181225"/>
                <a:gd name="connsiteX2" fmla="*/ 2200275 w 2200275"/>
                <a:gd name="connsiteY2" fmla="*/ 2116323 h 2181225"/>
                <a:gd name="connsiteX3" fmla="*/ 2135373 w 2200275"/>
                <a:gd name="connsiteY3" fmla="*/ 2181225 h 2181225"/>
                <a:gd name="connsiteX4" fmla="*/ 64902 w 2200275"/>
                <a:gd name="connsiteY4" fmla="*/ 2181225 h 2181225"/>
                <a:gd name="connsiteX5" fmla="*/ 0 w 2200275"/>
                <a:gd name="connsiteY5" fmla="*/ 2116323 h 2181225"/>
                <a:gd name="connsiteX6" fmla="*/ 0 w 2200275"/>
                <a:gd name="connsiteY6" fmla="*/ 69664 h 2181225"/>
                <a:gd name="connsiteX7" fmla="*/ 64902 w 2200275"/>
                <a:gd name="connsiteY7" fmla="*/ 4762 h 2181225"/>
                <a:gd name="connsiteX8" fmla="*/ 604838 w 2200275"/>
                <a:gd name="connsiteY8" fmla="*/ 0 h 2181225"/>
                <a:gd name="connsiteX0" fmla="*/ 2200275 w 2200275"/>
                <a:gd name="connsiteY0" fmla="*/ 1595437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8334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833438 w 2200275"/>
                <a:gd name="connsiteY7" fmla="*/ 0 h 218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275" h="2181225">
                  <a:moveTo>
                    <a:pt x="2200275" y="1647824"/>
                  </a:moveTo>
                  <a:lnTo>
                    <a:pt x="2200275" y="2116323"/>
                  </a:lnTo>
                  <a:cubicBezTo>
                    <a:pt x="2200275" y="2152167"/>
                    <a:pt x="2171217" y="2181225"/>
                    <a:pt x="2135373" y="2181225"/>
                  </a:cubicBezTo>
                  <a:lnTo>
                    <a:pt x="64902" y="2181225"/>
                  </a:lnTo>
                  <a:cubicBezTo>
                    <a:pt x="29058" y="2181225"/>
                    <a:pt x="0" y="2152167"/>
                    <a:pt x="0" y="2116323"/>
                  </a:cubicBezTo>
                  <a:lnTo>
                    <a:pt x="0" y="69664"/>
                  </a:lnTo>
                  <a:cubicBezTo>
                    <a:pt x="0" y="33820"/>
                    <a:pt x="29058" y="4762"/>
                    <a:pt x="64902" y="4762"/>
                  </a:cubicBezTo>
                  <a:lnTo>
                    <a:pt x="833438" y="0"/>
                  </a:lnTo>
                </a:path>
              </a:pathLst>
            </a:custGeom>
            <a:noFill/>
            <a:ln w="28575">
              <a:solidFill>
                <a:srgbClr val="BA0C2F"/>
              </a:solidFill>
              <a:headEnd type="oval"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Arial" panose="020B0604020202020204" pitchFamily="34" charset="0"/>
                <a:cs typeface="Arial" panose="020B0604020202020204" pitchFamily="34" charset="0"/>
              </a:endParaRPr>
            </a:p>
          </p:txBody>
        </p:sp>
        <p:sp>
          <p:nvSpPr>
            <p:cNvPr id="176" name="Freeform 175"/>
            <p:cNvSpPr/>
            <p:nvPr/>
          </p:nvSpPr>
          <p:spPr>
            <a:xfrm>
              <a:off x="5354195" y="2058677"/>
              <a:ext cx="489994" cy="598958"/>
            </a:xfrm>
            <a:custGeom>
              <a:avLst/>
              <a:gdLst>
                <a:gd name="connsiteX0" fmla="*/ 266700 w 3516417"/>
                <a:gd name="connsiteY0" fmla="*/ 3150716 h 4298398"/>
                <a:gd name="connsiteX1" fmla="*/ 167640 w 3516417"/>
                <a:gd name="connsiteY1" fmla="*/ 3249776 h 4298398"/>
                <a:gd name="connsiteX2" fmla="*/ 266700 w 3516417"/>
                <a:gd name="connsiteY2" fmla="*/ 3348836 h 4298398"/>
                <a:gd name="connsiteX3" fmla="*/ 365760 w 3516417"/>
                <a:gd name="connsiteY3" fmla="*/ 3249776 h 4298398"/>
                <a:gd name="connsiteX4" fmla="*/ 266700 w 3516417"/>
                <a:gd name="connsiteY4" fmla="*/ 3150716 h 4298398"/>
                <a:gd name="connsiteX5" fmla="*/ 1115376 w 3516417"/>
                <a:gd name="connsiteY5" fmla="*/ 3006533 h 4298398"/>
                <a:gd name="connsiteX6" fmla="*/ 1314449 w 3516417"/>
                <a:gd name="connsiteY6" fmla="*/ 3063207 h 4298398"/>
                <a:gd name="connsiteX7" fmla="*/ 1781174 w 3516417"/>
                <a:gd name="connsiteY7" fmla="*/ 3239420 h 4298398"/>
                <a:gd name="connsiteX8" fmla="*/ 2185987 w 3516417"/>
                <a:gd name="connsiteY8" fmla="*/ 3163220 h 4298398"/>
                <a:gd name="connsiteX9" fmla="*/ 2300287 w 3516417"/>
                <a:gd name="connsiteY9" fmla="*/ 3515645 h 4298398"/>
                <a:gd name="connsiteX10" fmla="*/ 1950243 w 3516417"/>
                <a:gd name="connsiteY10" fmla="*/ 3596607 h 4298398"/>
                <a:gd name="connsiteX11" fmla="*/ 1743074 w 3516417"/>
                <a:gd name="connsiteY11" fmla="*/ 3618039 h 4298398"/>
                <a:gd name="connsiteX12" fmla="*/ 1495424 w 3516417"/>
                <a:gd name="connsiteY12" fmla="*/ 3553745 h 4298398"/>
                <a:gd name="connsiteX13" fmla="*/ 1514474 w 3516417"/>
                <a:gd name="connsiteY13" fmla="*/ 3641851 h 4298398"/>
                <a:gd name="connsiteX14" fmla="*/ 2069306 w 3516417"/>
                <a:gd name="connsiteY14" fmla="*/ 3672808 h 4298398"/>
                <a:gd name="connsiteX15" fmla="*/ 2486025 w 3516417"/>
                <a:gd name="connsiteY15" fmla="*/ 3575176 h 4298398"/>
                <a:gd name="connsiteX16" fmla="*/ 3231355 w 3516417"/>
                <a:gd name="connsiteY16" fmla="*/ 3206083 h 4298398"/>
                <a:gd name="connsiteX17" fmla="*/ 3284219 w 3516417"/>
                <a:gd name="connsiteY17" fmla="*/ 3506120 h 4298398"/>
                <a:gd name="connsiteX18" fmla="*/ 2717481 w 3516417"/>
                <a:gd name="connsiteY18" fmla="*/ 3901408 h 4298398"/>
                <a:gd name="connsiteX19" fmla="*/ 2224087 w 3516417"/>
                <a:gd name="connsiteY19" fmla="*/ 4134771 h 4298398"/>
                <a:gd name="connsiteX20" fmla="*/ 1781175 w 3516417"/>
                <a:gd name="connsiteY20" fmla="*/ 4253832 h 4298398"/>
                <a:gd name="connsiteX21" fmla="*/ 1119188 w 3516417"/>
                <a:gd name="connsiteY21" fmla="*/ 4225257 h 4298398"/>
                <a:gd name="connsiteX22" fmla="*/ 675107 w 3516417"/>
                <a:gd name="connsiteY22" fmla="*/ 4136675 h 4298398"/>
                <a:gd name="connsiteX23" fmla="*/ 662725 w 3516417"/>
                <a:gd name="connsiteY23" fmla="*/ 3207035 h 4298398"/>
                <a:gd name="connsiteX24" fmla="*/ 959166 w 3516417"/>
                <a:gd name="connsiteY24" fmla="*/ 3049872 h 4298398"/>
                <a:gd name="connsiteX25" fmla="*/ 1115376 w 3516417"/>
                <a:gd name="connsiteY25" fmla="*/ 3006533 h 4298398"/>
                <a:gd name="connsiteX26" fmla="*/ 88902 w 3516417"/>
                <a:gd name="connsiteY26" fmla="*/ 3005800 h 4298398"/>
                <a:gd name="connsiteX27" fmla="*/ 444498 w 3516417"/>
                <a:gd name="connsiteY27" fmla="*/ 3005800 h 4298398"/>
                <a:gd name="connsiteX28" fmla="*/ 533400 w 3516417"/>
                <a:gd name="connsiteY28" fmla="*/ 3094702 h 4298398"/>
                <a:gd name="connsiteX29" fmla="*/ 533400 w 3516417"/>
                <a:gd name="connsiteY29" fmla="*/ 4209496 h 4298398"/>
                <a:gd name="connsiteX30" fmla="*/ 444498 w 3516417"/>
                <a:gd name="connsiteY30" fmla="*/ 4298398 h 4298398"/>
                <a:gd name="connsiteX31" fmla="*/ 88902 w 3516417"/>
                <a:gd name="connsiteY31" fmla="*/ 4298398 h 4298398"/>
                <a:gd name="connsiteX32" fmla="*/ 0 w 3516417"/>
                <a:gd name="connsiteY32" fmla="*/ 4209496 h 4298398"/>
                <a:gd name="connsiteX33" fmla="*/ 0 w 3516417"/>
                <a:gd name="connsiteY33" fmla="*/ 3094702 h 4298398"/>
                <a:gd name="connsiteX34" fmla="*/ 88902 w 3516417"/>
                <a:gd name="connsiteY34" fmla="*/ 3005800 h 4298398"/>
                <a:gd name="connsiteX35" fmla="*/ 2070100 w 3516417"/>
                <a:gd name="connsiteY35" fmla="*/ 1410619 h 4298398"/>
                <a:gd name="connsiteX36" fmla="*/ 2365375 w 3516417"/>
                <a:gd name="connsiteY36" fmla="*/ 1642395 h 4298398"/>
                <a:gd name="connsiteX37" fmla="*/ 2367914 w 3516417"/>
                <a:gd name="connsiteY37" fmla="*/ 1886236 h 4298398"/>
                <a:gd name="connsiteX38" fmla="*/ 2171064 w 3516417"/>
                <a:gd name="connsiteY38" fmla="*/ 2116110 h 4298398"/>
                <a:gd name="connsiteX39" fmla="*/ 1440179 w 3516417"/>
                <a:gd name="connsiteY39" fmla="*/ 2122460 h 4298398"/>
                <a:gd name="connsiteX40" fmla="*/ 1275079 w 3516417"/>
                <a:gd name="connsiteY40" fmla="*/ 1613186 h 4298398"/>
                <a:gd name="connsiteX41" fmla="*/ 1581150 w 3516417"/>
                <a:gd name="connsiteY41" fmla="*/ 1423320 h 4298398"/>
                <a:gd name="connsiteX42" fmla="*/ 2070100 w 3516417"/>
                <a:gd name="connsiteY42" fmla="*/ 1410619 h 4298398"/>
                <a:gd name="connsiteX43" fmla="*/ 3082980 w 3516417"/>
                <a:gd name="connsiteY43" fmla="*/ 903490 h 4298398"/>
                <a:gd name="connsiteX44" fmla="*/ 3198012 w 3516417"/>
                <a:gd name="connsiteY44" fmla="*/ 987268 h 4298398"/>
                <a:gd name="connsiteX45" fmla="*/ 3458362 w 3516417"/>
                <a:gd name="connsiteY45" fmla="*/ 1383508 h 4298398"/>
                <a:gd name="connsiteX46" fmla="*/ 3434232 w 3516417"/>
                <a:gd name="connsiteY46" fmla="*/ 1535908 h 4298398"/>
                <a:gd name="connsiteX47" fmla="*/ 3233599 w 3516417"/>
                <a:gd name="connsiteY47" fmla="*/ 1536942 h 4298398"/>
                <a:gd name="connsiteX48" fmla="*/ 3202045 w 3516417"/>
                <a:gd name="connsiteY48" fmla="*/ 1685542 h 4298398"/>
                <a:gd name="connsiteX49" fmla="*/ 1783686 w 3516417"/>
                <a:gd name="connsiteY49" fmla="*/ 2828433 h 4298398"/>
                <a:gd name="connsiteX50" fmla="*/ 749451 w 3516417"/>
                <a:gd name="connsiteY50" fmla="*/ 2355692 h 4298398"/>
                <a:gd name="connsiteX51" fmla="*/ 810411 w 3516417"/>
                <a:gd name="connsiteY51" fmla="*/ 1954372 h 4298398"/>
                <a:gd name="connsiteX52" fmla="*/ 2887103 w 3516417"/>
                <a:gd name="connsiteY52" fmla="*/ 1726135 h 4298398"/>
                <a:gd name="connsiteX53" fmla="*/ 2919214 w 3516417"/>
                <a:gd name="connsiteY53" fmla="*/ 1538563 h 4298398"/>
                <a:gd name="connsiteX54" fmla="*/ 2818282 w 3516417"/>
                <a:gd name="connsiteY54" fmla="*/ 1539083 h 4298398"/>
                <a:gd name="connsiteX55" fmla="*/ 2715412 w 3516417"/>
                <a:gd name="connsiteY55" fmla="*/ 1401923 h 4298398"/>
                <a:gd name="connsiteX56" fmla="*/ 2991637 w 3516417"/>
                <a:gd name="connsiteY56" fmla="*/ 980918 h 4298398"/>
                <a:gd name="connsiteX57" fmla="*/ 3082980 w 3516417"/>
                <a:gd name="connsiteY57" fmla="*/ 903490 h 4298398"/>
                <a:gd name="connsiteX58" fmla="*/ 1817632 w 3516417"/>
                <a:gd name="connsiteY58" fmla="*/ 662590 h 4298398"/>
                <a:gd name="connsiteX59" fmla="*/ 2183392 w 3516417"/>
                <a:gd name="connsiteY59" fmla="*/ 1028350 h 4298398"/>
                <a:gd name="connsiteX60" fmla="*/ 1817632 w 3516417"/>
                <a:gd name="connsiteY60" fmla="*/ 1394110 h 4298398"/>
                <a:gd name="connsiteX61" fmla="*/ 1451872 w 3516417"/>
                <a:gd name="connsiteY61" fmla="*/ 1028350 h 4298398"/>
                <a:gd name="connsiteX62" fmla="*/ 1817632 w 3516417"/>
                <a:gd name="connsiteY62" fmla="*/ 662590 h 4298398"/>
                <a:gd name="connsiteX63" fmla="*/ 1866445 w 3516417"/>
                <a:gd name="connsiteY63" fmla="*/ 478 h 4298398"/>
                <a:gd name="connsiteX64" fmla="*/ 2900680 w 3516417"/>
                <a:gd name="connsiteY64" fmla="*/ 473219 h 4298398"/>
                <a:gd name="connsiteX65" fmla="*/ 2839720 w 3516417"/>
                <a:gd name="connsiteY65" fmla="*/ 874539 h 4298398"/>
                <a:gd name="connsiteX66" fmla="*/ 763028 w 3516417"/>
                <a:gd name="connsiteY66" fmla="*/ 1102776 h 4298398"/>
                <a:gd name="connsiteX67" fmla="*/ 730917 w 3516417"/>
                <a:gd name="connsiteY67" fmla="*/ 1290348 h 4298398"/>
                <a:gd name="connsiteX68" fmla="*/ 831849 w 3516417"/>
                <a:gd name="connsiteY68" fmla="*/ 1289828 h 4298398"/>
                <a:gd name="connsiteX69" fmla="*/ 934719 w 3516417"/>
                <a:gd name="connsiteY69" fmla="*/ 1426988 h 4298398"/>
                <a:gd name="connsiteX70" fmla="*/ 658494 w 3516417"/>
                <a:gd name="connsiteY70" fmla="*/ 1847993 h 4298398"/>
                <a:gd name="connsiteX71" fmla="*/ 452119 w 3516417"/>
                <a:gd name="connsiteY71" fmla="*/ 1841643 h 4298398"/>
                <a:gd name="connsiteX72" fmla="*/ 191769 w 3516417"/>
                <a:gd name="connsiteY72" fmla="*/ 1445403 h 4298398"/>
                <a:gd name="connsiteX73" fmla="*/ 215899 w 3516417"/>
                <a:gd name="connsiteY73" fmla="*/ 1293003 h 4298398"/>
                <a:gd name="connsiteX74" fmla="*/ 416532 w 3516417"/>
                <a:gd name="connsiteY74" fmla="*/ 1291969 h 4298398"/>
                <a:gd name="connsiteX75" fmla="*/ 448086 w 3516417"/>
                <a:gd name="connsiteY75" fmla="*/ 1143369 h 4298398"/>
                <a:gd name="connsiteX76" fmla="*/ 1866445 w 3516417"/>
                <a:gd name="connsiteY76" fmla="*/ 478 h 429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516417" h="4298398">
                  <a:moveTo>
                    <a:pt x="266700" y="3150716"/>
                  </a:moveTo>
                  <a:cubicBezTo>
                    <a:pt x="211991" y="3150716"/>
                    <a:pt x="167640" y="3195067"/>
                    <a:pt x="167640" y="3249776"/>
                  </a:cubicBezTo>
                  <a:cubicBezTo>
                    <a:pt x="167640" y="3304485"/>
                    <a:pt x="211991" y="3348836"/>
                    <a:pt x="266700" y="3348836"/>
                  </a:cubicBezTo>
                  <a:cubicBezTo>
                    <a:pt x="321409" y="3348836"/>
                    <a:pt x="365760" y="3304485"/>
                    <a:pt x="365760" y="3249776"/>
                  </a:cubicBezTo>
                  <a:cubicBezTo>
                    <a:pt x="365760" y="3195067"/>
                    <a:pt x="321409" y="3150716"/>
                    <a:pt x="266700" y="3150716"/>
                  </a:cubicBezTo>
                  <a:close/>
                  <a:moveTo>
                    <a:pt x="1115376" y="3006533"/>
                  </a:moveTo>
                  <a:cubicBezTo>
                    <a:pt x="1162684" y="3002406"/>
                    <a:pt x="1217135" y="3014947"/>
                    <a:pt x="1314449" y="3063207"/>
                  </a:cubicBezTo>
                  <a:lnTo>
                    <a:pt x="1781174" y="3239420"/>
                  </a:lnTo>
                  <a:lnTo>
                    <a:pt x="2185987" y="3163220"/>
                  </a:lnTo>
                  <a:cubicBezTo>
                    <a:pt x="2466974" y="3066383"/>
                    <a:pt x="2659856" y="3443415"/>
                    <a:pt x="2300287" y="3515645"/>
                  </a:cubicBezTo>
                  <a:lnTo>
                    <a:pt x="1950243" y="3596607"/>
                  </a:lnTo>
                  <a:cubicBezTo>
                    <a:pt x="1857374" y="3618039"/>
                    <a:pt x="1814511" y="3627564"/>
                    <a:pt x="1743074" y="3618039"/>
                  </a:cubicBezTo>
                  <a:lnTo>
                    <a:pt x="1495424" y="3553745"/>
                  </a:lnTo>
                  <a:cubicBezTo>
                    <a:pt x="1412081" y="3533901"/>
                    <a:pt x="1414462" y="3606926"/>
                    <a:pt x="1514474" y="3641851"/>
                  </a:cubicBezTo>
                  <a:cubicBezTo>
                    <a:pt x="1732756" y="3711701"/>
                    <a:pt x="1874837" y="3717258"/>
                    <a:pt x="2069306" y="3672808"/>
                  </a:cubicBezTo>
                  <a:lnTo>
                    <a:pt x="2486025" y="3575176"/>
                  </a:lnTo>
                  <a:lnTo>
                    <a:pt x="3231355" y="3206083"/>
                  </a:lnTo>
                  <a:cubicBezTo>
                    <a:pt x="3334701" y="3153695"/>
                    <a:pt x="3590448" y="3315620"/>
                    <a:pt x="3284219" y="3506120"/>
                  </a:cubicBezTo>
                  <a:lnTo>
                    <a:pt x="2717481" y="3901408"/>
                  </a:lnTo>
                  <a:lnTo>
                    <a:pt x="2224087" y="4134771"/>
                  </a:lnTo>
                  <a:cubicBezTo>
                    <a:pt x="2028825" y="4226845"/>
                    <a:pt x="1947862" y="4242720"/>
                    <a:pt x="1781175" y="4253832"/>
                  </a:cubicBezTo>
                  <a:lnTo>
                    <a:pt x="1119188" y="4225257"/>
                  </a:lnTo>
                  <a:lnTo>
                    <a:pt x="675107" y="4136675"/>
                  </a:lnTo>
                  <a:lnTo>
                    <a:pt x="662725" y="3207035"/>
                  </a:lnTo>
                  <a:lnTo>
                    <a:pt x="959166" y="3049872"/>
                  </a:lnTo>
                  <a:cubicBezTo>
                    <a:pt x="1027905" y="3031457"/>
                    <a:pt x="1068069" y="3010661"/>
                    <a:pt x="1115376" y="3006533"/>
                  </a:cubicBezTo>
                  <a:close/>
                  <a:moveTo>
                    <a:pt x="88902" y="3005800"/>
                  </a:moveTo>
                  <a:lnTo>
                    <a:pt x="444498" y="3005800"/>
                  </a:lnTo>
                  <a:cubicBezTo>
                    <a:pt x="493597" y="3005800"/>
                    <a:pt x="533400" y="3045603"/>
                    <a:pt x="533400" y="3094702"/>
                  </a:cubicBezTo>
                  <a:lnTo>
                    <a:pt x="533400" y="4209496"/>
                  </a:lnTo>
                  <a:cubicBezTo>
                    <a:pt x="533400" y="4258595"/>
                    <a:pt x="493597" y="4298398"/>
                    <a:pt x="444498" y="4298398"/>
                  </a:cubicBezTo>
                  <a:lnTo>
                    <a:pt x="88902" y="4298398"/>
                  </a:lnTo>
                  <a:cubicBezTo>
                    <a:pt x="39803" y="4298398"/>
                    <a:pt x="0" y="4258595"/>
                    <a:pt x="0" y="4209496"/>
                  </a:cubicBezTo>
                  <a:lnTo>
                    <a:pt x="0" y="3094702"/>
                  </a:lnTo>
                  <a:cubicBezTo>
                    <a:pt x="0" y="3045603"/>
                    <a:pt x="39803" y="3005800"/>
                    <a:pt x="88902" y="3005800"/>
                  </a:cubicBezTo>
                  <a:close/>
                  <a:moveTo>
                    <a:pt x="2070100" y="1410619"/>
                  </a:moveTo>
                  <a:cubicBezTo>
                    <a:pt x="2263775" y="1437078"/>
                    <a:pt x="2359025" y="1527036"/>
                    <a:pt x="2365375" y="1642395"/>
                  </a:cubicBezTo>
                  <a:cubicBezTo>
                    <a:pt x="2366221" y="1723675"/>
                    <a:pt x="2367068" y="1804956"/>
                    <a:pt x="2367914" y="1886236"/>
                  </a:cubicBezTo>
                  <a:cubicBezTo>
                    <a:pt x="2343572" y="2051761"/>
                    <a:pt x="2331931" y="2106160"/>
                    <a:pt x="2171064" y="2116110"/>
                  </a:cubicBezTo>
                  <a:cubicBezTo>
                    <a:pt x="1930611" y="2139393"/>
                    <a:pt x="1690157" y="2130927"/>
                    <a:pt x="1440179" y="2122460"/>
                  </a:cubicBezTo>
                  <a:cubicBezTo>
                    <a:pt x="1296246" y="2112510"/>
                    <a:pt x="1234862" y="1988261"/>
                    <a:pt x="1275079" y="1613186"/>
                  </a:cubicBezTo>
                  <a:cubicBezTo>
                    <a:pt x="1299844" y="1508622"/>
                    <a:pt x="1416685" y="1410409"/>
                    <a:pt x="1581150" y="1423320"/>
                  </a:cubicBezTo>
                  <a:cubicBezTo>
                    <a:pt x="1794933" y="1555611"/>
                    <a:pt x="1929342" y="1510103"/>
                    <a:pt x="2070100" y="1410619"/>
                  </a:cubicBezTo>
                  <a:close/>
                  <a:moveTo>
                    <a:pt x="3082980" y="903490"/>
                  </a:moveTo>
                  <a:cubicBezTo>
                    <a:pt x="3128145" y="897310"/>
                    <a:pt x="3164939" y="942289"/>
                    <a:pt x="3198012" y="987268"/>
                  </a:cubicBezTo>
                  <a:lnTo>
                    <a:pt x="3458362" y="1383508"/>
                  </a:lnTo>
                  <a:cubicBezTo>
                    <a:pt x="3558269" y="1492516"/>
                    <a:pt x="3515300" y="1538025"/>
                    <a:pt x="3434232" y="1535908"/>
                  </a:cubicBezTo>
                  <a:lnTo>
                    <a:pt x="3233599" y="1536942"/>
                  </a:lnTo>
                  <a:lnTo>
                    <a:pt x="3202045" y="1685542"/>
                  </a:lnTo>
                  <a:cubicBezTo>
                    <a:pt x="2984280" y="2559523"/>
                    <a:pt x="2355354" y="2842233"/>
                    <a:pt x="1783686" y="2828433"/>
                  </a:cubicBezTo>
                  <a:cubicBezTo>
                    <a:pt x="1312901" y="2817069"/>
                    <a:pt x="880949" y="2604612"/>
                    <a:pt x="749451" y="2355692"/>
                  </a:cubicBezTo>
                  <a:cubicBezTo>
                    <a:pt x="655471" y="2206679"/>
                    <a:pt x="698651" y="2080525"/>
                    <a:pt x="810411" y="1954372"/>
                  </a:cubicBezTo>
                  <a:cubicBezTo>
                    <a:pt x="1225542" y="2802097"/>
                    <a:pt x="2625171" y="2732297"/>
                    <a:pt x="2887103" y="1726135"/>
                  </a:cubicBezTo>
                  <a:lnTo>
                    <a:pt x="2919214" y="1538563"/>
                  </a:lnTo>
                  <a:lnTo>
                    <a:pt x="2818282" y="1539083"/>
                  </a:lnTo>
                  <a:cubicBezTo>
                    <a:pt x="2643234" y="1548396"/>
                    <a:pt x="2661860" y="1487860"/>
                    <a:pt x="2715412" y="1401923"/>
                  </a:cubicBezTo>
                  <a:lnTo>
                    <a:pt x="2991637" y="980918"/>
                  </a:lnTo>
                  <a:cubicBezTo>
                    <a:pt x="3025768" y="929324"/>
                    <a:pt x="3055881" y="907199"/>
                    <a:pt x="3082980" y="903490"/>
                  </a:cubicBezTo>
                  <a:close/>
                  <a:moveTo>
                    <a:pt x="1817632" y="662590"/>
                  </a:moveTo>
                  <a:cubicBezTo>
                    <a:pt x="2019636" y="662590"/>
                    <a:pt x="2183392" y="826346"/>
                    <a:pt x="2183392" y="1028350"/>
                  </a:cubicBezTo>
                  <a:cubicBezTo>
                    <a:pt x="2183392" y="1230354"/>
                    <a:pt x="2019636" y="1394110"/>
                    <a:pt x="1817632" y="1394110"/>
                  </a:cubicBezTo>
                  <a:cubicBezTo>
                    <a:pt x="1615628" y="1394110"/>
                    <a:pt x="1451872" y="1230354"/>
                    <a:pt x="1451872" y="1028350"/>
                  </a:cubicBezTo>
                  <a:cubicBezTo>
                    <a:pt x="1451872" y="826346"/>
                    <a:pt x="1615628" y="662590"/>
                    <a:pt x="1817632" y="662590"/>
                  </a:cubicBezTo>
                  <a:close/>
                  <a:moveTo>
                    <a:pt x="1866445" y="478"/>
                  </a:moveTo>
                  <a:cubicBezTo>
                    <a:pt x="2337230" y="11842"/>
                    <a:pt x="2769182" y="224299"/>
                    <a:pt x="2900680" y="473219"/>
                  </a:cubicBezTo>
                  <a:cubicBezTo>
                    <a:pt x="2994660" y="622232"/>
                    <a:pt x="2951480" y="748386"/>
                    <a:pt x="2839720" y="874539"/>
                  </a:cubicBezTo>
                  <a:cubicBezTo>
                    <a:pt x="2424589" y="26814"/>
                    <a:pt x="1024960" y="96614"/>
                    <a:pt x="763028" y="1102776"/>
                  </a:cubicBezTo>
                  <a:lnTo>
                    <a:pt x="730917" y="1290348"/>
                  </a:lnTo>
                  <a:lnTo>
                    <a:pt x="831849" y="1289828"/>
                  </a:lnTo>
                  <a:cubicBezTo>
                    <a:pt x="1006897" y="1280515"/>
                    <a:pt x="988271" y="1341051"/>
                    <a:pt x="934719" y="1426988"/>
                  </a:cubicBezTo>
                  <a:lnTo>
                    <a:pt x="658494" y="1847993"/>
                  </a:lnTo>
                  <a:cubicBezTo>
                    <a:pt x="567477" y="1985576"/>
                    <a:pt x="505036" y="1913610"/>
                    <a:pt x="452119" y="1841643"/>
                  </a:cubicBezTo>
                  <a:lnTo>
                    <a:pt x="191769" y="1445403"/>
                  </a:lnTo>
                  <a:cubicBezTo>
                    <a:pt x="91862" y="1336395"/>
                    <a:pt x="134831" y="1290886"/>
                    <a:pt x="215899" y="1293003"/>
                  </a:cubicBezTo>
                  <a:lnTo>
                    <a:pt x="416532" y="1291969"/>
                  </a:lnTo>
                  <a:lnTo>
                    <a:pt x="448086" y="1143369"/>
                  </a:lnTo>
                  <a:cubicBezTo>
                    <a:pt x="665851" y="269388"/>
                    <a:pt x="1294777" y="-13322"/>
                    <a:pt x="1866445" y="478"/>
                  </a:cubicBezTo>
                  <a:close/>
                </a:path>
              </a:pathLst>
            </a:custGeom>
            <a:solidFill>
              <a:srgbClr val="BA0C2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77" name="Rounded Rectangle 2"/>
            <p:cNvSpPr/>
            <p:nvPr/>
          </p:nvSpPr>
          <p:spPr>
            <a:xfrm>
              <a:off x="415437" y="3172060"/>
              <a:ext cx="1888641" cy="2055143"/>
            </a:xfrm>
            <a:custGeom>
              <a:avLst/>
              <a:gdLst>
                <a:gd name="connsiteX0" fmla="*/ 0 w 2200275"/>
                <a:gd name="connsiteY0" fmla="*/ 64902 h 2176463"/>
                <a:gd name="connsiteX1" fmla="*/ 64902 w 2200275"/>
                <a:gd name="connsiteY1" fmla="*/ 0 h 2176463"/>
                <a:gd name="connsiteX2" fmla="*/ 2135373 w 2200275"/>
                <a:gd name="connsiteY2" fmla="*/ 0 h 2176463"/>
                <a:gd name="connsiteX3" fmla="*/ 2200275 w 2200275"/>
                <a:gd name="connsiteY3" fmla="*/ 64902 h 2176463"/>
                <a:gd name="connsiteX4" fmla="*/ 2200275 w 2200275"/>
                <a:gd name="connsiteY4" fmla="*/ 2111561 h 2176463"/>
                <a:gd name="connsiteX5" fmla="*/ 2135373 w 2200275"/>
                <a:gd name="connsiteY5" fmla="*/ 2176463 h 2176463"/>
                <a:gd name="connsiteX6" fmla="*/ 64902 w 2200275"/>
                <a:gd name="connsiteY6" fmla="*/ 2176463 h 2176463"/>
                <a:gd name="connsiteX7" fmla="*/ 0 w 2200275"/>
                <a:gd name="connsiteY7" fmla="*/ 2111561 h 2176463"/>
                <a:gd name="connsiteX8" fmla="*/ 0 w 2200275"/>
                <a:gd name="connsiteY8" fmla="*/ 64902 h 2176463"/>
                <a:gd name="connsiteX0" fmla="*/ 0 w 2200275"/>
                <a:gd name="connsiteY0" fmla="*/ 64902 h 2176463"/>
                <a:gd name="connsiteX1" fmla="*/ 64902 w 2200275"/>
                <a:gd name="connsiteY1" fmla="*/ 0 h 2176463"/>
                <a:gd name="connsiteX2" fmla="*/ 1495425 w 2200275"/>
                <a:gd name="connsiteY2" fmla="*/ 0 h 2176463"/>
                <a:gd name="connsiteX3" fmla="*/ 2135373 w 2200275"/>
                <a:gd name="connsiteY3" fmla="*/ 0 h 2176463"/>
                <a:gd name="connsiteX4" fmla="*/ 2200275 w 2200275"/>
                <a:gd name="connsiteY4" fmla="*/ 64902 h 2176463"/>
                <a:gd name="connsiteX5" fmla="*/ 2200275 w 2200275"/>
                <a:gd name="connsiteY5" fmla="*/ 2111561 h 2176463"/>
                <a:gd name="connsiteX6" fmla="*/ 2135373 w 2200275"/>
                <a:gd name="connsiteY6" fmla="*/ 2176463 h 2176463"/>
                <a:gd name="connsiteX7" fmla="*/ 64902 w 2200275"/>
                <a:gd name="connsiteY7" fmla="*/ 2176463 h 2176463"/>
                <a:gd name="connsiteX8" fmla="*/ 0 w 2200275"/>
                <a:gd name="connsiteY8" fmla="*/ 2111561 h 2176463"/>
                <a:gd name="connsiteX9" fmla="*/ 0 w 2200275"/>
                <a:gd name="connsiteY9" fmla="*/ 64902 h 2176463"/>
                <a:gd name="connsiteX0" fmla="*/ 2200275 w 2291715"/>
                <a:gd name="connsiteY0" fmla="*/ 64902 h 2176463"/>
                <a:gd name="connsiteX1" fmla="*/ 2200275 w 2291715"/>
                <a:gd name="connsiteY1" fmla="*/ 2111561 h 2176463"/>
                <a:gd name="connsiteX2" fmla="*/ 2135373 w 2291715"/>
                <a:gd name="connsiteY2" fmla="*/ 2176463 h 2176463"/>
                <a:gd name="connsiteX3" fmla="*/ 64902 w 2291715"/>
                <a:gd name="connsiteY3" fmla="*/ 2176463 h 2176463"/>
                <a:gd name="connsiteX4" fmla="*/ 0 w 2291715"/>
                <a:gd name="connsiteY4" fmla="*/ 2111561 h 2176463"/>
                <a:gd name="connsiteX5" fmla="*/ 0 w 2291715"/>
                <a:gd name="connsiteY5" fmla="*/ 64902 h 2176463"/>
                <a:gd name="connsiteX6" fmla="*/ 64902 w 2291715"/>
                <a:gd name="connsiteY6" fmla="*/ 0 h 2176463"/>
                <a:gd name="connsiteX7" fmla="*/ 1495425 w 2291715"/>
                <a:gd name="connsiteY7" fmla="*/ 0 h 2176463"/>
                <a:gd name="connsiteX8" fmla="*/ 2135373 w 2291715"/>
                <a:gd name="connsiteY8" fmla="*/ 0 h 2176463"/>
                <a:gd name="connsiteX9" fmla="*/ 2291715 w 2291715"/>
                <a:gd name="connsiteY9" fmla="*/ 156342 h 2176463"/>
                <a:gd name="connsiteX0" fmla="*/ 2200275 w 2200275"/>
                <a:gd name="connsiteY0" fmla="*/ 64902 h 2176463"/>
                <a:gd name="connsiteX1" fmla="*/ 2200275 w 2200275"/>
                <a:gd name="connsiteY1" fmla="*/ 2111561 h 2176463"/>
                <a:gd name="connsiteX2" fmla="*/ 2135373 w 2200275"/>
                <a:gd name="connsiteY2" fmla="*/ 2176463 h 2176463"/>
                <a:gd name="connsiteX3" fmla="*/ 64902 w 2200275"/>
                <a:gd name="connsiteY3" fmla="*/ 2176463 h 2176463"/>
                <a:gd name="connsiteX4" fmla="*/ 0 w 2200275"/>
                <a:gd name="connsiteY4" fmla="*/ 2111561 h 2176463"/>
                <a:gd name="connsiteX5" fmla="*/ 0 w 2200275"/>
                <a:gd name="connsiteY5" fmla="*/ 64902 h 2176463"/>
                <a:gd name="connsiteX6" fmla="*/ 64902 w 2200275"/>
                <a:gd name="connsiteY6" fmla="*/ 0 h 2176463"/>
                <a:gd name="connsiteX7" fmla="*/ 1495425 w 2200275"/>
                <a:gd name="connsiteY7" fmla="*/ 0 h 2176463"/>
                <a:gd name="connsiteX8" fmla="*/ 2135373 w 2200275"/>
                <a:gd name="connsiteY8" fmla="*/ 0 h 2176463"/>
                <a:gd name="connsiteX0" fmla="*/ 2200275 w 2200275"/>
                <a:gd name="connsiteY0" fmla="*/ 64902 h 2176463"/>
                <a:gd name="connsiteX1" fmla="*/ 2200275 w 2200275"/>
                <a:gd name="connsiteY1" fmla="*/ 2111561 h 2176463"/>
                <a:gd name="connsiteX2" fmla="*/ 2135373 w 2200275"/>
                <a:gd name="connsiteY2" fmla="*/ 2176463 h 2176463"/>
                <a:gd name="connsiteX3" fmla="*/ 64902 w 2200275"/>
                <a:gd name="connsiteY3" fmla="*/ 2176463 h 2176463"/>
                <a:gd name="connsiteX4" fmla="*/ 0 w 2200275"/>
                <a:gd name="connsiteY4" fmla="*/ 2111561 h 2176463"/>
                <a:gd name="connsiteX5" fmla="*/ 0 w 2200275"/>
                <a:gd name="connsiteY5" fmla="*/ 64902 h 2176463"/>
                <a:gd name="connsiteX6" fmla="*/ 64902 w 2200275"/>
                <a:gd name="connsiteY6" fmla="*/ 0 h 2176463"/>
                <a:gd name="connsiteX7" fmla="*/ 1495425 w 2200275"/>
                <a:gd name="connsiteY7" fmla="*/ 0 h 2176463"/>
                <a:gd name="connsiteX0" fmla="*/ 2200275 w 2200275"/>
                <a:gd name="connsiteY0" fmla="*/ 6966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8" fmla="*/ 1495425 w 2200275"/>
                <a:gd name="connsiteY8" fmla="*/ 4762 h 2181225"/>
                <a:gd name="connsiteX0" fmla="*/ 2200275 w 2200275"/>
                <a:gd name="connsiteY0" fmla="*/ 6966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69664 h 2181225"/>
                <a:gd name="connsiteX1" fmla="*/ 2200275 w 2200275"/>
                <a:gd name="connsiteY1" fmla="*/ 1595437 h 2181225"/>
                <a:gd name="connsiteX2" fmla="*/ 2200275 w 2200275"/>
                <a:gd name="connsiteY2" fmla="*/ 2116323 h 2181225"/>
                <a:gd name="connsiteX3" fmla="*/ 2135373 w 2200275"/>
                <a:gd name="connsiteY3" fmla="*/ 2181225 h 2181225"/>
                <a:gd name="connsiteX4" fmla="*/ 64902 w 2200275"/>
                <a:gd name="connsiteY4" fmla="*/ 2181225 h 2181225"/>
                <a:gd name="connsiteX5" fmla="*/ 0 w 2200275"/>
                <a:gd name="connsiteY5" fmla="*/ 2116323 h 2181225"/>
                <a:gd name="connsiteX6" fmla="*/ 0 w 2200275"/>
                <a:gd name="connsiteY6" fmla="*/ 69664 h 2181225"/>
                <a:gd name="connsiteX7" fmla="*/ 64902 w 2200275"/>
                <a:gd name="connsiteY7" fmla="*/ 4762 h 2181225"/>
                <a:gd name="connsiteX8" fmla="*/ 604838 w 2200275"/>
                <a:gd name="connsiteY8" fmla="*/ 0 h 2181225"/>
                <a:gd name="connsiteX0" fmla="*/ 2200275 w 2200275"/>
                <a:gd name="connsiteY0" fmla="*/ 1595437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8334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833438 w 2200275"/>
                <a:gd name="connsiteY7" fmla="*/ 0 h 218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275" h="2181225">
                  <a:moveTo>
                    <a:pt x="2200275" y="1647824"/>
                  </a:moveTo>
                  <a:lnTo>
                    <a:pt x="2200275" y="2116323"/>
                  </a:lnTo>
                  <a:cubicBezTo>
                    <a:pt x="2200275" y="2152167"/>
                    <a:pt x="2171217" y="2181225"/>
                    <a:pt x="2135373" y="2181225"/>
                  </a:cubicBezTo>
                  <a:lnTo>
                    <a:pt x="64902" y="2181225"/>
                  </a:lnTo>
                  <a:cubicBezTo>
                    <a:pt x="29058" y="2181225"/>
                    <a:pt x="0" y="2152167"/>
                    <a:pt x="0" y="2116323"/>
                  </a:cubicBezTo>
                  <a:lnTo>
                    <a:pt x="0" y="69664"/>
                  </a:lnTo>
                  <a:cubicBezTo>
                    <a:pt x="0" y="33820"/>
                    <a:pt x="29058" y="4762"/>
                    <a:pt x="64902" y="4762"/>
                  </a:cubicBezTo>
                  <a:lnTo>
                    <a:pt x="833438" y="0"/>
                  </a:lnTo>
                </a:path>
              </a:pathLst>
            </a:custGeom>
            <a:noFill/>
            <a:ln w="28575">
              <a:solidFill>
                <a:srgbClr val="002F6C"/>
              </a:solidFill>
              <a:headEnd type="oval"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Arial" panose="020B0604020202020204" pitchFamily="34" charset="0"/>
                <a:cs typeface="Arial" panose="020B0604020202020204" pitchFamily="34" charset="0"/>
              </a:endParaRPr>
            </a:p>
          </p:txBody>
        </p:sp>
        <p:grpSp>
          <p:nvGrpSpPr>
            <p:cNvPr id="178" name="Group 177"/>
            <p:cNvGrpSpPr/>
            <p:nvPr/>
          </p:nvGrpSpPr>
          <p:grpSpPr>
            <a:xfrm>
              <a:off x="448009" y="3345069"/>
              <a:ext cx="1941228" cy="1527070"/>
              <a:chOff x="745421" y="3757153"/>
              <a:chExt cx="2561773" cy="2015223"/>
            </a:xfrm>
          </p:grpSpPr>
          <p:sp>
            <p:nvSpPr>
              <p:cNvPr id="191" name="TextBox 190"/>
              <p:cNvSpPr txBox="1"/>
              <p:nvPr/>
            </p:nvSpPr>
            <p:spPr>
              <a:xfrm>
                <a:off x="808146" y="3757153"/>
                <a:ext cx="2279004" cy="406163"/>
              </a:xfrm>
              <a:prstGeom prst="rect">
                <a:avLst/>
              </a:prstGeom>
              <a:noFill/>
              <a:ln>
                <a:noFill/>
              </a:ln>
            </p:spPr>
            <p:txBody>
              <a:bodyPr wrap="square" rtlCol="0" anchor="ctr">
                <a:spAutoFit/>
              </a:bodyPr>
              <a:lstStyle/>
              <a:p>
                <a:pPr defTabSz="685800">
                  <a:defRPr/>
                </a:pPr>
                <a:r>
                  <a:rPr lang="en-US" sz="1400" b="1" dirty="0" smtClean="0">
                    <a:solidFill>
                      <a:prstClr val="black"/>
                    </a:solidFill>
                    <a:latin typeface="Arial" panose="020B0604020202020204" pitchFamily="34" charset="0"/>
                    <a:ea typeface="Verdana" panose="020B0604030504040204" pitchFamily="34" charset="0"/>
                    <a:cs typeface="Arial" panose="020B0604020202020204" pitchFamily="34" charset="0"/>
                  </a:rPr>
                  <a:t>Human Factors</a:t>
                </a:r>
                <a:endParaRPr lang="en-US" sz="1400" b="1"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
            <p:nvSpPr>
              <p:cNvPr id="192" name="Rectangle 191"/>
              <p:cNvSpPr/>
              <p:nvPr/>
            </p:nvSpPr>
            <p:spPr>
              <a:xfrm>
                <a:off x="745421" y="4228959"/>
                <a:ext cx="2561773" cy="1543417"/>
              </a:xfrm>
              <a:prstGeom prst="rect">
                <a:avLst/>
              </a:prstGeom>
              <a:ln>
                <a:noFill/>
              </a:ln>
            </p:spPr>
            <p:txBody>
              <a:bodyPr wrap="square" anchor="ctr">
                <a:spAutoFit/>
              </a:bodyPr>
              <a:lstStyle/>
              <a:p>
                <a:r>
                  <a:rPr lang="en-US" sz="1400" dirty="0"/>
                  <a:t>Human factors can contribute to over 50% in poor perinatal outcomes during </a:t>
                </a:r>
                <a:r>
                  <a:rPr lang="en-US" sz="1400" dirty="0" err="1"/>
                  <a:t>labour</a:t>
                </a:r>
                <a:r>
                  <a:rPr lang="en-US" sz="1400" dirty="0"/>
                  <a:t> and delivery.</a:t>
                </a:r>
              </a:p>
            </p:txBody>
          </p:sp>
        </p:grpSp>
        <p:sp>
          <p:nvSpPr>
            <p:cNvPr id="179" name="Rounded Rectangle 2"/>
            <p:cNvSpPr/>
            <p:nvPr/>
          </p:nvSpPr>
          <p:spPr>
            <a:xfrm>
              <a:off x="2518536" y="3184362"/>
              <a:ext cx="1888641" cy="2055143"/>
            </a:xfrm>
            <a:custGeom>
              <a:avLst/>
              <a:gdLst>
                <a:gd name="connsiteX0" fmla="*/ 0 w 2200275"/>
                <a:gd name="connsiteY0" fmla="*/ 64902 h 2176463"/>
                <a:gd name="connsiteX1" fmla="*/ 64902 w 2200275"/>
                <a:gd name="connsiteY1" fmla="*/ 0 h 2176463"/>
                <a:gd name="connsiteX2" fmla="*/ 2135373 w 2200275"/>
                <a:gd name="connsiteY2" fmla="*/ 0 h 2176463"/>
                <a:gd name="connsiteX3" fmla="*/ 2200275 w 2200275"/>
                <a:gd name="connsiteY3" fmla="*/ 64902 h 2176463"/>
                <a:gd name="connsiteX4" fmla="*/ 2200275 w 2200275"/>
                <a:gd name="connsiteY4" fmla="*/ 2111561 h 2176463"/>
                <a:gd name="connsiteX5" fmla="*/ 2135373 w 2200275"/>
                <a:gd name="connsiteY5" fmla="*/ 2176463 h 2176463"/>
                <a:gd name="connsiteX6" fmla="*/ 64902 w 2200275"/>
                <a:gd name="connsiteY6" fmla="*/ 2176463 h 2176463"/>
                <a:gd name="connsiteX7" fmla="*/ 0 w 2200275"/>
                <a:gd name="connsiteY7" fmla="*/ 2111561 h 2176463"/>
                <a:gd name="connsiteX8" fmla="*/ 0 w 2200275"/>
                <a:gd name="connsiteY8" fmla="*/ 64902 h 2176463"/>
                <a:gd name="connsiteX0" fmla="*/ 0 w 2200275"/>
                <a:gd name="connsiteY0" fmla="*/ 64902 h 2176463"/>
                <a:gd name="connsiteX1" fmla="*/ 64902 w 2200275"/>
                <a:gd name="connsiteY1" fmla="*/ 0 h 2176463"/>
                <a:gd name="connsiteX2" fmla="*/ 1495425 w 2200275"/>
                <a:gd name="connsiteY2" fmla="*/ 0 h 2176463"/>
                <a:gd name="connsiteX3" fmla="*/ 2135373 w 2200275"/>
                <a:gd name="connsiteY3" fmla="*/ 0 h 2176463"/>
                <a:gd name="connsiteX4" fmla="*/ 2200275 w 2200275"/>
                <a:gd name="connsiteY4" fmla="*/ 64902 h 2176463"/>
                <a:gd name="connsiteX5" fmla="*/ 2200275 w 2200275"/>
                <a:gd name="connsiteY5" fmla="*/ 2111561 h 2176463"/>
                <a:gd name="connsiteX6" fmla="*/ 2135373 w 2200275"/>
                <a:gd name="connsiteY6" fmla="*/ 2176463 h 2176463"/>
                <a:gd name="connsiteX7" fmla="*/ 64902 w 2200275"/>
                <a:gd name="connsiteY7" fmla="*/ 2176463 h 2176463"/>
                <a:gd name="connsiteX8" fmla="*/ 0 w 2200275"/>
                <a:gd name="connsiteY8" fmla="*/ 2111561 h 2176463"/>
                <a:gd name="connsiteX9" fmla="*/ 0 w 2200275"/>
                <a:gd name="connsiteY9" fmla="*/ 64902 h 2176463"/>
                <a:gd name="connsiteX0" fmla="*/ 2200275 w 2291715"/>
                <a:gd name="connsiteY0" fmla="*/ 64902 h 2176463"/>
                <a:gd name="connsiteX1" fmla="*/ 2200275 w 2291715"/>
                <a:gd name="connsiteY1" fmla="*/ 2111561 h 2176463"/>
                <a:gd name="connsiteX2" fmla="*/ 2135373 w 2291715"/>
                <a:gd name="connsiteY2" fmla="*/ 2176463 h 2176463"/>
                <a:gd name="connsiteX3" fmla="*/ 64902 w 2291715"/>
                <a:gd name="connsiteY3" fmla="*/ 2176463 h 2176463"/>
                <a:gd name="connsiteX4" fmla="*/ 0 w 2291715"/>
                <a:gd name="connsiteY4" fmla="*/ 2111561 h 2176463"/>
                <a:gd name="connsiteX5" fmla="*/ 0 w 2291715"/>
                <a:gd name="connsiteY5" fmla="*/ 64902 h 2176463"/>
                <a:gd name="connsiteX6" fmla="*/ 64902 w 2291715"/>
                <a:gd name="connsiteY6" fmla="*/ 0 h 2176463"/>
                <a:gd name="connsiteX7" fmla="*/ 1495425 w 2291715"/>
                <a:gd name="connsiteY7" fmla="*/ 0 h 2176463"/>
                <a:gd name="connsiteX8" fmla="*/ 2135373 w 2291715"/>
                <a:gd name="connsiteY8" fmla="*/ 0 h 2176463"/>
                <a:gd name="connsiteX9" fmla="*/ 2291715 w 2291715"/>
                <a:gd name="connsiteY9" fmla="*/ 156342 h 2176463"/>
                <a:gd name="connsiteX0" fmla="*/ 2200275 w 2200275"/>
                <a:gd name="connsiteY0" fmla="*/ 64902 h 2176463"/>
                <a:gd name="connsiteX1" fmla="*/ 2200275 w 2200275"/>
                <a:gd name="connsiteY1" fmla="*/ 2111561 h 2176463"/>
                <a:gd name="connsiteX2" fmla="*/ 2135373 w 2200275"/>
                <a:gd name="connsiteY2" fmla="*/ 2176463 h 2176463"/>
                <a:gd name="connsiteX3" fmla="*/ 64902 w 2200275"/>
                <a:gd name="connsiteY3" fmla="*/ 2176463 h 2176463"/>
                <a:gd name="connsiteX4" fmla="*/ 0 w 2200275"/>
                <a:gd name="connsiteY4" fmla="*/ 2111561 h 2176463"/>
                <a:gd name="connsiteX5" fmla="*/ 0 w 2200275"/>
                <a:gd name="connsiteY5" fmla="*/ 64902 h 2176463"/>
                <a:gd name="connsiteX6" fmla="*/ 64902 w 2200275"/>
                <a:gd name="connsiteY6" fmla="*/ 0 h 2176463"/>
                <a:gd name="connsiteX7" fmla="*/ 1495425 w 2200275"/>
                <a:gd name="connsiteY7" fmla="*/ 0 h 2176463"/>
                <a:gd name="connsiteX8" fmla="*/ 2135373 w 2200275"/>
                <a:gd name="connsiteY8" fmla="*/ 0 h 2176463"/>
                <a:gd name="connsiteX0" fmla="*/ 2200275 w 2200275"/>
                <a:gd name="connsiteY0" fmla="*/ 64902 h 2176463"/>
                <a:gd name="connsiteX1" fmla="*/ 2200275 w 2200275"/>
                <a:gd name="connsiteY1" fmla="*/ 2111561 h 2176463"/>
                <a:gd name="connsiteX2" fmla="*/ 2135373 w 2200275"/>
                <a:gd name="connsiteY2" fmla="*/ 2176463 h 2176463"/>
                <a:gd name="connsiteX3" fmla="*/ 64902 w 2200275"/>
                <a:gd name="connsiteY3" fmla="*/ 2176463 h 2176463"/>
                <a:gd name="connsiteX4" fmla="*/ 0 w 2200275"/>
                <a:gd name="connsiteY4" fmla="*/ 2111561 h 2176463"/>
                <a:gd name="connsiteX5" fmla="*/ 0 w 2200275"/>
                <a:gd name="connsiteY5" fmla="*/ 64902 h 2176463"/>
                <a:gd name="connsiteX6" fmla="*/ 64902 w 2200275"/>
                <a:gd name="connsiteY6" fmla="*/ 0 h 2176463"/>
                <a:gd name="connsiteX7" fmla="*/ 1495425 w 2200275"/>
                <a:gd name="connsiteY7" fmla="*/ 0 h 2176463"/>
                <a:gd name="connsiteX0" fmla="*/ 2200275 w 2200275"/>
                <a:gd name="connsiteY0" fmla="*/ 6966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8" fmla="*/ 1495425 w 2200275"/>
                <a:gd name="connsiteY8" fmla="*/ 4762 h 2181225"/>
                <a:gd name="connsiteX0" fmla="*/ 2200275 w 2200275"/>
                <a:gd name="connsiteY0" fmla="*/ 6966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69664 h 2181225"/>
                <a:gd name="connsiteX1" fmla="*/ 2200275 w 2200275"/>
                <a:gd name="connsiteY1" fmla="*/ 1595437 h 2181225"/>
                <a:gd name="connsiteX2" fmla="*/ 2200275 w 2200275"/>
                <a:gd name="connsiteY2" fmla="*/ 2116323 h 2181225"/>
                <a:gd name="connsiteX3" fmla="*/ 2135373 w 2200275"/>
                <a:gd name="connsiteY3" fmla="*/ 2181225 h 2181225"/>
                <a:gd name="connsiteX4" fmla="*/ 64902 w 2200275"/>
                <a:gd name="connsiteY4" fmla="*/ 2181225 h 2181225"/>
                <a:gd name="connsiteX5" fmla="*/ 0 w 2200275"/>
                <a:gd name="connsiteY5" fmla="*/ 2116323 h 2181225"/>
                <a:gd name="connsiteX6" fmla="*/ 0 w 2200275"/>
                <a:gd name="connsiteY6" fmla="*/ 69664 h 2181225"/>
                <a:gd name="connsiteX7" fmla="*/ 64902 w 2200275"/>
                <a:gd name="connsiteY7" fmla="*/ 4762 h 2181225"/>
                <a:gd name="connsiteX8" fmla="*/ 604838 w 2200275"/>
                <a:gd name="connsiteY8" fmla="*/ 0 h 2181225"/>
                <a:gd name="connsiteX0" fmla="*/ 2200275 w 2200275"/>
                <a:gd name="connsiteY0" fmla="*/ 1595437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6048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833438 w 2200275"/>
                <a:gd name="connsiteY7" fmla="*/ 0 h 2181225"/>
                <a:gd name="connsiteX0" fmla="*/ 2200275 w 2200275"/>
                <a:gd name="connsiteY0" fmla="*/ 1647824 h 2181225"/>
                <a:gd name="connsiteX1" fmla="*/ 2200275 w 2200275"/>
                <a:gd name="connsiteY1" fmla="*/ 2116323 h 2181225"/>
                <a:gd name="connsiteX2" fmla="*/ 2135373 w 2200275"/>
                <a:gd name="connsiteY2" fmla="*/ 2181225 h 2181225"/>
                <a:gd name="connsiteX3" fmla="*/ 64902 w 2200275"/>
                <a:gd name="connsiteY3" fmla="*/ 2181225 h 2181225"/>
                <a:gd name="connsiteX4" fmla="*/ 0 w 2200275"/>
                <a:gd name="connsiteY4" fmla="*/ 2116323 h 2181225"/>
                <a:gd name="connsiteX5" fmla="*/ 0 w 2200275"/>
                <a:gd name="connsiteY5" fmla="*/ 69664 h 2181225"/>
                <a:gd name="connsiteX6" fmla="*/ 64902 w 2200275"/>
                <a:gd name="connsiteY6" fmla="*/ 4762 h 2181225"/>
                <a:gd name="connsiteX7" fmla="*/ 833438 w 2200275"/>
                <a:gd name="connsiteY7" fmla="*/ 0 h 218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275" h="2181225">
                  <a:moveTo>
                    <a:pt x="2200275" y="1647824"/>
                  </a:moveTo>
                  <a:lnTo>
                    <a:pt x="2200275" y="2116323"/>
                  </a:lnTo>
                  <a:cubicBezTo>
                    <a:pt x="2200275" y="2152167"/>
                    <a:pt x="2171217" y="2181225"/>
                    <a:pt x="2135373" y="2181225"/>
                  </a:cubicBezTo>
                  <a:lnTo>
                    <a:pt x="64902" y="2181225"/>
                  </a:lnTo>
                  <a:cubicBezTo>
                    <a:pt x="29058" y="2181225"/>
                    <a:pt x="0" y="2152167"/>
                    <a:pt x="0" y="2116323"/>
                  </a:cubicBezTo>
                  <a:lnTo>
                    <a:pt x="0" y="69664"/>
                  </a:lnTo>
                  <a:cubicBezTo>
                    <a:pt x="0" y="33820"/>
                    <a:pt x="29058" y="4762"/>
                    <a:pt x="64902" y="4762"/>
                  </a:cubicBezTo>
                  <a:lnTo>
                    <a:pt x="833438" y="0"/>
                  </a:lnTo>
                </a:path>
              </a:pathLst>
            </a:custGeom>
            <a:noFill/>
            <a:ln w="28575">
              <a:solidFill>
                <a:srgbClr val="651D32"/>
              </a:solidFill>
              <a:headEnd type="oval"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Arial" panose="020B0604020202020204" pitchFamily="34" charset="0"/>
                <a:cs typeface="Arial" panose="020B0604020202020204" pitchFamily="34" charset="0"/>
              </a:endParaRPr>
            </a:p>
          </p:txBody>
        </p:sp>
        <p:grpSp>
          <p:nvGrpSpPr>
            <p:cNvPr id="180" name="Group 179"/>
            <p:cNvGrpSpPr/>
            <p:nvPr/>
          </p:nvGrpSpPr>
          <p:grpSpPr>
            <a:xfrm>
              <a:off x="2525137" y="3151523"/>
              <a:ext cx="1934581" cy="1946324"/>
              <a:chOff x="3453097" y="3485501"/>
              <a:chExt cx="2553000" cy="2568498"/>
            </a:xfrm>
          </p:grpSpPr>
          <p:sp>
            <p:nvSpPr>
              <p:cNvPr id="189" name="TextBox 188"/>
              <p:cNvSpPr txBox="1"/>
              <p:nvPr/>
            </p:nvSpPr>
            <p:spPr>
              <a:xfrm>
                <a:off x="3453097" y="3485501"/>
                <a:ext cx="2553000" cy="690476"/>
              </a:xfrm>
              <a:prstGeom prst="rect">
                <a:avLst/>
              </a:prstGeom>
              <a:noFill/>
              <a:ln>
                <a:noFill/>
              </a:ln>
            </p:spPr>
            <p:txBody>
              <a:bodyPr wrap="square" rtlCol="0" anchor="ctr">
                <a:spAutoFit/>
              </a:bodyPr>
              <a:lstStyle/>
              <a:p>
                <a:pPr defTabSz="685800">
                  <a:defRPr/>
                </a:pPr>
                <a:r>
                  <a:rPr lang="en-US" sz="1400" b="1" dirty="0" smtClean="0">
                    <a:solidFill>
                      <a:prstClr val="black"/>
                    </a:solidFill>
                    <a:latin typeface="Arial" panose="020B0604020202020204" pitchFamily="34" charset="0"/>
                    <a:ea typeface="Verdana" panose="020B0604030504040204" pitchFamily="34" charset="0"/>
                    <a:cs typeface="Arial" panose="020B0604020202020204" pitchFamily="34" charset="0"/>
                  </a:rPr>
                  <a:t>Role of Public Health Sector </a:t>
                </a:r>
                <a:endParaRPr lang="en-US" sz="1400" b="1"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
            <p:nvSpPr>
              <p:cNvPr id="190" name="Rectangle 189"/>
              <p:cNvSpPr/>
              <p:nvPr/>
            </p:nvSpPr>
            <p:spPr>
              <a:xfrm>
                <a:off x="3530163" y="4226268"/>
                <a:ext cx="2252061" cy="1827731"/>
              </a:xfrm>
              <a:prstGeom prst="rect">
                <a:avLst/>
              </a:prstGeom>
              <a:ln>
                <a:noFill/>
              </a:ln>
            </p:spPr>
            <p:txBody>
              <a:bodyPr wrap="square" anchor="ctr">
                <a:spAutoFit/>
              </a:bodyPr>
              <a:lstStyle/>
              <a:p>
                <a:r>
                  <a:rPr lang="en-US" sz="1400" dirty="0"/>
                  <a:t>Public health sector plays a crucial role in reducing human errors in the private sector.</a:t>
                </a:r>
              </a:p>
            </p:txBody>
          </p:sp>
        </p:grpSp>
        <p:sp>
          <p:nvSpPr>
            <p:cNvPr id="181" name="Freeform 180"/>
            <p:cNvSpPr/>
            <p:nvPr/>
          </p:nvSpPr>
          <p:spPr>
            <a:xfrm>
              <a:off x="2859541" y="1740845"/>
              <a:ext cx="1247152" cy="1452960"/>
            </a:xfrm>
            <a:custGeom>
              <a:avLst/>
              <a:gdLst>
                <a:gd name="connsiteX0" fmla="*/ 609600 w 1219200"/>
                <a:gd name="connsiteY0" fmla="*/ 167738 h 1420397"/>
                <a:gd name="connsiteX1" fmla="*/ 167738 w 1219200"/>
                <a:gd name="connsiteY1" fmla="*/ 609600 h 1420397"/>
                <a:gd name="connsiteX2" fmla="*/ 609600 w 1219200"/>
                <a:gd name="connsiteY2" fmla="*/ 1051462 h 1420397"/>
                <a:gd name="connsiteX3" fmla="*/ 1051462 w 1219200"/>
                <a:gd name="connsiteY3" fmla="*/ 609600 h 1420397"/>
                <a:gd name="connsiteX4" fmla="*/ 609600 w 1219200"/>
                <a:gd name="connsiteY4" fmla="*/ 167738 h 1420397"/>
                <a:gd name="connsiteX5" fmla="*/ 609600 w 1219200"/>
                <a:gd name="connsiteY5" fmla="*/ 0 h 1420397"/>
                <a:gd name="connsiteX6" fmla="*/ 1219200 w 1219200"/>
                <a:gd name="connsiteY6" fmla="*/ 609600 h 1420397"/>
                <a:gd name="connsiteX7" fmla="*/ 846884 w 1219200"/>
                <a:gd name="connsiteY7" fmla="*/ 1171295 h 1420397"/>
                <a:gd name="connsiteX8" fmla="*/ 757085 w 1219200"/>
                <a:gd name="connsiteY8" fmla="*/ 1199170 h 1420397"/>
                <a:gd name="connsiteX9" fmla="*/ 609600 w 1219200"/>
                <a:gd name="connsiteY9" fmla="*/ 1420397 h 1420397"/>
                <a:gd name="connsiteX10" fmla="*/ 462115 w 1219200"/>
                <a:gd name="connsiteY10" fmla="*/ 1199170 h 1420397"/>
                <a:gd name="connsiteX11" fmla="*/ 372316 w 1219200"/>
                <a:gd name="connsiteY11" fmla="*/ 1171295 h 1420397"/>
                <a:gd name="connsiteX12" fmla="*/ 0 w 1219200"/>
                <a:gd name="connsiteY12" fmla="*/ 609600 h 1420397"/>
                <a:gd name="connsiteX13" fmla="*/ 609600 w 1219200"/>
                <a:gd name="connsiteY13" fmla="*/ 0 h 142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 h="1420397">
                  <a:moveTo>
                    <a:pt x="609600" y="167738"/>
                  </a:moveTo>
                  <a:cubicBezTo>
                    <a:pt x="365566" y="167738"/>
                    <a:pt x="167738" y="365566"/>
                    <a:pt x="167738" y="609600"/>
                  </a:cubicBezTo>
                  <a:cubicBezTo>
                    <a:pt x="167738" y="853634"/>
                    <a:pt x="365566" y="1051462"/>
                    <a:pt x="609600" y="1051462"/>
                  </a:cubicBezTo>
                  <a:cubicBezTo>
                    <a:pt x="853634" y="1051462"/>
                    <a:pt x="1051462" y="853634"/>
                    <a:pt x="1051462" y="609600"/>
                  </a:cubicBezTo>
                  <a:cubicBezTo>
                    <a:pt x="1051462" y="365566"/>
                    <a:pt x="853634" y="167738"/>
                    <a:pt x="609600" y="167738"/>
                  </a:cubicBezTo>
                  <a:close/>
                  <a:moveTo>
                    <a:pt x="609600" y="0"/>
                  </a:moveTo>
                  <a:cubicBezTo>
                    <a:pt x="946273" y="0"/>
                    <a:pt x="1219200" y="272927"/>
                    <a:pt x="1219200" y="609600"/>
                  </a:cubicBezTo>
                  <a:cubicBezTo>
                    <a:pt x="1219200" y="862105"/>
                    <a:pt x="1065679" y="1078752"/>
                    <a:pt x="846884" y="1171295"/>
                  </a:cubicBezTo>
                  <a:lnTo>
                    <a:pt x="757085" y="1199170"/>
                  </a:lnTo>
                  <a:lnTo>
                    <a:pt x="609600" y="1420397"/>
                  </a:lnTo>
                  <a:lnTo>
                    <a:pt x="462115" y="1199170"/>
                  </a:lnTo>
                  <a:lnTo>
                    <a:pt x="372316" y="1171295"/>
                  </a:lnTo>
                  <a:cubicBezTo>
                    <a:pt x="153522" y="1078752"/>
                    <a:pt x="0" y="862105"/>
                    <a:pt x="0" y="609600"/>
                  </a:cubicBezTo>
                  <a:cubicBezTo>
                    <a:pt x="0" y="272927"/>
                    <a:pt x="272927" y="0"/>
                    <a:pt x="609600" y="0"/>
                  </a:cubicBezTo>
                  <a:close/>
                </a:path>
              </a:pathLst>
            </a:custGeom>
            <a:solidFill>
              <a:srgbClr val="651D3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dirty="0">
                <a:solidFill>
                  <a:prstClr val="white"/>
                </a:solidFill>
                <a:latin typeface="Arial" panose="020B0604020202020204" pitchFamily="34" charset="0"/>
                <a:cs typeface="Arial" panose="020B0604020202020204" pitchFamily="34" charset="0"/>
              </a:endParaRPr>
            </a:p>
          </p:txBody>
        </p:sp>
        <p:sp>
          <p:nvSpPr>
            <p:cNvPr id="183" name="Freeform 182"/>
            <p:cNvSpPr/>
            <p:nvPr/>
          </p:nvSpPr>
          <p:spPr>
            <a:xfrm>
              <a:off x="4943317" y="1740845"/>
              <a:ext cx="1247152" cy="1452960"/>
            </a:xfrm>
            <a:custGeom>
              <a:avLst/>
              <a:gdLst>
                <a:gd name="connsiteX0" fmla="*/ 609600 w 1219200"/>
                <a:gd name="connsiteY0" fmla="*/ 167738 h 1420397"/>
                <a:gd name="connsiteX1" fmla="*/ 167738 w 1219200"/>
                <a:gd name="connsiteY1" fmla="*/ 609600 h 1420397"/>
                <a:gd name="connsiteX2" fmla="*/ 609600 w 1219200"/>
                <a:gd name="connsiteY2" fmla="*/ 1051462 h 1420397"/>
                <a:gd name="connsiteX3" fmla="*/ 1051462 w 1219200"/>
                <a:gd name="connsiteY3" fmla="*/ 609600 h 1420397"/>
                <a:gd name="connsiteX4" fmla="*/ 609600 w 1219200"/>
                <a:gd name="connsiteY4" fmla="*/ 167738 h 1420397"/>
                <a:gd name="connsiteX5" fmla="*/ 609600 w 1219200"/>
                <a:gd name="connsiteY5" fmla="*/ 0 h 1420397"/>
                <a:gd name="connsiteX6" fmla="*/ 1219200 w 1219200"/>
                <a:gd name="connsiteY6" fmla="*/ 609600 h 1420397"/>
                <a:gd name="connsiteX7" fmla="*/ 846884 w 1219200"/>
                <a:gd name="connsiteY7" fmla="*/ 1171295 h 1420397"/>
                <a:gd name="connsiteX8" fmla="*/ 757085 w 1219200"/>
                <a:gd name="connsiteY8" fmla="*/ 1199170 h 1420397"/>
                <a:gd name="connsiteX9" fmla="*/ 609600 w 1219200"/>
                <a:gd name="connsiteY9" fmla="*/ 1420397 h 1420397"/>
                <a:gd name="connsiteX10" fmla="*/ 462115 w 1219200"/>
                <a:gd name="connsiteY10" fmla="*/ 1199170 h 1420397"/>
                <a:gd name="connsiteX11" fmla="*/ 372316 w 1219200"/>
                <a:gd name="connsiteY11" fmla="*/ 1171295 h 1420397"/>
                <a:gd name="connsiteX12" fmla="*/ 0 w 1219200"/>
                <a:gd name="connsiteY12" fmla="*/ 609600 h 1420397"/>
                <a:gd name="connsiteX13" fmla="*/ 609600 w 1219200"/>
                <a:gd name="connsiteY13" fmla="*/ 0 h 142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 h="1420397">
                  <a:moveTo>
                    <a:pt x="609600" y="167738"/>
                  </a:moveTo>
                  <a:cubicBezTo>
                    <a:pt x="365566" y="167738"/>
                    <a:pt x="167738" y="365566"/>
                    <a:pt x="167738" y="609600"/>
                  </a:cubicBezTo>
                  <a:cubicBezTo>
                    <a:pt x="167738" y="853634"/>
                    <a:pt x="365566" y="1051462"/>
                    <a:pt x="609600" y="1051462"/>
                  </a:cubicBezTo>
                  <a:cubicBezTo>
                    <a:pt x="853634" y="1051462"/>
                    <a:pt x="1051462" y="853634"/>
                    <a:pt x="1051462" y="609600"/>
                  </a:cubicBezTo>
                  <a:cubicBezTo>
                    <a:pt x="1051462" y="365566"/>
                    <a:pt x="853634" y="167738"/>
                    <a:pt x="609600" y="167738"/>
                  </a:cubicBezTo>
                  <a:close/>
                  <a:moveTo>
                    <a:pt x="609600" y="0"/>
                  </a:moveTo>
                  <a:cubicBezTo>
                    <a:pt x="946273" y="0"/>
                    <a:pt x="1219200" y="272927"/>
                    <a:pt x="1219200" y="609600"/>
                  </a:cubicBezTo>
                  <a:cubicBezTo>
                    <a:pt x="1219200" y="862105"/>
                    <a:pt x="1065679" y="1078752"/>
                    <a:pt x="846884" y="1171295"/>
                  </a:cubicBezTo>
                  <a:lnTo>
                    <a:pt x="757085" y="1199170"/>
                  </a:lnTo>
                  <a:lnTo>
                    <a:pt x="609600" y="1420397"/>
                  </a:lnTo>
                  <a:lnTo>
                    <a:pt x="462115" y="1199170"/>
                  </a:lnTo>
                  <a:lnTo>
                    <a:pt x="372316" y="1171295"/>
                  </a:lnTo>
                  <a:cubicBezTo>
                    <a:pt x="153522" y="1078752"/>
                    <a:pt x="0" y="862105"/>
                    <a:pt x="0" y="609600"/>
                  </a:cubicBezTo>
                  <a:cubicBezTo>
                    <a:pt x="0" y="272927"/>
                    <a:pt x="272927" y="0"/>
                    <a:pt x="609600" y="0"/>
                  </a:cubicBezTo>
                  <a:close/>
                </a:path>
              </a:pathLst>
            </a:custGeom>
            <a:solidFill>
              <a:srgbClr val="BA0C2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dirty="0">
                <a:solidFill>
                  <a:prstClr val="white"/>
                </a:solidFill>
                <a:latin typeface="Arial" panose="020B0604020202020204" pitchFamily="34" charset="0"/>
                <a:cs typeface="Arial" panose="020B0604020202020204" pitchFamily="34" charset="0"/>
              </a:endParaRPr>
            </a:p>
          </p:txBody>
        </p:sp>
        <p:pic>
          <p:nvPicPr>
            <p:cNvPr id="184" name="Picture 18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697" y="2083836"/>
              <a:ext cx="548640" cy="548640"/>
            </a:xfrm>
            <a:prstGeom prst="rect">
              <a:avLst/>
            </a:prstGeom>
          </p:spPr>
        </p:pic>
        <p:sp>
          <p:nvSpPr>
            <p:cNvPr id="185" name="Freeform 136"/>
            <p:cNvSpPr>
              <a:spLocks/>
            </p:cNvSpPr>
            <p:nvPr/>
          </p:nvSpPr>
          <p:spPr bwMode="auto">
            <a:xfrm>
              <a:off x="3295832" y="2036869"/>
              <a:ext cx="223254" cy="224292"/>
            </a:xfrm>
            <a:prstGeom prst="ellipse">
              <a:avLst/>
            </a:prstGeom>
            <a:solidFill>
              <a:srgbClr val="607D8B"/>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86" name="Freeform 135"/>
            <p:cNvSpPr>
              <a:spLocks/>
            </p:cNvSpPr>
            <p:nvPr/>
          </p:nvSpPr>
          <p:spPr bwMode="auto">
            <a:xfrm>
              <a:off x="3132766" y="2288744"/>
              <a:ext cx="377996" cy="280367"/>
            </a:xfrm>
            <a:custGeom>
              <a:avLst/>
              <a:gdLst>
                <a:gd name="T0" fmla="*/ 102 w 320"/>
                <a:gd name="T1" fmla="*/ 0 h 235"/>
                <a:gd name="T2" fmla="*/ 186 w 320"/>
                <a:gd name="T3" fmla="*/ 0 h 235"/>
                <a:gd name="T4" fmla="*/ 233 w 320"/>
                <a:gd name="T5" fmla="*/ 41 h 235"/>
                <a:gd name="T6" fmla="*/ 279 w 320"/>
                <a:gd name="T7" fmla="*/ 0 h 235"/>
                <a:gd name="T8" fmla="*/ 320 w 320"/>
                <a:gd name="T9" fmla="*/ 0 h 235"/>
                <a:gd name="T10" fmla="*/ 314 w 320"/>
                <a:gd name="T11" fmla="*/ 10 h 235"/>
                <a:gd name="T12" fmla="*/ 226 w 320"/>
                <a:gd name="T13" fmla="*/ 149 h 235"/>
                <a:gd name="T14" fmla="*/ 221 w 320"/>
                <a:gd name="T15" fmla="*/ 157 h 235"/>
                <a:gd name="T16" fmla="*/ 219 w 320"/>
                <a:gd name="T17" fmla="*/ 160 h 235"/>
                <a:gd name="T18" fmla="*/ 219 w 320"/>
                <a:gd name="T19" fmla="*/ 160 h 235"/>
                <a:gd name="T20" fmla="*/ 214 w 320"/>
                <a:gd name="T21" fmla="*/ 175 h 235"/>
                <a:gd name="T22" fmla="*/ 213 w 320"/>
                <a:gd name="T23" fmla="*/ 191 h 235"/>
                <a:gd name="T24" fmla="*/ 214 w 320"/>
                <a:gd name="T25" fmla="*/ 207 h 235"/>
                <a:gd name="T26" fmla="*/ 219 w 320"/>
                <a:gd name="T27" fmla="*/ 222 h 235"/>
                <a:gd name="T28" fmla="*/ 229 w 320"/>
                <a:gd name="T29" fmla="*/ 235 h 235"/>
                <a:gd name="T30" fmla="*/ 12 w 320"/>
                <a:gd name="T31" fmla="*/ 235 h 235"/>
                <a:gd name="T32" fmla="*/ 8 w 320"/>
                <a:gd name="T33" fmla="*/ 234 h 235"/>
                <a:gd name="T34" fmla="*/ 4 w 320"/>
                <a:gd name="T35" fmla="*/ 231 h 235"/>
                <a:gd name="T36" fmla="*/ 1 w 320"/>
                <a:gd name="T37" fmla="*/ 229 h 235"/>
                <a:gd name="T38" fmla="*/ 0 w 320"/>
                <a:gd name="T39" fmla="*/ 225 h 235"/>
                <a:gd name="T40" fmla="*/ 0 w 320"/>
                <a:gd name="T41" fmla="*/ 149 h 235"/>
                <a:gd name="T42" fmla="*/ 0 w 320"/>
                <a:gd name="T43" fmla="*/ 145 h 235"/>
                <a:gd name="T44" fmla="*/ 0 w 320"/>
                <a:gd name="T45" fmla="*/ 145 h 235"/>
                <a:gd name="T46" fmla="*/ 2 w 320"/>
                <a:gd name="T47" fmla="*/ 113 h 235"/>
                <a:gd name="T48" fmla="*/ 9 w 320"/>
                <a:gd name="T49" fmla="*/ 84 h 235"/>
                <a:gd name="T50" fmla="*/ 20 w 320"/>
                <a:gd name="T51" fmla="*/ 59 h 235"/>
                <a:gd name="T52" fmla="*/ 33 w 320"/>
                <a:gd name="T53" fmla="*/ 39 h 235"/>
                <a:gd name="T54" fmla="*/ 49 w 320"/>
                <a:gd name="T55" fmla="*/ 21 h 235"/>
                <a:gd name="T56" fmla="*/ 67 w 320"/>
                <a:gd name="T57" fmla="*/ 9 h 235"/>
                <a:gd name="T58" fmla="*/ 84 w 320"/>
                <a:gd name="T59" fmla="*/ 2 h 235"/>
                <a:gd name="T60" fmla="*/ 102 w 320"/>
                <a:gd name="T61" fmla="*/ 0 h 235"/>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844 w 10000"/>
                <a:gd name="connsiteY8" fmla="*/ 6809 h 10000"/>
                <a:gd name="connsiteX9" fmla="*/ 6688 w 10000"/>
                <a:gd name="connsiteY9" fmla="*/ 7447 h 10000"/>
                <a:gd name="connsiteX10" fmla="*/ 6656 w 10000"/>
                <a:gd name="connsiteY10" fmla="*/ 8128 h 10000"/>
                <a:gd name="connsiteX11" fmla="*/ 6688 w 10000"/>
                <a:gd name="connsiteY11" fmla="*/ 8809 h 10000"/>
                <a:gd name="connsiteX12" fmla="*/ 6844 w 10000"/>
                <a:gd name="connsiteY12" fmla="*/ 9447 h 10000"/>
                <a:gd name="connsiteX13" fmla="*/ 7156 w 10000"/>
                <a:gd name="connsiteY13" fmla="*/ 10000 h 10000"/>
                <a:gd name="connsiteX14" fmla="*/ 375 w 10000"/>
                <a:gd name="connsiteY14" fmla="*/ 10000 h 10000"/>
                <a:gd name="connsiteX15" fmla="*/ 250 w 10000"/>
                <a:gd name="connsiteY15" fmla="*/ 9957 h 10000"/>
                <a:gd name="connsiteX16" fmla="*/ 125 w 10000"/>
                <a:gd name="connsiteY16" fmla="*/ 9830 h 10000"/>
                <a:gd name="connsiteX17" fmla="*/ 31 w 10000"/>
                <a:gd name="connsiteY17" fmla="*/ 9745 h 10000"/>
                <a:gd name="connsiteX18" fmla="*/ 0 w 10000"/>
                <a:gd name="connsiteY18" fmla="*/ 9574 h 10000"/>
                <a:gd name="connsiteX19" fmla="*/ 0 w 10000"/>
                <a:gd name="connsiteY19" fmla="*/ 6340 h 10000"/>
                <a:gd name="connsiteX20" fmla="*/ 0 w 10000"/>
                <a:gd name="connsiteY20" fmla="*/ 6170 h 10000"/>
                <a:gd name="connsiteX21" fmla="*/ 0 w 10000"/>
                <a:gd name="connsiteY21" fmla="*/ 6170 h 10000"/>
                <a:gd name="connsiteX22" fmla="*/ 63 w 10000"/>
                <a:gd name="connsiteY22" fmla="*/ 4809 h 10000"/>
                <a:gd name="connsiteX23" fmla="*/ 281 w 10000"/>
                <a:gd name="connsiteY23" fmla="*/ 3574 h 10000"/>
                <a:gd name="connsiteX24" fmla="*/ 625 w 10000"/>
                <a:gd name="connsiteY24" fmla="*/ 2511 h 10000"/>
                <a:gd name="connsiteX25" fmla="*/ 1031 w 10000"/>
                <a:gd name="connsiteY25" fmla="*/ 1660 h 10000"/>
                <a:gd name="connsiteX26" fmla="*/ 1531 w 10000"/>
                <a:gd name="connsiteY26" fmla="*/ 894 h 10000"/>
                <a:gd name="connsiteX27" fmla="*/ 2094 w 10000"/>
                <a:gd name="connsiteY27" fmla="*/ 383 h 10000"/>
                <a:gd name="connsiteX28" fmla="*/ 2625 w 10000"/>
                <a:gd name="connsiteY28" fmla="*/ 85 h 10000"/>
                <a:gd name="connsiteX29" fmla="*/ 3188 w 10000"/>
                <a:gd name="connsiteY2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6809 h 10000"/>
                <a:gd name="connsiteX8" fmla="*/ 6688 w 10000"/>
                <a:gd name="connsiteY8" fmla="*/ 7447 h 10000"/>
                <a:gd name="connsiteX9" fmla="*/ 6656 w 10000"/>
                <a:gd name="connsiteY9" fmla="*/ 8128 h 10000"/>
                <a:gd name="connsiteX10" fmla="*/ 6688 w 10000"/>
                <a:gd name="connsiteY10" fmla="*/ 8809 h 10000"/>
                <a:gd name="connsiteX11" fmla="*/ 6844 w 10000"/>
                <a:gd name="connsiteY11" fmla="*/ 9447 h 10000"/>
                <a:gd name="connsiteX12" fmla="*/ 7156 w 10000"/>
                <a:gd name="connsiteY12" fmla="*/ 10000 h 10000"/>
                <a:gd name="connsiteX13" fmla="*/ 375 w 10000"/>
                <a:gd name="connsiteY13" fmla="*/ 10000 h 10000"/>
                <a:gd name="connsiteX14" fmla="*/ 250 w 10000"/>
                <a:gd name="connsiteY14" fmla="*/ 9957 h 10000"/>
                <a:gd name="connsiteX15" fmla="*/ 125 w 10000"/>
                <a:gd name="connsiteY15" fmla="*/ 9830 h 10000"/>
                <a:gd name="connsiteX16" fmla="*/ 31 w 10000"/>
                <a:gd name="connsiteY16" fmla="*/ 9745 h 10000"/>
                <a:gd name="connsiteX17" fmla="*/ 0 w 10000"/>
                <a:gd name="connsiteY17" fmla="*/ 9574 h 10000"/>
                <a:gd name="connsiteX18" fmla="*/ 0 w 10000"/>
                <a:gd name="connsiteY18" fmla="*/ 6340 h 10000"/>
                <a:gd name="connsiteX19" fmla="*/ 0 w 10000"/>
                <a:gd name="connsiteY19" fmla="*/ 6170 h 10000"/>
                <a:gd name="connsiteX20" fmla="*/ 0 w 10000"/>
                <a:gd name="connsiteY20" fmla="*/ 6170 h 10000"/>
                <a:gd name="connsiteX21" fmla="*/ 63 w 10000"/>
                <a:gd name="connsiteY21" fmla="*/ 4809 h 10000"/>
                <a:gd name="connsiteX22" fmla="*/ 281 w 10000"/>
                <a:gd name="connsiteY22" fmla="*/ 3574 h 10000"/>
                <a:gd name="connsiteX23" fmla="*/ 625 w 10000"/>
                <a:gd name="connsiteY23" fmla="*/ 2511 h 10000"/>
                <a:gd name="connsiteX24" fmla="*/ 1031 w 10000"/>
                <a:gd name="connsiteY24" fmla="*/ 1660 h 10000"/>
                <a:gd name="connsiteX25" fmla="*/ 1531 w 10000"/>
                <a:gd name="connsiteY25" fmla="*/ 894 h 10000"/>
                <a:gd name="connsiteX26" fmla="*/ 2094 w 10000"/>
                <a:gd name="connsiteY26" fmla="*/ 383 h 10000"/>
                <a:gd name="connsiteX27" fmla="*/ 2625 w 10000"/>
                <a:gd name="connsiteY27" fmla="*/ 85 h 10000"/>
                <a:gd name="connsiteX28" fmla="*/ 3188 w 10000"/>
                <a:gd name="connsiteY2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7447 h 10000"/>
                <a:gd name="connsiteX8" fmla="*/ 6656 w 10000"/>
                <a:gd name="connsiteY8" fmla="*/ 8128 h 10000"/>
                <a:gd name="connsiteX9" fmla="*/ 6688 w 10000"/>
                <a:gd name="connsiteY9" fmla="*/ 8809 h 10000"/>
                <a:gd name="connsiteX10" fmla="*/ 6844 w 10000"/>
                <a:gd name="connsiteY10" fmla="*/ 9447 h 10000"/>
                <a:gd name="connsiteX11" fmla="*/ 7156 w 10000"/>
                <a:gd name="connsiteY11" fmla="*/ 10000 h 10000"/>
                <a:gd name="connsiteX12" fmla="*/ 375 w 10000"/>
                <a:gd name="connsiteY12" fmla="*/ 10000 h 10000"/>
                <a:gd name="connsiteX13" fmla="*/ 250 w 10000"/>
                <a:gd name="connsiteY13" fmla="*/ 9957 h 10000"/>
                <a:gd name="connsiteX14" fmla="*/ 125 w 10000"/>
                <a:gd name="connsiteY14" fmla="*/ 9830 h 10000"/>
                <a:gd name="connsiteX15" fmla="*/ 31 w 10000"/>
                <a:gd name="connsiteY15" fmla="*/ 9745 h 10000"/>
                <a:gd name="connsiteX16" fmla="*/ 0 w 10000"/>
                <a:gd name="connsiteY16" fmla="*/ 9574 h 10000"/>
                <a:gd name="connsiteX17" fmla="*/ 0 w 10000"/>
                <a:gd name="connsiteY17" fmla="*/ 6340 h 10000"/>
                <a:gd name="connsiteX18" fmla="*/ 0 w 10000"/>
                <a:gd name="connsiteY18" fmla="*/ 6170 h 10000"/>
                <a:gd name="connsiteX19" fmla="*/ 0 w 10000"/>
                <a:gd name="connsiteY19" fmla="*/ 6170 h 10000"/>
                <a:gd name="connsiteX20" fmla="*/ 63 w 10000"/>
                <a:gd name="connsiteY20" fmla="*/ 4809 h 10000"/>
                <a:gd name="connsiteX21" fmla="*/ 281 w 10000"/>
                <a:gd name="connsiteY21" fmla="*/ 3574 h 10000"/>
                <a:gd name="connsiteX22" fmla="*/ 625 w 10000"/>
                <a:gd name="connsiteY22" fmla="*/ 2511 h 10000"/>
                <a:gd name="connsiteX23" fmla="*/ 1031 w 10000"/>
                <a:gd name="connsiteY23" fmla="*/ 1660 h 10000"/>
                <a:gd name="connsiteX24" fmla="*/ 1531 w 10000"/>
                <a:gd name="connsiteY24" fmla="*/ 894 h 10000"/>
                <a:gd name="connsiteX25" fmla="*/ 2094 w 10000"/>
                <a:gd name="connsiteY25" fmla="*/ 383 h 10000"/>
                <a:gd name="connsiteX26" fmla="*/ 2625 w 10000"/>
                <a:gd name="connsiteY26" fmla="*/ 85 h 10000"/>
                <a:gd name="connsiteX27" fmla="*/ 3188 w 10000"/>
                <a:gd name="connsiteY2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56 w 10000"/>
                <a:gd name="connsiteY7" fmla="*/ 8128 h 10000"/>
                <a:gd name="connsiteX8" fmla="*/ 6688 w 10000"/>
                <a:gd name="connsiteY8" fmla="*/ 8809 h 10000"/>
                <a:gd name="connsiteX9" fmla="*/ 6844 w 10000"/>
                <a:gd name="connsiteY9" fmla="*/ 9447 h 10000"/>
                <a:gd name="connsiteX10" fmla="*/ 7156 w 10000"/>
                <a:gd name="connsiteY10" fmla="*/ 10000 h 10000"/>
                <a:gd name="connsiteX11" fmla="*/ 375 w 10000"/>
                <a:gd name="connsiteY11" fmla="*/ 10000 h 10000"/>
                <a:gd name="connsiteX12" fmla="*/ 250 w 10000"/>
                <a:gd name="connsiteY12" fmla="*/ 9957 h 10000"/>
                <a:gd name="connsiteX13" fmla="*/ 125 w 10000"/>
                <a:gd name="connsiteY13" fmla="*/ 9830 h 10000"/>
                <a:gd name="connsiteX14" fmla="*/ 31 w 10000"/>
                <a:gd name="connsiteY14" fmla="*/ 9745 h 10000"/>
                <a:gd name="connsiteX15" fmla="*/ 0 w 10000"/>
                <a:gd name="connsiteY15" fmla="*/ 9574 h 10000"/>
                <a:gd name="connsiteX16" fmla="*/ 0 w 10000"/>
                <a:gd name="connsiteY16" fmla="*/ 6340 h 10000"/>
                <a:gd name="connsiteX17" fmla="*/ 0 w 10000"/>
                <a:gd name="connsiteY17" fmla="*/ 6170 h 10000"/>
                <a:gd name="connsiteX18" fmla="*/ 0 w 10000"/>
                <a:gd name="connsiteY18" fmla="*/ 6170 h 10000"/>
                <a:gd name="connsiteX19" fmla="*/ 63 w 10000"/>
                <a:gd name="connsiteY19" fmla="*/ 4809 h 10000"/>
                <a:gd name="connsiteX20" fmla="*/ 281 w 10000"/>
                <a:gd name="connsiteY20" fmla="*/ 3574 h 10000"/>
                <a:gd name="connsiteX21" fmla="*/ 625 w 10000"/>
                <a:gd name="connsiteY21" fmla="*/ 2511 h 10000"/>
                <a:gd name="connsiteX22" fmla="*/ 1031 w 10000"/>
                <a:gd name="connsiteY22" fmla="*/ 1660 h 10000"/>
                <a:gd name="connsiteX23" fmla="*/ 1531 w 10000"/>
                <a:gd name="connsiteY23" fmla="*/ 894 h 10000"/>
                <a:gd name="connsiteX24" fmla="*/ 2094 w 10000"/>
                <a:gd name="connsiteY24" fmla="*/ 383 h 10000"/>
                <a:gd name="connsiteX25" fmla="*/ 2625 w 10000"/>
                <a:gd name="connsiteY25" fmla="*/ 85 h 10000"/>
                <a:gd name="connsiteX26" fmla="*/ 3188 w 10000"/>
                <a:gd name="connsiteY2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688 w 10000"/>
                <a:gd name="connsiteY7" fmla="*/ 8809 h 10000"/>
                <a:gd name="connsiteX8" fmla="*/ 6844 w 10000"/>
                <a:gd name="connsiteY8" fmla="*/ 9447 h 10000"/>
                <a:gd name="connsiteX9" fmla="*/ 7156 w 10000"/>
                <a:gd name="connsiteY9" fmla="*/ 10000 h 10000"/>
                <a:gd name="connsiteX10" fmla="*/ 375 w 10000"/>
                <a:gd name="connsiteY10" fmla="*/ 10000 h 10000"/>
                <a:gd name="connsiteX11" fmla="*/ 250 w 10000"/>
                <a:gd name="connsiteY11" fmla="*/ 9957 h 10000"/>
                <a:gd name="connsiteX12" fmla="*/ 125 w 10000"/>
                <a:gd name="connsiteY12" fmla="*/ 9830 h 10000"/>
                <a:gd name="connsiteX13" fmla="*/ 31 w 10000"/>
                <a:gd name="connsiteY13" fmla="*/ 9745 h 10000"/>
                <a:gd name="connsiteX14" fmla="*/ 0 w 10000"/>
                <a:gd name="connsiteY14" fmla="*/ 9574 h 10000"/>
                <a:gd name="connsiteX15" fmla="*/ 0 w 10000"/>
                <a:gd name="connsiteY15" fmla="*/ 6340 h 10000"/>
                <a:gd name="connsiteX16" fmla="*/ 0 w 10000"/>
                <a:gd name="connsiteY16" fmla="*/ 6170 h 10000"/>
                <a:gd name="connsiteX17" fmla="*/ 0 w 10000"/>
                <a:gd name="connsiteY17" fmla="*/ 6170 h 10000"/>
                <a:gd name="connsiteX18" fmla="*/ 63 w 10000"/>
                <a:gd name="connsiteY18" fmla="*/ 4809 h 10000"/>
                <a:gd name="connsiteX19" fmla="*/ 281 w 10000"/>
                <a:gd name="connsiteY19" fmla="*/ 3574 h 10000"/>
                <a:gd name="connsiteX20" fmla="*/ 625 w 10000"/>
                <a:gd name="connsiteY20" fmla="*/ 2511 h 10000"/>
                <a:gd name="connsiteX21" fmla="*/ 1031 w 10000"/>
                <a:gd name="connsiteY21" fmla="*/ 1660 h 10000"/>
                <a:gd name="connsiteX22" fmla="*/ 1531 w 10000"/>
                <a:gd name="connsiteY22" fmla="*/ 894 h 10000"/>
                <a:gd name="connsiteX23" fmla="*/ 2094 w 10000"/>
                <a:gd name="connsiteY23" fmla="*/ 383 h 10000"/>
                <a:gd name="connsiteX24" fmla="*/ 2625 w 10000"/>
                <a:gd name="connsiteY24" fmla="*/ 85 h 10000"/>
                <a:gd name="connsiteX25" fmla="*/ 3188 w 10000"/>
                <a:gd name="connsiteY2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6844 w 10000"/>
                <a:gd name="connsiteY7" fmla="*/ 9447 h 10000"/>
                <a:gd name="connsiteX8" fmla="*/ 7156 w 10000"/>
                <a:gd name="connsiteY8" fmla="*/ 10000 h 10000"/>
                <a:gd name="connsiteX9" fmla="*/ 375 w 10000"/>
                <a:gd name="connsiteY9" fmla="*/ 10000 h 10000"/>
                <a:gd name="connsiteX10" fmla="*/ 250 w 10000"/>
                <a:gd name="connsiteY10" fmla="*/ 9957 h 10000"/>
                <a:gd name="connsiteX11" fmla="*/ 125 w 10000"/>
                <a:gd name="connsiteY11" fmla="*/ 9830 h 10000"/>
                <a:gd name="connsiteX12" fmla="*/ 31 w 10000"/>
                <a:gd name="connsiteY12" fmla="*/ 9745 h 10000"/>
                <a:gd name="connsiteX13" fmla="*/ 0 w 10000"/>
                <a:gd name="connsiteY13" fmla="*/ 9574 h 10000"/>
                <a:gd name="connsiteX14" fmla="*/ 0 w 10000"/>
                <a:gd name="connsiteY14" fmla="*/ 6340 h 10000"/>
                <a:gd name="connsiteX15" fmla="*/ 0 w 10000"/>
                <a:gd name="connsiteY15" fmla="*/ 6170 h 10000"/>
                <a:gd name="connsiteX16" fmla="*/ 0 w 10000"/>
                <a:gd name="connsiteY16" fmla="*/ 6170 h 10000"/>
                <a:gd name="connsiteX17" fmla="*/ 63 w 10000"/>
                <a:gd name="connsiteY17" fmla="*/ 4809 h 10000"/>
                <a:gd name="connsiteX18" fmla="*/ 281 w 10000"/>
                <a:gd name="connsiteY18" fmla="*/ 3574 h 10000"/>
                <a:gd name="connsiteX19" fmla="*/ 625 w 10000"/>
                <a:gd name="connsiteY19" fmla="*/ 2511 h 10000"/>
                <a:gd name="connsiteX20" fmla="*/ 1031 w 10000"/>
                <a:gd name="connsiteY20" fmla="*/ 1660 h 10000"/>
                <a:gd name="connsiteX21" fmla="*/ 1531 w 10000"/>
                <a:gd name="connsiteY21" fmla="*/ 894 h 10000"/>
                <a:gd name="connsiteX22" fmla="*/ 2094 w 10000"/>
                <a:gd name="connsiteY22" fmla="*/ 383 h 10000"/>
                <a:gd name="connsiteX23" fmla="*/ 2625 w 10000"/>
                <a:gd name="connsiteY23" fmla="*/ 85 h 10000"/>
                <a:gd name="connsiteX24" fmla="*/ 3188 w 10000"/>
                <a:gd name="connsiteY2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7063 w 10000"/>
                <a:gd name="connsiteY5" fmla="*/ 6340 h 10000"/>
                <a:gd name="connsiteX6" fmla="*/ 6906 w 10000"/>
                <a:gd name="connsiteY6" fmla="*/ 6681 h 10000"/>
                <a:gd name="connsiteX7" fmla="*/ 7156 w 10000"/>
                <a:gd name="connsiteY7" fmla="*/ 10000 h 10000"/>
                <a:gd name="connsiteX8" fmla="*/ 375 w 10000"/>
                <a:gd name="connsiteY8" fmla="*/ 10000 h 10000"/>
                <a:gd name="connsiteX9" fmla="*/ 250 w 10000"/>
                <a:gd name="connsiteY9" fmla="*/ 9957 h 10000"/>
                <a:gd name="connsiteX10" fmla="*/ 125 w 10000"/>
                <a:gd name="connsiteY10" fmla="*/ 9830 h 10000"/>
                <a:gd name="connsiteX11" fmla="*/ 31 w 10000"/>
                <a:gd name="connsiteY11" fmla="*/ 9745 h 10000"/>
                <a:gd name="connsiteX12" fmla="*/ 0 w 10000"/>
                <a:gd name="connsiteY12" fmla="*/ 9574 h 10000"/>
                <a:gd name="connsiteX13" fmla="*/ 0 w 10000"/>
                <a:gd name="connsiteY13" fmla="*/ 6340 h 10000"/>
                <a:gd name="connsiteX14" fmla="*/ 0 w 10000"/>
                <a:gd name="connsiteY14" fmla="*/ 6170 h 10000"/>
                <a:gd name="connsiteX15" fmla="*/ 0 w 10000"/>
                <a:gd name="connsiteY15" fmla="*/ 6170 h 10000"/>
                <a:gd name="connsiteX16" fmla="*/ 63 w 10000"/>
                <a:gd name="connsiteY16" fmla="*/ 4809 h 10000"/>
                <a:gd name="connsiteX17" fmla="*/ 281 w 10000"/>
                <a:gd name="connsiteY17" fmla="*/ 3574 h 10000"/>
                <a:gd name="connsiteX18" fmla="*/ 625 w 10000"/>
                <a:gd name="connsiteY18" fmla="*/ 2511 h 10000"/>
                <a:gd name="connsiteX19" fmla="*/ 1031 w 10000"/>
                <a:gd name="connsiteY19" fmla="*/ 1660 h 10000"/>
                <a:gd name="connsiteX20" fmla="*/ 1531 w 10000"/>
                <a:gd name="connsiteY20" fmla="*/ 894 h 10000"/>
                <a:gd name="connsiteX21" fmla="*/ 2094 w 10000"/>
                <a:gd name="connsiteY21" fmla="*/ 383 h 10000"/>
                <a:gd name="connsiteX22" fmla="*/ 2625 w 10000"/>
                <a:gd name="connsiteY22" fmla="*/ 85 h 10000"/>
                <a:gd name="connsiteX23" fmla="*/ 3188 w 10000"/>
                <a:gd name="connsiteY2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250 w 10000"/>
                <a:gd name="connsiteY8" fmla="*/ 9957 h 10000"/>
                <a:gd name="connsiteX9" fmla="*/ 125 w 10000"/>
                <a:gd name="connsiteY9" fmla="*/ 9830 h 10000"/>
                <a:gd name="connsiteX10" fmla="*/ 31 w 10000"/>
                <a:gd name="connsiteY10" fmla="*/ 9745 h 10000"/>
                <a:gd name="connsiteX11" fmla="*/ 0 w 10000"/>
                <a:gd name="connsiteY11" fmla="*/ 9574 h 10000"/>
                <a:gd name="connsiteX12" fmla="*/ 0 w 10000"/>
                <a:gd name="connsiteY12" fmla="*/ 6340 h 10000"/>
                <a:gd name="connsiteX13" fmla="*/ 0 w 10000"/>
                <a:gd name="connsiteY13" fmla="*/ 6170 h 10000"/>
                <a:gd name="connsiteX14" fmla="*/ 0 w 10000"/>
                <a:gd name="connsiteY14" fmla="*/ 6170 h 10000"/>
                <a:gd name="connsiteX15" fmla="*/ 63 w 10000"/>
                <a:gd name="connsiteY15" fmla="*/ 4809 h 10000"/>
                <a:gd name="connsiteX16" fmla="*/ 281 w 10000"/>
                <a:gd name="connsiteY16" fmla="*/ 3574 h 10000"/>
                <a:gd name="connsiteX17" fmla="*/ 625 w 10000"/>
                <a:gd name="connsiteY17" fmla="*/ 2511 h 10000"/>
                <a:gd name="connsiteX18" fmla="*/ 1031 w 10000"/>
                <a:gd name="connsiteY18" fmla="*/ 1660 h 10000"/>
                <a:gd name="connsiteX19" fmla="*/ 1531 w 10000"/>
                <a:gd name="connsiteY19" fmla="*/ 894 h 10000"/>
                <a:gd name="connsiteX20" fmla="*/ 2094 w 10000"/>
                <a:gd name="connsiteY20" fmla="*/ 383 h 10000"/>
                <a:gd name="connsiteX21" fmla="*/ 2625 w 10000"/>
                <a:gd name="connsiteY21" fmla="*/ 85 h 10000"/>
                <a:gd name="connsiteX22" fmla="*/ 3188 w 10000"/>
                <a:gd name="connsiteY22" fmla="*/ 0 h 10000"/>
                <a:gd name="connsiteX0" fmla="*/ 3392 w 10204"/>
                <a:gd name="connsiteY0" fmla="*/ 0 h 10000"/>
                <a:gd name="connsiteX1" fmla="*/ 6017 w 10204"/>
                <a:gd name="connsiteY1" fmla="*/ 0 h 10000"/>
                <a:gd name="connsiteX2" fmla="*/ 7485 w 10204"/>
                <a:gd name="connsiteY2" fmla="*/ 1745 h 10000"/>
                <a:gd name="connsiteX3" fmla="*/ 8923 w 10204"/>
                <a:gd name="connsiteY3" fmla="*/ 0 h 10000"/>
                <a:gd name="connsiteX4" fmla="*/ 10204 w 10204"/>
                <a:gd name="connsiteY4" fmla="*/ 0 h 10000"/>
                <a:gd name="connsiteX5" fmla="*/ 7110 w 10204"/>
                <a:gd name="connsiteY5" fmla="*/ 6681 h 10000"/>
                <a:gd name="connsiteX6" fmla="*/ 7360 w 10204"/>
                <a:gd name="connsiteY6" fmla="*/ 10000 h 10000"/>
                <a:gd name="connsiteX7" fmla="*/ 579 w 10204"/>
                <a:gd name="connsiteY7" fmla="*/ 10000 h 10000"/>
                <a:gd name="connsiteX8" fmla="*/ 329 w 10204"/>
                <a:gd name="connsiteY8" fmla="*/ 9830 h 10000"/>
                <a:gd name="connsiteX9" fmla="*/ 235 w 10204"/>
                <a:gd name="connsiteY9" fmla="*/ 9745 h 10000"/>
                <a:gd name="connsiteX10" fmla="*/ 204 w 10204"/>
                <a:gd name="connsiteY10" fmla="*/ 9574 h 10000"/>
                <a:gd name="connsiteX11" fmla="*/ 204 w 10204"/>
                <a:gd name="connsiteY11" fmla="*/ 6340 h 10000"/>
                <a:gd name="connsiteX12" fmla="*/ 204 w 10204"/>
                <a:gd name="connsiteY12" fmla="*/ 6170 h 10000"/>
                <a:gd name="connsiteX13" fmla="*/ 204 w 10204"/>
                <a:gd name="connsiteY13" fmla="*/ 6170 h 10000"/>
                <a:gd name="connsiteX14" fmla="*/ 267 w 10204"/>
                <a:gd name="connsiteY14" fmla="*/ 4809 h 10000"/>
                <a:gd name="connsiteX15" fmla="*/ 485 w 10204"/>
                <a:gd name="connsiteY15" fmla="*/ 3574 h 10000"/>
                <a:gd name="connsiteX16" fmla="*/ 829 w 10204"/>
                <a:gd name="connsiteY16" fmla="*/ 2511 h 10000"/>
                <a:gd name="connsiteX17" fmla="*/ 1235 w 10204"/>
                <a:gd name="connsiteY17" fmla="*/ 1660 h 10000"/>
                <a:gd name="connsiteX18" fmla="*/ 1735 w 10204"/>
                <a:gd name="connsiteY18" fmla="*/ 894 h 10000"/>
                <a:gd name="connsiteX19" fmla="*/ 2298 w 10204"/>
                <a:gd name="connsiteY19" fmla="*/ 383 h 10000"/>
                <a:gd name="connsiteX20" fmla="*/ 2829 w 10204"/>
                <a:gd name="connsiteY20" fmla="*/ 85 h 10000"/>
                <a:gd name="connsiteX21" fmla="*/ 3392 w 10204"/>
                <a:gd name="connsiteY21" fmla="*/ 0 h 10000"/>
                <a:gd name="connsiteX0" fmla="*/ 3429 w 10241"/>
                <a:gd name="connsiteY0" fmla="*/ 0 h 10000"/>
                <a:gd name="connsiteX1" fmla="*/ 6054 w 10241"/>
                <a:gd name="connsiteY1" fmla="*/ 0 h 10000"/>
                <a:gd name="connsiteX2" fmla="*/ 7522 w 10241"/>
                <a:gd name="connsiteY2" fmla="*/ 1745 h 10000"/>
                <a:gd name="connsiteX3" fmla="*/ 8960 w 10241"/>
                <a:gd name="connsiteY3" fmla="*/ 0 h 10000"/>
                <a:gd name="connsiteX4" fmla="*/ 10241 w 10241"/>
                <a:gd name="connsiteY4" fmla="*/ 0 h 10000"/>
                <a:gd name="connsiteX5" fmla="*/ 7147 w 10241"/>
                <a:gd name="connsiteY5" fmla="*/ 6681 h 10000"/>
                <a:gd name="connsiteX6" fmla="*/ 7397 w 10241"/>
                <a:gd name="connsiteY6" fmla="*/ 10000 h 10000"/>
                <a:gd name="connsiteX7" fmla="*/ 616 w 10241"/>
                <a:gd name="connsiteY7" fmla="*/ 10000 h 10000"/>
                <a:gd name="connsiteX8" fmla="*/ 272 w 10241"/>
                <a:gd name="connsiteY8" fmla="*/ 9745 h 10000"/>
                <a:gd name="connsiteX9" fmla="*/ 241 w 10241"/>
                <a:gd name="connsiteY9" fmla="*/ 9574 h 10000"/>
                <a:gd name="connsiteX10" fmla="*/ 241 w 10241"/>
                <a:gd name="connsiteY10" fmla="*/ 6340 h 10000"/>
                <a:gd name="connsiteX11" fmla="*/ 241 w 10241"/>
                <a:gd name="connsiteY11" fmla="*/ 6170 h 10000"/>
                <a:gd name="connsiteX12" fmla="*/ 241 w 10241"/>
                <a:gd name="connsiteY12" fmla="*/ 6170 h 10000"/>
                <a:gd name="connsiteX13" fmla="*/ 304 w 10241"/>
                <a:gd name="connsiteY13" fmla="*/ 4809 h 10000"/>
                <a:gd name="connsiteX14" fmla="*/ 522 w 10241"/>
                <a:gd name="connsiteY14" fmla="*/ 3574 h 10000"/>
                <a:gd name="connsiteX15" fmla="*/ 866 w 10241"/>
                <a:gd name="connsiteY15" fmla="*/ 2511 h 10000"/>
                <a:gd name="connsiteX16" fmla="*/ 1272 w 10241"/>
                <a:gd name="connsiteY16" fmla="*/ 1660 h 10000"/>
                <a:gd name="connsiteX17" fmla="*/ 1772 w 10241"/>
                <a:gd name="connsiteY17" fmla="*/ 894 h 10000"/>
                <a:gd name="connsiteX18" fmla="*/ 2335 w 10241"/>
                <a:gd name="connsiteY18" fmla="*/ 383 h 10000"/>
                <a:gd name="connsiteX19" fmla="*/ 2866 w 10241"/>
                <a:gd name="connsiteY19" fmla="*/ 85 h 10000"/>
                <a:gd name="connsiteX20" fmla="*/ 3429 w 10241"/>
                <a:gd name="connsiteY20" fmla="*/ 0 h 10000"/>
                <a:gd name="connsiteX0" fmla="*/ 3442 w 10254"/>
                <a:gd name="connsiteY0" fmla="*/ 0 h 10000"/>
                <a:gd name="connsiteX1" fmla="*/ 6067 w 10254"/>
                <a:gd name="connsiteY1" fmla="*/ 0 h 10000"/>
                <a:gd name="connsiteX2" fmla="*/ 7535 w 10254"/>
                <a:gd name="connsiteY2" fmla="*/ 1745 h 10000"/>
                <a:gd name="connsiteX3" fmla="*/ 8973 w 10254"/>
                <a:gd name="connsiteY3" fmla="*/ 0 h 10000"/>
                <a:gd name="connsiteX4" fmla="*/ 10254 w 10254"/>
                <a:gd name="connsiteY4" fmla="*/ 0 h 10000"/>
                <a:gd name="connsiteX5" fmla="*/ 7160 w 10254"/>
                <a:gd name="connsiteY5" fmla="*/ 6681 h 10000"/>
                <a:gd name="connsiteX6" fmla="*/ 7410 w 10254"/>
                <a:gd name="connsiteY6" fmla="*/ 10000 h 10000"/>
                <a:gd name="connsiteX7" fmla="*/ 629 w 10254"/>
                <a:gd name="connsiteY7" fmla="*/ 10000 h 10000"/>
                <a:gd name="connsiteX8" fmla="*/ 254 w 10254"/>
                <a:gd name="connsiteY8" fmla="*/ 9574 h 10000"/>
                <a:gd name="connsiteX9" fmla="*/ 254 w 10254"/>
                <a:gd name="connsiteY9" fmla="*/ 6340 h 10000"/>
                <a:gd name="connsiteX10" fmla="*/ 254 w 10254"/>
                <a:gd name="connsiteY10" fmla="*/ 6170 h 10000"/>
                <a:gd name="connsiteX11" fmla="*/ 254 w 10254"/>
                <a:gd name="connsiteY11" fmla="*/ 6170 h 10000"/>
                <a:gd name="connsiteX12" fmla="*/ 317 w 10254"/>
                <a:gd name="connsiteY12" fmla="*/ 4809 h 10000"/>
                <a:gd name="connsiteX13" fmla="*/ 535 w 10254"/>
                <a:gd name="connsiteY13" fmla="*/ 3574 h 10000"/>
                <a:gd name="connsiteX14" fmla="*/ 879 w 10254"/>
                <a:gd name="connsiteY14" fmla="*/ 2511 h 10000"/>
                <a:gd name="connsiteX15" fmla="*/ 1285 w 10254"/>
                <a:gd name="connsiteY15" fmla="*/ 1660 h 10000"/>
                <a:gd name="connsiteX16" fmla="*/ 1785 w 10254"/>
                <a:gd name="connsiteY16" fmla="*/ 894 h 10000"/>
                <a:gd name="connsiteX17" fmla="*/ 2348 w 10254"/>
                <a:gd name="connsiteY17" fmla="*/ 383 h 10000"/>
                <a:gd name="connsiteX18" fmla="*/ 2879 w 10254"/>
                <a:gd name="connsiteY18" fmla="*/ 85 h 10000"/>
                <a:gd name="connsiteX19" fmla="*/ 3442 w 10254"/>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340 h 10000"/>
                <a:gd name="connsiteX10" fmla="*/ 0 w 10000"/>
                <a:gd name="connsiteY10" fmla="*/ 6170 h 10000"/>
                <a:gd name="connsiteX11" fmla="*/ 0 w 10000"/>
                <a:gd name="connsiteY11" fmla="*/ 6170 h 10000"/>
                <a:gd name="connsiteX12" fmla="*/ 63 w 10000"/>
                <a:gd name="connsiteY12" fmla="*/ 4809 h 10000"/>
                <a:gd name="connsiteX13" fmla="*/ 281 w 10000"/>
                <a:gd name="connsiteY13" fmla="*/ 3574 h 10000"/>
                <a:gd name="connsiteX14" fmla="*/ 625 w 10000"/>
                <a:gd name="connsiteY14" fmla="*/ 2511 h 10000"/>
                <a:gd name="connsiteX15" fmla="*/ 1031 w 10000"/>
                <a:gd name="connsiteY15" fmla="*/ 1660 h 10000"/>
                <a:gd name="connsiteX16" fmla="*/ 1531 w 10000"/>
                <a:gd name="connsiteY16" fmla="*/ 894 h 10000"/>
                <a:gd name="connsiteX17" fmla="*/ 2094 w 10000"/>
                <a:gd name="connsiteY17" fmla="*/ 383 h 10000"/>
                <a:gd name="connsiteX18" fmla="*/ 2625 w 10000"/>
                <a:gd name="connsiteY18" fmla="*/ 85 h 10000"/>
                <a:gd name="connsiteX19" fmla="*/ 3188 w 10000"/>
                <a:gd name="connsiteY19"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2625 w 10000"/>
                <a:gd name="connsiteY17" fmla="*/ 85 h 10000"/>
                <a:gd name="connsiteX18" fmla="*/ 3188 w 10000"/>
                <a:gd name="connsiteY18"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2094 w 10000"/>
                <a:gd name="connsiteY16" fmla="*/ 383 h 10000"/>
                <a:gd name="connsiteX17" fmla="*/ 3188 w 10000"/>
                <a:gd name="connsiteY17"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1531 w 10000"/>
                <a:gd name="connsiteY15" fmla="*/ 894 h 10000"/>
                <a:gd name="connsiteX16" fmla="*/ 3188 w 10000"/>
                <a:gd name="connsiteY16"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1031 w 10000"/>
                <a:gd name="connsiteY14" fmla="*/ 1660 h 10000"/>
                <a:gd name="connsiteX15" fmla="*/ 3188 w 10000"/>
                <a:gd name="connsiteY15"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625 w 10000"/>
                <a:gd name="connsiteY13" fmla="*/ 2511 h 10000"/>
                <a:gd name="connsiteX14" fmla="*/ 3188 w 10000"/>
                <a:gd name="connsiteY14"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281 w 10000"/>
                <a:gd name="connsiteY12" fmla="*/ 3574 h 10000"/>
                <a:gd name="connsiteX13" fmla="*/ 3188 w 10000"/>
                <a:gd name="connsiteY13"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0 w 10000"/>
                <a:gd name="connsiteY10" fmla="*/ 6170 h 10000"/>
                <a:gd name="connsiteX11" fmla="*/ 63 w 10000"/>
                <a:gd name="connsiteY11" fmla="*/ 4809 h 10000"/>
                <a:gd name="connsiteX12" fmla="*/ 3188 w 10000"/>
                <a:gd name="connsiteY12"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 name="connsiteX0" fmla="*/ 3188 w 10000"/>
                <a:gd name="connsiteY0" fmla="*/ 0 h 10000"/>
                <a:gd name="connsiteX1" fmla="*/ 5813 w 10000"/>
                <a:gd name="connsiteY1" fmla="*/ 0 h 10000"/>
                <a:gd name="connsiteX2" fmla="*/ 7281 w 10000"/>
                <a:gd name="connsiteY2" fmla="*/ 1745 h 10000"/>
                <a:gd name="connsiteX3" fmla="*/ 8719 w 10000"/>
                <a:gd name="connsiteY3" fmla="*/ 0 h 10000"/>
                <a:gd name="connsiteX4" fmla="*/ 10000 w 10000"/>
                <a:gd name="connsiteY4" fmla="*/ 0 h 10000"/>
                <a:gd name="connsiteX5" fmla="*/ 6906 w 10000"/>
                <a:gd name="connsiteY5" fmla="*/ 6681 h 10000"/>
                <a:gd name="connsiteX6" fmla="*/ 7156 w 10000"/>
                <a:gd name="connsiteY6" fmla="*/ 10000 h 10000"/>
                <a:gd name="connsiteX7" fmla="*/ 375 w 10000"/>
                <a:gd name="connsiteY7" fmla="*/ 10000 h 10000"/>
                <a:gd name="connsiteX8" fmla="*/ 0 w 10000"/>
                <a:gd name="connsiteY8" fmla="*/ 9574 h 10000"/>
                <a:gd name="connsiteX9" fmla="*/ 0 w 10000"/>
                <a:gd name="connsiteY9" fmla="*/ 6170 h 10000"/>
                <a:gd name="connsiteX10" fmla="*/ 63 w 10000"/>
                <a:gd name="connsiteY10" fmla="*/ 4809 h 10000"/>
                <a:gd name="connsiteX11" fmla="*/ 3188 w 10000"/>
                <a:gd name="connsiteY11"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00">
                  <a:moveTo>
                    <a:pt x="3188" y="0"/>
                  </a:moveTo>
                  <a:lnTo>
                    <a:pt x="5813" y="0"/>
                  </a:lnTo>
                  <a:lnTo>
                    <a:pt x="7281" y="1745"/>
                  </a:lnTo>
                  <a:lnTo>
                    <a:pt x="8719" y="0"/>
                  </a:lnTo>
                  <a:lnTo>
                    <a:pt x="10000" y="0"/>
                  </a:lnTo>
                  <a:cubicBezTo>
                    <a:pt x="9419" y="1266"/>
                    <a:pt x="7536" y="5303"/>
                    <a:pt x="6906" y="6681"/>
                  </a:cubicBezTo>
                  <a:cubicBezTo>
                    <a:pt x="6519" y="7747"/>
                    <a:pt x="6580" y="9143"/>
                    <a:pt x="7156" y="10000"/>
                  </a:cubicBezTo>
                  <a:lnTo>
                    <a:pt x="375" y="10000"/>
                  </a:lnTo>
                  <a:cubicBezTo>
                    <a:pt x="142" y="10005"/>
                    <a:pt x="6" y="9865"/>
                    <a:pt x="0" y="9574"/>
                  </a:cubicBezTo>
                  <a:lnTo>
                    <a:pt x="0" y="6170"/>
                  </a:lnTo>
                  <a:cubicBezTo>
                    <a:pt x="21" y="5716"/>
                    <a:pt x="42" y="5263"/>
                    <a:pt x="63" y="4809"/>
                  </a:cubicBezTo>
                  <a:cubicBezTo>
                    <a:pt x="371" y="2640"/>
                    <a:pt x="1382" y="71"/>
                    <a:pt x="3188" y="0"/>
                  </a:cubicBezTo>
                  <a:close/>
                </a:path>
              </a:pathLst>
            </a:custGeom>
            <a:solidFill>
              <a:srgbClr val="607D8B"/>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sp>
        <p:nvSpPr>
          <p:cNvPr id="193" name="Freeform 192"/>
          <p:cNvSpPr>
            <a:spLocks/>
          </p:cNvSpPr>
          <p:nvPr/>
        </p:nvSpPr>
        <p:spPr bwMode="auto">
          <a:xfrm>
            <a:off x="3411025" y="2203157"/>
            <a:ext cx="466943" cy="429319"/>
          </a:xfrm>
          <a:custGeom>
            <a:avLst/>
            <a:gdLst>
              <a:gd name="connsiteX0" fmla="*/ 1226863 w 2633934"/>
              <a:gd name="connsiteY0" fmla="*/ 886831 h 2397727"/>
              <a:gd name="connsiteX1" fmla="*/ 716997 w 2633934"/>
              <a:gd name="connsiteY1" fmla="*/ 967320 h 2397727"/>
              <a:gd name="connsiteX2" fmla="*/ 714458 w 2633934"/>
              <a:gd name="connsiteY2" fmla="*/ 1017588 h 2397727"/>
              <a:gd name="connsiteX3" fmla="*/ 1107193 w 2633934"/>
              <a:gd name="connsiteY3" fmla="*/ 1756234 h 2397727"/>
              <a:gd name="connsiteX4" fmla="*/ 1134647 w 2633934"/>
              <a:gd name="connsiteY4" fmla="*/ 1772912 h 2397727"/>
              <a:gd name="connsiteX5" fmla="*/ 1488699 w 2633934"/>
              <a:gd name="connsiteY5" fmla="*/ 1489294 h 2397727"/>
              <a:gd name="connsiteX6" fmla="*/ 1422685 w 2633934"/>
              <a:gd name="connsiteY6" fmla="*/ 1468802 h 2397727"/>
              <a:gd name="connsiteX7" fmla="*/ 1171371 w 2633934"/>
              <a:gd name="connsiteY7" fmla="*/ 1089658 h 2397727"/>
              <a:gd name="connsiteX8" fmla="*/ 1203707 w 2633934"/>
              <a:gd name="connsiteY8" fmla="*/ 929492 h 2397727"/>
              <a:gd name="connsiteX9" fmla="*/ 1582851 w 2633934"/>
              <a:gd name="connsiteY9" fmla="*/ 847247 h 2397727"/>
              <a:gd name="connsiteX10" fmla="*/ 1340440 w 2633934"/>
              <a:gd name="connsiteY10" fmla="*/ 1089658 h 2397727"/>
              <a:gd name="connsiteX11" fmla="*/ 1582851 w 2633934"/>
              <a:gd name="connsiteY11" fmla="*/ 1332069 h 2397727"/>
              <a:gd name="connsiteX12" fmla="*/ 1825262 w 2633934"/>
              <a:gd name="connsiteY12" fmla="*/ 1089658 h 2397727"/>
              <a:gd name="connsiteX13" fmla="*/ 1582851 w 2633934"/>
              <a:gd name="connsiteY13" fmla="*/ 847247 h 2397727"/>
              <a:gd name="connsiteX14" fmla="*/ 1605234 w 2633934"/>
              <a:gd name="connsiteY14" fmla="*/ 126812 h 2397727"/>
              <a:gd name="connsiteX15" fmla="*/ 754506 w 2633934"/>
              <a:gd name="connsiteY15" fmla="*/ 752699 h 2397727"/>
              <a:gd name="connsiteX16" fmla="*/ 738914 w 2633934"/>
              <a:gd name="connsiteY16" fmla="*/ 813339 h 2397727"/>
              <a:gd name="connsiteX17" fmla="*/ 1418192 w 2633934"/>
              <a:gd name="connsiteY17" fmla="*/ 712953 h 2397727"/>
              <a:gd name="connsiteX18" fmla="*/ 1422685 w 2633934"/>
              <a:gd name="connsiteY18" fmla="*/ 710514 h 2397727"/>
              <a:gd name="connsiteX19" fmla="*/ 1582851 w 2633934"/>
              <a:gd name="connsiteY19" fmla="*/ 678178 h 2397727"/>
              <a:gd name="connsiteX20" fmla="*/ 1994331 w 2633934"/>
              <a:gd name="connsiteY20" fmla="*/ 1089658 h 2397727"/>
              <a:gd name="connsiteX21" fmla="*/ 1743018 w 2633934"/>
              <a:gd name="connsiteY21" fmla="*/ 1468802 h 2397727"/>
              <a:gd name="connsiteX22" fmla="*/ 1733573 w 2633934"/>
              <a:gd name="connsiteY22" fmla="*/ 1471734 h 2397727"/>
              <a:gd name="connsiteX23" fmla="*/ 1273270 w 2633934"/>
              <a:gd name="connsiteY23" fmla="*/ 1843767 h 2397727"/>
              <a:gd name="connsiteX24" fmla="*/ 1340345 w 2633934"/>
              <a:gd name="connsiteY24" fmla="*/ 1868317 h 2397727"/>
              <a:gd name="connsiteX25" fmla="*/ 1605234 w 2633934"/>
              <a:gd name="connsiteY25" fmla="*/ 1908364 h 2397727"/>
              <a:gd name="connsiteX26" fmla="*/ 2496010 w 2633934"/>
              <a:gd name="connsiteY26" fmla="*/ 1017588 h 2397727"/>
              <a:gd name="connsiteX27" fmla="*/ 1605234 w 2633934"/>
              <a:gd name="connsiteY27" fmla="*/ 126812 h 2397727"/>
              <a:gd name="connsiteX28" fmla="*/ 1605234 w 2633934"/>
              <a:gd name="connsiteY28" fmla="*/ 0 h 2397727"/>
              <a:gd name="connsiteX29" fmla="*/ 2633934 w 2633934"/>
              <a:gd name="connsiteY29" fmla="*/ 1028700 h 2397727"/>
              <a:gd name="connsiteX30" fmla="*/ 1710413 w 2633934"/>
              <a:gd name="connsiteY30" fmla="*/ 2052089 h 2397727"/>
              <a:gd name="connsiteX31" fmla="*/ 1633952 w 2633934"/>
              <a:gd name="connsiteY31" fmla="*/ 2055950 h 2397727"/>
              <a:gd name="connsiteX32" fmla="*/ 1636668 w 2633934"/>
              <a:gd name="connsiteY32" fmla="*/ 2060258 h 2397727"/>
              <a:gd name="connsiteX33" fmla="*/ 630824 w 2633934"/>
              <a:gd name="connsiteY33" fmla="*/ 2060259 h 2397727"/>
              <a:gd name="connsiteX34" fmla="*/ 555291 w 2633934"/>
              <a:gd name="connsiteY34" fmla="*/ 2323623 h 2397727"/>
              <a:gd name="connsiteX35" fmla="*/ 276685 w 2633934"/>
              <a:gd name="connsiteY35" fmla="*/ 2318860 h 2397727"/>
              <a:gd name="connsiteX36" fmla="*/ 243347 w 2633934"/>
              <a:gd name="connsiteY36" fmla="*/ 2054541 h 2397727"/>
              <a:gd name="connsiteX37" fmla="*/ 64087 w 2633934"/>
              <a:gd name="connsiteY37" fmla="*/ 1549715 h 2397727"/>
              <a:gd name="connsiteX38" fmla="*/ 657008 w 2633934"/>
              <a:gd name="connsiteY38" fmla="*/ 629285 h 2397727"/>
              <a:gd name="connsiteX39" fmla="*/ 657375 w 2633934"/>
              <a:gd name="connsiteY39" fmla="*/ 628284 h 2397727"/>
              <a:gd name="connsiteX40" fmla="*/ 1605234 w 2633934"/>
              <a:gd name="connsiteY40" fmla="*/ 0 h 239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633934" h="2397727">
                <a:moveTo>
                  <a:pt x="1226863" y="886831"/>
                </a:moveTo>
                <a:lnTo>
                  <a:pt x="716997" y="967320"/>
                </a:lnTo>
                <a:lnTo>
                  <a:pt x="714458" y="1017588"/>
                </a:lnTo>
                <a:cubicBezTo>
                  <a:pt x="714458" y="1325065"/>
                  <a:pt x="870245" y="1596155"/>
                  <a:pt x="1107193" y="1756234"/>
                </a:cubicBezTo>
                <a:lnTo>
                  <a:pt x="1134647" y="1772912"/>
                </a:lnTo>
                <a:lnTo>
                  <a:pt x="1488699" y="1489294"/>
                </a:lnTo>
                <a:lnTo>
                  <a:pt x="1422685" y="1468802"/>
                </a:lnTo>
                <a:cubicBezTo>
                  <a:pt x="1274998" y="1406336"/>
                  <a:pt x="1171371" y="1260099"/>
                  <a:pt x="1171371" y="1089658"/>
                </a:cubicBezTo>
                <a:cubicBezTo>
                  <a:pt x="1171371" y="1032845"/>
                  <a:pt x="1182885" y="978721"/>
                  <a:pt x="1203707" y="929492"/>
                </a:cubicBezTo>
                <a:close/>
                <a:moveTo>
                  <a:pt x="1582851" y="847247"/>
                </a:moveTo>
                <a:cubicBezTo>
                  <a:pt x="1448971" y="847247"/>
                  <a:pt x="1340440" y="955778"/>
                  <a:pt x="1340440" y="1089658"/>
                </a:cubicBezTo>
                <a:cubicBezTo>
                  <a:pt x="1340440" y="1223538"/>
                  <a:pt x="1448971" y="1332069"/>
                  <a:pt x="1582851" y="1332069"/>
                </a:cubicBezTo>
                <a:cubicBezTo>
                  <a:pt x="1716731" y="1332069"/>
                  <a:pt x="1825262" y="1223538"/>
                  <a:pt x="1825262" y="1089658"/>
                </a:cubicBezTo>
                <a:cubicBezTo>
                  <a:pt x="1825262" y="955778"/>
                  <a:pt x="1716731" y="847247"/>
                  <a:pt x="1582851" y="847247"/>
                </a:cubicBezTo>
                <a:close/>
                <a:moveTo>
                  <a:pt x="1605234" y="126812"/>
                </a:moveTo>
                <a:cubicBezTo>
                  <a:pt x="1205515" y="126812"/>
                  <a:pt x="867288" y="390092"/>
                  <a:pt x="754506" y="752699"/>
                </a:cubicBezTo>
                <a:lnTo>
                  <a:pt x="738914" y="813339"/>
                </a:lnTo>
                <a:lnTo>
                  <a:pt x="1418192" y="712953"/>
                </a:lnTo>
                <a:lnTo>
                  <a:pt x="1422685" y="710514"/>
                </a:lnTo>
                <a:cubicBezTo>
                  <a:pt x="1471913" y="689692"/>
                  <a:pt x="1526038" y="678178"/>
                  <a:pt x="1582851" y="678178"/>
                </a:cubicBezTo>
                <a:cubicBezTo>
                  <a:pt x="1810105" y="678178"/>
                  <a:pt x="1994331" y="862404"/>
                  <a:pt x="1994331" y="1089658"/>
                </a:cubicBezTo>
                <a:cubicBezTo>
                  <a:pt x="1994331" y="1260099"/>
                  <a:pt x="1890704" y="1406336"/>
                  <a:pt x="1743018" y="1468802"/>
                </a:cubicBezTo>
                <a:lnTo>
                  <a:pt x="1733573" y="1471734"/>
                </a:lnTo>
                <a:lnTo>
                  <a:pt x="1273270" y="1843767"/>
                </a:lnTo>
                <a:lnTo>
                  <a:pt x="1340345" y="1868317"/>
                </a:lnTo>
                <a:cubicBezTo>
                  <a:pt x="1424023" y="1894343"/>
                  <a:pt x="1512991" y="1908364"/>
                  <a:pt x="1605234" y="1908364"/>
                </a:cubicBezTo>
                <a:cubicBezTo>
                  <a:pt x="2097196" y="1908364"/>
                  <a:pt x="2496010" y="1509550"/>
                  <a:pt x="2496010" y="1017588"/>
                </a:cubicBezTo>
                <a:cubicBezTo>
                  <a:pt x="2496010" y="525626"/>
                  <a:pt x="2097196" y="126812"/>
                  <a:pt x="1605234" y="126812"/>
                </a:cubicBezTo>
                <a:close/>
                <a:moveTo>
                  <a:pt x="1605234" y="0"/>
                </a:moveTo>
                <a:cubicBezTo>
                  <a:pt x="2173369" y="0"/>
                  <a:pt x="2633934" y="460565"/>
                  <a:pt x="2633934" y="1028700"/>
                </a:cubicBezTo>
                <a:cubicBezTo>
                  <a:pt x="2633934" y="1561327"/>
                  <a:pt x="2229141" y="1999409"/>
                  <a:pt x="1710413" y="2052089"/>
                </a:cubicBezTo>
                <a:lnTo>
                  <a:pt x="1633952" y="2055950"/>
                </a:lnTo>
                <a:lnTo>
                  <a:pt x="1636668" y="2060258"/>
                </a:lnTo>
                <a:lnTo>
                  <a:pt x="630824" y="2060259"/>
                </a:lnTo>
                <a:cubicBezTo>
                  <a:pt x="604582" y="2137887"/>
                  <a:pt x="585739" y="2216626"/>
                  <a:pt x="555291" y="2323623"/>
                </a:cubicBezTo>
                <a:cubicBezTo>
                  <a:pt x="401019" y="2478245"/>
                  <a:pt x="299307" y="2347435"/>
                  <a:pt x="276685" y="2318860"/>
                </a:cubicBezTo>
                <a:cubicBezTo>
                  <a:pt x="258826" y="2268854"/>
                  <a:pt x="258143" y="2181541"/>
                  <a:pt x="243347" y="2054541"/>
                </a:cubicBezTo>
                <a:cubicBezTo>
                  <a:pt x="47068" y="2005328"/>
                  <a:pt x="-84915" y="1760852"/>
                  <a:pt x="64087" y="1549715"/>
                </a:cubicBezTo>
                <a:lnTo>
                  <a:pt x="657008" y="629285"/>
                </a:lnTo>
                <a:lnTo>
                  <a:pt x="657375" y="628284"/>
                </a:lnTo>
                <a:cubicBezTo>
                  <a:pt x="813540" y="259068"/>
                  <a:pt x="1179133" y="0"/>
                  <a:pt x="1605234" y="0"/>
                </a:cubicBezTo>
                <a:close/>
              </a:path>
            </a:pathLst>
          </a:custGeom>
          <a:solidFill>
            <a:srgbClr val="607D8B"/>
          </a:solid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pic>
        <p:nvPicPr>
          <p:cNvPr id="194" name="Picture 193"/>
          <p:cNvPicPr>
            <a:picLocks noChangeAspect="1"/>
          </p:cNvPicPr>
          <p:nvPr/>
        </p:nvPicPr>
        <p:blipFill rotWithShape="1">
          <a:blip r:embed="rId3" cstate="print">
            <a:extLst>
              <a:ext uri="{28A0092B-C50C-407E-A947-70E740481C1C}">
                <a14:useLocalDpi xmlns:a14="http://schemas.microsoft.com/office/drawing/2010/main" val="0"/>
              </a:ext>
            </a:extLst>
          </a:blip>
          <a:srcRect r="7780"/>
          <a:stretch/>
        </p:blipFill>
        <p:spPr>
          <a:xfrm>
            <a:off x="6626513" y="1216145"/>
            <a:ext cx="5565487" cy="4023360"/>
          </a:xfrm>
          <a:prstGeom prst="rect">
            <a:avLst/>
          </a:prstGeom>
        </p:spPr>
      </p:pic>
      <p:sp>
        <p:nvSpPr>
          <p:cNvPr id="26" name="Rectangle 25"/>
          <p:cNvSpPr/>
          <p:nvPr/>
        </p:nvSpPr>
        <p:spPr>
          <a:xfrm>
            <a:off x="4657958" y="3712853"/>
            <a:ext cx="1706539" cy="1384995"/>
          </a:xfrm>
          <a:prstGeom prst="rect">
            <a:avLst/>
          </a:prstGeom>
          <a:ln>
            <a:noFill/>
          </a:ln>
        </p:spPr>
        <p:txBody>
          <a:bodyPr wrap="square" anchor="ctr">
            <a:spAutoFit/>
          </a:bodyPr>
          <a:lstStyle/>
          <a:p>
            <a:r>
              <a:rPr lang="en-US" sz="1400" dirty="0" smtClean="0"/>
              <a:t>Achieving good perinatal outcomes requires an integrated intervention model, coupled with PPP</a:t>
            </a:r>
            <a:endParaRPr lang="en-US" sz="1400" dirty="0"/>
          </a:p>
        </p:txBody>
      </p:sp>
      <p:sp>
        <p:nvSpPr>
          <p:cNvPr id="27" name="TextBox 26"/>
          <p:cNvSpPr txBox="1"/>
          <p:nvPr/>
        </p:nvSpPr>
        <p:spPr>
          <a:xfrm>
            <a:off x="4582904" y="3250145"/>
            <a:ext cx="1934581" cy="523220"/>
          </a:xfrm>
          <a:prstGeom prst="rect">
            <a:avLst/>
          </a:prstGeom>
          <a:noFill/>
          <a:ln>
            <a:noFill/>
          </a:ln>
        </p:spPr>
        <p:txBody>
          <a:bodyPr wrap="square" rtlCol="0" anchor="ctr">
            <a:spAutoFit/>
          </a:bodyPr>
          <a:lstStyle/>
          <a:p>
            <a:pPr defTabSz="685800">
              <a:defRPr/>
            </a:pPr>
            <a:r>
              <a:rPr lang="en-US" sz="1400" b="1" dirty="0" smtClean="0">
                <a:solidFill>
                  <a:prstClr val="black"/>
                </a:solidFill>
                <a:ea typeface="Verdana" panose="020B0604030504040204" pitchFamily="34" charset="0"/>
                <a:cs typeface="Arial" panose="020B0604020202020204" pitchFamily="34" charset="0"/>
              </a:rPr>
              <a:t>Integration and Collaboration </a:t>
            </a:r>
            <a:endParaRPr lang="en-US" sz="1400" b="1"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33565025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196A094-10AF-481F-98D1-8BDC2FC73DFA}"/>
              </a:ext>
            </a:extLst>
          </p:cNvPr>
          <p:cNvSpPr>
            <a:spLocks noGrp="1"/>
          </p:cNvSpPr>
          <p:nvPr>
            <p:ph type="title"/>
          </p:nvPr>
        </p:nvSpPr>
        <p:spPr>
          <a:xfrm>
            <a:off x="228600" y="533400"/>
            <a:ext cx="7772400" cy="609600"/>
          </a:xfrm>
        </p:spPr>
        <p:txBody>
          <a:bodyPr/>
          <a:lstStyle/>
          <a:p>
            <a:r>
              <a:rPr lang="en-US" altLang="en-US" dirty="0" smtClean="0">
                <a:solidFill>
                  <a:srgbClr val="002A6C"/>
                </a:solidFill>
              </a:rPr>
              <a:t>Recommendations and Way Forward </a:t>
            </a:r>
            <a:endParaRPr lang="en-US" dirty="0"/>
          </a:p>
        </p:txBody>
      </p:sp>
      <p:graphicFrame>
        <p:nvGraphicFramePr>
          <p:cNvPr id="2" name="Diagram 1"/>
          <p:cNvGraphicFramePr/>
          <p:nvPr>
            <p:extLst>
              <p:ext uri="{D42A27DB-BD31-4B8C-83A1-F6EECF244321}">
                <p14:modId xmlns:p14="http://schemas.microsoft.com/office/powerpoint/2010/main" val="4086612248"/>
              </p:ext>
            </p:extLst>
          </p:nvPr>
        </p:nvGraphicFramePr>
        <p:xfrm>
          <a:off x="914400" y="685800"/>
          <a:ext cx="10591800" cy="6028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61973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196A094-10AF-481F-98D1-8BDC2FC73DFA}"/>
              </a:ext>
            </a:extLst>
          </p:cNvPr>
          <p:cNvSpPr>
            <a:spLocks noGrp="1"/>
          </p:cNvSpPr>
          <p:nvPr>
            <p:ph type="title"/>
          </p:nvPr>
        </p:nvSpPr>
        <p:spPr>
          <a:xfrm>
            <a:off x="228600" y="533400"/>
            <a:ext cx="7772400" cy="609600"/>
          </a:xfrm>
        </p:spPr>
        <p:txBody>
          <a:bodyPr/>
          <a:lstStyle/>
          <a:p>
            <a:r>
              <a:rPr lang="en-US" altLang="en-US" dirty="0" smtClean="0">
                <a:solidFill>
                  <a:srgbClr val="002A6C"/>
                </a:solidFill>
              </a:rPr>
              <a:t>References </a:t>
            </a:r>
            <a:endParaRPr lang="en-US" dirty="0"/>
          </a:p>
        </p:txBody>
      </p:sp>
      <p:sp>
        <p:nvSpPr>
          <p:cNvPr id="2" name="Rectangle 1"/>
          <p:cNvSpPr/>
          <p:nvPr/>
        </p:nvSpPr>
        <p:spPr>
          <a:xfrm>
            <a:off x="4648200" y="1492607"/>
            <a:ext cx="6781800" cy="3170099"/>
          </a:xfrm>
          <a:prstGeom prst="rect">
            <a:avLst/>
          </a:prstGeom>
        </p:spPr>
        <p:txBody>
          <a:bodyPr wrap="square">
            <a:spAutoFit/>
          </a:bodyPr>
          <a:lstStyle/>
          <a:p>
            <a:pPr marL="457200" indent="-457200">
              <a:buFont typeface="+mj-lt"/>
              <a:buAutoNum type="arabicPeriod"/>
            </a:pPr>
            <a:r>
              <a:rPr lang="en-US" sz="2000" dirty="0"/>
              <a:t>Bang et al., 2005. Reduced Incidence of Neonatal Morbidities: Effect of Home-Based Neonatal Care in Rural </a:t>
            </a:r>
            <a:r>
              <a:rPr lang="en-US" sz="2000" dirty="0" err="1"/>
              <a:t>Gadchiroli</a:t>
            </a:r>
            <a:r>
              <a:rPr lang="en-US" sz="2000" dirty="0"/>
              <a:t>, India. </a:t>
            </a:r>
          </a:p>
          <a:p>
            <a:pPr marL="457200" indent="-457200">
              <a:buFont typeface="+mj-lt"/>
              <a:buAutoNum type="arabicPeriod"/>
            </a:pPr>
            <a:r>
              <a:rPr lang="en-US" sz="2000" dirty="0"/>
              <a:t>http://khf.co.ke/committees/public-private-partnership; Accessed 20th July 2018.</a:t>
            </a:r>
          </a:p>
          <a:p>
            <a:pPr marL="457200" indent="-457200">
              <a:buFont typeface="+mj-lt"/>
              <a:buAutoNum type="arabicPeriod"/>
            </a:pPr>
            <a:r>
              <a:rPr lang="en-US" sz="2000" dirty="0"/>
              <a:t>Kenya Demographic Health Survey, 2014.</a:t>
            </a:r>
          </a:p>
          <a:p>
            <a:pPr marL="457200" indent="-457200">
              <a:buFont typeface="+mj-lt"/>
              <a:buAutoNum type="arabicPeriod"/>
            </a:pPr>
            <a:r>
              <a:rPr lang="en-US" sz="2000" dirty="0"/>
              <a:t>DHIS-2; Accessed 18th February 2019</a:t>
            </a:r>
          </a:p>
          <a:p>
            <a:pPr marL="457200" indent="-457200">
              <a:buFont typeface="+mj-lt"/>
              <a:buAutoNum type="arabicPeriod"/>
            </a:pPr>
            <a:r>
              <a:rPr lang="en-US" sz="2000" dirty="0"/>
              <a:t>WHO, 2016. http://www.who.int/gho/child_health/mortality/neonatal_text/en/; Accessed 20th July 2018</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371600"/>
            <a:ext cx="3657600" cy="4709358"/>
          </a:xfrm>
          <a:prstGeom prst="rect">
            <a:avLst/>
          </a:prstGeom>
        </p:spPr>
      </p:pic>
    </p:spTree>
    <p:extLst>
      <p:ext uri="{BB962C8B-B14F-4D97-AF65-F5344CB8AC3E}">
        <p14:creationId xmlns:p14="http://schemas.microsoft.com/office/powerpoint/2010/main" val="830229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196A094-10AF-481F-98D1-8BDC2FC73DFA}"/>
              </a:ext>
            </a:extLst>
          </p:cNvPr>
          <p:cNvSpPr>
            <a:spLocks noGrp="1"/>
          </p:cNvSpPr>
          <p:nvPr>
            <p:ph type="title"/>
          </p:nvPr>
        </p:nvSpPr>
        <p:spPr>
          <a:xfrm>
            <a:off x="0" y="533400"/>
            <a:ext cx="7772400" cy="609600"/>
          </a:xfrm>
        </p:spPr>
        <p:txBody>
          <a:bodyPr/>
          <a:lstStyle/>
          <a:p>
            <a:r>
              <a:rPr lang="en-US" altLang="en-US" dirty="0" smtClean="0">
                <a:solidFill>
                  <a:srgbClr val="002A6C"/>
                </a:solidFill>
              </a:rPr>
              <a:t>Acknowledgement </a:t>
            </a:r>
            <a:endParaRPr lang="en-US" dirty="0"/>
          </a:p>
        </p:txBody>
      </p:sp>
      <p:sp>
        <p:nvSpPr>
          <p:cNvPr id="2" name="Rectangle 1"/>
          <p:cNvSpPr/>
          <p:nvPr/>
        </p:nvSpPr>
        <p:spPr>
          <a:xfrm>
            <a:off x="533400" y="1447800"/>
            <a:ext cx="6096000" cy="1938992"/>
          </a:xfrm>
          <a:prstGeom prst="rect">
            <a:avLst/>
          </a:prstGeom>
        </p:spPr>
        <p:txBody>
          <a:bodyPr>
            <a:spAutoFit/>
          </a:bodyPr>
          <a:lstStyle/>
          <a:p>
            <a:pPr marL="457200" indent="-457200">
              <a:buFont typeface="+mj-lt"/>
              <a:buAutoNum type="arabicPeriod"/>
            </a:pPr>
            <a:r>
              <a:rPr lang="en-US" sz="2400" dirty="0"/>
              <a:t>Ministry of Health</a:t>
            </a:r>
          </a:p>
          <a:p>
            <a:pPr marL="457200" indent="-457200">
              <a:buFont typeface="+mj-lt"/>
              <a:buAutoNum type="arabicPeriod"/>
            </a:pPr>
            <a:r>
              <a:rPr lang="en-US" sz="2400" dirty="0"/>
              <a:t>The USAID/Kenya and East Africa </a:t>
            </a:r>
            <a:r>
              <a:rPr lang="en-US" sz="2400" i="1" dirty="0"/>
              <a:t>Afya Jijini </a:t>
            </a:r>
            <a:r>
              <a:rPr lang="en-US" sz="2400" dirty="0"/>
              <a:t>Program</a:t>
            </a:r>
          </a:p>
          <a:p>
            <a:pPr marL="457200" indent="-457200">
              <a:buFont typeface="+mj-lt"/>
              <a:buAutoNum type="arabicPeriod"/>
            </a:pPr>
            <a:r>
              <a:rPr lang="en-US" sz="2400" dirty="0"/>
              <a:t>Nairobi City County Government,</a:t>
            </a:r>
          </a:p>
          <a:p>
            <a:pPr marL="457200" indent="-457200">
              <a:buFont typeface="+mj-lt"/>
              <a:buAutoNum type="arabicPeriod"/>
            </a:pPr>
            <a:r>
              <a:rPr lang="en-US" sz="2400" dirty="0"/>
              <a:t>St. Mary’s Mission Hospital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1371600"/>
            <a:ext cx="5120640" cy="5120640"/>
          </a:xfrm>
          <a:prstGeom prst="rect">
            <a:avLst/>
          </a:prstGeom>
        </p:spPr>
      </p:pic>
    </p:spTree>
    <p:extLst>
      <p:ext uri="{BB962C8B-B14F-4D97-AF65-F5344CB8AC3E}">
        <p14:creationId xmlns:p14="http://schemas.microsoft.com/office/powerpoint/2010/main" val="1357071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p:txBody>
          <a:bodyPr/>
          <a:lstStyle/>
          <a:p>
            <a:fld id="{3F4168E2-91C5-9646-9F53-5B4E70AF759D}" type="datetime1">
              <a:rPr lang="en-US" smtClean="0"/>
              <a:pPr/>
              <a:t>4/4/2019</a:t>
            </a:fld>
            <a:endParaRPr lang="en-US"/>
          </a:p>
        </p:txBody>
      </p:sp>
      <p:sp>
        <p:nvSpPr>
          <p:cNvPr id="3" name="Slide Number Placeholder 2"/>
          <p:cNvSpPr>
            <a:spLocks noGrp="1"/>
          </p:cNvSpPr>
          <p:nvPr>
            <p:ph type="sldNum" sz="quarter" idx="4"/>
          </p:nvPr>
        </p:nvSpPr>
        <p:spPr/>
        <p:txBody>
          <a:bodyPr/>
          <a:lstStyle/>
          <a:p>
            <a:fld id="{42782948-4DBE-204D-AB9E-B65E067054AE}" type="slidenum">
              <a:rPr lang="en-US" smtClean="0"/>
              <a:pPr/>
              <a:t>15</a:t>
            </a:fld>
            <a:endParaRPr lang="en-US"/>
          </a:p>
        </p:txBody>
      </p:sp>
      <p:sp>
        <p:nvSpPr>
          <p:cNvPr id="4" name="Rectangle 3"/>
          <p:cNvSpPr/>
          <p:nvPr/>
        </p:nvSpPr>
        <p:spPr bwMode="auto">
          <a:xfrm>
            <a:off x="5791200" y="1828800"/>
            <a:ext cx="4495800" cy="1752600"/>
          </a:xfrm>
          <a:prstGeom prst="rect">
            <a:avLst/>
          </a:prstGeom>
          <a:no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5400" b="1" i="0" u="none" strike="noStrike" cap="none" normalizeH="0" baseline="0" dirty="0" smtClean="0">
                <a:ln>
                  <a:noFill/>
                </a:ln>
                <a:solidFill>
                  <a:schemeClr val="bg1"/>
                </a:solidFill>
                <a:effectLst/>
                <a:latin typeface="Arial" pitchFamily="34" charset="0"/>
              </a:rPr>
              <a:t>THANK YOU</a:t>
            </a:r>
          </a:p>
        </p:txBody>
      </p:sp>
    </p:spTree>
    <p:extLst>
      <p:ext uri="{BB962C8B-B14F-4D97-AF65-F5344CB8AC3E}">
        <p14:creationId xmlns:p14="http://schemas.microsoft.com/office/powerpoint/2010/main" val="8219878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196A094-10AF-481F-98D1-8BDC2FC73DFA}"/>
              </a:ext>
            </a:extLst>
          </p:cNvPr>
          <p:cNvSpPr>
            <a:spLocks noGrp="1"/>
          </p:cNvSpPr>
          <p:nvPr>
            <p:ph type="title"/>
          </p:nvPr>
        </p:nvSpPr>
        <p:spPr>
          <a:xfrm>
            <a:off x="-1524000" y="665408"/>
            <a:ext cx="7772400" cy="609600"/>
          </a:xfrm>
        </p:spPr>
        <p:txBody>
          <a:bodyPr/>
          <a:lstStyle/>
          <a:p>
            <a:pPr algn="ctr"/>
            <a:r>
              <a:rPr lang="en-US" altLang="en-US" dirty="0" smtClean="0">
                <a:solidFill>
                  <a:srgbClr val="002A6C"/>
                </a:solidFill>
              </a:rPr>
              <a:t>Questions? Discussion Time </a:t>
            </a:r>
            <a:r>
              <a:rPr lang="en-US" altLang="en-US" dirty="0"/>
              <a:t/>
            </a:r>
            <a:br>
              <a:rPr lang="en-US" altLang="en-US" dirty="0"/>
            </a:br>
            <a:endParaRPr lang="en-US" dirty="0"/>
          </a:p>
        </p:txBody>
      </p:sp>
      <p:pic>
        <p:nvPicPr>
          <p:cNvPr id="4" name="Picture 2" descr="http://lisawillneverfindthis.files.wordpress.com/2011/12/confused-with-questions.jpg">
            <a:extLst>
              <a:ext uri="{FF2B5EF4-FFF2-40B4-BE49-F238E27FC236}">
                <a16:creationId xmlns:a16="http://schemas.microsoft.com/office/drawing/2014/main" xmlns="" id="{BCC1E9C3-EEFE-4F3E-B077-BD8C8C6792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295400"/>
            <a:ext cx="5760720" cy="536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4292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ilitation Presentation DRAFT Feb 17 - l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Facilitation Presentation DRAFT Feb 17 - lk</Template>
  <TotalTime>33987</TotalTime>
  <Words>1024</Words>
  <Application>Microsoft Office PowerPoint</Application>
  <PresentationFormat>Widescreen</PresentationFormat>
  <Paragraphs>121</Paragraphs>
  <Slides>16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Gill Sans MT</vt:lpstr>
      <vt:lpstr>Times</vt:lpstr>
      <vt:lpstr>Verdana</vt:lpstr>
      <vt:lpstr>Wingdings</vt:lpstr>
      <vt:lpstr>Facilitation Presentation DRAFT Feb 17 - lk</vt:lpstr>
      <vt:lpstr>PowerPoint Presentation</vt:lpstr>
      <vt:lpstr>PowerPoint Presentation</vt:lpstr>
      <vt:lpstr>Introduction and program description</vt:lpstr>
      <vt:lpstr>Introduction: An Overview of Perinatal Health </vt:lpstr>
      <vt:lpstr>Introduction Continued…</vt:lpstr>
      <vt:lpstr>Methodology </vt:lpstr>
      <vt:lpstr>Results </vt:lpstr>
      <vt:lpstr>Results </vt:lpstr>
      <vt:lpstr>Results </vt:lpstr>
      <vt:lpstr>Results </vt:lpstr>
      <vt:lpstr>Lessons Learnt </vt:lpstr>
      <vt:lpstr>Recommendations and Way Forward </vt:lpstr>
      <vt:lpstr>References </vt:lpstr>
      <vt:lpstr>Acknowledgement </vt:lpstr>
      <vt:lpstr>PowerPoint Presentation</vt:lpstr>
      <vt:lpstr>Questions? Discussion Time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Facilitation: Current Practice and Emerging Trends</dc:title>
  <dc:creator>Lisa Kearns</dc:creator>
  <cp:lastModifiedBy>Jane Koech</cp:lastModifiedBy>
  <cp:revision>568</cp:revision>
  <cp:lastPrinted>2016-08-11T13:30:31Z</cp:lastPrinted>
  <dcterms:created xsi:type="dcterms:W3CDTF">2014-02-18T21:49:49Z</dcterms:created>
  <dcterms:modified xsi:type="dcterms:W3CDTF">2019-04-04T20:18:13Z</dcterms:modified>
</cp:coreProperties>
</file>