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6" r:id="rId17"/>
    <p:sldId id="277" r:id="rId18"/>
    <p:sldId id="278" r:id="rId19"/>
    <p:sldId id="304" r:id="rId20"/>
    <p:sldId id="305" r:id="rId21"/>
    <p:sldId id="306" r:id="rId22"/>
    <p:sldId id="307" r:id="rId23"/>
    <p:sldId id="280" r:id="rId24"/>
    <p:sldId id="282" r:id="rId25"/>
    <p:sldId id="283" r:id="rId26"/>
    <p:sldId id="284" r:id="rId27"/>
    <p:sldId id="285" r:id="rId28"/>
    <p:sldId id="286" r:id="rId29"/>
    <p:sldId id="281"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8" r:id="rId48"/>
    <p:sldId id="309" r:id="rId49"/>
    <p:sldId id="310" r:id="rId50"/>
    <p:sldId id="311" r:id="rId51"/>
    <p:sldId id="312" r:id="rId52"/>
    <p:sldId id="319" r:id="rId53"/>
    <p:sldId id="313" r:id="rId54"/>
    <p:sldId id="314" r:id="rId55"/>
    <p:sldId id="315" r:id="rId56"/>
    <p:sldId id="316" r:id="rId57"/>
    <p:sldId id="317" r:id="rId58"/>
    <p:sldId id="318" r:id="rId59"/>
    <p:sldId id="320" r:id="rId60"/>
  </p:sldIdLst>
  <p:sldSz cx="12192000" cy="6858000"/>
  <p:notesSz cx="6858000" cy="9144000"/>
  <p:defaultText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956" autoAdjust="0"/>
    <p:restoredTop sz="94660"/>
  </p:normalViewPr>
  <p:slideViewPr>
    <p:cSldViewPr snapToGrid="0">
      <p:cViewPr varScale="1">
        <p:scale>
          <a:sx n="71" d="100"/>
          <a:sy n="71" d="100"/>
        </p:scale>
        <p:origin x="612"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ar-JO"/>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ar-JO"/>
          </a:p>
        </p:txBody>
      </p:sp>
      <p:sp>
        <p:nvSpPr>
          <p:cNvPr id="4" name="Date Placeholder 3"/>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10863202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1621662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ar-JO"/>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23547822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5" name="Date Placeholder 4"/>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3145321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ar-JO"/>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7" name="Date Placeholder 6"/>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8" name="Footer Placeholder 7"/>
          <p:cNvSpPr>
            <a:spLocks noGrp="1"/>
          </p:cNvSpPr>
          <p:nvPr>
            <p:ph type="ftr" sz="quarter" idx="11"/>
          </p:nvPr>
        </p:nvSpPr>
        <p:spPr/>
        <p:txBody>
          <a:bodyPr/>
          <a:lstStyle/>
          <a:p>
            <a:endParaRPr lang="ar-JO"/>
          </a:p>
        </p:txBody>
      </p:sp>
      <p:sp>
        <p:nvSpPr>
          <p:cNvPr id="9" name="Slide Number Placeholder 8"/>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2183289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Date Placeholder 2"/>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4" name="Footer Placeholder 3"/>
          <p:cNvSpPr>
            <a:spLocks noGrp="1"/>
          </p:cNvSpPr>
          <p:nvPr>
            <p:ph type="ftr" sz="quarter" idx="11"/>
          </p:nvPr>
        </p:nvSpPr>
        <p:spPr/>
        <p:txBody>
          <a:bodyPr/>
          <a:lstStyle/>
          <a:p>
            <a:endParaRPr lang="ar-JO"/>
          </a:p>
        </p:txBody>
      </p:sp>
      <p:sp>
        <p:nvSpPr>
          <p:cNvPr id="5" name="Slide Number Placeholder 4"/>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4098267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3" name="Footer Placeholder 2"/>
          <p:cNvSpPr>
            <a:spLocks noGrp="1"/>
          </p:cNvSpPr>
          <p:nvPr>
            <p:ph type="ftr" sz="quarter" idx="11"/>
          </p:nvPr>
        </p:nvSpPr>
        <p:spPr/>
        <p:txBody>
          <a:bodyPr/>
          <a:lstStyle/>
          <a:p>
            <a:endParaRPr lang="ar-JO"/>
          </a:p>
        </p:txBody>
      </p:sp>
      <p:sp>
        <p:nvSpPr>
          <p:cNvPr id="4" name="Slide Number Placeholder 3"/>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7475531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JO"/>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32156218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ar-JO"/>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JO"/>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6" name="Footer Placeholder 5"/>
          <p:cNvSpPr>
            <a:spLocks noGrp="1"/>
          </p:cNvSpPr>
          <p:nvPr>
            <p:ph type="ftr" sz="quarter" idx="11"/>
          </p:nvPr>
        </p:nvSpPr>
        <p:spPr/>
        <p:txBody>
          <a:bodyPr/>
          <a:lstStyle/>
          <a:p>
            <a:endParaRPr lang="ar-JO"/>
          </a:p>
        </p:txBody>
      </p:sp>
      <p:sp>
        <p:nvSpPr>
          <p:cNvPr id="7" name="Slide Number Placeholder 6"/>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332554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ar-JO"/>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2195970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ar-JO"/>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10"/>
          </p:nvPr>
        </p:nvSpPr>
        <p:spPr/>
        <p:txBody>
          <a:bodyPr/>
          <a:lstStyle/>
          <a:p>
            <a:fld id="{292BA4DF-7716-442D-8F62-99E68D834ED5}" type="datetimeFigureOut">
              <a:rPr lang="ar-JO" smtClean="0"/>
              <a:pPr/>
              <a:t>25/02/1440</a:t>
            </a:fld>
            <a:endParaRPr lang="ar-JO"/>
          </a:p>
        </p:txBody>
      </p:sp>
      <p:sp>
        <p:nvSpPr>
          <p:cNvPr id="5" name="Footer Placeholder 4"/>
          <p:cNvSpPr>
            <a:spLocks noGrp="1"/>
          </p:cNvSpPr>
          <p:nvPr>
            <p:ph type="ftr" sz="quarter" idx="11"/>
          </p:nvPr>
        </p:nvSpPr>
        <p:spPr/>
        <p:txBody>
          <a:bodyPr/>
          <a:lstStyle/>
          <a:p>
            <a:endParaRPr lang="ar-JO"/>
          </a:p>
        </p:txBody>
      </p:sp>
      <p:sp>
        <p:nvSpPr>
          <p:cNvPr id="6" name="Slide Number Placeholder 5"/>
          <p:cNvSpPr>
            <a:spLocks noGrp="1"/>
          </p:cNvSpPr>
          <p:nvPr>
            <p:ph type="sldNum" sz="quarter" idx="12"/>
          </p:nvPr>
        </p:nvSpPr>
        <p:spPr/>
        <p:txBody>
          <a:bodyPr/>
          <a:lstStyle/>
          <a:p>
            <a:fld id="{FDFDAE88-0C7D-450B-9E5B-EDFD8E2E64B1}" type="slidenum">
              <a:rPr lang="ar-JO" smtClean="0"/>
              <a:pPr/>
              <a:t>‹#›</a:t>
            </a:fld>
            <a:endParaRPr lang="ar-JO"/>
          </a:p>
        </p:txBody>
      </p:sp>
    </p:spTree>
    <p:extLst>
      <p:ext uri="{BB962C8B-B14F-4D97-AF65-F5344CB8AC3E}">
        <p14:creationId xmlns:p14="http://schemas.microsoft.com/office/powerpoint/2010/main" val="37261667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en-US" smtClean="0"/>
              <a:t>Click to edit Master title style</a:t>
            </a:r>
            <a:endParaRPr lang="ar-JO"/>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JO"/>
          </a:p>
        </p:txBody>
      </p:sp>
      <p:sp>
        <p:nvSpPr>
          <p:cNvPr id="4" name="Date Placeholder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292BA4DF-7716-442D-8F62-99E68D834ED5}" type="datetimeFigureOut">
              <a:rPr lang="ar-JO" smtClean="0"/>
              <a:pPr/>
              <a:t>25/02/1440</a:t>
            </a:fld>
            <a:endParaRPr lang="ar-JO"/>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JO"/>
          </a:p>
        </p:txBody>
      </p:sp>
      <p:sp>
        <p:nvSpPr>
          <p:cNvPr id="6" name="Slide Number Placeholder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FDFDAE88-0C7D-450B-9E5B-EDFD8E2E64B1}" type="slidenum">
              <a:rPr lang="ar-JO" smtClean="0"/>
              <a:pPr/>
              <a:t>‹#›</a:t>
            </a:fld>
            <a:endParaRPr lang="ar-JO"/>
          </a:p>
        </p:txBody>
      </p:sp>
    </p:spTree>
    <p:extLst>
      <p:ext uri="{BB962C8B-B14F-4D97-AF65-F5344CB8AC3E}">
        <p14:creationId xmlns:p14="http://schemas.microsoft.com/office/powerpoint/2010/main" val="34558167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JO"/>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GB" dirty="0"/>
              <a:t>Antimicrobial Prophylaxis</a:t>
            </a:r>
            <a:br>
              <a:rPr lang="en-GB" dirty="0"/>
            </a:br>
            <a:r>
              <a:rPr lang="en-US" dirty="0"/>
              <a:t>for Children with </a:t>
            </a:r>
            <a:r>
              <a:rPr lang="en-US" dirty="0" err="1"/>
              <a:t>Vesicoureteral</a:t>
            </a:r>
            <a:r>
              <a:rPr lang="en-US" dirty="0"/>
              <a:t> Reflux</a:t>
            </a:r>
            <a:endParaRPr lang="ar-JO" dirty="0"/>
          </a:p>
        </p:txBody>
      </p:sp>
      <p:sp>
        <p:nvSpPr>
          <p:cNvPr id="3" name="Subtitle 2"/>
          <p:cNvSpPr>
            <a:spLocks noGrp="1"/>
          </p:cNvSpPr>
          <p:nvPr>
            <p:ph type="subTitle" idx="1"/>
          </p:nvPr>
        </p:nvSpPr>
        <p:spPr/>
        <p:txBody>
          <a:bodyPr/>
          <a:lstStyle/>
          <a:p>
            <a:r>
              <a:rPr lang="en-US" dirty="0" smtClean="0"/>
              <a:t>This article was published on May 4, 2014,</a:t>
            </a:r>
          </a:p>
          <a:p>
            <a:r>
              <a:rPr lang="en-US" dirty="0" smtClean="0"/>
              <a:t>at NEJM.org.</a:t>
            </a:r>
            <a:endParaRPr lang="ar-JO" dirty="0"/>
          </a:p>
        </p:txBody>
      </p:sp>
    </p:spTree>
    <p:extLst>
      <p:ext uri="{BB962C8B-B14F-4D97-AF65-F5344CB8AC3E}">
        <p14:creationId xmlns:p14="http://schemas.microsoft.com/office/powerpoint/2010/main" val="1964479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GB" dirty="0"/>
              <a:t>ABSTRACT</a:t>
            </a:r>
            <a:endParaRPr lang="ar-JO" dirty="0"/>
          </a:p>
        </p:txBody>
      </p:sp>
      <p:sp>
        <p:nvSpPr>
          <p:cNvPr id="4" name="Content Placeholder 3"/>
          <p:cNvSpPr>
            <a:spLocks noGrp="1"/>
          </p:cNvSpPr>
          <p:nvPr>
            <p:ph idx="1"/>
          </p:nvPr>
        </p:nvSpPr>
        <p:spPr/>
        <p:txBody>
          <a:bodyPr/>
          <a:lstStyle/>
          <a:p>
            <a:pPr algn="l" rtl="0"/>
            <a:r>
              <a:rPr lang="en-GB" sz="2400" b="1" i="0" u="none" strike="noStrike" baseline="0" dirty="0" smtClean="0">
                <a:solidFill>
                  <a:srgbClr val="E91620"/>
                </a:solidFill>
                <a:latin typeface="OTNEJMScalaSansSmallLFCap-Bold"/>
              </a:rPr>
              <a:t>Background</a:t>
            </a:r>
          </a:p>
          <a:p>
            <a:pPr algn="l" rtl="0">
              <a:buNone/>
            </a:pPr>
            <a:r>
              <a:rPr lang="en-US" b="0" i="0" u="none" strike="noStrike" baseline="0" dirty="0" smtClean="0">
                <a:solidFill>
                  <a:srgbClr val="000000"/>
                </a:solidFill>
                <a:latin typeface="OTNEJMQuadraat"/>
              </a:rPr>
              <a:t>Children with febrile urinary tract infection commonly have </a:t>
            </a:r>
            <a:r>
              <a:rPr lang="en-US" b="0" i="0" u="none" strike="noStrike" baseline="0" dirty="0" err="1" smtClean="0">
                <a:solidFill>
                  <a:srgbClr val="000000"/>
                </a:solidFill>
                <a:latin typeface="OTNEJMQuadraat"/>
              </a:rPr>
              <a:t>vesicoureteral</a:t>
            </a:r>
            <a:r>
              <a:rPr lang="en-US" b="0" i="0" u="none" strike="noStrike" baseline="0" dirty="0" smtClean="0">
                <a:solidFill>
                  <a:srgbClr val="000000"/>
                </a:solidFill>
                <a:latin typeface="OTNEJMQuadraat"/>
              </a:rPr>
              <a:t> reflux.</a:t>
            </a:r>
          </a:p>
          <a:p>
            <a:pPr algn="l" rtl="0">
              <a:buNone/>
            </a:pPr>
            <a:r>
              <a:rPr lang="en-US" b="0" i="0" u="none" strike="noStrike" baseline="0" dirty="0" smtClean="0">
                <a:solidFill>
                  <a:srgbClr val="000000"/>
                </a:solidFill>
                <a:latin typeface="OTNEJMQuadraat"/>
              </a:rPr>
              <a:t>Because trial results have been limited and inconsistent, the use of antimicrobial prophylaxis to prevent recurrences in children with reflux remains </a:t>
            </a:r>
            <a:r>
              <a:rPr lang="en-GB" b="0" i="0" u="none" strike="noStrike" baseline="0" dirty="0" smtClean="0">
                <a:solidFill>
                  <a:srgbClr val="000000"/>
                </a:solidFill>
                <a:latin typeface="OTNEJMQuadraat"/>
              </a:rPr>
              <a:t>controversial.</a:t>
            </a:r>
            <a:endParaRPr lang="ar-JO" dirty="0"/>
          </a:p>
        </p:txBody>
      </p:sp>
    </p:spTree>
    <p:extLst>
      <p:ext uri="{BB962C8B-B14F-4D97-AF65-F5344CB8AC3E}">
        <p14:creationId xmlns:p14="http://schemas.microsoft.com/office/powerpoint/2010/main" val="24085761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ar-JO" dirty="0"/>
          </a:p>
        </p:txBody>
      </p:sp>
      <p:sp>
        <p:nvSpPr>
          <p:cNvPr id="5" name="Content Placeholder 4"/>
          <p:cNvSpPr>
            <a:spLocks noGrp="1"/>
          </p:cNvSpPr>
          <p:nvPr>
            <p:ph idx="1"/>
          </p:nvPr>
        </p:nvSpPr>
        <p:spPr/>
        <p:txBody>
          <a:bodyPr>
            <a:normAutofit/>
          </a:bodyPr>
          <a:lstStyle/>
          <a:p>
            <a:pPr algn="l" rtl="0"/>
            <a:r>
              <a:rPr lang="en-GB" sz="2400" b="1" i="0" u="none" strike="noStrike" baseline="0" dirty="0" smtClean="0">
                <a:solidFill>
                  <a:srgbClr val="E91620"/>
                </a:solidFill>
                <a:latin typeface="OTNEJMScalaSansSmallLFCap-Bold"/>
              </a:rPr>
              <a:t>Methods</a:t>
            </a:r>
          </a:p>
          <a:p>
            <a:pPr algn="l" rtl="0"/>
            <a:r>
              <a:rPr lang="en-US" b="0" i="0" u="none" strike="noStrike" baseline="0" dirty="0" smtClean="0">
                <a:solidFill>
                  <a:srgbClr val="000000"/>
                </a:solidFill>
                <a:latin typeface="OTNEJMQuadraat"/>
              </a:rPr>
              <a:t>In this 2-year, multisite, randomized, placebo-controlled trial involving 607 children with </a:t>
            </a:r>
            <a:r>
              <a:rPr lang="en-US" b="0" i="0" u="none" strike="noStrike" baseline="0" dirty="0" err="1" smtClean="0">
                <a:solidFill>
                  <a:srgbClr val="000000"/>
                </a:solidFill>
                <a:latin typeface="OTNEJMQuadraat"/>
              </a:rPr>
              <a:t>vesicoureteral</a:t>
            </a:r>
            <a:r>
              <a:rPr lang="en-US" b="0" i="0" u="none" strike="noStrike" baseline="0" dirty="0" smtClean="0">
                <a:solidFill>
                  <a:srgbClr val="000000"/>
                </a:solidFill>
                <a:latin typeface="OTNEJMQuadraat"/>
              </a:rPr>
              <a:t> reflux that was diagnosed after a first or second febrile or symptomatic urinary tract infection, we evaluated the efficacy of </a:t>
            </a:r>
            <a:r>
              <a:rPr lang="en-US" b="0" i="0" u="none" strike="noStrike" baseline="0" dirty="0" err="1" smtClean="0">
                <a:solidFill>
                  <a:srgbClr val="000000"/>
                </a:solidFill>
                <a:latin typeface="OTNEJMQuadraat"/>
              </a:rPr>
              <a:t>trimethoprim–sulfamethoxazole</a:t>
            </a:r>
            <a:r>
              <a:rPr lang="en-US" b="0" i="0" u="none" strike="noStrike" baseline="0" dirty="0" smtClean="0">
                <a:solidFill>
                  <a:srgbClr val="000000"/>
                </a:solidFill>
                <a:latin typeface="OTNEJMQuadraat"/>
              </a:rPr>
              <a:t> prophylaxis in preventing recurrences (primary outcome). </a:t>
            </a:r>
          </a:p>
          <a:p>
            <a:pPr algn="l" rtl="0"/>
            <a:r>
              <a:rPr lang="en-US" b="0" i="0" u="none" strike="noStrike" baseline="0" dirty="0" smtClean="0">
                <a:solidFill>
                  <a:srgbClr val="000000"/>
                </a:solidFill>
                <a:latin typeface="OTNEJMQuadraat"/>
              </a:rPr>
              <a:t>Secondary outcomes were renal scarring, treatment failure      (a composite of recurrences and </a:t>
            </a:r>
            <a:r>
              <a:rPr lang="en-GB" b="0" i="0" u="none" strike="noStrike" baseline="0" dirty="0" smtClean="0">
                <a:solidFill>
                  <a:srgbClr val="000000"/>
                </a:solidFill>
                <a:latin typeface="OTNEJMQuadraat"/>
              </a:rPr>
              <a:t>scarring), and antimicrobial resistance.</a:t>
            </a:r>
            <a:endParaRPr lang="ar-JO" dirty="0"/>
          </a:p>
        </p:txBody>
      </p:sp>
    </p:spTree>
    <p:extLst>
      <p:ext uri="{BB962C8B-B14F-4D97-AF65-F5344CB8AC3E}">
        <p14:creationId xmlns:p14="http://schemas.microsoft.com/office/powerpoint/2010/main" val="1744692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ar-JO" dirty="0"/>
          </a:p>
        </p:txBody>
      </p:sp>
      <p:sp>
        <p:nvSpPr>
          <p:cNvPr id="5" name="Content Placeholder 4"/>
          <p:cNvSpPr>
            <a:spLocks noGrp="1"/>
          </p:cNvSpPr>
          <p:nvPr>
            <p:ph idx="1"/>
          </p:nvPr>
        </p:nvSpPr>
        <p:spPr/>
        <p:txBody>
          <a:bodyPr>
            <a:normAutofit fontScale="70000" lnSpcReduction="20000"/>
          </a:bodyPr>
          <a:lstStyle/>
          <a:p>
            <a:pPr algn="l" rtl="0">
              <a:buNone/>
            </a:pPr>
            <a:r>
              <a:rPr lang="en-GB" sz="2400" b="1" i="0" u="none" strike="noStrike" baseline="0" dirty="0" smtClean="0">
                <a:solidFill>
                  <a:srgbClr val="E91620"/>
                </a:solidFill>
                <a:latin typeface="OTNEJMScalaSansSmallLFCap-Bold"/>
              </a:rPr>
              <a:t>Results</a:t>
            </a:r>
          </a:p>
          <a:p>
            <a:pPr algn="l" rtl="0"/>
            <a:r>
              <a:rPr lang="en-US" b="0" i="0" u="none" strike="noStrike" baseline="0" dirty="0" smtClean="0">
                <a:solidFill>
                  <a:srgbClr val="000000"/>
                </a:solidFill>
                <a:latin typeface="OTNEJMQuadraat"/>
              </a:rPr>
              <a:t>Recurrent urinary tract infection developed in 39 of 302 children who received prophylaxis</a:t>
            </a:r>
          </a:p>
          <a:p>
            <a:pPr algn="l" rtl="0">
              <a:buNone/>
            </a:pPr>
            <a:r>
              <a:rPr lang="en-US" b="0" i="0" u="none" strike="noStrike" baseline="0" dirty="0" smtClean="0">
                <a:solidFill>
                  <a:srgbClr val="000000"/>
                </a:solidFill>
                <a:latin typeface="OTNEJMQuadraat"/>
              </a:rPr>
              <a:t>as compared with 72 of 305 children who received placebo </a:t>
            </a:r>
          </a:p>
          <a:p>
            <a:pPr algn="l" rtl="0">
              <a:buNone/>
            </a:pPr>
            <a:r>
              <a:rPr lang="en-US" b="0" i="0" u="none" strike="noStrike" baseline="0" dirty="0" smtClean="0">
                <a:solidFill>
                  <a:srgbClr val="000000"/>
                </a:solidFill>
                <a:latin typeface="OTNEJMQuadraat"/>
              </a:rPr>
              <a:t>(relative </a:t>
            </a:r>
            <a:r>
              <a:rPr lang="en-US" b="0" i="0" u="none" strike="noStrike" baseline="0" dirty="0" err="1" smtClean="0">
                <a:solidFill>
                  <a:srgbClr val="000000"/>
                </a:solidFill>
                <a:latin typeface="OTNEJMQuadraat"/>
              </a:rPr>
              <a:t>risk,0.55</a:t>
            </a:r>
            <a:r>
              <a:rPr lang="en-US" b="0" i="0" u="none" strike="noStrike" baseline="0" dirty="0" smtClean="0">
                <a:solidFill>
                  <a:srgbClr val="000000"/>
                </a:solidFill>
                <a:latin typeface="OTNEJMQuadraat"/>
              </a:rPr>
              <a:t>; 95% confidence interval [CI], 0.38 to 0.78). </a:t>
            </a:r>
          </a:p>
          <a:p>
            <a:pPr algn="l" rtl="0"/>
            <a:r>
              <a:rPr lang="en-US" b="0" i="0" u="none" strike="noStrike" baseline="0" dirty="0" smtClean="0">
                <a:solidFill>
                  <a:srgbClr val="000000"/>
                </a:solidFill>
                <a:latin typeface="OTNEJMQuadraat"/>
              </a:rPr>
              <a:t>Prophylaxis reduced the risk of recurrences by 50% (hazard ratio, 0.50; 95% CI, 0.34 to 0.74) </a:t>
            </a:r>
          </a:p>
          <a:p>
            <a:pPr algn="l" rtl="0">
              <a:buNone/>
            </a:pPr>
            <a:r>
              <a:rPr lang="en-US" b="0" i="0" u="none" strike="noStrike" baseline="0" dirty="0" smtClean="0">
                <a:solidFill>
                  <a:srgbClr val="000000"/>
                </a:solidFill>
                <a:latin typeface="OTNEJMQuadraat"/>
              </a:rPr>
              <a:t>and was particularly effective in children whose index infection was febrile (hazard ratio, 0.41; 95% CI, 0.26 to 0.64) </a:t>
            </a:r>
          </a:p>
          <a:p>
            <a:pPr algn="l" rtl="0">
              <a:buNone/>
            </a:pPr>
            <a:r>
              <a:rPr lang="en-US" b="0" i="0" u="none" strike="noStrike" baseline="0" dirty="0" smtClean="0">
                <a:solidFill>
                  <a:srgbClr val="000000"/>
                </a:solidFill>
                <a:latin typeface="OTNEJMQuadraat"/>
              </a:rPr>
              <a:t>and in those with baseline bladder and bowel dysfunction (hazard ratio, 0.21; 95% CI, 0.08 to 0.58). </a:t>
            </a:r>
          </a:p>
          <a:p>
            <a:pPr algn="l" rtl="0"/>
            <a:r>
              <a:rPr lang="en-US" b="0" i="0" u="none" strike="noStrike" baseline="0" dirty="0" smtClean="0">
                <a:solidFill>
                  <a:srgbClr val="000000"/>
                </a:solidFill>
                <a:latin typeface="OTNEJMQuadraat"/>
              </a:rPr>
              <a:t>The occurrence of renal scarring did not differ significantly between the prophylaxis and placebo groups (11.9% and 10.2%, respectively).</a:t>
            </a:r>
          </a:p>
          <a:p>
            <a:pPr algn="l" rtl="0"/>
            <a:r>
              <a:rPr lang="en-US" b="0" i="0" u="none" strike="noStrike" baseline="0" dirty="0" smtClean="0">
                <a:solidFill>
                  <a:srgbClr val="000000"/>
                </a:solidFill>
                <a:latin typeface="OTNEJMQuadraat"/>
              </a:rPr>
              <a:t>Among 87 children with a first recurrence caused by </a:t>
            </a:r>
            <a:r>
              <a:rPr lang="en-US" b="0" i="1" u="none" strike="noStrike" baseline="0" dirty="0" smtClean="0">
                <a:solidFill>
                  <a:srgbClr val="000000"/>
                </a:solidFill>
                <a:latin typeface="OTNEJMQuadraat-Italic"/>
              </a:rPr>
              <a:t>Escherichia coli</a:t>
            </a:r>
            <a:r>
              <a:rPr lang="en-US" b="0" i="0" u="none" strike="noStrike" baseline="0" dirty="0" smtClean="0">
                <a:solidFill>
                  <a:srgbClr val="000000"/>
                </a:solidFill>
                <a:latin typeface="OTNEJMQuadraat"/>
              </a:rPr>
              <a:t>, the proportion of isolates that were resistant to </a:t>
            </a:r>
            <a:r>
              <a:rPr lang="en-US" b="0" i="0" u="none" strike="noStrike" baseline="0" dirty="0" err="1" smtClean="0">
                <a:solidFill>
                  <a:srgbClr val="000000"/>
                </a:solidFill>
                <a:latin typeface="OTNEJMQuadraat"/>
              </a:rPr>
              <a:t>trimethoprim–sulfamethoxazole</a:t>
            </a:r>
            <a:r>
              <a:rPr lang="en-US" b="0" i="0" u="none" strike="noStrike" baseline="0" dirty="0" smtClean="0">
                <a:solidFill>
                  <a:srgbClr val="000000"/>
                </a:solidFill>
                <a:latin typeface="OTNEJMQuadraat"/>
              </a:rPr>
              <a:t> was 63% in the prophylaxis group and 19% in the placebo group.</a:t>
            </a:r>
            <a:endParaRPr lang="ar-JO" dirty="0"/>
          </a:p>
        </p:txBody>
      </p:sp>
    </p:spTree>
    <p:extLst>
      <p:ext uri="{BB962C8B-B14F-4D97-AF65-F5344CB8AC3E}">
        <p14:creationId xmlns:p14="http://schemas.microsoft.com/office/powerpoint/2010/main" val="1548983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buNone/>
            </a:pPr>
            <a:r>
              <a:rPr lang="en-US" b="1" dirty="0" smtClean="0">
                <a:solidFill>
                  <a:srgbClr val="FF0000"/>
                </a:solidFill>
              </a:rPr>
              <a:t>Conclusions</a:t>
            </a:r>
          </a:p>
          <a:p>
            <a:pPr algn="l" rtl="0"/>
            <a:r>
              <a:rPr lang="en-US" dirty="0" smtClean="0"/>
              <a:t>Among children with </a:t>
            </a:r>
            <a:r>
              <a:rPr lang="en-US" dirty="0" err="1" smtClean="0"/>
              <a:t>vesicoureteral</a:t>
            </a:r>
            <a:r>
              <a:rPr lang="en-US" dirty="0" smtClean="0"/>
              <a:t> reflux after urinary tract infection, antimicrobial prophylaxis was associated with a substantially reduced risk of recurrence but not of renal scarring.</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r>
              <a:rPr lang="en-US" dirty="0" err="1" smtClean="0"/>
              <a:t>Vesicoureteral</a:t>
            </a:r>
            <a:r>
              <a:rPr lang="en-US" dirty="0" smtClean="0"/>
              <a:t> reflux is present in one third of children presenting with febrile urinary tract infection and has been associated with a heightened risk of renal scarring</a:t>
            </a:r>
          </a:p>
          <a:p>
            <a:pPr algn="l" rtl="0"/>
            <a:r>
              <a:rPr lang="en-US" dirty="0" smtClean="0"/>
              <a:t>Early randomized, controlled trials that compared </a:t>
            </a:r>
            <a:r>
              <a:rPr lang="en-US" dirty="0" err="1" smtClean="0"/>
              <a:t>antireflux</a:t>
            </a:r>
            <a:r>
              <a:rPr lang="en-US" dirty="0" smtClean="0"/>
              <a:t> surgery with antimicrobial prophylaxis showed no significant differences in the rates of recurrent urinary tract infection (recurrences) and renal scarring.</a:t>
            </a:r>
          </a:p>
          <a:p>
            <a:pPr algn="l" rtl="0"/>
            <a:r>
              <a:rPr lang="en-US" dirty="0" smtClean="0"/>
              <a:t>however, the lack of a placebo or observation group precluded a determination that either surgery or prophylaxis was effective.</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r>
              <a:rPr lang="en-US" dirty="0" smtClean="0"/>
              <a:t>Methods</a:t>
            </a:r>
            <a:endParaRPr lang="en-US" dirty="0"/>
          </a:p>
        </p:txBody>
      </p:sp>
      <p:sp>
        <p:nvSpPr>
          <p:cNvPr id="5" name="Content Placeholder 4"/>
          <p:cNvSpPr>
            <a:spLocks noGrp="1"/>
          </p:cNvSpPr>
          <p:nvPr>
            <p:ph idx="1"/>
          </p:nvPr>
        </p:nvSpPr>
        <p:spPr/>
        <p:txBody>
          <a:bodyPr>
            <a:normAutofit/>
          </a:bodyPr>
          <a:lstStyle/>
          <a:p>
            <a:pPr algn="l" rtl="0"/>
            <a:r>
              <a:rPr lang="en-US" b="1" dirty="0" smtClean="0"/>
              <a:t>Study Design and Oversight</a:t>
            </a:r>
          </a:p>
          <a:p>
            <a:pPr algn="l" rtl="0">
              <a:buNone/>
            </a:pPr>
            <a:r>
              <a:rPr lang="en-US" dirty="0" smtClean="0"/>
              <a:t>The study was a </a:t>
            </a:r>
            <a:r>
              <a:rPr lang="en-US" u="sng" dirty="0" smtClean="0"/>
              <a:t>randomized</a:t>
            </a:r>
            <a:r>
              <a:rPr lang="en-US" dirty="0" smtClean="0"/>
              <a:t>, </a:t>
            </a:r>
            <a:r>
              <a:rPr lang="en-US" u="sng" dirty="0" smtClean="0"/>
              <a:t>double-blind</a:t>
            </a:r>
            <a:r>
              <a:rPr lang="en-US" dirty="0" smtClean="0"/>
              <a:t>, </a:t>
            </a:r>
            <a:r>
              <a:rPr lang="en-US" u="sng" dirty="0" smtClean="0"/>
              <a:t>placebo- controlled </a:t>
            </a:r>
            <a:r>
              <a:rPr lang="en-US" dirty="0" smtClean="0"/>
              <a:t>trial of prophylaxis with </a:t>
            </a:r>
            <a:r>
              <a:rPr lang="en-US" dirty="0" err="1" smtClean="0"/>
              <a:t>trimethoprim</a:t>
            </a:r>
            <a:r>
              <a:rPr lang="en-US" dirty="0" smtClean="0"/>
              <a:t>– </a:t>
            </a:r>
            <a:r>
              <a:rPr lang="en-US" dirty="0" err="1" smtClean="0"/>
              <a:t>sulfamethoxazole</a:t>
            </a:r>
            <a:r>
              <a:rPr lang="en-US" dirty="0" smtClean="0"/>
              <a:t> (</a:t>
            </a:r>
            <a:r>
              <a:rPr lang="en-US" dirty="0" err="1" smtClean="0"/>
              <a:t>Sulfatrim</a:t>
            </a:r>
            <a:r>
              <a:rPr lang="en-US" dirty="0" smtClean="0"/>
              <a:t> Pediatric suspension from </a:t>
            </a:r>
            <a:r>
              <a:rPr lang="en-US" dirty="0" err="1" smtClean="0"/>
              <a:t>Actavis</a:t>
            </a:r>
            <a:r>
              <a:rPr lang="en-US" dirty="0" smtClean="0"/>
              <a:t> and </a:t>
            </a:r>
            <a:r>
              <a:rPr lang="en-US" dirty="0" err="1" smtClean="0"/>
              <a:t>Sulfamethoxazole</a:t>
            </a:r>
            <a:r>
              <a:rPr lang="en-US" dirty="0" smtClean="0"/>
              <a:t> and </a:t>
            </a:r>
            <a:r>
              <a:rPr lang="en-US" dirty="0" err="1" smtClean="0"/>
              <a:t>Trimethoprim</a:t>
            </a:r>
            <a:r>
              <a:rPr lang="en-US" dirty="0" smtClean="0"/>
              <a:t> Oral Suspension from Hi-Tech </a:t>
            </a:r>
            <a:r>
              <a:rPr lang="en-US" dirty="0" err="1" smtClean="0"/>
              <a:t>Pharmacal</a:t>
            </a:r>
            <a:r>
              <a:rPr lang="en-US" dirty="0" smtClean="0"/>
              <a:t>) </a:t>
            </a:r>
            <a:r>
              <a:rPr lang="en-US" u="sng" dirty="0" smtClean="0"/>
              <a:t>in children with </a:t>
            </a:r>
            <a:r>
              <a:rPr lang="en-US" u="sng" dirty="0" err="1" smtClean="0"/>
              <a:t>vesicoureteral</a:t>
            </a:r>
            <a:r>
              <a:rPr lang="en-US" u="sng" dirty="0" smtClean="0"/>
              <a:t> reflux that was diagnosed after a first or second febrile or symptomatic urinary tract infection </a:t>
            </a:r>
            <a:r>
              <a:rPr lang="en-US" dirty="0" smtClean="0"/>
              <a:t>(index infection).</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dirty="0" smtClean="0"/>
              <a:t>The project steering committee designed the trial, which was sponsored by the National Institute of Diabetes and Digestive and Kidney Diseases (NIDDK) and was conducted under an Investigational New Drug application (number 75,739) to the Food and Drug Administration.</a:t>
            </a:r>
          </a:p>
          <a:p>
            <a:pPr algn="l" rtl="0">
              <a:buNone/>
            </a:pPr>
            <a:r>
              <a:rPr lang="en-US" dirty="0" smtClean="0"/>
              <a:t>The study rationale and design have been published previously, and the protocol is available with the full text of this article at NEJM.org.</a:t>
            </a:r>
          </a:p>
          <a:p>
            <a:pPr algn="l" rtl="0">
              <a:buNone/>
            </a:pPr>
            <a:r>
              <a:rPr lang="en-US" dirty="0" smtClean="0"/>
              <a:t>The writing group wrote the manuscript and vouches for the completeness and accuracy of the data and analyses and the fidelity of the study to the protocol.</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buNone/>
            </a:pPr>
            <a:r>
              <a:rPr lang="en-US" dirty="0" smtClean="0"/>
              <a:t>We enrolled children at </a:t>
            </a:r>
            <a:r>
              <a:rPr lang="en-US" u="sng" dirty="0" smtClean="0"/>
              <a:t>19 clinical sites </a:t>
            </a:r>
            <a:r>
              <a:rPr lang="en-US" dirty="0" smtClean="0"/>
              <a:t>across the United States who were </a:t>
            </a:r>
            <a:r>
              <a:rPr lang="en-US" u="sng" dirty="0" smtClean="0"/>
              <a:t>2 to 71 months of age </a:t>
            </a:r>
            <a:r>
              <a:rPr lang="en-US" dirty="0" smtClean="0"/>
              <a:t>and had </a:t>
            </a:r>
            <a:r>
              <a:rPr lang="en-US" u="sng" dirty="0" smtClean="0"/>
              <a:t>grade I to IV </a:t>
            </a:r>
            <a:r>
              <a:rPr lang="en-US" u="sng" dirty="0" err="1" smtClean="0"/>
              <a:t>vesicoureteral</a:t>
            </a:r>
            <a:r>
              <a:rPr lang="en-US" u="sng" dirty="0" smtClean="0"/>
              <a:t> reflux</a:t>
            </a:r>
            <a:r>
              <a:rPr lang="en-US" dirty="0" smtClean="0"/>
              <a:t>.</a:t>
            </a:r>
          </a:p>
          <a:p>
            <a:pPr algn="l" rtl="0">
              <a:buNone/>
            </a:pPr>
            <a:r>
              <a:rPr lang="en-US" dirty="0" smtClean="0"/>
              <a:t>We excluded children whose </a:t>
            </a:r>
            <a:r>
              <a:rPr lang="en-US" u="sng" dirty="0" smtClean="0"/>
              <a:t>index infection occurred more than 112 days before randomization</a:t>
            </a:r>
            <a:r>
              <a:rPr lang="en-US" dirty="0" smtClean="0"/>
              <a:t> and children with </a:t>
            </a:r>
            <a:r>
              <a:rPr lang="en-US" u="sng" dirty="0" smtClean="0"/>
              <a:t>coexisting urologic anomalies</a:t>
            </a:r>
            <a:r>
              <a:rPr lang="en-US" dirty="0" smtClean="0"/>
              <a:t>, </a:t>
            </a:r>
            <a:r>
              <a:rPr lang="en-US" u="sng" dirty="0" smtClean="0"/>
              <a:t>contraindications for the use of </a:t>
            </a:r>
            <a:r>
              <a:rPr lang="en-US" u="sng" dirty="0" err="1" smtClean="0"/>
              <a:t>trimethoprim-sulfamethoxazole</a:t>
            </a:r>
            <a:r>
              <a:rPr lang="en-US" dirty="0" smtClean="0"/>
              <a:t>, or </a:t>
            </a:r>
            <a:r>
              <a:rPr lang="en-US" u="sng" dirty="0" smtClean="0"/>
              <a:t>certain medical conditions</a:t>
            </a:r>
            <a:endParaRPr lang="en-US" u="sng" dirty="0"/>
          </a:p>
        </p:txBody>
      </p:sp>
    </p:spTree>
    <p:extLst>
      <p:ext uri="{BB962C8B-B14F-4D97-AF65-F5344CB8AC3E}">
        <p14:creationId xmlns:p14="http://schemas.microsoft.com/office/powerpoint/2010/main" val="13957123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dirty="0" smtClean="0"/>
              <a:t>We </a:t>
            </a:r>
            <a:r>
              <a:rPr lang="en-US" u="sng" dirty="0" smtClean="0"/>
              <a:t>followed the children for 2 years </a:t>
            </a:r>
            <a:r>
              <a:rPr lang="en-US" dirty="0" smtClean="0"/>
              <a:t>to ascertain the primary outcome of febrile or symptomatic recurrence and secondary outcomes of renal scarring, failure of prophylaxis, and antimicrobial resistance.</a:t>
            </a:r>
          </a:p>
          <a:p>
            <a:pPr algn="l" rtl="0">
              <a:buNone/>
            </a:pPr>
            <a:r>
              <a:rPr lang="en-US" dirty="0" smtClean="0"/>
              <a:t>We also </a:t>
            </a:r>
            <a:r>
              <a:rPr lang="en-US" u="sng" dirty="0" smtClean="0"/>
              <a:t>assessed bladder and bowel dysfunction</a:t>
            </a:r>
            <a:r>
              <a:rPr lang="en-US" dirty="0" smtClean="0"/>
              <a:t> according to a standardized measure.</a:t>
            </a:r>
          </a:p>
          <a:p>
            <a:pPr algn="l" rtl="0">
              <a:buNone/>
            </a:pPr>
            <a:r>
              <a:rPr lang="en-US" dirty="0" smtClean="0"/>
              <a:t>An NIDDK data and safety monitoring board and an institutional review board at each site approved the protocol. </a:t>
            </a:r>
          </a:p>
          <a:p>
            <a:pPr algn="l" rtl="0">
              <a:buNone/>
            </a:pPr>
            <a:r>
              <a:rPr lang="en-US" dirty="0" smtClean="0"/>
              <a:t>Parents or legal guardians of the children provided written informed consent before enrollment.</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r>
              <a:rPr lang="en-US" b="1" dirty="0" smtClean="0"/>
              <a:t>Randomization</a:t>
            </a:r>
          </a:p>
          <a:p>
            <a:pPr algn="l" rtl="0">
              <a:buNone/>
            </a:pPr>
            <a:r>
              <a:rPr lang="en-US" dirty="0" smtClean="0"/>
              <a:t>Randomization was performed in permuted blocks, stratified according to site.</a:t>
            </a:r>
          </a:p>
          <a:p>
            <a:pPr algn="l" rtl="0">
              <a:buNone/>
            </a:pPr>
            <a:r>
              <a:rPr lang="en-US" dirty="0" smtClean="0"/>
              <a:t>Data management and statistical analyses were performed by a data-coordinating center at the University of North Carolina at Chapel Hill.</a:t>
            </a:r>
          </a:p>
        </p:txBody>
      </p:sp>
    </p:spTree>
    <p:extLst>
      <p:ext uri="{BB962C8B-B14F-4D97-AF65-F5344CB8AC3E}">
        <p14:creationId xmlns:p14="http://schemas.microsoft.com/office/powerpoint/2010/main" val="1395712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buNone/>
            </a:pPr>
            <a:r>
              <a:rPr lang="en-US" dirty="0" smtClean="0"/>
              <a:t>We randomly assigned children to receive daily </a:t>
            </a:r>
            <a:r>
              <a:rPr lang="en-US" u="sng" dirty="0" err="1" smtClean="0"/>
              <a:t>trimethoprim</a:t>
            </a:r>
            <a:r>
              <a:rPr lang="en-US" u="sng" dirty="0" smtClean="0"/>
              <a:t>– </a:t>
            </a:r>
            <a:r>
              <a:rPr lang="en-US" u="sng" dirty="0" err="1" smtClean="0"/>
              <a:t>sulfamethoxazole</a:t>
            </a:r>
            <a:r>
              <a:rPr lang="en-US" u="sng" dirty="0" smtClean="0"/>
              <a:t> suspension</a:t>
            </a:r>
            <a:r>
              <a:rPr lang="en-US" dirty="0" smtClean="0"/>
              <a:t> (3 mg of </a:t>
            </a:r>
            <a:r>
              <a:rPr lang="en-US" dirty="0" err="1" smtClean="0"/>
              <a:t>trimethoprim</a:t>
            </a:r>
            <a:r>
              <a:rPr lang="en-US" dirty="0" smtClean="0"/>
              <a:t> plus 15 mg of </a:t>
            </a:r>
            <a:r>
              <a:rPr lang="en-US" dirty="0" err="1" smtClean="0"/>
              <a:t>sulfamethoxazole</a:t>
            </a:r>
            <a:r>
              <a:rPr lang="en-US" dirty="0" smtClean="0"/>
              <a:t> per kilogram of body weight) or </a:t>
            </a:r>
            <a:r>
              <a:rPr lang="en-US" u="sng" dirty="0" smtClean="0"/>
              <a:t>placebo</a:t>
            </a:r>
            <a:r>
              <a:rPr lang="en-US" dirty="0" smtClean="0"/>
              <a:t> (prepared by UPM Pharmaceuticals) that was nearly identical in color, smell, taste, and consistency.</a:t>
            </a:r>
          </a:p>
          <a:p>
            <a:pPr algn="l" rtl="0">
              <a:buNone/>
            </a:pPr>
            <a:endParaRPr lang="en-US" dirty="0" smtClean="0"/>
          </a:p>
          <a:p>
            <a:pPr algn="l" rtl="0">
              <a:buNone/>
            </a:pPr>
            <a:r>
              <a:rPr lang="en-US" dirty="0" smtClean="0"/>
              <a:t>Four persons at the data-coordinating center managed the linkage of study-group assignments with study medications; the data management software confirmed the eligibility of each child and generated assignments to coded bottles of study medication.</a:t>
            </a:r>
          </a:p>
          <a:p>
            <a:pPr algn="l" rtl="0">
              <a:buNone/>
            </a:pPr>
            <a:endParaRPr lang="en-US" dirty="0"/>
          </a:p>
        </p:txBody>
      </p:sp>
    </p:spTree>
    <p:extLst>
      <p:ext uri="{BB962C8B-B14F-4D97-AF65-F5344CB8AC3E}">
        <p14:creationId xmlns:p14="http://schemas.microsoft.com/office/powerpoint/2010/main" val="13957123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fontScale="92500"/>
          </a:bodyPr>
          <a:lstStyle/>
          <a:p>
            <a:pPr algn="l" rtl="0"/>
            <a:r>
              <a:rPr lang="en-US" b="1" dirty="0" smtClean="0"/>
              <a:t>Study Procedures</a:t>
            </a:r>
          </a:p>
          <a:p>
            <a:pPr algn="l" rtl="0">
              <a:buNone/>
            </a:pPr>
            <a:r>
              <a:rPr lang="en-US" dirty="0" smtClean="0"/>
              <a:t>Urine specimens from children who were </a:t>
            </a:r>
            <a:r>
              <a:rPr lang="en-US" u="sng" dirty="0" smtClean="0"/>
              <a:t>not toilet trained</a:t>
            </a:r>
            <a:r>
              <a:rPr lang="en-US" dirty="0" smtClean="0"/>
              <a:t> were obtained by means of </a:t>
            </a:r>
            <a:r>
              <a:rPr lang="en-US" u="sng" dirty="0" smtClean="0"/>
              <a:t>catheterization or </a:t>
            </a:r>
            <a:r>
              <a:rPr lang="en-US" u="sng" dirty="0" err="1" smtClean="0"/>
              <a:t>suprapubic</a:t>
            </a:r>
            <a:r>
              <a:rPr lang="en-US" u="sng" dirty="0" smtClean="0"/>
              <a:t> aspiration</a:t>
            </a:r>
            <a:r>
              <a:rPr lang="en-US" dirty="0" smtClean="0"/>
              <a:t>; bag-collected specimens were not permitted.</a:t>
            </a:r>
          </a:p>
          <a:p>
            <a:pPr algn="l" rtl="0">
              <a:buNone/>
            </a:pPr>
            <a:endParaRPr lang="en-US" u="sng" dirty="0" smtClean="0"/>
          </a:p>
          <a:p>
            <a:pPr algn="l" rtl="0">
              <a:buNone/>
            </a:pPr>
            <a:r>
              <a:rPr lang="en-US" u="sng" dirty="0" smtClean="0"/>
              <a:t>Clean, voided specimens</a:t>
            </a:r>
            <a:r>
              <a:rPr lang="en-US" dirty="0" smtClean="0"/>
              <a:t> were collected from </a:t>
            </a:r>
            <a:r>
              <a:rPr lang="en-US" u="sng" dirty="0" smtClean="0"/>
              <a:t>toilet-trained</a:t>
            </a:r>
            <a:r>
              <a:rPr lang="en-US" dirty="0" smtClean="0"/>
              <a:t> children.</a:t>
            </a:r>
          </a:p>
          <a:p>
            <a:pPr algn="l" rtl="0">
              <a:buNone/>
            </a:pPr>
            <a:endParaRPr lang="en-US" dirty="0" smtClean="0"/>
          </a:p>
          <a:p>
            <a:pPr algn="l" rtl="0">
              <a:buNone/>
            </a:pPr>
            <a:r>
              <a:rPr lang="en-US" dirty="0" smtClean="0"/>
              <a:t>Index and outcome infections met stringent </a:t>
            </a:r>
            <a:r>
              <a:rPr lang="en-US" u="sng" dirty="0" smtClean="0"/>
              <a:t>diagnostic criteria </a:t>
            </a:r>
            <a:r>
              <a:rPr lang="en-US" dirty="0" smtClean="0"/>
              <a:t>that included evidence of </a:t>
            </a:r>
            <a:r>
              <a:rPr lang="en-US" u="sng" dirty="0" err="1" smtClean="0"/>
              <a:t>pyuria</a:t>
            </a:r>
            <a:r>
              <a:rPr lang="en-US" u="sng" dirty="0" smtClean="0"/>
              <a:t> on urinalysis</a:t>
            </a:r>
            <a:r>
              <a:rPr lang="en-US" dirty="0" smtClean="0"/>
              <a:t>, </a:t>
            </a:r>
            <a:r>
              <a:rPr lang="en-US" u="sng" dirty="0" smtClean="0"/>
              <a:t>culture-proven infection</a:t>
            </a:r>
            <a:r>
              <a:rPr lang="en-US" dirty="0" smtClean="0"/>
              <a:t>, and </a:t>
            </a:r>
            <a:r>
              <a:rPr lang="en-US" u="sng" dirty="0" smtClean="0"/>
              <a:t>fever</a:t>
            </a:r>
            <a:r>
              <a:rPr lang="en-US" dirty="0" smtClean="0"/>
              <a:t> (≥38°C) or urinary tract </a:t>
            </a:r>
            <a:r>
              <a:rPr lang="en-US" u="sng" dirty="0" smtClean="0"/>
              <a:t>symptoms within 24 hours</a:t>
            </a:r>
            <a:r>
              <a:rPr lang="en-US" dirty="0" smtClean="0"/>
              <a:t> before or after urine collection.</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dirty="0" smtClean="0"/>
              <a:t>Renal scanning with technetium-</a:t>
            </a:r>
            <a:r>
              <a:rPr lang="en-US" dirty="0" err="1" smtClean="0"/>
              <a:t>99m</a:t>
            </a:r>
            <a:r>
              <a:rPr lang="en-US" dirty="0" smtClean="0"/>
              <a:t>–labeled </a:t>
            </a:r>
            <a:r>
              <a:rPr lang="en-US" dirty="0" err="1" smtClean="0"/>
              <a:t>dimercaptosuccinic</a:t>
            </a:r>
            <a:r>
              <a:rPr lang="en-US" dirty="0" smtClean="0"/>
              <a:t> acid was performed at baseline and after 1 and 2 years.</a:t>
            </a:r>
          </a:p>
          <a:p>
            <a:pPr algn="l" rtl="0">
              <a:buNone/>
            </a:pPr>
            <a:r>
              <a:rPr lang="en-US" dirty="0" smtClean="0"/>
              <a:t>Two pediatric nuclear-medicine physicians assessed the extent of renal cortical defects </a:t>
            </a:r>
            <a:r>
              <a:rPr lang="en-US" dirty="0" err="1" smtClean="0"/>
              <a:t>semiquantitatively</a:t>
            </a:r>
            <a:r>
              <a:rPr lang="en-US" dirty="0" smtClean="0"/>
              <a:t> by dividing the cortex into 12 segments and determined severity on the basis of the number of segments affected.</a:t>
            </a:r>
          </a:p>
          <a:p>
            <a:pPr algn="l" rtl="0">
              <a:buNone/>
            </a:pPr>
            <a:r>
              <a:rPr lang="en-US" u="sng" dirty="0" smtClean="0"/>
              <a:t>Treatment failure </a:t>
            </a:r>
            <a:r>
              <a:rPr lang="en-US" dirty="0" smtClean="0"/>
              <a:t>was defined as </a:t>
            </a:r>
            <a:r>
              <a:rPr lang="en-US" u="sng" dirty="0" smtClean="0"/>
              <a:t>two febrile recurrences</a:t>
            </a:r>
            <a:r>
              <a:rPr lang="en-US" dirty="0" smtClean="0"/>
              <a:t>, </a:t>
            </a:r>
            <a:r>
              <a:rPr lang="en-US" u="sng" dirty="0" smtClean="0"/>
              <a:t>one febrile and three symptomatic recurrences</a:t>
            </a:r>
            <a:r>
              <a:rPr lang="en-US" dirty="0" smtClean="0"/>
              <a:t>, or </a:t>
            </a:r>
            <a:r>
              <a:rPr lang="en-US" u="sng" dirty="0" smtClean="0"/>
              <a:t>four symptomatic recurrences </a:t>
            </a:r>
            <a:r>
              <a:rPr lang="en-US" dirty="0" smtClean="0"/>
              <a:t>over the course of the study or as </a:t>
            </a:r>
            <a:r>
              <a:rPr lang="en-US" u="sng" dirty="0" smtClean="0"/>
              <a:t>new or worsening scarring at 1 year</a:t>
            </a:r>
            <a:endParaRPr lang="en-US" u="sng" dirty="0"/>
          </a:p>
        </p:txBody>
      </p:sp>
    </p:spTree>
    <p:extLst>
      <p:ext uri="{BB962C8B-B14F-4D97-AF65-F5344CB8AC3E}">
        <p14:creationId xmlns:p14="http://schemas.microsoft.com/office/powerpoint/2010/main" val="13957123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buNone/>
            </a:pPr>
            <a:r>
              <a:rPr lang="en-US" dirty="0" smtClean="0"/>
              <a:t>At baseline, after the occurrence of treatment failure, and at 24 months, we obtained </a:t>
            </a:r>
            <a:r>
              <a:rPr lang="en-US" u="sng" dirty="0" smtClean="0"/>
              <a:t>rectal swabs</a:t>
            </a:r>
            <a:r>
              <a:rPr lang="en-US" dirty="0" smtClean="0"/>
              <a:t>, which were tested in a central laboratory for </a:t>
            </a:r>
            <a:r>
              <a:rPr lang="en-US" u="sng" dirty="0" smtClean="0"/>
              <a:t>resistance of </a:t>
            </a:r>
            <a:r>
              <a:rPr lang="en-US" i="1" u="sng" dirty="0" smtClean="0"/>
              <a:t>Escherichia coli </a:t>
            </a:r>
            <a:r>
              <a:rPr lang="en-US" i="1" dirty="0" smtClean="0"/>
              <a:t>isolates to </a:t>
            </a:r>
            <a:r>
              <a:rPr lang="en-US" i="1" dirty="0" err="1" smtClean="0"/>
              <a:t>trimethoprim</a:t>
            </a:r>
            <a:r>
              <a:rPr lang="en-US" i="1" dirty="0" smtClean="0"/>
              <a:t>– </a:t>
            </a:r>
            <a:r>
              <a:rPr lang="en-US" dirty="0" err="1" smtClean="0"/>
              <a:t>sulfamethoxazole</a:t>
            </a:r>
            <a:endParaRPr lang="en-US" dirty="0" smtClean="0"/>
          </a:p>
          <a:p>
            <a:pPr algn="l" rtl="0">
              <a:buNone/>
            </a:pPr>
            <a:r>
              <a:rPr lang="en-US" dirty="0" smtClean="0"/>
              <a:t>We also assessed, at local laboratories, resistance among pathogens identified in children with recurrences</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b="1" dirty="0" smtClean="0"/>
              <a:t>Statistical Analysis</a:t>
            </a:r>
          </a:p>
          <a:p>
            <a:pPr algn="l" rtl="0">
              <a:buNone/>
            </a:pPr>
            <a:r>
              <a:rPr lang="en-US" dirty="0" smtClean="0"/>
              <a:t>We estimated that a sample of 300 children in each study group would provide at least 80% power to detect a reduction in the proportion of children with febrile or symptomatic recurrences during a 2-year follow-up period from 20% in the placebo group to 10% in the </a:t>
            </a:r>
            <a:r>
              <a:rPr lang="en-US" dirty="0" err="1" smtClean="0"/>
              <a:t>trimethoprim–sulfamethoxazole</a:t>
            </a:r>
            <a:r>
              <a:rPr lang="en-US" dirty="0" smtClean="0"/>
              <a:t> group, at a two-sided alpha level of 0.05.</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fontScale="92500" lnSpcReduction="10000"/>
          </a:bodyPr>
          <a:lstStyle/>
          <a:p>
            <a:pPr algn="l" rtl="0">
              <a:buNone/>
            </a:pPr>
            <a:r>
              <a:rPr lang="en-US" dirty="0" smtClean="0"/>
              <a:t>Our a priori plan called for an intention to-treat analysis of recurrences, stratified according to site, with the use of a Cochran–Mantel– </a:t>
            </a:r>
            <a:r>
              <a:rPr lang="en-US" dirty="0" err="1" smtClean="0"/>
              <a:t>Haenszel</a:t>
            </a:r>
            <a:r>
              <a:rPr lang="en-US" dirty="0" smtClean="0"/>
              <a:t> test with missing outcomes imputed as events, as well as time-to-event analyses with the use of a stratified log-rank test.</a:t>
            </a:r>
          </a:p>
          <a:p>
            <a:pPr algn="l" rtl="0">
              <a:buNone/>
            </a:pPr>
            <a:r>
              <a:rPr lang="en-US" dirty="0" smtClean="0"/>
              <a:t>We used Kaplan–Meier estimates to describe the proportions of children who had febrile or symptomatic recurrences or who met the criteria for treatment failure.</a:t>
            </a:r>
          </a:p>
          <a:p>
            <a:pPr algn="l" rtl="0">
              <a:buNone/>
            </a:pPr>
            <a:r>
              <a:rPr lang="en-US" dirty="0" smtClean="0"/>
              <a:t>We used Cox models both in analyses of treatment effects according to age, sex, severity of reflux, and other factors and in analyses that were controlled for multiple factors.</a:t>
            </a:r>
          </a:p>
          <a:p>
            <a:pPr algn="l" rtl="0">
              <a:buNone/>
            </a:pPr>
            <a:r>
              <a:rPr lang="en-US" dirty="0" smtClean="0"/>
              <a:t>We used Fisher’s exact test to compare adverse events in the two study groups.</a:t>
            </a:r>
          </a:p>
          <a:p>
            <a:pPr algn="l" rtl="0">
              <a:buNone/>
            </a:pPr>
            <a:endParaRPr lang="en-US" dirty="0"/>
          </a:p>
        </p:txBody>
      </p:sp>
    </p:spTree>
    <p:extLst>
      <p:ext uri="{BB962C8B-B14F-4D97-AF65-F5344CB8AC3E}">
        <p14:creationId xmlns:p14="http://schemas.microsoft.com/office/powerpoint/2010/main" val="1395712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buNone/>
            </a:pPr>
            <a:r>
              <a:rPr lang="en-US" dirty="0" smtClean="0"/>
              <a:t>Reported P values have not been adjusted for multiple comparisons; a P value of less than 0.046 was considered to indicate statistical significance for the primary outcome.</a:t>
            </a:r>
          </a:p>
          <a:p>
            <a:pPr algn="l" rtl="0">
              <a:buNone/>
            </a:pPr>
            <a:r>
              <a:rPr lang="en-US" dirty="0" smtClean="0"/>
              <a:t>Sensitivity analyses of febrile or symptomatic recurrences were performed, first, by including children for whom outcome data were missing and classifying them as not having had an event and, second, by omitting such children from the analyses.</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r>
              <a:rPr lang="en-US" b="1" dirty="0" smtClean="0"/>
              <a:t>Results</a:t>
            </a:r>
            <a:br>
              <a:rPr lang="en-US" b="1" dirty="0" smtClean="0"/>
            </a:br>
            <a:endParaRPr lang="en-US" dirty="0"/>
          </a:p>
        </p:txBody>
      </p:sp>
      <p:sp>
        <p:nvSpPr>
          <p:cNvPr id="5" name="Content Placeholder 4"/>
          <p:cNvSpPr>
            <a:spLocks noGrp="1"/>
          </p:cNvSpPr>
          <p:nvPr>
            <p:ph idx="1"/>
          </p:nvPr>
        </p:nvSpPr>
        <p:spPr/>
        <p:txBody>
          <a:bodyPr/>
          <a:lstStyle/>
          <a:p>
            <a:pPr algn="l" rtl="0"/>
            <a:r>
              <a:rPr lang="en-US" dirty="0" smtClean="0"/>
              <a:t>10,871 Children were assessed for eligibility</a:t>
            </a:r>
          </a:p>
          <a:p>
            <a:pPr algn="l" rtl="0"/>
            <a:r>
              <a:rPr lang="en-US" dirty="0" smtClean="0"/>
              <a:t>9445 Were </a:t>
            </a:r>
            <a:r>
              <a:rPr lang="en-US" u="sng" dirty="0" smtClean="0"/>
              <a:t>not eligible</a:t>
            </a:r>
          </a:p>
          <a:p>
            <a:pPr algn="l" rtl="0">
              <a:buNone/>
            </a:pPr>
            <a:r>
              <a:rPr lang="en-US" dirty="0" smtClean="0"/>
              <a:t>6374 Did not meet UTI criteria</a:t>
            </a:r>
          </a:p>
          <a:p>
            <a:pPr algn="l" rtl="0">
              <a:buNone/>
            </a:pPr>
            <a:r>
              <a:rPr lang="en-US" dirty="0" smtClean="0"/>
              <a:t>807 Did not undergo VCUG</a:t>
            </a:r>
          </a:p>
          <a:p>
            <a:pPr algn="l" rtl="0">
              <a:buNone/>
            </a:pPr>
            <a:r>
              <a:rPr lang="en-US" dirty="0" smtClean="0"/>
              <a:t>1646 Did not have VUR</a:t>
            </a:r>
          </a:p>
          <a:p>
            <a:pPr algn="l" rtl="0">
              <a:buNone/>
            </a:pPr>
            <a:r>
              <a:rPr lang="en-US" dirty="0" smtClean="0"/>
              <a:t>61 Had VUR of grade V</a:t>
            </a:r>
          </a:p>
          <a:p>
            <a:pPr algn="l" rtl="0">
              <a:buNone/>
            </a:pPr>
            <a:r>
              <a:rPr lang="en-US" dirty="0" smtClean="0"/>
              <a:t>557 Met other exclusion criteria</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r>
              <a:rPr lang="en-US" dirty="0" smtClean="0"/>
              <a:t>1426 Were eligible (13.1%)</a:t>
            </a:r>
          </a:p>
          <a:p>
            <a:pPr algn="l" rtl="0"/>
            <a:r>
              <a:rPr lang="en-US" dirty="0" smtClean="0"/>
              <a:t>819 Did not participate</a:t>
            </a:r>
          </a:p>
          <a:p>
            <a:pPr algn="l" rtl="0">
              <a:buNone/>
            </a:pPr>
            <a:r>
              <a:rPr lang="en-US" dirty="0" smtClean="0"/>
              <a:t>607 Underwent randomization (42.6%)</a:t>
            </a:r>
          </a:p>
          <a:p>
            <a:pPr algn="l" rtl="0">
              <a:buNone/>
            </a:pPr>
            <a:r>
              <a:rPr lang="en-US" dirty="0" smtClean="0"/>
              <a:t>   492 Had screening data available</a:t>
            </a:r>
          </a:p>
          <a:p>
            <a:pPr algn="l" rtl="0">
              <a:buNone/>
            </a:pPr>
            <a:r>
              <a:rPr lang="en-US" dirty="0" smtClean="0"/>
              <a:t>   115 Did not have screening data available for those not enrolled</a:t>
            </a:r>
          </a:p>
          <a:p>
            <a:pPr algn="l" rtl="0">
              <a:buNone/>
            </a:pPr>
            <a:endParaRPr lang="en-US" dirty="0"/>
          </a:p>
        </p:txBody>
      </p:sp>
    </p:spTree>
    <p:extLst>
      <p:ext uri="{BB962C8B-B14F-4D97-AF65-F5344CB8AC3E}">
        <p14:creationId xmlns:p14="http://schemas.microsoft.com/office/powerpoint/2010/main" val="13957123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normAutofit/>
          </a:bodyPr>
          <a:lstStyle/>
          <a:p>
            <a:pPr algn="l" rtl="0">
              <a:buNone/>
            </a:pPr>
            <a:r>
              <a:rPr lang="en-US" b="1" dirty="0" smtClean="0"/>
              <a:t>302 Were assigned to receive TMP-SMX </a:t>
            </a:r>
          </a:p>
          <a:p>
            <a:pPr algn="l" rtl="0">
              <a:buNone/>
            </a:pPr>
            <a:r>
              <a:rPr lang="en-US" dirty="0" smtClean="0"/>
              <a:t>247 Were assessed at 1-yr visit</a:t>
            </a:r>
          </a:p>
          <a:p>
            <a:pPr algn="l" rtl="0">
              <a:buNone/>
            </a:pPr>
            <a:r>
              <a:rPr lang="en-US" dirty="0" smtClean="0"/>
              <a:t>261 Were assessed at 2-yr visit</a:t>
            </a:r>
          </a:p>
          <a:p>
            <a:pPr algn="l" rtl="0"/>
            <a:r>
              <a:rPr lang="en-US" dirty="0" smtClean="0"/>
              <a:t>202 Continued intervention :</a:t>
            </a:r>
          </a:p>
          <a:p>
            <a:pPr algn="l" rtl="0"/>
            <a:endParaRPr lang="en-US" dirty="0" smtClean="0"/>
          </a:p>
          <a:p>
            <a:pPr algn="l" rtl="0">
              <a:buFont typeface="Wingdings" pitchFamily="2" charset="2"/>
              <a:buChar char="§"/>
            </a:pPr>
            <a:r>
              <a:rPr lang="en-US" dirty="0" smtClean="0"/>
              <a:t>24 Had inconclusive intervention status</a:t>
            </a:r>
          </a:p>
        </p:txBody>
      </p:sp>
      <p:sp>
        <p:nvSpPr>
          <p:cNvPr id="9" name="Content Placeholder 8"/>
          <p:cNvSpPr>
            <a:spLocks noGrp="1"/>
          </p:cNvSpPr>
          <p:nvPr>
            <p:ph sz="half" idx="2"/>
          </p:nvPr>
        </p:nvSpPr>
        <p:spPr/>
        <p:txBody>
          <a:bodyPr>
            <a:normAutofit/>
          </a:bodyPr>
          <a:lstStyle/>
          <a:p>
            <a:pPr algn="l" rtl="0">
              <a:buNone/>
            </a:pPr>
            <a:r>
              <a:rPr lang="en-US" b="1" dirty="0" smtClean="0"/>
              <a:t>305 Were assigned to receive placebo</a:t>
            </a:r>
          </a:p>
          <a:p>
            <a:pPr algn="l" rtl="0">
              <a:buNone/>
            </a:pPr>
            <a:r>
              <a:rPr lang="en-US" dirty="0" smtClean="0"/>
              <a:t>262 Were assessed at 1-yr visit</a:t>
            </a:r>
          </a:p>
          <a:p>
            <a:pPr algn="l" rtl="0">
              <a:buNone/>
            </a:pPr>
            <a:r>
              <a:rPr lang="en-US" dirty="0" smtClean="0"/>
              <a:t>259 Were assessed at 2-yr visit</a:t>
            </a:r>
          </a:p>
          <a:p>
            <a:pPr algn="l" rtl="0"/>
            <a:r>
              <a:rPr lang="en-US" dirty="0" smtClean="0"/>
              <a:t>189 Continued intervention</a:t>
            </a:r>
          </a:p>
          <a:p>
            <a:pPr algn="l" rtl="0">
              <a:buFont typeface="Wingdings" pitchFamily="2" charset="2"/>
              <a:buChar char="§"/>
            </a:pPr>
            <a:endParaRPr lang="en-US" dirty="0" smtClean="0"/>
          </a:p>
          <a:p>
            <a:pPr algn="l" rtl="0">
              <a:buFont typeface="Wingdings" pitchFamily="2" charset="2"/>
              <a:buChar char="§"/>
            </a:pPr>
            <a:r>
              <a:rPr lang="en-US" dirty="0" smtClean="0"/>
              <a:t>25 Had inconclusive intervention status</a:t>
            </a:r>
          </a:p>
          <a:p>
            <a:pPr algn="l" rtl="0"/>
            <a:endParaRPr lang="en-US" dirty="0"/>
          </a:p>
        </p:txBody>
      </p:sp>
    </p:spTree>
    <p:extLst>
      <p:ext uri="{BB962C8B-B14F-4D97-AF65-F5344CB8AC3E}">
        <p14:creationId xmlns:p14="http://schemas.microsoft.com/office/powerpoint/2010/main" val="13957123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a:p>
        </p:txBody>
      </p:sp>
      <p:sp>
        <p:nvSpPr>
          <p:cNvPr id="5" name="Content Placeholder 4"/>
          <p:cNvSpPr>
            <a:spLocks noGrp="1"/>
          </p:cNvSpPr>
          <p:nvPr>
            <p:ph sz="half" idx="1"/>
          </p:nvPr>
        </p:nvSpPr>
        <p:spPr/>
        <p:txBody>
          <a:bodyPr>
            <a:normAutofit fontScale="55000" lnSpcReduction="20000"/>
          </a:bodyPr>
          <a:lstStyle/>
          <a:p>
            <a:pPr algn="l" rtl="0">
              <a:buFont typeface="Wingdings" pitchFamily="2" charset="2"/>
              <a:buChar char="§"/>
            </a:pPr>
            <a:r>
              <a:rPr lang="en-US" sz="3600" dirty="0" smtClean="0"/>
              <a:t>76 Discontinued intervention                     </a:t>
            </a:r>
          </a:p>
          <a:p>
            <a:pPr algn="l" rtl="0">
              <a:buNone/>
            </a:pPr>
            <a:r>
              <a:rPr lang="en-US" sz="3600" dirty="0" smtClean="0"/>
              <a:t>    14 Were withdrawn by parent</a:t>
            </a:r>
          </a:p>
          <a:p>
            <a:pPr algn="l" rtl="0">
              <a:buNone/>
            </a:pPr>
            <a:r>
              <a:rPr lang="en-US" sz="3600" dirty="0" smtClean="0"/>
              <a:t>    12 Met criteria for treatment failure</a:t>
            </a:r>
          </a:p>
          <a:p>
            <a:pPr algn="l" rtl="0">
              <a:buNone/>
            </a:pPr>
            <a:r>
              <a:rPr lang="en-US" sz="3600" dirty="0" smtClean="0"/>
              <a:t>    20 Had study medication stopped by parent</a:t>
            </a:r>
          </a:p>
          <a:p>
            <a:pPr algn="l" rtl="0">
              <a:buNone/>
            </a:pPr>
            <a:r>
              <a:rPr lang="en-US" sz="3600" dirty="0" smtClean="0"/>
              <a:t>     7 Had adverse drug reaction</a:t>
            </a:r>
          </a:p>
          <a:p>
            <a:pPr algn="l" rtl="0">
              <a:buNone/>
            </a:pPr>
            <a:r>
              <a:rPr lang="en-US" sz="3600" dirty="0" smtClean="0"/>
              <a:t>     6 Had discontinuation related to UTI</a:t>
            </a:r>
          </a:p>
          <a:p>
            <a:pPr algn="l" rtl="0">
              <a:buNone/>
            </a:pPr>
            <a:r>
              <a:rPr lang="en-US" sz="3600" dirty="0" smtClean="0"/>
              <a:t>     4 Had parent who preferred prophylaxis to be prescribed</a:t>
            </a:r>
          </a:p>
          <a:p>
            <a:pPr algn="l" rtl="0">
              <a:buNone/>
            </a:pPr>
            <a:r>
              <a:rPr lang="en-US" sz="3600" dirty="0" smtClean="0"/>
              <a:t>     13 Had other reasons</a:t>
            </a:r>
          </a:p>
          <a:p>
            <a:pPr algn="l" rtl="0">
              <a:buFont typeface="Wingdings" pitchFamily="2" charset="2"/>
              <a:buChar char="§"/>
            </a:pPr>
            <a:r>
              <a:rPr lang="en-US" sz="3600" dirty="0" smtClean="0"/>
              <a:t>16 Were withdrawn from study by parent</a:t>
            </a:r>
          </a:p>
          <a:p>
            <a:pPr algn="l" rtl="0">
              <a:buFont typeface="Wingdings" pitchFamily="2" charset="2"/>
              <a:buChar char="§"/>
            </a:pPr>
            <a:endParaRPr lang="en-US" sz="3600" dirty="0" smtClean="0"/>
          </a:p>
          <a:p>
            <a:pPr algn="l" rtl="0">
              <a:buFont typeface="Wingdings" pitchFamily="2" charset="2"/>
              <a:buChar char="v"/>
            </a:pPr>
            <a:r>
              <a:rPr lang="en-US" sz="3600" dirty="0" smtClean="0"/>
              <a:t>302 Were included in the analysis</a:t>
            </a:r>
          </a:p>
        </p:txBody>
      </p:sp>
      <p:sp>
        <p:nvSpPr>
          <p:cNvPr id="7" name="Content Placeholder 6"/>
          <p:cNvSpPr>
            <a:spLocks noGrp="1"/>
          </p:cNvSpPr>
          <p:nvPr>
            <p:ph sz="half" idx="2"/>
          </p:nvPr>
        </p:nvSpPr>
        <p:spPr/>
        <p:txBody>
          <a:bodyPr>
            <a:normAutofit fontScale="55000" lnSpcReduction="20000"/>
          </a:bodyPr>
          <a:lstStyle/>
          <a:p>
            <a:pPr algn="l" rtl="0">
              <a:buFont typeface="Wingdings" pitchFamily="2" charset="2"/>
              <a:buChar char="§"/>
            </a:pPr>
            <a:r>
              <a:rPr lang="en-US" sz="3600" dirty="0" smtClean="0"/>
              <a:t>91 Discontinued intervention</a:t>
            </a:r>
          </a:p>
          <a:p>
            <a:pPr marL="446088" indent="-271463" algn="l" rtl="0">
              <a:buNone/>
            </a:pPr>
            <a:r>
              <a:rPr lang="en-US" sz="3600" dirty="0" smtClean="0"/>
              <a:t>16 Were withdrawn by parent</a:t>
            </a:r>
          </a:p>
          <a:p>
            <a:pPr marL="446088" indent="-271463" algn="l" rtl="0">
              <a:buNone/>
            </a:pPr>
            <a:r>
              <a:rPr lang="en-US" sz="3600" dirty="0" smtClean="0"/>
              <a:t>27 Met criteria for treatment failure</a:t>
            </a:r>
          </a:p>
          <a:p>
            <a:pPr marL="446088" indent="-271463" algn="l" rtl="0">
              <a:buNone/>
            </a:pPr>
            <a:endParaRPr lang="en-US" sz="3600" dirty="0" smtClean="0"/>
          </a:p>
          <a:p>
            <a:pPr marL="446088" indent="-271463" algn="l" rtl="0">
              <a:buNone/>
            </a:pPr>
            <a:r>
              <a:rPr lang="en-US" sz="3600" dirty="0" smtClean="0"/>
              <a:t>18 Had study medication stopped by parent</a:t>
            </a:r>
          </a:p>
          <a:p>
            <a:pPr marL="446088" indent="-271463" algn="l" rtl="0">
              <a:buNone/>
            </a:pPr>
            <a:r>
              <a:rPr lang="en-US" sz="3600" dirty="0" smtClean="0"/>
              <a:t>6 Had adverse drug reaction</a:t>
            </a:r>
          </a:p>
          <a:p>
            <a:pPr marL="446088" indent="-271463" algn="l" rtl="0">
              <a:buNone/>
            </a:pPr>
            <a:r>
              <a:rPr lang="en-US" sz="3600" dirty="0" smtClean="0"/>
              <a:t>7 Had discontinuation related to UTI</a:t>
            </a:r>
          </a:p>
          <a:p>
            <a:pPr marL="446088" indent="-271463" algn="l" rtl="0">
              <a:buNone/>
            </a:pPr>
            <a:r>
              <a:rPr lang="en-US" sz="3600" dirty="0" smtClean="0"/>
              <a:t>8 Had parent who preferred prophylaxis to be prescribed</a:t>
            </a:r>
          </a:p>
          <a:p>
            <a:pPr marL="446088" indent="-271463" algn="l" rtl="0">
              <a:buNone/>
            </a:pPr>
            <a:r>
              <a:rPr lang="en-US" sz="3600" dirty="0" smtClean="0"/>
              <a:t>9 Had other reasons</a:t>
            </a:r>
          </a:p>
          <a:p>
            <a:pPr algn="l" rtl="0">
              <a:buFont typeface="Wingdings" pitchFamily="2" charset="2"/>
              <a:buChar char="§"/>
            </a:pPr>
            <a:r>
              <a:rPr lang="en-US" sz="3600" dirty="0" smtClean="0"/>
              <a:t>19 Were withdrawn from study by parent</a:t>
            </a:r>
          </a:p>
          <a:p>
            <a:pPr algn="l" rtl="0">
              <a:buFont typeface="Wingdings" pitchFamily="2" charset="2"/>
              <a:buChar char="v"/>
            </a:pPr>
            <a:endParaRPr lang="en-US" sz="3600" dirty="0" smtClean="0"/>
          </a:p>
          <a:p>
            <a:pPr algn="l" rtl="0">
              <a:buFont typeface="Wingdings" pitchFamily="2" charset="2"/>
              <a:buChar char="v"/>
            </a:pPr>
            <a:r>
              <a:rPr lang="en-US" sz="3600" dirty="0" smtClean="0"/>
              <a:t>305 Were included in the analysis</a:t>
            </a:r>
          </a:p>
          <a:p>
            <a:pPr algn="l" rtl="0"/>
            <a:endParaRPr lang="en-US" dirty="0"/>
          </a:p>
        </p:txBody>
      </p:sp>
    </p:spTree>
    <p:extLst>
      <p:ext uri="{BB962C8B-B14F-4D97-AF65-F5344CB8AC3E}">
        <p14:creationId xmlns:p14="http://schemas.microsoft.com/office/powerpoint/2010/main" val="13957123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fontScale="92500" lnSpcReduction="20000"/>
          </a:bodyPr>
          <a:lstStyle/>
          <a:p>
            <a:pPr algn="l" rtl="0">
              <a:buNone/>
            </a:pPr>
            <a:r>
              <a:rPr lang="en-US" dirty="0" smtClean="0"/>
              <a:t>Follow-up was completed in June 2013.</a:t>
            </a:r>
          </a:p>
          <a:p>
            <a:pPr algn="l" rtl="0"/>
            <a:r>
              <a:rPr lang="en-US" dirty="0" smtClean="0"/>
              <a:t>Briefly, 554 children (91.3%) were enrolled after their first urinary tract infection; the index infection was febrile in 521 children (85.8%).</a:t>
            </a:r>
          </a:p>
          <a:p>
            <a:pPr algn="l" rtl="0"/>
            <a:r>
              <a:rPr lang="en-US" dirty="0" smtClean="0"/>
              <a:t>The median age was 12 months, and 558 (91.9%) of the children were girls.</a:t>
            </a:r>
          </a:p>
          <a:p>
            <a:pPr algn="l" rtl="0"/>
            <a:r>
              <a:rPr lang="en-US" dirty="0" smtClean="0"/>
              <a:t>A total of 484 of 602 children (80.4%) had grade II or III </a:t>
            </a:r>
            <a:r>
              <a:rPr lang="en-US" dirty="0" err="1" smtClean="0"/>
              <a:t>vesicoureteral</a:t>
            </a:r>
            <a:r>
              <a:rPr lang="en-US" dirty="0" smtClean="0"/>
              <a:t> reflux; 287 of 600 children (47.8%) had bilateral reflux.</a:t>
            </a:r>
          </a:p>
          <a:p>
            <a:pPr algn="l" rtl="0"/>
            <a:r>
              <a:rPr lang="en-US" dirty="0" smtClean="0"/>
              <a:t>Of 126 toilet-trained children, 71 (56.3%) had symptoms of bladder and bowel dysfunction.</a:t>
            </a:r>
          </a:p>
          <a:p>
            <a:pPr algn="l" rtl="0"/>
            <a:r>
              <a:rPr lang="en-US" dirty="0" smtClean="0"/>
              <a:t>No significant differences in sex, race, or ethnic group were apparent between enrolled children and those who were screened but not enrolled.</a:t>
            </a:r>
          </a:p>
          <a:p>
            <a:pPr algn="l" rtl="0"/>
            <a:r>
              <a:rPr lang="en-US" dirty="0" smtClean="0"/>
              <a:t>The study groups did not differ significantly with respect to any baseline characteristic</a:t>
            </a:r>
          </a:p>
        </p:txBody>
      </p:sp>
    </p:spTree>
    <p:extLst>
      <p:ext uri="{BB962C8B-B14F-4D97-AF65-F5344CB8AC3E}">
        <p14:creationId xmlns:p14="http://schemas.microsoft.com/office/powerpoint/2010/main" val="1395712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533400" y="1294936"/>
            <a:ext cx="11094583" cy="4191463"/>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348344" y="1950016"/>
            <a:ext cx="11316344" cy="1664041"/>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355828" y="3633107"/>
            <a:ext cx="11323553" cy="1951263"/>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324531" y="1130074"/>
            <a:ext cx="11366726" cy="809625"/>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6" name="Picture 4"/>
          <p:cNvPicPr>
            <a:picLocks noGrp="1" noChangeAspect="1" noChangeArrowheads="1"/>
          </p:cNvPicPr>
          <p:nvPr>
            <p:ph idx="1"/>
          </p:nvPr>
        </p:nvPicPr>
        <p:blipFill>
          <a:blip r:embed="rId2"/>
          <a:srcRect/>
          <a:stretch>
            <a:fillRect/>
          </a:stretch>
        </p:blipFill>
        <p:spPr bwMode="auto">
          <a:xfrm>
            <a:off x="368072" y="842396"/>
            <a:ext cx="11290528" cy="809625"/>
          </a:xfrm>
          <a:prstGeom prst="rect">
            <a:avLst/>
          </a:prstGeom>
          <a:noFill/>
          <a:ln w="9525">
            <a:noFill/>
            <a:miter lim="800000"/>
            <a:headEnd/>
            <a:tailEnd/>
          </a:ln>
          <a:effectLst/>
        </p:spPr>
      </p:pic>
      <p:pic>
        <p:nvPicPr>
          <p:cNvPr id="3074" name="Picture 2"/>
          <p:cNvPicPr>
            <a:picLocks noChangeAspect="1" noChangeArrowheads="1"/>
          </p:cNvPicPr>
          <p:nvPr/>
        </p:nvPicPr>
        <p:blipFill>
          <a:blip r:embed="rId3"/>
          <a:srcRect/>
          <a:stretch>
            <a:fillRect/>
          </a:stretch>
        </p:blipFill>
        <p:spPr bwMode="auto">
          <a:xfrm>
            <a:off x="376238" y="1665513"/>
            <a:ext cx="11256116" cy="4299857"/>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4098" name="Picture 2"/>
          <p:cNvPicPr>
            <a:picLocks noGrp="1" noChangeAspect="1" noChangeArrowheads="1"/>
          </p:cNvPicPr>
          <p:nvPr>
            <p:ph idx="1"/>
          </p:nvPr>
        </p:nvPicPr>
        <p:blipFill>
          <a:blip r:embed="rId2"/>
          <a:srcRect/>
          <a:stretch>
            <a:fillRect/>
          </a:stretch>
        </p:blipFill>
        <p:spPr bwMode="auto">
          <a:xfrm>
            <a:off x="195943" y="1409132"/>
            <a:ext cx="11828506" cy="3805126"/>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6" name="Picture 4"/>
          <p:cNvPicPr>
            <a:picLocks noGrp="1" noChangeAspect="1" noChangeArrowheads="1"/>
          </p:cNvPicPr>
          <p:nvPr>
            <p:ph idx="1"/>
          </p:nvPr>
        </p:nvPicPr>
        <p:blipFill>
          <a:blip r:embed="rId2"/>
          <a:srcRect/>
          <a:stretch>
            <a:fillRect/>
          </a:stretch>
        </p:blipFill>
        <p:spPr bwMode="auto">
          <a:xfrm>
            <a:off x="0" y="1332253"/>
            <a:ext cx="12192000" cy="809625"/>
          </a:xfrm>
          <a:prstGeom prst="rect">
            <a:avLst/>
          </a:prstGeom>
          <a:noFill/>
          <a:ln w="9525">
            <a:noFill/>
            <a:miter lim="800000"/>
            <a:headEnd/>
            <a:tailEnd/>
          </a:ln>
          <a:effectLst/>
        </p:spPr>
      </p:pic>
      <p:pic>
        <p:nvPicPr>
          <p:cNvPr id="5122" name="Picture 2"/>
          <p:cNvPicPr>
            <a:picLocks noChangeAspect="1" noChangeArrowheads="1"/>
          </p:cNvPicPr>
          <p:nvPr/>
        </p:nvPicPr>
        <p:blipFill>
          <a:blip r:embed="rId3"/>
          <a:srcRect/>
          <a:stretch>
            <a:fillRect/>
          </a:stretch>
        </p:blipFill>
        <p:spPr bwMode="auto">
          <a:xfrm>
            <a:off x="34689" y="2171021"/>
            <a:ext cx="12157311" cy="4240665"/>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b="1" dirty="0" smtClean="0"/>
              <a:t>Adherence</a:t>
            </a:r>
          </a:p>
          <a:p>
            <a:pPr algn="l" rtl="0"/>
            <a:r>
              <a:rPr lang="en-US" dirty="0" smtClean="0"/>
              <a:t>Parents of 467 of the children (76.9%) reported having administered the study medication at least 75% of the time</a:t>
            </a:r>
          </a:p>
          <a:p>
            <a:pPr algn="l" rtl="0"/>
            <a:r>
              <a:rPr lang="en-US" dirty="0" smtClean="0"/>
              <a:t>Parents of 517 children (85.2%) reported having administered it at least 50% of the time.</a:t>
            </a:r>
          </a:p>
          <a:p>
            <a:pPr algn="l" rtl="0"/>
            <a:r>
              <a:rPr lang="en-US" dirty="0" smtClean="0"/>
              <a:t>Parents of 91 children in the prophylaxis group and of 76 children in the placebo group discontinued the study medication.</a:t>
            </a:r>
          </a:p>
          <a:p>
            <a:pPr algn="l" rtl="0"/>
            <a:r>
              <a:rPr lang="en-US" dirty="0" smtClean="0"/>
              <a:t>No significant difference in reported adherence to the study-medication regimen was noted between the study groups.</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fontScale="92500"/>
          </a:bodyPr>
          <a:lstStyle/>
          <a:p>
            <a:pPr algn="l" rtl="0">
              <a:buNone/>
            </a:pPr>
            <a:r>
              <a:rPr lang="en-US" b="1" dirty="0" smtClean="0"/>
              <a:t>Recurrences of Febrile or Symptomatic Urinary Tract Infection</a:t>
            </a:r>
          </a:p>
          <a:p>
            <a:pPr algn="l" rtl="0"/>
            <a:r>
              <a:rPr lang="en-US" dirty="0" smtClean="0"/>
              <a:t>During the trial, 111 children had 171 recurrences of urinary tract infection</a:t>
            </a:r>
          </a:p>
          <a:p>
            <a:pPr algn="l" rtl="0">
              <a:buNone/>
            </a:pPr>
            <a:r>
              <a:rPr lang="en-US" dirty="0" smtClean="0"/>
              <a:t>Of 111 first recurrences, 80 (72.1%) were febrile; 2 first recurrences took place after 24 months but before the study exit visit.</a:t>
            </a:r>
          </a:p>
          <a:p>
            <a:pPr algn="l" rtl="0"/>
            <a:r>
              <a:rPr lang="en-US" dirty="0" smtClean="0"/>
              <a:t>The risk of febrile or symptomatic recurrences was </a:t>
            </a:r>
            <a:r>
              <a:rPr lang="en-US" u="sng" dirty="0" smtClean="0"/>
              <a:t>reduced by half </a:t>
            </a:r>
            <a:r>
              <a:rPr lang="en-US" dirty="0" smtClean="0"/>
              <a:t>among children who received prophylaxis as compared with those who received placebo</a:t>
            </a:r>
          </a:p>
          <a:p>
            <a:pPr algn="l" rtl="0"/>
            <a:r>
              <a:rPr lang="en-US" dirty="0" smtClean="0"/>
              <a:t>and the difference between the two groups widened progressively over time (hazard ratio, 0.50; 95% confidence </a:t>
            </a:r>
            <a:r>
              <a:rPr lang="it-IT" dirty="0" smtClean="0"/>
              <a:t>interval [CI], 0.34 to 0.74)</a:t>
            </a:r>
            <a:endParaRPr lang="en-US" dirty="0" smtClean="0"/>
          </a:p>
          <a:p>
            <a:pPr algn="l" rtl="0"/>
            <a:endParaRPr lang="en-US" dirty="0" smtClean="0"/>
          </a:p>
          <a:p>
            <a:pPr algn="l" rtl="0"/>
            <a:endParaRPr lang="en-US" dirty="0"/>
          </a:p>
        </p:txBody>
      </p:sp>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r>
              <a:rPr lang="en-US" dirty="0" smtClean="0"/>
              <a:t>The interval between enrollment and a 10% incidence of recurrence was 336 days in the prophylaxis group and 106 days in the placebo group.</a:t>
            </a:r>
          </a:p>
          <a:p>
            <a:pPr algn="l" rtl="0"/>
            <a:r>
              <a:rPr lang="en-US" dirty="0" smtClean="0"/>
              <a:t>Eight children (95% CI, 5 to 16) would have had to be treated for 2 years to prevent one case of febrile or symptomatic urinary tract infection.</a:t>
            </a:r>
            <a:endParaRPr lang="en-US" dirty="0"/>
          </a:p>
        </p:txBody>
      </p:sp>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dirty="0" smtClean="0"/>
              <a:t>In our primary intention-to-treat analysis with the assumption that children with missing primary-outcome data had had an event, a significantly smaller proportion of children who received prophylaxis, as compared with those who received placebo, had a febrile or symptomatic recurrence (25.5% vs. 37.4%; relative risk, </a:t>
            </a:r>
            <a:r>
              <a:rPr lang="pl-PL" dirty="0" smtClean="0"/>
              <a:t>0.68; 95% CI, 0.53 to 0.87)</a:t>
            </a:r>
            <a:endParaRPr lang="en-US" dirty="0" smtClean="0"/>
          </a:p>
          <a:p>
            <a:pPr algn="l" rtl="0">
              <a:buNone/>
            </a:pPr>
            <a:r>
              <a:rPr lang="en-US" dirty="0" smtClean="0"/>
              <a:t>Similar results were obtained from sensitivity analyses that included children with missing outcome data but assumed they had not had an event (12.8% vs. 25.4%; relative risk, 0.55; 95% CI, 0.38 to 0.78)</a:t>
            </a:r>
            <a:endParaRPr lang="en-US" dirty="0"/>
          </a:p>
        </p:txBody>
      </p:sp>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dirty="0" smtClean="0"/>
              <a:t>and that omitted children for whom primary outcome data were missing (14.8% vs. 27.4%; relative risk, 0.54; 95% CI, 0.38 to 0.77).</a:t>
            </a:r>
          </a:p>
          <a:p>
            <a:pPr algn="l" rtl="0">
              <a:buNone/>
            </a:pPr>
            <a:r>
              <a:rPr lang="en-US" dirty="0" smtClean="0"/>
              <a:t>The proportion of children meeting the criteria for treatment failure in the placebo group was nearly twice the proportion in the prophylaxis group </a:t>
            </a:r>
            <a:r>
              <a:rPr lang="sv-SE" dirty="0" smtClean="0"/>
              <a:t>(9.6% vs. 5.0%, P = 0.035).</a:t>
            </a:r>
          </a:p>
          <a:p>
            <a:pPr algn="l" rtl="0">
              <a:buNone/>
            </a:pPr>
            <a:r>
              <a:rPr lang="en-US" dirty="0" smtClean="0"/>
              <a:t>In separate Cox models, the study-group effect remained unchanged after we controlled for age, whether the index urinary tract infection was the child’s first or second episode, the degree of baseline reflux, and the presence or absence of baseline renal scarring</a:t>
            </a:r>
            <a:endParaRPr lang="sv-SE" dirty="0" smtClean="0"/>
          </a:p>
          <a:p>
            <a:pPr algn="l" rtl="0">
              <a:buNone/>
            </a:pPr>
            <a:endParaRPr lang="en-US" dirty="0"/>
          </a:p>
        </p:txBody>
      </p:sp>
    </p:spTree>
    <p:extLst>
      <p:ext uri="{BB962C8B-B14F-4D97-AF65-F5344CB8AC3E}">
        <p14:creationId xmlns:p14="http://schemas.microsoft.com/office/powerpoint/2010/main" val="13957123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6147" name="Picture 3"/>
          <p:cNvPicPr>
            <a:picLocks noGrp="1" noChangeAspect="1" noChangeArrowheads="1"/>
          </p:cNvPicPr>
          <p:nvPr>
            <p:ph idx="1"/>
          </p:nvPr>
        </p:nvPicPr>
        <p:blipFill>
          <a:blip r:embed="rId2"/>
          <a:srcRect/>
          <a:stretch>
            <a:fillRect/>
          </a:stretch>
        </p:blipFill>
        <p:spPr bwMode="auto">
          <a:xfrm>
            <a:off x="260576" y="1418659"/>
            <a:ext cx="11456418" cy="3675856"/>
          </a:xfrm>
          <a:prstGeom prst="rect">
            <a:avLst/>
          </a:prstGeom>
          <a:noFill/>
          <a:ln w="9525">
            <a:noFill/>
            <a:miter lim="800000"/>
            <a:headEnd/>
            <a:tailEnd/>
          </a:ln>
          <a:effectLst/>
        </p:spPr>
      </p:pic>
      <p:pic>
        <p:nvPicPr>
          <p:cNvPr id="6148" name="Picture 4"/>
          <p:cNvPicPr>
            <a:picLocks noChangeAspect="1" noChangeArrowheads="1"/>
          </p:cNvPicPr>
          <p:nvPr/>
        </p:nvPicPr>
        <p:blipFill>
          <a:blip r:embed="rId3"/>
          <a:srcRect/>
          <a:stretch>
            <a:fillRect/>
          </a:stretch>
        </p:blipFill>
        <p:spPr bwMode="auto">
          <a:xfrm>
            <a:off x="270102" y="5079545"/>
            <a:ext cx="11432041" cy="515711"/>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7170" name="Picture 2"/>
          <p:cNvPicPr>
            <a:picLocks noGrp="1" noChangeAspect="1" noChangeArrowheads="1"/>
          </p:cNvPicPr>
          <p:nvPr>
            <p:ph idx="1"/>
          </p:nvPr>
        </p:nvPicPr>
        <p:blipFill>
          <a:blip r:embed="rId2"/>
          <a:srcRect/>
          <a:stretch>
            <a:fillRect/>
          </a:stretch>
        </p:blipFill>
        <p:spPr bwMode="auto">
          <a:xfrm>
            <a:off x="2755662" y="181881"/>
            <a:ext cx="6497196" cy="6370008"/>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buNone/>
            </a:pPr>
            <a:r>
              <a:rPr lang="en-US" b="1" dirty="0" smtClean="0"/>
              <a:t>Renal Scarring</a:t>
            </a:r>
          </a:p>
          <a:p>
            <a:pPr algn="l" rtl="0"/>
            <a:r>
              <a:rPr lang="en-US" dirty="0" smtClean="0"/>
              <a:t>As reported previously, a total of 98 of 582 baseline scans were obtained less than 31 days after the index infection (16.8%), and 484 were obtained between 31 and 112 days after the index infection (83.2%).</a:t>
            </a:r>
          </a:p>
          <a:p>
            <a:pPr algn="l" rtl="0"/>
            <a:r>
              <a:rPr lang="en-US" dirty="0" smtClean="0"/>
              <a:t>A total of 21 scans (3.6%) were interpreted as indicating renal scarring, and 71 (12.2%) were interpreted as indicating acute </a:t>
            </a:r>
            <a:r>
              <a:rPr lang="en-US" dirty="0" err="1" smtClean="0"/>
              <a:t>pyelonephritis</a:t>
            </a:r>
            <a:r>
              <a:rPr lang="en-US" dirty="0" smtClean="0"/>
              <a:t>.</a:t>
            </a:r>
          </a:p>
          <a:p>
            <a:pPr algn="l" rtl="0"/>
            <a:endParaRPr lang="en-US" dirty="0"/>
          </a:p>
        </p:txBody>
      </p:sp>
    </p:spTree>
    <p:extLst>
      <p:ext uri="{BB962C8B-B14F-4D97-AF65-F5344CB8AC3E}">
        <p14:creationId xmlns:p14="http://schemas.microsoft.com/office/powerpoint/2010/main" val="13957123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buNone/>
            </a:pPr>
            <a:r>
              <a:rPr lang="en-US" dirty="0" smtClean="0"/>
              <a:t>Outcome scans (at the 2-year visit or 3 to 4 months after the child had met treatment failure criteria) showed no significant between group differences in the incidence of renal scarring (11.9% in the prophylaxis group and 10.2% in the placebo group, P = 0.55), severe renal scars (4.0% and 2.6%, respectively; P = 0.37), or new renal scars since baseline (8.2% and 8.4%, respectively; P = 0.94)</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8194" name="Picture 2"/>
          <p:cNvPicPr>
            <a:picLocks noGrp="1" noChangeAspect="1" noChangeArrowheads="1"/>
          </p:cNvPicPr>
          <p:nvPr>
            <p:ph idx="1"/>
          </p:nvPr>
        </p:nvPicPr>
        <p:blipFill>
          <a:blip r:embed="rId2"/>
          <a:srcRect/>
          <a:stretch>
            <a:fillRect/>
          </a:stretch>
        </p:blipFill>
        <p:spPr bwMode="auto">
          <a:xfrm>
            <a:off x="486456" y="2466408"/>
            <a:ext cx="11301793" cy="1942306"/>
          </a:xfrm>
          <a:prstGeom prst="rect">
            <a:avLst/>
          </a:prstGeom>
          <a:noFill/>
          <a:ln w="9525">
            <a:noFill/>
            <a:miter lim="800000"/>
            <a:headEnd/>
            <a:tailEnd/>
          </a:ln>
          <a:effectLst/>
        </p:spPr>
      </p:pic>
      <p:pic>
        <p:nvPicPr>
          <p:cNvPr id="8195" name="Picture 3"/>
          <p:cNvPicPr>
            <a:picLocks noChangeAspect="1" noChangeArrowheads="1"/>
          </p:cNvPicPr>
          <p:nvPr/>
        </p:nvPicPr>
        <p:blipFill>
          <a:blip r:embed="rId3"/>
          <a:srcRect/>
          <a:stretch>
            <a:fillRect/>
          </a:stretch>
        </p:blipFill>
        <p:spPr bwMode="auto">
          <a:xfrm>
            <a:off x="481693" y="1570945"/>
            <a:ext cx="11307536" cy="885825"/>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buNone/>
            </a:pPr>
            <a:r>
              <a:rPr lang="en-US" b="1" dirty="0" smtClean="0"/>
              <a:t>Antimicrobial Resistance</a:t>
            </a:r>
          </a:p>
          <a:p>
            <a:pPr algn="l" rtl="0">
              <a:buNone/>
            </a:pPr>
            <a:r>
              <a:rPr lang="en-US" dirty="0" smtClean="0"/>
              <a:t>Stool colonization with resistant </a:t>
            </a:r>
            <a:r>
              <a:rPr lang="en-US" i="1" dirty="0" smtClean="0"/>
              <a:t>E. coli was more </a:t>
            </a:r>
            <a:r>
              <a:rPr lang="en-US" dirty="0" smtClean="0"/>
              <a:t>common in the prophylaxis group than in the placebo group, but the difference was not significant</a:t>
            </a:r>
          </a:p>
          <a:p>
            <a:pPr algn="l" rtl="0"/>
            <a:r>
              <a:rPr lang="en-US" dirty="0" smtClean="0"/>
              <a:t>Among 87 children with a first febrile or symptomatic recurrence with </a:t>
            </a:r>
            <a:r>
              <a:rPr lang="en-US" i="1" dirty="0" smtClean="0"/>
              <a:t>E. coli, </a:t>
            </a:r>
            <a:r>
              <a:rPr lang="en-US" dirty="0" smtClean="0"/>
              <a:t>the proportion of isolates that were resistant to </a:t>
            </a:r>
            <a:r>
              <a:rPr lang="en-US" dirty="0" err="1" smtClean="0"/>
              <a:t>trimethoprim–sulfamethoxazole</a:t>
            </a:r>
            <a:r>
              <a:rPr lang="en-US" dirty="0" smtClean="0"/>
              <a:t> was 63% with prophylaxis and 19% with placebo (P&lt;0.001).</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9218" name="Picture 2"/>
          <p:cNvPicPr>
            <a:picLocks noGrp="1" noChangeAspect="1" noChangeArrowheads="1"/>
          </p:cNvPicPr>
          <p:nvPr>
            <p:ph idx="1"/>
          </p:nvPr>
        </p:nvPicPr>
        <p:blipFill>
          <a:blip r:embed="rId2"/>
          <a:srcRect/>
          <a:stretch>
            <a:fillRect/>
          </a:stretch>
        </p:blipFill>
        <p:spPr bwMode="auto">
          <a:xfrm>
            <a:off x="283029" y="2213997"/>
            <a:ext cx="11463359" cy="2238261"/>
          </a:xfrm>
          <a:prstGeom prst="rect">
            <a:avLst/>
          </a:prstGeom>
          <a:noFill/>
          <a:ln w="9525">
            <a:noFill/>
            <a:miter lim="800000"/>
            <a:headEnd/>
            <a:tailEnd/>
          </a:ln>
          <a:effectLst/>
        </p:spPr>
      </p:pic>
      <p:pic>
        <p:nvPicPr>
          <p:cNvPr id="9219" name="Picture 3"/>
          <p:cNvPicPr>
            <a:picLocks noChangeAspect="1" noChangeArrowheads="1"/>
          </p:cNvPicPr>
          <p:nvPr/>
        </p:nvPicPr>
        <p:blipFill>
          <a:blip r:embed="rId3"/>
          <a:srcRect/>
          <a:stretch>
            <a:fillRect/>
          </a:stretch>
        </p:blipFill>
        <p:spPr bwMode="auto">
          <a:xfrm>
            <a:off x="253093" y="1331459"/>
            <a:ext cx="11514364" cy="885825"/>
          </a:xfrm>
          <a:prstGeom prst="rect">
            <a:avLst/>
          </a:prstGeom>
          <a:noFill/>
          <a:ln w="9525">
            <a:noFill/>
            <a:miter lim="800000"/>
            <a:headEnd/>
            <a:tailEnd/>
          </a:ln>
          <a:effectLst/>
        </p:spPr>
      </p:pic>
    </p:spTree>
    <p:extLst>
      <p:ext uri="{BB962C8B-B14F-4D97-AF65-F5344CB8AC3E}">
        <p14:creationId xmlns:p14="http://schemas.microsoft.com/office/powerpoint/2010/main" val="13957123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lnSpcReduction="10000"/>
          </a:bodyPr>
          <a:lstStyle/>
          <a:p>
            <a:pPr marL="0" indent="0" algn="l" rtl="0">
              <a:buNone/>
            </a:pPr>
            <a:r>
              <a:rPr lang="en-GB" b="1" dirty="0"/>
              <a:t>Effect </a:t>
            </a:r>
            <a:r>
              <a:rPr lang="en-GB" b="1" dirty="0" smtClean="0"/>
              <a:t>Modifiers</a:t>
            </a:r>
          </a:p>
          <a:p>
            <a:pPr algn="l" rtl="0"/>
            <a:r>
              <a:rPr lang="en-US" dirty="0">
                <a:latin typeface="OTNEJMQuadraat"/>
              </a:rPr>
              <a:t>Children with grade III or IV reflux at </a:t>
            </a:r>
            <a:r>
              <a:rPr lang="en-US" dirty="0" smtClean="0">
                <a:latin typeface="OTNEJMQuadraat"/>
              </a:rPr>
              <a:t>baseline were </a:t>
            </a:r>
            <a:r>
              <a:rPr lang="en-US" dirty="0">
                <a:latin typeface="OTNEJMQuadraat"/>
              </a:rPr>
              <a:t>more likely to </a:t>
            </a:r>
            <a:r>
              <a:rPr lang="en-US" dirty="0" smtClean="0">
                <a:latin typeface="OTNEJMQuadraat"/>
              </a:rPr>
              <a:t> have </a:t>
            </a:r>
            <a:r>
              <a:rPr lang="en-US" dirty="0">
                <a:latin typeface="OTNEJMQuadraat"/>
              </a:rPr>
              <a:t>febrile or </a:t>
            </a:r>
            <a:r>
              <a:rPr lang="en-US" dirty="0" smtClean="0">
                <a:latin typeface="OTNEJMQuadraat"/>
              </a:rPr>
              <a:t>symptomatic recurrences </a:t>
            </a:r>
            <a:r>
              <a:rPr lang="en-US" dirty="0">
                <a:latin typeface="OTNEJMQuadraat"/>
              </a:rPr>
              <a:t>than were children with grade I or </a:t>
            </a:r>
            <a:r>
              <a:rPr lang="en-US" dirty="0" smtClean="0">
                <a:latin typeface="OTNEJMQuadraat"/>
              </a:rPr>
              <a:t>II reflux </a:t>
            </a:r>
            <a:r>
              <a:rPr lang="en-US" dirty="0">
                <a:latin typeface="OTNEJMQuadraat"/>
              </a:rPr>
              <a:t>(64 of 280 children [22.9%] vs. 46 of 322</a:t>
            </a:r>
          </a:p>
          <a:p>
            <a:pPr marL="0" indent="0" algn="l" rtl="0">
              <a:buNone/>
            </a:pPr>
            <a:r>
              <a:rPr lang="en-GB" dirty="0">
                <a:latin typeface="OTNEJMQuadraat"/>
              </a:rPr>
              <a:t>[14.3%], P = 0.003</a:t>
            </a:r>
            <a:r>
              <a:rPr lang="en-GB" dirty="0" smtClean="0">
                <a:latin typeface="OTNEJMQuadraat"/>
              </a:rPr>
              <a:t>).</a:t>
            </a:r>
          </a:p>
          <a:p>
            <a:pPr algn="l" rtl="0"/>
            <a:r>
              <a:rPr lang="en-GB" dirty="0"/>
              <a:t>Hazard ratios for </a:t>
            </a:r>
            <a:r>
              <a:rPr lang="en-GB" dirty="0" smtClean="0"/>
              <a:t>recurrences </a:t>
            </a:r>
            <a:r>
              <a:rPr lang="en-US" dirty="0" smtClean="0"/>
              <a:t>consistently </a:t>
            </a:r>
            <a:r>
              <a:rPr lang="en-US" dirty="0"/>
              <a:t>favored the prophylaxis group, </a:t>
            </a:r>
            <a:r>
              <a:rPr lang="en-US" dirty="0" smtClean="0"/>
              <a:t>irrespective of </a:t>
            </a:r>
            <a:r>
              <a:rPr lang="en-US" dirty="0"/>
              <a:t>sex, age at study entry, degree of </a:t>
            </a:r>
            <a:r>
              <a:rPr lang="en-US" dirty="0" smtClean="0"/>
              <a:t>reflux, whether </a:t>
            </a:r>
            <a:r>
              <a:rPr lang="en-US" dirty="0"/>
              <a:t>children had one or two </a:t>
            </a:r>
            <a:r>
              <a:rPr lang="en-US" dirty="0" smtClean="0"/>
              <a:t>urinary tract infections </a:t>
            </a:r>
            <a:r>
              <a:rPr lang="en-US" dirty="0"/>
              <a:t>before enrollment, whether </a:t>
            </a:r>
            <a:r>
              <a:rPr lang="en-US" dirty="0" smtClean="0"/>
              <a:t>the index </a:t>
            </a:r>
            <a:r>
              <a:rPr lang="en-US" dirty="0"/>
              <a:t>infection was caused by a resistant </a:t>
            </a:r>
            <a:r>
              <a:rPr lang="en-US" dirty="0" smtClean="0"/>
              <a:t>pathogen, and </a:t>
            </a:r>
            <a:r>
              <a:rPr lang="en-US" dirty="0"/>
              <a:t>whether reflux present at baseline </a:t>
            </a:r>
            <a:r>
              <a:rPr lang="en-US" dirty="0" smtClean="0"/>
              <a:t>had resolved</a:t>
            </a:r>
            <a:r>
              <a:rPr lang="en-US" dirty="0"/>
              <a:t>, improved, not changed, or worsened </a:t>
            </a:r>
            <a:r>
              <a:rPr lang="en-US" dirty="0" smtClean="0"/>
              <a:t>at </a:t>
            </a:r>
            <a:r>
              <a:rPr lang="en-GB" dirty="0" smtClean="0"/>
              <a:t>2 </a:t>
            </a:r>
            <a:r>
              <a:rPr lang="en-GB" dirty="0"/>
              <a:t>years</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a:bodyPr>
          <a:lstStyle/>
          <a:p>
            <a:pPr algn="l" rtl="0"/>
            <a:r>
              <a:rPr lang="en-GB" dirty="0"/>
              <a:t>There were significant </a:t>
            </a:r>
            <a:r>
              <a:rPr lang="en-GB" dirty="0" smtClean="0"/>
              <a:t>interactions </a:t>
            </a:r>
            <a:r>
              <a:rPr lang="en-US" dirty="0" smtClean="0"/>
              <a:t>between </a:t>
            </a:r>
            <a:r>
              <a:rPr lang="en-US" dirty="0"/>
              <a:t>study group and the type of </a:t>
            </a:r>
            <a:r>
              <a:rPr lang="en-US" dirty="0" smtClean="0"/>
              <a:t>index infection </a:t>
            </a:r>
            <a:r>
              <a:rPr lang="en-US" dirty="0"/>
              <a:t>(P = 0.04) and between study group </a:t>
            </a:r>
            <a:r>
              <a:rPr lang="en-US" dirty="0" smtClean="0"/>
              <a:t>and the </a:t>
            </a:r>
            <a:r>
              <a:rPr lang="en-US" dirty="0"/>
              <a:t>presence or absence of bladder and </a:t>
            </a:r>
            <a:r>
              <a:rPr lang="en-US" dirty="0" smtClean="0"/>
              <a:t>bowel </a:t>
            </a:r>
            <a:r>
              <a:rPr lang="en-GB" dirty="0" smtClean="0"/>
              <a:t>dysfunction </a:t>
            </a:r>
            <a:r>
              <a:rPr lang="en-GB" dirty="0"/>
              <a:t>at baseline (P = 0.02</a:t>
            </a:r>
            <a:r>
              <a:rPr lang="en-GB" dirty="0" smtClean="0"/>
              <a:t>).</a:t>
            </a:r>
          </a:p>
          <a:p>
            <a:pPr marL="0" indent="0" algn="l" rtl="0">
              <a:buNone/>
            </a:pPr>
            <a:endParaRPr lang="en-GB" dirty="0" smtClean="0"/>
          </a:p>
          <a:p>
            <a:pPr algn="l" rtl="0"/>
            <a:r>
              <a:rPr lang="en-GB" dirty="0" smtClean="0"/>
              <a:t>The estimated </a:t>
            </a:r>
            <a:r>
              <a:rPr lang="en-US" dirty="0" smtClean="0"/>
              <a:t>hazard </a:t>
            </a:r>
            <a:r>
              <a:rPr lang="en-US" dirty="0"/>
              <a:t>ratio for a febrile or symptomatic </a:t>
            </a:r>
            <a:r>
              <a:rPr lang="en-US" dirty="0" smtClean="0"/>
              <a:t>recurrence in </a:t>
            </a:r>
            <a:r>
              <a:rPr lang="en-US" dirty="0"/>
              <a:t>the prophylaxis group relative to the </a:t>
            </a:r>
            <a:r>
              <a:rPr lang="en-US" dirty="0" smtClean="0"/>
              <a:t>placebo group </a:t>
            </a:r>
            <a:r>
              <a:rPr lang="en-US" dirty="0"/>
              <a:t>was 0.41 (95% CI, 0.26 to </a:t>
            </a:r>
            <a:r>
              <a:rPr lang="en-US" dirty="0" smtClean="0"/>
              <a:t>0.64) among </a:t>
            </a:r>
            <a:r>
              <a:rPr lang="en-US" dirty="0"/>
              <a:t>children with a febrile index </a:t>
            </a:r>
            <a:r>
              <a:rPr lang="en-US" dirty="0" smtClean="0"/>
              <a:t>infection and </a:t>
            </a:r>
            <a:r>
              <a:rPr lang="en-US" dirty="0"/>
              <a:t>1.28 (95% CI, 0.47 to 3.46) among </a:t>
            </a:r>
            <a:r>
              <a:rPr lang="en-US" dirty="0" smtClean="0"/>
              <a:t>children with </a:t>
            </a:r>
            <a:r>
              <a:rPr lang="en-US" dirty="0"/>
              <a:t>a </a:t>
            </a:r>
            <a:r>
              <a:rPr lang="en-US" dirty="0" err="1"/>
              <a:t>nonfebrile</a:t>
            </a:r>
            <a:r>
              <a:rPr lang="en-US" dirty="0"/>
              <a:t> index infection.</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algn="l" rtl="0"/>
            <a:r>
              <a:rPr lang="en-GB" dirty="0" smtClean="0"/>
              <a:t>Corresponding </a:t>
            </a:r>
            <a:r>
              <a:rPr lang="en-US" dirty="0" smtClean="0"/>
              <a:t>hazard </a:t>
            </a:r>
            <a:r>
              <a:rPr lang="en-US" dirty="0"/>
              <a:t>ratios for children with and those </a:t>
            </a:r>
            <a:r>
              <a:rPr lang="en-US" dirty="0" smtClean="0"/>
              <a:t>without bladder </a:t>
            </a:r>
            <a:r>
              <a:rPr lang="en-US" dirty="0"/>
              <a:t>and bowel dysfunction at baseline </a:t>
            </a:r>
            <a:r>
              <a:rPr lang="en-US" dirty="0" smtClean="0"/>
              <a:t>were </a:t>
            </a:r>
            <a:r>
              <a:rPr lang="en-GB" dirty="0" smtClean="0"/>
              <a:t>0.21 </a:t>
            </a:r>
            <a:r>
              <a:rPr lang="en-GB" dirty="0"/>
              <a:t>(95% CI, 0.08 to 0.58) and 1.40 (95% CI, </a:t>
            </a:r>
            <a:r>
              <a:rPr lang="en-GB" dirty="0" smtClean="0"/>
              <a:t>0.43 </a:t>
            </a:r>
            <a:r>
              <a:rPr lang="en-US" dirty="0"/>
              <a:t>to 4.58). </a:t>
            </a:r>
            <a:endParaRPr lang="en-US" dirty="0" smtClean="0"/>
          </a:p>
          <a:p>
            <a:pPr algn="l" rtl="0"/>
            <a:r>
              <a:rPr lang="en-US" dirty="0" smtClean="0"/>
              <a:t>The </a:t>
            </a:r>
            <a:r>
              <a:rPr lang="en-US" dirty="0"/>
              <a:t>study population included too </a:t>
            </a:r>
            <a:r>
              <a:rPr lang="en-US" dirty="0" smtClean="0"/>
              <a:t>few boys </a:t>
            </a:r>
            <a:r>
              <a:rPr lang="en-US" dirty="0"/>
              <a:t>to evaluate the effect of circumcision, </a:t>
            </a:r>
            <a:r>
              <a:rPr lang="en-US" dirty="0" smtClean="0"/>
              <a:t>but all </a:t>
            </a:r>
            <a:r>
              <a:rPr lang="en-US" dirty="0"/>
              <a:t>four boys with a first recurrence were </a:t>
            </a:r>
            <a:r>
              <a:rPr lang="en-US" dirty="0" smtClean="0"/>
              <a:t>uncircumcised </a:t>
            </a:r>
            <a:r>
              <a:rPr lang="en-GB" dirty="0" smtClean="0"/>
              <a:t>at </a:t>
            </a:r>
            <a:r>
              <a:rPr lang="en-GB" dirty="0"/>
              <a:t>baseline.</a:t>
            </a:r>
            <a:endParaRPr lang="en-US" dirty="0"/>
          </a:p>
        </p:txBody>
      </p:sp>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pic>
        <p:nvPicPr>
          <p:cNvPr id="2" name="Content Placeholder 1"/>
          <p:cNvPicPr>
            <a:picLocks noGrp="1" noChangeAspect="1"/>
          </p:cNvPicPr>
          <p:nvPr>
            <p:ph idx="1"/>
          </p:nvPr>
        </p:nvPicPr>
        <p:blipFill>
          <a:blip r:embed="rId2"/>
          <a:stretch>
            <a:fillRect/>
          </a:stretch>
        </p:blipFill>
        <p:spPr>
          <a:xfrm>
            <a:off x="-1" y="0"/>
            <a:ext cx="12192001" cy="6858000"/>
          </a:xfrm>
          <a:prstGeom prst="rect">
            <a:avLst/>
          </a:prstGeom>
        </p:spPr>
      </p:pic>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lstStyle/>
          <a:p>
            <a:pPr marL="0" indent="0" algn="l" rtl="0">
              <a:buNone/>
            </a:pPr>
            <a:r>
              <a:rPr lang="en-US" b="1" dirty="0"/>
              <a:t>Reflux Status at 2 </a:t>
            </a:r>
            <a:r>
              <a:rPr lang="en-US" b="1" dirty="0" smtClean="0"/>
              <a:t>Years</a:t>
            </a:r>
          </a:p>
          <a:p>
            <a:pPr algn="l" rtl="0"/>
            <a:r>
              <a:rPr lang="en-US" dirty="0"/>
              <a:t>Voiding </a:t>
            </a:r>
            <a:r>
              <a:rPr lang="en-US" dirty="0" err="1"/>
              <a:t>cystourethrography</a:t>
            </a:r>
            <a:r>
              <a:rPr lang="en-US" dirty="0"/>
              <a:t> was performed </a:t>
            </a:r>
            <a:r>
              <a:rPr lang="en-US" dirty="0" smtClean="0"/>
              <a:t>at 2 </a:t>
            </a:r>
            <a:r>
              <a:rPr lang="en-US" dirty="0"/>
              <a:t>years in 428 children</a:t>
            </a:r>
            <a:r>
              <a:rPr lang="en-US" dirty="0" smtClean="0"/>
              <a:t>.</a:t>
            </a:r>
          </a:p>
          <a:p>
            <a:pPr algn="l" rtl="0"/>
            <a:r>
              <a:rPr lang="en-GB" dirty="0"/>
              <a:t>Reflux was considered </a:t>
            </a:r>
            <a:r>
              <a:rPr lang="en-GB" dirty="0" smtClean="0"/>
              <a:t>to </a:t>
            </a:r>
            <a:r>
              <a:rPr lang="en-US" dirty="0" smtClean="0"/>
              <a:t>be </a:t>
            </a:r>
            <a:r>
              <a:rPr lang="en-US" dirty="0"/>
              <a:t>resolved in 218 children (50.9%), improved </a:t>
            </a:r>
            <a:r>
              <a:rPr lang="en-US" dirty="0" smtClean="0"/>
              <a:t>in 100 </a:t>
            </a:r>
            <a:r>
              <a:rPr lang="en-US" dirty="0"/>
              <a:t>(23.4%), unchanged in 79 (18.5%), and </a:t>
            </a:r>
            <a:r>
              <a:rPr lang="en-US" dirty="0" smtClean="0"/>
              <a:t>worse </a:t>
            </a:r>
            <a:r>
              <a:rPr lang="en-GB" dirty="0" smtClean="0"/>
              <a:t>in </a:t>
            </a:r>
            <a:r>
              <a:rPr lang="en-GB" dirty="0"/>
              <a:t>31 (7.2</a:t>
            </a:r>
            <a:r>
              <a:rPr lang="en-GB" dirty="0" smtClean="0"/>
              <a:t>%).</a:t>
            </a:r>
          </a:p>
          <a:p>
            <a:pPr algn="l" rtl="0"/>
            <a:endParaRPr lang="en-US" dirty="0"/>
          </a:p>
        </p:txBody>
      </p:sp>
    </p:spTree>
    <p:extLst>
      <p:ext uri="{BB962C8B-B14F-4D97-AF65-F5344CB8AC3E}">
        <p14:creationId xmlns:p14="http://schemas.microsoft.com/office/powerpoint/2010/main" val="139571234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rtl="0"/>
            <a:endParaRPr lang="en-US" dirty="0"/>
          </a:p>
        </p:txBody>
      </p:sp>
      <p:sp>
        <p:nvSpPr>
          <p:cNvPr id="5" name="Content Placeholder 4"/>
          <p:cNvSpPr>
            <a:spLocks noGrp="1"/>
          </p:cNvSpPr>
          <p:nvPr>
            <p:ph idx="1"/>
          </p:nvPr>
        </p:nvSpPr>
        <p:spPr/>
        <p:txBody>
          <a:bodyPr>
            <a:normAutofit fontScale="92500" lnSpcReduction="20000"/>
          </a:bodyPr>
          <a:lstStyle/>
          <a:p>
            <a:pPr marL="0" indent="0" algn="l" rtl="0">
              <a:buNone/>
            </a:pPr>
            <a:r>
              <a:rPr lang="en-GB" b="1" dirty="0"/>
              <a:t>Adverse </a:t>
            </a:r>
            <a:r>
              <a:rPr lang="en-GB" b="1" dirty="0" smtClean="0"/>
              <a:t>Events</a:t>
            </a:r>
          </a:p>
          <a:p>
            <a:pPr algn="l" rtl="0"/>
            <a:r>
              <a:rPr lang="en-US" dirty="0"/>
              <a:t>We found no significant between-group </a:t>
            </a:r>
            <a:r>
              <a:rPr lang="en-US" dirty="0" smtClean="0"/>
              <a:t>differences in </a:t>
            </a:r>
            <a:r>
              <a:rPr lang="en-US" dirty="0"/>
              <a:t>the proportions of children with </a:t>
            </a:r>
            <a:r>
              <a:rPr lang="en-US" dirty="0" smtClean="0"/>
              <a:t>fever (14.2</a:t>
            </a:r>
            <a:r>
              <a:rPr lang="en-US" dirty="0"/>
              <a:t>% in the prophylaxis group and 18.0% </a:t>
            </a:r>
            <a:r>
              <a:rPr lang="en-US" dirty="0" smtClean="0"/>
              <a:t>in the </a:t>
            </a:r>
            <a:r>
              <a:rPr lang="en-US" dirty="0"/>
              <a:t>placebo group, P = 0.23</a:t>
            </a:r>
            <a:r>
              <a:rPr lang="en-US" dirty="0" smtClean="0"/>
              <a:t>)</a:t>
            </a:r>
          </a:p>
          <a:p>
            <a:pPr algn="l" rtl="0"/>
            <a:r>
              <a:rPr lang="en-GB" dirty="0"/>
              <a:t>otitis media (</a:t>
            </a:r>
            <a:r>
              <a:rPr lang="en-GB" dirty="0" smtClean="0"/>
              <a:t>4.3% </a:t>
            </a:r>
            <a:r>
              <a:rPr lang="en-US" dirty="0" smtClean="0"/>
              <a:t>and </a:t>
            </a:r>
            <a:r>
              <a:rPr lang="en-US" dirty="0"/>
              <a:t>7.9%, respectively; P = 0.09</a:t>
            </a:r>
            <a:r>
              <a:rPr lang="en-US" dirty="0" smtClean="0"/>
              <a:t>)</a:t>
            </a:r>
          </a:p>
          <a:p>
            <a:pPr algn="l" rtl="0"/>
            <a:r>
              <a:rPr lang="en-GB" dirty="0" err="1"/>
              <a:t>diarrhea</a:t>
            </a:r>
            <a:r>
              <a:rPr lang="en-GB" dirty="0"/>
              <a:t> (</a:t>
            </a:r>
            <a:r>
              <a:rPr lang="en-GB" dirty="0" smtClean="0"/>
              <a:t>3.6% and </a:t>
            </a:r>
            <a:r>
              <a:rPr lang="en-GB" dirty="0"/>
              <a:t>6.2%, P = 0.19</a:t>
            </a:r>
            <a:r>
              <a:rPr lang="en-GB" dirty="0" smtClean="0"/>
              <a:t>)</a:t>
            </a:r>
          </a:p>
          <a:p>
            <a:pPr algn="l" rtl="0"/>
            <a:r>
              <a:rPr lang="en-GB" dirty="0"/>
              <a:t>pharyngitis (6.3% and 4.6</a:t>
            </a:r>
            <a:r>
              <a:rPr lang="en-GB" dirty="0" smtClean="0"/>
              <a:t>%, P </a:t>
            </a:r>
            <a:r>
              <a:rPr lang="en-GB" dirty="0"/>
              <a:t>= 0.38</a:t>
            </a:r>
            <a:r>
              <a:rPr lang="en-GB" dirty="0" smtClean="0"/>
              <a:t>)</a:t>
            </a:r>
          </a:p>
          <a:p>
            <a:pPr algn="l" rtl="0"/>
            <a:r>
              <a:rPr lang="en-US" dirty="0"/>
              <a:t>rash (7.6% and 7.5%, P = 1.0</a:t>
            </a:r>
            <a:r>
              <a:rPr lang="en-US" dirty="0" smtClean="0"/>
              <a:t>)</a:t>
            </a:r>
          </a:p>
          <a:p>
            <a:pPr algn="l" rtl="0"/>
            <a:r>
              <a:rPr lang="en-GB" dirty="0" smtClean="0"/>
              <a:t>Viral </a:t>
            </a:r>
            <a:r>
              <a:rPr lang="en-US" dirty="0" smtClean="0"/>
              <a:t>infection </a:t>
            </a:r>
            <a:r>
              <a:rPr lang="en-US" dirty="0"/>
              <a:t>(4.6% and 5.2%, P = 0.85</a:t>
            </a:r>
            <a:r>
              <a:rPr lang="en-US" dirty="0" smtClean="0"/>
              <a:t>)</a:t>
            </a:r>
          </a:p>
          <a:p>
            <a:pPr algn="l" rtl="0"/>
            <a:r>
              <a:rPr lang="en-GB" dirty="0" smtClean="0"/>
              <a:t>Hospitalizations or </a:t>
            </a:r>
            <a:r>
              <a:rPr lang="en-GB" dirty="0"/>
              <a:t>emergency room </a:t>
            </a:r>
            <a:r>
              <a:rPr lang="en-GB" dirty="0" smtClean="0"/>
              <a:t>visits </a:t>
            </a:r>
            <a:r>
              <a:rPr lang="en-US" dirty="0"/>
              <a:t>(41.1% and 48.5%, respectively; P = 0.06)</a:t>
            </a:r>
            <a:endParaRPr lang="en-US" dirty="0"/>
          </a:p>
        </p:txBody>
      </p:sp>
    </p:spTree>
    <p:extLst>
      <p:ext uri="{BB962C8B-B14F-4D97-AF65-F5344CB8AC3E}">
        <p14:creationId xmlns:p14="http://schemas.microsoft.com/office/powerpoint/2010/main" val="13957123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endParaRPr lang="ar-JO" dirty="0"/>
          </a:p>
        </p:txBody>
      </p:sp>
      <p:sp>
        <p:nvSpPr>
          <p:cNvPr id="3" name="Content Placeholder 2"/>
          <p:cNvSpPr>
            <a:spLocks noGrp="1"/>
          </p:cNvSpPr>
          <p:nvPr>
            <p:ph idx="1"/>
          </p:nvPr>
        </p:nvSpPr>
        <p:spPr/>
        <p:txBody>
          <a:bodyPr>
            <a:normAutofit/>
          </a:bodyPr>
          <a:lstStyle/>
          <a:p>
            <a:pPr marL="0" indent="0" algn="l" rtl="0">
              <a:buNone/>
            </a:pPr>
            <a:r>
              <a:rPr lang="en-GB" b="1" dirty="0" smtClean="0"/>
              <a:t>Discussion</a:t>
            </a:r>
          </a:p>
          <a:p>
            <a:pPr algn="l" rtl="0"/>
            <a:r>
              <a:rPr lang="en-US" dirty="0"/>
              <a:t>Antimicrobial prophylaxis in children with </a:t>
            </a:r>
            <a:r>
              <a:rPr lang="en-US" dirty="0" err="1" smtClean="0"/>
              <a:t>vesicoureteral</a:t>
            </a:r>
            <a:r>
              <a:rPr lang="en-US" dirty="0" smtClean="0"/>
              <a:t> reflux </a:t>
            </a:r>
            <a:r>
              <a:rPr lang="en-US" dirty="0"/>
              <a:t>diagnosed after a first or </a:t>
            </a:r>
            <a:r>
              <a:rPr lang="en-US" dirty="0" smtClean="0"/>
              <a:t>second urinary </a:t>
            </a:r>
            <a:r>
              <a:rPr lang="en-US" dirty="0"/>
              <a:t>tract infection was associated with </a:t>
            </a:r>
            <a:r>
              <a:rPr lang="en-US" dirty="0" smtClean="0"/>
              <a:t>a halving </a:t>
            </a:r>
            <a:r>
              <a:rPr lang="en-US" dirty="0"/>
              <a:t>of the risk of febrile or symptomatic recurrences</a:t>
            </a:r>
            <a:r>
              <a:rPr lang="en-US" dirty="0" smtClean="0"/>
              <a:t>.</a:t>
            </a:r>
          </a:p>
          <a:p>
            <a:pPr algn="l" rtl="0"/>
            <a:r>
              <a:rPr lang="en-GB" dirty="0"/>
              <a:t>Differences between the </a:t>
            </a:r>
            <a:r>
              <a:rPr lang="en-GB" dirty="0" smtClean="0"/>
              <a:t>prophylaxis </a:t>
            </a:r>
            <a:r>
              <a:rPr lang="en-US" dirty="0" smtClean="0"/>
              <a:t>and </a:t>
            </a:r>
            <a:r>
              <a:rPr lang="en-US" dirty="0"/>
              <a:t>placebo groups were apparent early on </a:t>
            </a:r>
            <a:r>
              <a:rPr lang="en-US" dirty="0" smtClean="0"/>
              <a:t>and increased </a:t>
            </a:r>
            <a:r>
              <a:rPr lang="en-US" dirty="0"/>
              <a:t>over a 2-year period</a:t>
            </a:r>
            <a:r>
              <a:rPr lang="en-US" dirty="0" smtClean="0"/>
              <a:t>.</a:t>
            </a:r>
          </a:p>
          <a:p>
            <a:pPr algn="l" rtl="0"/>
            <a:r>
              <a:rPr lang="en-GB" dirty="0"/>
              <a:t>Children with </a:t>
            </a:r>
            <a:r>
              <a:rPr lang="en-GB" dirty="0" smtClean="0"/>
              <a:t>bladder </a:t>
            </a:r>
            <a:r>
              <a:rPr lang="en-US" dirty="0" smtClean="0"/>
              <a:t>and </a:t>
            </a:r>
            <a:r>
              <a:rPr lang="en-US" dirty="0"/>
              <a:t>bowel dysfunction at baseline and </a:t>
            </a:r>
            <a:r>
              <a:rPr lang="en-US" dirty="0" smtClean="0"/>
              <a:t>children whose </a:t>
            </a:r>
            <a:r>
              <a:rPr lang="en-US" dirty="0"/>
              <a:t>index infection was febrile </a:t>
            </a:r>
            <a:r>
              <a:rPr lang="en-US" dirty="0" smtClean="0"/>
              <a:t>derived particular </a:t>
            </a:r>
            <a:r>
              <a:rPr lang="en-US" dirty="0"/>
              <a:t>benefit from prophylaxis, with </a:t>
            </a:r>
            <a:r>
              <a:rPr lang="en-US" dirty="0" smtClean="0"/>
              <a:t>reductions in </a:t>
            </a:r>
            <a:r>
              <a:rPr lang="en-US" dirty="0"/>
              <a:t>recurrences of approximately 80% </a:t>
            </a:r>
            <a:r>
              <a:rPr lang="en-US" dirty="0" smtClean="0"/>
              <a:t>and </a:t>
            </a:r>
            <a:r>
              <a:rPr lang="en-GB" dirty="0" smtClean="0"/>
              <a:t>60</a:t>
            </a:r>
            <a:r>
              <a:rPr lang="en-GB" dirty="0"/>
              <a:t>%, respectively.</a:t>
            </a:r>
            <a:endParaRPr lang="ar-JO" dirty="0"/>
          </a:p>
        </p:txBody>
      </p:sp>
    </p:spTree>
    <p:extLst>
      <p:ext uri="{BB962C8B-B14F-4D97-AF65-F5344CB8AC3E}">
        <p14:creationId xmlns:p14="http://schemas.microsoft.com/office/powerpoint/2010/main" val="3569067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endParaRPr lang="ar-JO" dirty="0"/>
          </a:p>
        </p:txBody>
      </p:sp>
      <p:sp>
        <p:nvSpPr>
          <p:cNvPr id="3" name="Content Placeholder 2"/>
          <p:cNvSpPr>
            <a:spLocks noGrp="1"/>
          </p:cNvSpPr>
          <p:nvPr>
            <p:ph idx="1"/>
          </p:nvPr>
        </p:nvSpPr>
        <p:spPr/>
        <p:txBody>
          <a:bodyPr/>
          <a:lstStyle/>
          <a:p>
            <a:pPr algn="l" rtl="0"/>
            <a:r>
              <a:rPr lang="en-US" dirty="0"/>
              <a:t>Rates of renal scarring at </a:t>
            </a:r>
            <a:r>
              <a:rPr lang="en-US" dirty="0" smtClean="0"/>
              <a:t>the outcome </a:t>
            </a:r>
            <a:r>
              <a:rPr lang="en-US" dirty="0"/>
              <a:t>visit were low and</a:t>
            </a:r>
            <a:r>
              <a:rPr lang="en-US" u="sng" dirty="0"/>
              <a:t> were not reduced </a:t>
            </a:r>
            <a:r>
              <a:rPr lang="en-US" u="sng" dirty="0" smtClean="0"/>
              <a:t>by prophylaxis</a:t>
            </a:r>
            <a:r>
              <a:rPr lang="en-US" dirty="0"/>
              <a:t>, perhaps because most children </a:t>
            </a:r>
            <a:r>
              <a:rPr lang="en-US" dirty="0" smtClean="0"/>
              <a:t>were enrolled </a:t>
            </a:r>
            <a:r>
              <a:rPr lang="en-US" dirty="0"/>
              <a:t>after their first infection and </a:t>
            </a:r>
            <a:r>
              <a:rPr lang="en-US" dirty="0" smtClean="0"/>
              <a:t>because parents</a:t>
            </a:r>
            <a:r>
              <a:rPr lang="en-US" dirty="0"/>
              <a:t>, who were instructed to be </a:t>
            </a:r>
            <a:r>
              <a:rPr lang="en-US" dirty="0" smtClean="0"/>
              <a:t>vigilant, </a:t>
            </a:r>
            <a:r>
              <a:rPr lang="en-GB" dirty="0" smtClean="0"/>
              <a:t>sought </a:t>
            </a:r>
            <a:r>
              <a:rPr lang="en-GB" dirty="0"/>
              <a:t>early medical attention</a:t>
            </a:r>
            <a:r>
              <a:rPr lang="en-GB" dirty="0" smtClean="0"/>
              <a:t>.</a:t>
            </a:r>
          </a:p>
          <a:p>
            <a:pPr algn="l" rtl="0"/>
            <a:r>
              <a:rPr lang="en-GB" dirty="0"/>
              <a:t>Not </a:t>
            </a:r>
            <a:r>
              <a:rPr lang="en-GB" dirty="0" smtClean="0"/>
              <a:t>unexpectedly, </a:t>
            </a:r>
            <a:r>
              <a:rPr lang="en-US" dirty="0" smtClean="0"/>
              <a:t>recurrences </a:t>
            </a:r>
            <a:r>
              <a:rPr lang="en-US" dirty="0"/>
              <a:t>that did occur in children who </a:t>
            </a:r>
            <a:r>
              <a:rPr lang="en-US" dirty="0" smtClean="0"/>
              <a:t>received prophylaxis </a:t>
            </a:r>
            <a:r>
              <a:rPr lang="en-US" dirty="0"/>
              <a:t>were more likely to have </a:t>
            </a:r>
            <a:r>
              <a:rPr lang="en-US" dirty="0" smtClean="0"/>
              <a:t>been caused </a:t>
            </a:r>
            <a:r>
              <a:rPr lang="en-US" dirty="0"/>
              <a:t>by a resistant pathogen</a:t>
            </a:r>
            <a:r>
              <a:rPr lang="en-US" dirty="0" smtClean="0"/>
              <a:t>.</a:t>
            </a:r>
          </a:p>
          <a:p>
            <a:pPr algn="l" rtl="0"/>
            <a:endParaRPr lang="ar-JO" dirty="0"/>
          </a:p>
        </p:txBody>
      </p:sp>
    </p:spTree>
    <p:extLst>
      <p:ext uri="{BB962C8B-B14F-4D97-AF65-F5344CB8AC3E}">
        <p14:creationId xmlns:p14="http://schemas.microsoft.com/office/powerpoint/2010/main" val="163983192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endParaRPr lang="ar-JO" dirty="0"/>
          </a:p>
        </p:txBody>
      </p:sp>
      <p:sp>
        <p:nvSpPr>
          <p:cNvPr id="3" name="Content Placeholder 2"/>
          <p:cNvSpPr>
            <a:spLocks noGrp="1"/>
          </p:cNvSpPr>
          <p:nvPr>
            <p:ph idx="1"/>
          </p:nvPr>
        </p:nvSpPr>
        <p:spPr/>
        <p:txBody>
          <a:bodyPr>
            <a:normAutofit/>
          </a:bodyPr>
          <a:lstStyle/>
          <a:p>
            <a:pPr algn="l" rtl="0"/>
            <a:r>
              <a:rPr lang="en-US" dirty="0"/>
              <a:t>We designed our trial to avoid certain </a:t>
            </a:r>
            <a:r>
              <a:rPr lang="en-US" dirty="0" smtClean="0"/>
              <a:t>limitations of </a:t>
            </a:r>
            <a:r>
              <a:rPr lang="en-US" dirty="0"/>
              <a:t>previous </a:t>
            </a:r>
            <a:r>
              <a:rPr lang="en-US" dirty="0" smtClean="0"/>
              <a:t>studies. </a:t>
            </a:r>
            <a:r>
              <a:rPr lang="en-US" dirty="0"/>
              <a:t>We enrolled, </a:t>
            </a:r>
            <a:r>
              <a:rPr lang="en-US" dirty="0" smtClean="0"/>
              <a:t>from a </a:t>
            </a:r>
            <a:r>
              <a:rPr lang="en-US" dirty="0"/>
              <a:t>variety of clinical settings, a large, </a:t>
            </a:r>
            <a:r>
              <a:rPr lang="en-US" dirty="0" smtClean="0"/>
              <a:t>representative sample </a:t>
            </a:r>
            <a:r>
              <a:rPr lang="en-US" dirty="0"/>
              <a:t>of children with </a:t>
            </a:r>
            <a:r>
              <a:rPr lang="en-US" dirty="0" err="1"/>
              <a:t>vesicoureteral</a:t>
            </a:r>
            <a:r>
              <a:rPr lang="en-US" dirty="0"/>
              <a:t> </a:t>
            </a:r>
            <a:r>
              <a:rPr lang="en-US" dirty="0" smtClean="0"/>
              <a:t>reflux (grade </a:t>
            </a:r>
            <a:r>
              <a:rPr lang="en-US" dirty="0"/>
              <a:t>I to IV) that was diagnosed after a </a:t>
            </a:r>
            <a:r>
              <a:rPr lang="en-US" dirty="0" smtClean="0"/>
              <a:t>urinary </a:t>
            </a:r>
            <a:r>
              <a:rPr lang="en-GB" dirty="0" smtClean="0"/>
              <a:t>tract </a:t>
            </a:r>
            <a:r>
              <a:rPr lang="en-GB" dirty="0"/>
              <a:t>infection</a:t>
            </a:r>
            <a:r>
              <a:rPr lang="en-GB" dirty="0" smtClean="0"/>
              <a:t>.</a:t>
            </a:r>
          </a:p>
          <a:p>
            <a:pPr algn="l" rtl="0"/>
            <a:r>
              <a:rPr lang="en-GB" dirty="0"/>
              <a:t>We applied stringent </a:t>
            </a:r>
            <a:r>
              <a:rPr lang="en-GB" dirty="0" smtClean="0"/>
              <a:t>diagnostic </a:t>
            </a:r>
            <a:r>
              <a:rPr lang="en-US" dirty="0" smtClean="0"/>
              <a:t>criteria </a:t>
            </a:r>
            <a:r>
              <a:rPr lang="en-US" dirty="0"/>
              <a:t>and used standardized scales </a:t>
            </a:r>
            <a:r>
              <a:rPr lang="en-US" dirty="0" smtClean="0"/>
              <a:t>to </a:t>
            </a:r>
            <a:r>
              <a:rPr lang="en-GB" dirty="0" smtClean="0"/>
              <a:t>identify </a:t>
            </a:r>
            <a:r>
              <a:rPr lang="en-GB" dirty="0"/>
              <a:t>predisposing </a:t>
            </a:r>
            <a:r>
              <a:rPr lang="en-GB" dirty="0" smtClean="0"/>
              <a:t>factors.</a:t>
            </a:r>
          </a:p>
          <a:p>
            <a:pPr algn="l" rtl="0"/>
            <a:r>
              <a:rPr lang="en-GB" dirty="0"/>
              <a:t>Our </a:t>
            </a:r>
            <a:r>
              <a:rPr lang="en-GB" dirty="0" smtClean="0"/>
              <a:t>radiologists </a:t>
            </a:r>
            <a:r>
              <a:rPr lang="en-US" dirty="0" smtClean="0"/>
              <a:t>applied </a:t>
            </a:r>
            <a:r>
              <a:rPr lang="en-US" dirty="0"/>
              <a:t>standardized criteria to enhance the </a:t>
            </a:r>
            <a:r>
              <a:rPr lang="en-US" dirty="0" smtClean="0"/>
              <a:t>reliability of </a:t>
            </a:r>
            <a:r>
              <a:rPr lang="en-US" dirty="0"/>
              <a:t>their interpretations of urinary </a:t>
            </a:r>
            <a:r>
              <a:rPr lang="en-US" dirty="0" smtClean="0"/>
              <a:t>tract </a:t>
            </a:r>
            <a:r>
              <a:rPr lang="en-GB" dirty="0" smtClean="0"/>
              <a:t>images.</a:t>
            </a:r>
          </a:p>
          <a:p>
            <a:pPr algn="l" rtl="0"/>
            <a:endParaRPr lang="ar-JO" dirty="0"/>
          </a:p>
        </p:txBody>
      </p:sp>
    </p:spTree>
    <p:extLst>
      <p:ext uri="{BB962C8B-B14F-4D97-AF65-F5344CB8AC3E}">
        <p14:creationId xmlns:p14="http://schemas.microsoft.com/office/powerpoint/2010/main" val="82568222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endParaRPr lang="ar-JO" dirty="0"/>
          </a:p>
        </p:txBody>
      </p:sp>
      <p:sp>
        <p:nvSpPr>
          <p:cNvPr id="3" name="Content Placeholder 2"/>
          <p:cNvSpPr>
            <a:spLocks noGrp="1"/>
          </p:cNvSpPr>
          <p:nvPr>
            <p:ph idx="1"/>
          </p:nvPr>
        </p:nvSpPr>
        <p:spPr/>
        <p:txBody>
          <a:bodyPr/>
          <a:lstStyle/>
          <a:p>
            <a:pPr algn="l" rtl="0"/>
            <a:r>
              <a:rPr lang="en-US" dirty="0"/>
              <a:t>Our trial has certain limitations: </a:t>
            </a:r>
            <a:r>
              <a:rPr lang="en-US" dirty="0" smtClean="0"/>
              <a:t>our </a:t>
            </a:r>
            <a:r>
              <a:rPr lang="en-US" u="sng" dirty="0" smtClean="0"/>
              <a:t>results </a:t>
            </a:r>
            <a:r>
              <a:rPr lang="en-US" u="sng" dirty="0"/>
              <a:t>may not be applicable to children </a:t>
            </a:r>
            <a:r>
              <a:rPr lang="en-US" u="sng" dirty="0" smtClean="0"/>
              <a:t>with different </a:t>
            </a:r>
            <a:r>
              <a:rPr lang="en-US" u="sng" dirty="0"/>
              <a:t>demographic or clinical </a:t>
            </a:r>
            <a:r>
              <a:rPr lang="en-US" u="sng" dirty="0" smtClean="0"/>
              <a:t>characteristics </a:t>
            </a:r>
            <a:r>
              <a:rPr lang="en-US" dirty="0" smtClean="0"/>
              <a:t>or </a:t>
            </a:r>
            <a:r>
              <a:rPr lang="en-US" dirty="0"/>
              <a:t>children in </a:t>
            </a:r>
            <a:r>
              <a:rPr lang="en-US" u="sng" dirty="0"/>
              <a:t>locales </a:t>
            </a:r>
            <a:r>
              <a:rPr lang="en-US" u="sng" dirty="0" smtClean="0"/>
              <a:t>where the choice of trimethoprim– </a:t>
            </a:r>
            <a:r>
              <a:rPr lang="en-US" u="sng" dirty="0" err="1" smtClean="0"/>
              <a:t>sulfamethoxazole</a:t>
            </a:r>
            <a:r>
              <a:rPr lang="en-US" u="sng" dirty="0" smtClean="0"/>
              <a:t> may </a:t>
            </a:r>
            <a:r>
              <a:rPr lang="en-US" u="sng" dirty="0"/>
              <a:t>be limited </a:t>
            </a:r>
            <a:r>
              <a:rPr lang="en-US" u="sng" dirty="0" smtClean="0"/>
              <a:t>by susceptibility </a:t>
            </a:r>
            <a:r>
              <a:rPr lang="en-US" u="sng" dirty="0"/>
              <a:t>patterns or clinical </a:t>
            </a:r>
            <a:r>
              <a:rPr lang="en-US" u="sng" dirty="0" smtClean="0"/>
              <a:t>acceptability</a:t>
            </a:r>
            <a:r>
              <a:rPr lang="en-US" dirty="0" smtClean="0"/>
              <a:t>, </a:t>
            </a:r>
          </a:p>
          <a:p>
            <a:pPr algn="l" rtl="0"/>
            <a:r>
              <a:rPr lang="en-US" dirty="0" smtClean="0"/>
              <a:t>and </a:t>
            </a:r>
            <a:r>
              <a:rPr lang="en-US" u="sng" dirty="0"/>
              <a:t>some of our subgroup analyses had </a:t>
            </a:r>
            <a:r>
              <a:rPr lang="en-US" u="sng" dirty="0" smtClean="0"/>
              <a:t>limited </a:t>
            </a:r>
            <a:r>
              <a:rPr lang="en-GB" u="sng" dirty="0" smtClean="0"/>
              <a:t>statistical </a:t>
            </a:r>
            <a:r>
              <a:rPr lang="en-GB" u="sng" dirty="0"/>
              <a:t>power</a:t>
            </a:r>
            <a:r>
              <a:rPr lang="en-GB" dirty="0"/>
              <a:t>.</a:t>
            </a:r>
            <a:endParaRPr lang="ar-JO" dirty="0"/>
          </a:p>
        </p:txBody>
      </p:sp>
    </p:spTree>
    <p:extLst>
      <p:ext uri="{BB962C8B-B14F-4D97-AF65-F5344CB8AC3E}">
        <p14:creationId xmlns:p14="http://schemas.microsoft.com/office/powerpoint/2010/main" val="27983596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rtl="0"/>
            <a:endParaRPr lang="ar-JO" dirty="0"/>
          </a:p>
        </p:txBody>
      </p:sp>
      <p:sp>
        <p:nvSpPr>
          <p:cNvPr id="3" name="Content Placeholder 2"/>
          <p:cNvSpPr>
            <a:spLocks noGrp="1"/>
          </p:cNvSpPr>
          <p:nvPr>
            <p:ph idx="1"/>
          </p:nvPr>
        </p:nvSpPr>
        <p:spPr>
          <a:xfrm>
            <a:off x="838200" y="1825624"/>
            <a:ext cx="10515600" cy="4830669"/>
          </a:xfrm>
        </p:spPr>
        <p:txBody>
          <a:bodyPr>
            <a:normAutofit/>
          </a:bodyPr>
          <a:lstStyle/>
          <a:p>
            <a:pPr algn="l" rtl="0"/>
            <a:r>
              <a:rPr lang="en-US" dirty="0"/>
              <a:t>There are both similarities and </a:t>
            </a:r>
            <a:r>
              <a:rPr lang="en-US" dirty="0" smtClean="0"/>
              <a:t>differences between </a:t>
            </a:r>
            <a:r>
              <a:rPr lang="en-US" dirty="0"/>
              <a:t>our findings and those of two </a:t>
            </a:r>
            <a:r>
              <a:rPr lang="en-US" dirty="0" smtClean="0"/>
              <a:t>other </a:t>
            </a:r>
            <a:r>
              <a:rPr lang="en-GB" dirty="0" smtClean="0"/>
              <a:t>trials.</a:t>
            </a:r>
          </a:p>
          <a:p>
            <a:pPr algn="l" rtl="0"/>
            <a:r>
              <a:rPr lang="en-GB" dirty="0" smtClean="0"/>
              <a:t> </a:t>
            </a:r>
            <a:r>
              <a:rPr lang="en-GB" dirty="0"/>
              <a:t>Craig et al. enrolled 576 </a:t>
            </a:r>
            <a:r>
              <a:rPr lang="en-GB" dirty="0" smtClean="0"/>
              <a:t>Australian </a:t>
            </a:r>
            <a:r>
              <a:rPr lang="en-US" dirty="0" smtClean="0"/>
              <a:t>children </a:t>
            </a:r>
            <a:r>
              <a:rPr lang="en-US" dirty="0"/>
              <a:t>under the age of 18 years with </a:t>
            </a:r>
            <a:r>
              <a:rPr lang="en-US" dirty="0" smtClean="0"/>
              <a:t>stringently defined </a:t>
            </a:r>
            <a:r>
              <a:rPr lang="en-US" dirty="0"/>
              <a:t>urinary tract infection in a </a:t>
            </a:r>
            <a:r>
              <a:rPr lang="en-US" dirty="0" err="1" smtClean="0"/>
              <a:t>placebocontrolled</a:t>
            </a:r>
            <a:r>
              <a:rPr lang="en-US" dirty="0" smtClean="0"/>
              <a:t> </a:t>
            </a:r>
            <a:r>
              <a:rPr lang="en-GB" dirty="0" smtClean="0"/>
              <a:t>trial </a:t>
            </a:r>
            <a:r>
              <a:rPr lang="en-GB" dirty="0"/>
              <a:t>of </a:t>
            </a:r>
            <a:r>
              <a:rPr lang="en-GB" dirty="0" smtClean="0"/>
              <a:t>trimethoprim–</a:t>
            </a:r>
            <a:r>
              <a:rPr lang="en-GB" dirty="0" err="1" smtClean="0"/>
              <a:t>sulfamethoxazole</a:t>
            </a:r>
            <a:r>
              <a:rPr lang="en-GB" dirty="0" smtClean="0"/>
              <a:t> prophylaxis.</a:t>
            </a:r>
          </a:p>
          <a:p>
            <a:pPr algn="l" rtl="0"/>
            <a:r>
              <a:rPr lang="en-GB" dirty="0"/>
              <a:t>Sixty-four percent of </a:t>
            </a:r>
            <a:r>
              <a:rPr lang="en-GB" dirty="0" smtClean="0"/>
              <a:t>the children </a:t>
            </a:r>
            <a:r>
              <a:rPr lang="en-GB" dirty="0"/>
              <a:t>were girls</a:t>
            </a:r>
            <a:r>
              <a:rPr lang="en-GB" dirty="0" smtClean="0"/>
              <a:t>.</a:t>
            </a:r>
          </a:p>
        </p:txBody>
      </p:sp>
    </p:spTree>
    <p:extLst>
      <p:ext uri="{BB962C8B-B14F-4D97-AF65-F5344CB8AC3E}">
        <p14:creationId xmlns:p14="http://schemas.microsoft.com/office/powerpoint/2010/main" val="42577799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algn="l" rtl="0"/>
            <a:r>
              <a:rPr lang="en-GB" dirty="0"/>
              <a:t>Twelve months of prophylaxis </a:t>
            </a:r>
            <a:r>
              <a:rPr lang="en-US" dirty="0"/>
              <a:t>was associated with a reduction in the absolute risk of symptomatic recurrences of 6 percentage points (number needed to treat, 14).</a:t>
            </a:r>
          </a:p>
          <a:p>
            <a:pPr algn="l" rtl="0"/>
            <a:r>
              <a:rPr lang="en-US" dirty="0"/>
              <a:t>However, </a:t>
            </a:r>
            <a:r>
              <a:rPr lang="en-US" u="sng" dirty="0" err="1"/>
              <a:t>pyuria</a:t>
            </a:r>
            <a:r>
              <a:rPr lang="en-US" u="sng" dirty="0"/>
              <a:t> was not found at the index infection in 32% </a:t>
            </a:r>
            <a:r>
              <a:rPr lang="en-US" dirty="0"/>
              <a:t>of the children, only </a:t>
            </a:r>
            <a:r>
              <a:rPr lang="en-US" u="sng" dirty="0"/>
              <a:t>42% of the </a:t>
            </a:r>
            <a:r>
              <a:rPr lang="en-GB" u="sng" dirty="0"/>
              <a:t>children had reflux</a:t>
            </a:r>
            <a:r>
              <a:rPr lang="en-GB" dirty="0"/>
              <a:t>, </a:t>
            </a:r>
            <a:r>
              <a:rPr lang="en-GB" u="sng" dirty="0"/>
              <a:t>41% had normal voiding </a:t>
            </a:r>
            <a:r>
              <a:rPr lang="en-US" u="sng" dirty="0"/>
              <a:t>studies</a:t>
            </a:r>
            <a:r>
              <a:rPr lang="en-US" dirty="0"/>
              <a:t>, </a:t>
            </a:r>
            <a:r>
              <a:rPr lang="en-US" u="sng" dirty="0"/>
              <a:t>17% did not undergo voiding </a:t>
            </a:r>
            <a:r>
              <a:rPr lang="en-US" u="sng" dirty="0" err="1"/>
              <a:t>cystourethrography</a:t>
            </a:r>
            <a:r>
              <a:rPr lang="en-US" dirty="0"/>
              <a:t>, and </a:t>
            </a:r>
            <a:r>
              <a:rPr lang="en-US" u="sng" dirty="0"/>
              <a:t>renal scanning with technetium- 99m–labeled </a:t>
            </a:r>
            <a:r>
              <a:rPr lang="en-US" u="sng" dirty="0" err="1"/>
              <a:t>dimercaptosuccinic</a:t>
            </a:r>
            <a:r>
              <a:rPr lang="en-US" u="sng" dirty="0"/>
              <a:t> acid was performed after 1 year in only 27% </a:t>
            </a:r>
            <a:r>
              <a:rPr lang="en-US" dirty="0"/>
              <a:t>of the children.</a:t>
            </a:r>
            <a:endParaRPr lang="ar-JO" dirty="0"/>
          </a:p>
          <a:p>
            <a:endParaRPr lang="ar-JO" dirty="0"/>
          </a:p>
        </p:txBody>
      </p:sp>
    </p:spTree>
    <p:extLst>
      <p:ext uri="{BB962C8B-B14F-4D97-AF65-F5344CB8AC3E}">
        <p14:creationId xmlns:p14="http://schemas.microsoft.com/office/powerpoint/2010/main" val="231011815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a:bodyPr>
          <a:lstStyle/>
          <a:p>
            <a:pPr algn="l" rtl="0"/>
            <a:r>
              <a:rPr lang="en-US" dirty="0"/>
              <a:t>In our trial, all children were younger than 6 </a:t>
            </a:r>
            <a:r>
              <a:rPr lang="en-US" dirty="0" smtClean="0"/>
              <a:t>years of </a:t>
            </a:r>
            <a:r>
              <a:rPr lang="en-US" dirty="0"/>
              <a:t>age, </a:t>
            </a:r>
            <a:endParaRPr lang="en-US" dirty="0" smtClean="0"/>
          </a:p>
          <a:p>
            <a:pPr algn="l" rtl="0"/>
            <a:r>
              <a:rPr lang="en-US" dirty="0" smtClean="0"/>
              <a:t>92</a:t>
            </a:r>
            <a:r>
              <a:rPr lang="en-US" dirty="0"/>
              <a:t>% were girls, </a:t>
            </a:r>
            <a:endParaRPr lang="en-US" dirty="0" smtClean="0"/>
          </a:p>
          <a:p>
            <a:pPr algn="l" rtl="0"/>
            <a:r>
              <a:rPr lang="en-US" dirty="0" smtClean="0"/>
              <a:t>all </a:t>
            </a:r>
            <a:r>
              <a:rPr lang="en-US" dirty="0"/>
              <a:t>were considered </a:t>
            </a:r>
            <a:r>
              <a:rPr lang="en-US" dirty="0" smtClean="0"/>
              <a:t>to have </a:t>
            </a:r>
            <a:r>
              <a:rPr lang="en-US" dirty="0"/>
              <a:t>grade I to IV reflux, </a:t>
            </a:r>
            <a:endParaRPr lang="en-US" dirty="0" smtClean="0"/>
          </a:p>
          <a:p>
            <a:pPr algn="l" rtl="0"/>
            <a:r>
              <a:rPr lang="en-US" dirty="0" smtClean="0"/>
              <a:t>the </a:t>
            </a:r>
            <a:r>
              <a:rPr lang="en-US" dirty="0"/>
              <a:t>diagnosis of </a:t>
            </a:r>
            <a:r>
              <a:rPr lang="en-US" dirty="0" smtClean="0"/>
              <a:t>infection required </a:t>
            </a:r>
            <a:r>
              <a:rPr lang="en-US" dirty="0"/>
              <a:t>the presence of </a:t>
            </a:r>
            <a:r>
              <a:rPr lang="en-US" dirty="0" err="1"/>
              <a:t>pyuria</a:t>
            </a:r>
            <a:r>
              <a:rPr lang="en-US" dirty="0"/>
              <a:t>, </a:t>
            </a:r>
            <a:endParaRPr lang="en-US" dirty="0" smtClean="0"/>
          </a:p>
          <a:p>
            <a:pPr algn="l" rtl="0"/>
            <a:r>
              <a:rPr lang="en-US" dirty="0" smtClean="0"/>
              <a:t>renal scanning was </a:t>
            </a:r>
            <a:r>
              <a:rPr lang="en-US" dirty="0"/>
              <a:t>performed after 2 years in 76% of </a:t>
            </a:r>
            <a:r>
              <a:rPr lang="en-US" dirty="0" smtClean="0"/>
              <a:t>the children</a:t>
            </a:r>
          </a:p>
          <a:p>
            <a:pPr algn="l" rtl="0"/>
            <a:r>
              <a:rPr lang="en-US" dirty="0" smtClean="0"/>
              <a:t>the </a:t>
            </a:r>
            <a:r>
              <a:rPr lang="en-US" dirty="0"/>
              <a:t>effect of prophylaxis was </a:t>
            </a:r>
            <a:r>
              <a:rPr lang="en-US" dirty="0" smtClean="0"/>
              <a:t>sustained over </a:t>
            </a:r>
            <a:r>
              <a:rPr lang="en-US" dirty="0"/>
              <a:t>a 2-year period (number needed </a:t>
            </a:r>
            <a:r>
              <a:rPr lang="en-US" dirty="0" smtClean="0"/>
              <a:t>to </a:t>
            </a:r>
            <a:r>
              <a:rPr lang="en-GB" dirty="0" smtClean="0"/>
              <a:t>treat</a:t>
            </a:r>
            <a:r>
              <a:rPr lang="en-GB" dirty="0"/>
              <a:t>, 8).</a:t>
            </a:r>
            <a:endParaRPr lang="ar-JO" dirty="0"/>
          </a:p>
        </p:txBody>
      </p:sp>
    </p:spTree>
    <p:extLst>
      <p:ext uri="{BB962C8B-B14F-4D97-AF65-F5344CB8AC3E}">
        <p14:creationId xmlns:p14="http://schemas.microsoft.com/office/powerpoint/2010/main" val="51578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algn="l" rtl="0"/>
            <a:r>
              <a:rPr lang="en-GB" dirty="0" err="1"/>
              <a:t>Brandstr.m</a:t>
            </a:r>
            <a:r>
              <a:rPr lang="en-GB" dirty="0"/>
              <a:t> et al. randomly assigned </a:t>
            </a:r>
            <a:r>
              <a:rPr lang="en-GB" dirty="0" smtClean="0"/>
              <a:t>203 </a:t>
            </a:r>
            <a:r>
              <a:rPr lang="en-US" dirty="0" smtClean="0"/>
              <a:t>Swedish </a:t>
            </a:r>
            <a:r>
              <a:rPr lang="en-US" dirty="0"/>
              <a:t>children 12 to 23 months of age </a:t>
            </a:r>
            <a:r>
              <a:rPr lang="en-US" dirty="0" smtClean="0"/>
              <a:t>with grade </a:t>
            </a:r>
            <a:r>
              <a:rPr lang="en-US" dirty="0"/>
              <a:t>III or IV reflux to receive </a:t>
            </a:r>
            <a:r>
              <a:rPr lang="en-US" dirty="0" smtClean="0"/>
              <a:t>antimicrobial </a:t>
            </a:r>
            <a:r>
              <a:rPr lang="en-GB" dirty="0" smtClean="0"/>
              <a:t>prophylaxis </a:t>
            </a:r>
            <a:r>
              <a:rPr lang="en-GB" dirty="0"/>
              <a:t>(with trimethoprim, </a:t>
            </a:r>
            <a:r>
              <a:rPr lang="en-GB" dirty="0" err="1" smtClean="0"/>
              <a:t>nitrofurantoin</a:t>
            </a:r>
            <a:r>
              <a:rPr lang="en-GB" dirty="0" smtClean="0"/>
              <a:t>, or </a:t>
            </a:r>
            <a:r>
              <a:rPr lang="en-GB" dirty="0" err="1"/>
              <a:t>cefadroxil</a:t>
            </a:r>
            <a:r>
              <a:rPr lang="en-GB" dirty="0" smtClean="0"/>
              <a:t>), </a:t>
            </a:r>
            <a:r>
              <a:rPr lang="en-GB" dirty="0"/>
              <a:t>endoscopic treatment, or </a:t>
            </a:r>
            <a:r>
              <a:rPr lang="en-GB" dirty="0" smtClean="0"/>
              <a:t>surveillance only.</a:t>
            </a:r>
          </a:p>
          <a:p>
            <a:pPr algn="l" rtl="0"/>
            <a:r>
              <a:rPr lang="en-US" dirty="0"/>
              <a:t>A total of 37% of the </a:t>
            </a:r>
            <a:r>
              <a:rPr lang="en-US" dirty="0" smtClean="0"/>
              <a:t>participants were </a:t>
            </a:r>
            <a:r>
              <a:rPr lang="en-US" dirty="0"/>
              <a:t>boys, most of whom were </a:t>
            </a:r>
            <a:r>
              <a:rPr lang="en-US" dirty="0" smtClean="0"/>
              <a:t>uncircumcised. </a:t>
            </a:r>
          </a:p>
          <a:p>
            <a:pPr algn="l" rtl="0"/>
            <a:r>
              <a:rPr lang="en-US" dirty="0" smtClean="0"/>
              <a:t>Clinicians </a:t>
            </a:r>
            <a:r>
              <a:rPr lang="en-US" dirty="0"/>
              <a:t>and parents were aware of the </a:t>
            </a:r>
            <a:r>
              <a:rPr lang="en-US" dirty="0" err="1" smtClean="0"/>
              <a:t>studygroup</a:t>
            </a:r>
            <a:r>
              <a:rPr lang="en-US" dirty="0" smtClean="0"/>
              <a:t> assignments</a:t>
            </a:r>
            <a:r>
              <a:rPr lang="en-US" dirty="0"/>
              <a:t>, and bag-collected urine </a:t>
            </a:r>
            <a:r>
              <a:rPr lang="en-US" dirty="0" smtClean="0"/>
              <a:t>specimens </a:t>
            </a:r>
            <a:r>
              <a:rPr lang="en-GB" dirty="0" smtClean="0"/>
              <a:t>were </a:t>
            </a:r>
            <a:r>
              <a:rPr lang="en-GB" dirty="0"/>
              <a:t>permitted.</a:t>
            </a:r>
            <a:endParaRPr lang="en-GB" dirty="0" smtClean="0"/>
          </a:p>
          <a:p>
            <a:pPr algn="l" rtl="0"/>
            <a:endParaRPr lang="ar-JO" dirty="0"/>
          </a:p>
        </p:txBody>
      </p:sp>
    </p:spTree>
    <p:extLst>
      <p:ext uri="{BB962C8B-B14F-4D97-AF65-F5344CB8AC3E}">
        <p14:creationId xmlns:p14="http://schemas.microsoft.com/office/powerpoint/2010/main" val="16209791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algn="l" rtl="0"/>
            <a:r>
              <a:rPr lang="en-GB" dirty="0"/>
              <a:t>Significant differences </a:t>
            </a:r>
            <a:r>
              <a:rPr lang="en-GB" dirty="0" smtClean="0"/>
              <a:t>in </a:t>
            </a:r>
            <a:r>
              <a:rPr lang="en-US" dirty="0" smtClean="0"/>
              <a:t>outcome </a:t>
            </a:r>
            <a:r>
              <a:rPr lang="en-US" dirty="0"/>
              <a:t>were noted only in girls</a:t>
            </a:r>
            <a:r>
              <a:rPr lang="en-US" dirty="0" smtClean="0"/>
              <a:t>.</a:t>
            </a:r>
          </a:p>
          <a:p>
            <a:pPr algn="l" rtl="0"/>
            <a:r>
              <a:rPr lang="en-US" dirty="0" smtClean="0"/>
              <a:t> </a:t>
            </a:r>
            <a:r>
              <a:rPr lang="en-US" dirty="0"/>
              <a:t>Girls in </a:t>
            </a:r>
            <a:r>
              <a:rPr lang="en-US" dirty="0" smtClean="0"/>
              <a:t>the surveillance-only </a:t>
            </a:r>
            <a:r>
              <a:rPr lang="en-US" dirty="0"/>
              <a:t>group had the highest </a:t>
            </a:r>
            <a:r>
              <a:rPr lang="en-US" dirty="0" smtClean="0"/>
              <a:t>incidence of </a:t>
            </a:r>
            <a:r>
              <a:rPr lang="en-US" dirty="0"/>
              <a:t>febrile recurrence and the shortest time to </a:t>
            </a:r>
            <a:r>
              <a:rPr lang="en-US" dirty="0" smtClean="0"/>
              <a:t>a first </a:t>
            </a:r>
            <a:r>
              <a:rPr lang="en-US" dirty="0"/>
              <a:t>recurrence</a:t>
            </a:r>
            <a:r>
              <a:rPr lang="en-US" dirty="0" smtClean="0"/>
              <a:t>;</a:t>
            </a:r>
          </a:p>
          <a:p>
            <a:pPr algn="l" rtl="0"/>
            <a:r>
              <a:rPr lang="en-US" dirty="0" smtClean="0"/>
              <a:t> </a:t>
            </a:r>
            <a:r>
              <a:rPr lang="en-US" dirty="0"/>
              <a:t>girls who received </a:t>
            </a:r>
            <a:r>
              <a:rPr lang="en-US" dirty="0" smtClean="0"/>
              <a:t>antimicrobial prophylaxis </a:t>
            </a:r>
            <a:r>
              <a:rPr lang="en-US" dirty="0"/>
              <a:t>had the lowest incidence of </a:t>
            </a:r>
            <a:r>
              <a:rPr lang="en-US" dirty="0" smtClean="0"/>
              <a:t>renal scarring </a:t>
            </a:r>
            <a:r>
              <a:rPr lang="en-US" dirty="0"/>
              <a:t>at 2 years of follow-up.</a:t>
            </a:r>
            <a:endParaRPr lang="ar-JO" dirty="0"/>
          </a:p>
        </p:txBody>
      </p:sp>
    </p:spTree>
    <p:extLst>
      <p:ext uri="{BB962C8B-B14F-4D97-AF65-F5344CB8AC3E}">
        <p14:creationId xmlns:p14="http://schemas.microsoft.com/office/powerpoint/2010/main" val="4422875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a:xfrm>
            <a:off x="838200" y="1825625"/>
            <a:ext cx="10515600" cy="4844116"/>
          </a:xfrm>
        </p:spPr>
        <p:txBody>
          <a:bodyPr>
            <a:normAutofit/>
          </a:bodyPr>
          <a:lstStyle/>
          <a:p>
            <a:pPr algn="l" rtl="0"/>
            <a:r>
              <a:rPr lang="en-GB" dirty="0"/>
              <a:t>Do our results support recent </a:t>
            </a:r>
            <a:r>
              <a:rPr lang="en-GB" dirty="0" smtClean="0"/>
              <a:t>recommendations </a:t>
            </a:r>
            <a:r>
              <a:rPr lang="en-US" dirty="0" smtClean="0"/>
              <a:t>regarding </a:t>
            </a:r>
            <a:r>
              <a:rPr lang="en-US" dirty="0"/>
              <a:t>urinary tract imaging in </a:t>
            </a:r>
            <a:r>
              <a:rPr lang="en-US" dirty="0" smtClean="0"/>
              <a:t>children with </a:t>
            </a:r>
            <a:r>
              <a:rPr lang="en-US" dirty="0"/>
              <a:t>a first febrile urinary tract </a:t>
            </a:r>
            <a:r>
              <a:rPr lang="en-US" dirty="0" smtClean="0"/>
              <a:t>infection</a:t>
            </a:r>
            <a:endParaRPr lang="en-US" dirty="0"/>
          </a:p>
          <a:p>
            <a:pPr algn="l" rtl="0"/>
            <a:r>
              <a:rPr lang="en-US" dirty="0"/>
              <a:t>Many factors may influence that decision in </a:t>
            </a:r>
            <a:r>
              <a:rPr lang="en-US" dirty="0" smtClean="0"/>
              <a:t>individual children</a:t>
            </a:r>
            <a:r>
              <a:rPr lang="en-US" dirty="0"/>
              <a:t>, including </a:t>
            </a:r>
            <a:r>
              <a:rPr lang="en-US" u="sng" dirty="0"/>
              <a:t>the presence or </a:t>
            </a:r>
            <a:r>
              <a:rPr lang="en-US" u="sng" dirty="0" smtClean="0"/>
              <a:t>absence of </a:t>
            </a:r>
            <a:r>
              <a:rPr lang="en-US" u="sng" dirty="0"/>
              <a:t>a family history of </a:t>
            </a:r>
            <a:r>
              <a:rPr lang="en-US" u="sng" dirty="0" err="1"/>
              <a:t>vesicoureteral</a:t>
            </a:r>
            <a:r>
              <a:rPr lang="en-US" u="sng" dirty="0"/>
              <a:t> reflux</a:t>
            </a:r>
            <a:r>
              <a:rPr lang="en-US" dirty="0"/>
              <a:t>,</a:t>
            </a:r>
          </a:p>
          <a:p>
            <a:pPr algn="l" rtl="0"/>
            <a:r>
              <a:rPr lang="en-US" u="sng" dirty="0"/>
              <a:t>age, sex, and race</a:t>
            </a:r>
            <a:r>
              <a:rPr lang="en-US" dirty="0"/>
              <a:t>, which affect the </a:t>
            </a:r>
            <a:r>
              <a:rPr lang="en-US" dirty="0" smtClean="0"/>
              <a:t>probability that </a:t>
            </a:r>
            <a:r>
              <a:rPr lang="en-US" dirty="0" err="1"/>
              <a:t>vesicoureteral</a:t>
            </a:r>
            <a:r>
              <a:rPr lang="en-US" dirty="0"/>
              <a:t> reflux is present; </a:t>
            </a:r>
            <a:endParaRPr lang="en-US" dirty="0" smtClean="0"/>
          </a:p>
          <a:p>
            <a:pPr algn="l" rtl="0"/>
            <a:r>
              <a:rPr lang="en-US" dirty="0" smtClean="0"/>
              <a:t>the </a:t>
            </a:r>
            <a:r>
              <a:rPr lang="en-US" u="sng" dirty="0" smtClean="0"/>
              <a:t>severity of </a:t>
            </a:r>
            <a:r>
              <a:rPr lang="en-US" u="sng" dirty="0"/>
              <a:t>the clinical course of the infection</a:t>
            </a:r>
            <a:r>
              <a:rPr lang="en-US" dirty="0"/>
              <a:t>; </a:t>
            </a:r>
            <a:endParaRPr lang="en-US" dirty="0" smtClean="0"/>
          </a:p>
          <a:p>
            <a:pPr algn="l" rtl="0"/>
            <a:r>
              <a:rPr lang="en-US" dirty="0" smtClean="0"/>
              <a:t>the status of </a:t>
            </a:r>
            <a:r>
              <a:rPr lang="en-US" u="sng" dirty="0"/>
              <a:t>bladder and bowel function</a:t>
            </a:r>
            <a:r>
              <a:rPr lang="en-US" dirty="0"/>
              <a:t>; </a:t>
            </a:r>
            <a:endParaRPr lang="en-US" dirty="0" smtClean="0"/>
          </a:p>
          <a:p>
            <a:pPr algn="l" rtl="0"/>
            <a:r>
              <a:rPr lang="en-US" dirty="0" smtClean="0"/>
              <a:t>the </a:t>
            </a:r>
            <a:r>
              <a:rPr lang="en-US" u="sng" dirty="0"/>
              <a:t>cost</a:t>
            </a:r>
            <a:r>
              <a:rPr lang="en-US" dirty="0"/>
              <a:t> of </a:t>
            </a:r>
            <a:r>
              <a:rPr lang="en-US" dirty="0" smtClean="0"/>
              <a:t>voiding </a:t>
            </a:r>
            <a:r>
              <a:rPr lang="en-GB" dirty="0" err="1" smtClean="0"/>
              <a:t>cystourethrography</a:t>
            </a:r>
            <a:r>
              <a:rPr lang="en-GB" dirty="0" smtClean="0"/>
              <a:t> </a:t>
            </a:r>
            <a:r>
              <a:rPr lang="en-GB" dirty="0"/>
              <a:t>and associated discomfort</a:t>
            </a:r>
            <a:r>
              <a:rPr lang="en-GB" dirty="0" smtClean="0"/>
              <a:t>;</a:t>
            </a:r>
            <a:endParaRPr lang="en-GB" dirty="0"/>
          </a:p>
        </p:txBody>
      </p:sp>
    </p:spTree>
    <p:extLst>
      <p:ext uri="{BB962C8B-B14F-4D97-AF65-F5344CB8AC3E}">
        <p14:creationId xmlns:p14="http://schemas.microsoft.com/office/powerpoint/2010/main" val="40085097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a:bodyPr>
          <a:lstStyle/>
          <a:p>
            <a:pPr algn="l" rtl="0"/>
            <a:r>
              <a:rPr lang="en-US" dirty="0"/>
              <a:t>the importance that parents place on </a:t>
            </a:r>
            <a:r>
              <a:rPr lang="en-US" u="sng" dirty="0"/>
              <a:t>preventing recurrences </a:t>
            </a:r>
            <a:r>
              <a:rPr lang="en-US" dirty="0"/>
              <a:t>(which sometimes result in alarming symptoms, hospitalization, and parental work loss and which may influence the decision to proceed to surgery in children found to have reflux); </a:t>
            </a:r>
          </a:p>
          <a:p>
            <a:pPr algn="l" rtl="0"/>
            <a:r>
              <a:rPr lang="en-US" dirty="0"/>
              <a:t>perceived parental </a:t>
            </a:r>
            <a:r>
              <a:rPr lang="en-US" u="sng" dirty="0"/>
              <a:t>ability to adhere </a:t>
            </a:r>
            <a:r>
              <a:rPr lang="en-US" dirty="0"/>
              <a:t>to a prophylaxis regimen; </a:t>
            </a:r>
          </a:p>
          <a:p>
            <a:pPr algn="l" rtl="0"/>
            <a:r>
              <a:rPr lang="en-US" dirty="0"/>
              <a:t>parental concern about potential long-term effects of prophylaxis, such as the development of </a:t>
            </a:r>
            <a:r>
              <a:rPr lang="en-US" u="sng" dirty="0"/>
              <a:t>antimicrobial </a:t>
            </a:r>
            <a:r>
              <a:rPr lang="en-US" u="sng" dirty="0" smtClean="0"/>
              <a:t>resistance </a:t>
            </a:r>
            <a:r>
              <a:rPr lang="en-US" dirty="0" smtClean="0"/>
              <a:t>and </a:t>
            </a:r>
            <a:r>
              <a:rPr lang="en-US" dirty="0"/>
              <a:t>alterations of the </a:t>
            </a:r>
            <a:r>
              <a:rPr lang="en-US" dirty="0" err="1"/>
              <a:t>microbiome</a:t>
            </a:r>
            <a:r>
              <a:rPr lang="en-US" dirty="0"/>
              <a:t>; </a:t>
            </a:r>
            <a:endParaRPr lang="en-US" dirty="0" smtClean="0"/>
          </a:p>
          <a:p>
            <a:pPr algn="l" rtl="0"/>
            <a:r>
              <a:rPr lang="en-US" dirty="0" smtClean="0"/>
              <a:t>and </a:t>
            </a:r>
            <a:r>
              <a:rPr lang="en-US" dirty="0"/>
              <a:t>most </a:t>
            </a:r>
            <a:r>
              <a:rPr lang="en-US" dirty="0" smtClean="0"/>
              <a:t>important, the </a:t>
            </a:r>
            <a:r>
              <a:rPr lang="en-US" u="sng" dirty="0"/>
              <a:t>effectiveness of prophylaxis</a:t>
            </a:r>
            <a:r>
              <a:rPr lang="en-US" dirty="0"/>
              <a:t> in </a:t>
            </a:r>
            <a:r>
              <a:rPr lang="en-US" dirty="0" smtClean="0"/>
              <a:t>preventing </a:t>
            </a:r>
            <a:r>
              <a:rPr lang="en-GB" dirty="0" smtClean="0"/>
              <a:t>recurrences</a:t>
            </a:r>
            <a:r>
              <a:rPr lang="en-GB" dirty="0"/>
              <a:t>.</a:t>
            </a:r>
            <a:endParaRPr lang="ar-JO" dirty="0"/>
          </a:p>
        </p:txBody>
      </p:sp>
    </p:spTree>
    <p:extLst>
      <p:ext uri="{BB962C8B-B14F-4D97-AF65-F5344CB8AC3E}">
        <p14:creationId xmlns:p14="http://schemas.microsoft.com/office/powerpoint/2010/main" val="18638192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normAutofit/>
          </a:bodyPr>
          <a:lstStyle/>
          <a:p>
            <a:pPr algn="l" rtl="0"/>
            <a:r>
              <a:rPr lang="en-US" dirty="0"/>
              <a:t>As long as evidence supporting the benefit </a:t>
            </a:r>
            <a:r>
              <a:rPr lang="en-US" dirty="0" smtClean="0"/>
              <a:t>of prophylaxis </a:t>
            </a:r>
            <a:r>
              <a:rPr lang="en-US" dirty="0"/>
              <a:t>was dubious, the </a:t>
            </a:r>
            <a:r>
              <a:rPr lang="en-US" dirty="0" smtClean="0"/>
              <a:t>recommendation of </a:t>
            </a:r>
            <a:r>
              <a:rPr lang="en-US" dirty="0"/>
              <a:t>a watchful-waiting approach, without </a:t>
            </a:r>
            <a:r>
              <a:rPr lang="en-US" dirty="0" smtClean="0"/>
              <a:t>performance of </a:t>
            </a:r>
            <a:r>
              <a:rPr lang="en-US" dirty="0"/>
              <a:t>a voiding </a:t>
            </a:r>
            <a:r>
              <a:rPr lang="en-US" dirty="0" err="1"/>
              <a:t>cystourethrographic</a:t>
            </a:r>
            <a:r>
              <a:rPr lang="en-US" dirty="0"/>
              <a:t> </a:t>
            </a:r>
            <a:r>
              <a:rPr lang="en-US" dirty="0" smtClean="0"/>
              <a:t>study, seemed </a:t>
            </a:r>
            <a:r>
              <a:rPr lang="en-US" dirty="0"/>
              <a:t>reasonable, because the imaging </a:t>
            </a:r>
            <a:r>
              <a:rPr lang="en-US" dirty="0" smtClean="0"/>
              <a:t>findings would </a:t>
            </a:r>
            <a:r>
              <a:rPr lang="en-US" dirty="0"/>
              <a:t>not affect the nature of treatment.</a:t>
            </a:r>
          </a:p>
          <a:p>
            <a:pPr algn="l" rtl="0"/>
            <a:r>
              <a:rPr lang="en-US" dirty="0"/>
              <a:t>However, our finding that antimicrobial </a:t>
            </a:r>
            <a:r>
              <a:rPr lang="en-US" dirty="0" smtClean="0"/>
              <a:t>prophylaxis was </a:t>
            </a:r>
            <a:r>
              <a:rPr lang="en-US" dirty="0"/>
              <a:t>associated with a reduced risk of </a:t>
            </a:r>
            <a:r>
              <a:rPr lang="en-US" dirty="0" smtClean="0"/>
              <a:t>recurrence may </a:t>
            </a:r>
            <a:r>
              <a:rPr lang="en-US" dirty="0"/>
              <a:t>warrant reconsideration of </a:t>
            </a:r>
            <a:r>
              <a:rPr lang="en-US" dirty="0" smtClean="0"/>
              <a:t>that </a:t>
            </a:r>
            <a:r>
              <a:rPr lang="en-GB" dirty="0" smtClean="0"/>
              <a:t>recommendation</a:t>
            </a:r>
            <a:r>
              <a:rPr lang="en-GB" dirty="0"/>
              <a:t>.</a:t>
            </a:r>
            <a:endParaRPr lang="ar-JO" dirty="0"/>
          </a:p>
        </p:txBody>
      </p:sp>
    </p:spTree>
    <p:extLst>
      <p:ext uri="{BB962C8B-B14F-4D97-AF65-F5344CB8AC3E}">
        <p14:creationId xmlns:p14="http://schemas.microsoft.com/office/powerpoint/2010/main" val="36888010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ar-JO"/>
          </a:p>
        </p:txBody>
      </p:sp>
      <p:sp>
        <p:nvSpPr>
          <p:cNvPr id="3" name="Content Placeholder 2"/>
          <p:cNvSpPr>
            <a:spLocks noGrp="1"/>
          </p:cNvSpPr>
          <p:nvPr>
            <p:ph idx="1"/>
          </p:nvPr>
        </p:nvSpPr>
        <p:spPr/>
        <p:txBody>
          <a:bodyPr/>
          <a:lstStyle/>
          <a:p>
            <a:pPr algn="l" rtl="0"/>
            <a:r>
              <a:rPr lang="en-GB" dirty="0"/>
              <a:t>Decision analysis and </a:t>
            </a:r>
            <a:r>
              <a:rPr lang="en-GB" dirty="0" err="1" smtClean="0"/>
              <a:t>costeffectiveness</a:t>
            </a:r>
            <a:r>
              <a:rPr lang="en-GB" dirty="0" smtClean="0"/>
              <a:t> </a:t>
            </a:r>
            <a:r>
              <a:rPr lang="en-US" dirty="0" smtClean="0"/>
              <a:t>analysis </a:t>
            </a:r>
            <a:r>
              <a:rPr lang="en-US" dirty="0"/>
              <a:t>may help to clarify </a:t>
            </a:r>
            <a:r>
              <a:rPr lang="en-US" dirty="0" smtClean="0"/>
              <a:t>the clinical </a:t>
            </a:r>
            <a:r>
              <a:rPr lang="en-US" dirty="0"/>
              <a:t>and financial trade-offs, which may </a:t>
            </a:r>
            <a:r>
              <a:rPr lang="en-US" dirty="0" smtClean="0"/>
              <a:t>help clinicians </a:t>
            </a:r>
            <a:r>
              <a:rPr lang="en-US" dirty="0"/>
              <a:t>and families reach more informed </a:t>
            </a:r>
            <a:r>
              <a:rPr lang="en-US" dirty="0" smtClean="0"/>
              <a:t>decisions about </a:t>
            </a:r>
            <a:r>
              <a:rPr lang="en-US" dirty="0"/>
              <a:t>the advisability of imaging in </a:t>
            </a:r>
            <a:r>
              <a:rPr lang="en-US" dirty="0" smtClean="0"/>
              <a:t>young children </a:t>
            </a:r>
            <a:r>
              <a:rPr lang="en-US" dirty="0"/>
              <a:t>such as those in our study.</a:t>
            </a:r>
            <a:endParaRPr lang="ar-JO" dirty="0"/>
          </a:p>
        </p:txBody>
      </p:sp>
    </p:spTree>
    <p:extLst>
      <p:ext uri="{BB962C8B-B14F-4D97-AF65-F5344CB8AC3E}">
        <p14:creationId xmlns:p14="http://schemas.microsoft.com/office/powerpoint/2010/main" val="12859520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1377</TotalTime>
  <Words>3654</Words>
  <Application>Microsoft Office PowerPoint</Application>
  <PresentationFormat>Widescreen</PresentationFormat>
  <Paragraphs>201</Paragraphs>
  <Slides>59</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59</vt:i4>
      </vt:variant>
    </vt:vector>
  </HeadingPairs>
  <TitlesOfParts>
    <vt:vector size="68" baseType="lpstr">
      <vt:lpstr>Arial</vt:lpstr>
      <vt:lpstr>Calibri</vt:lpstr>
      <vt:lpstr>Calibri Light</vt:lpstr>
      <vt:lpstr>OTNEJMQuadraat</vt:lpstr>
      <vt:lpstr>OTNEJMQuadraat-Italic</vt:lpstr>
      <vt:lpstr>OTNEJMScalaSansSmallLFCap-Bold</vt:lpstr>
      <vt:lpstr>Times New Roman</vt:lpstr>
      <vt:lpstr>Wingdings</vt:lpstr>
      <vt:lpstr>Office Theme</vt:lpstr>
      <vt:lpstr>Antimicrobial Prophylaxis for Children with Vesicoureteral Reflux</vt:lpstr>
      <vt:lpstr>ABSTRACT</vt:lpstr>
      <vt:lpstr>PowerPoint Presentation</vt:lpstr>
      <vt:lpstr>PowerPoint Presentation</vt:lpstr>
      <vt:lpstr>PowerPoint Presentation</vt:lpstr>
      <vt:lpstr>PowerPoint Presentation</vt:lpstr>
      <vt:lpstr>Methods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Results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Antimicrobial Prophylaxis for Children with Vesicoureteral Reflux</dc:title>
  <dc:creator>Basheer</dc:creator>
  <cp:lastModifiedBy>Basheer</cp:lastModifiedBy>
  <cp:revision>119</cp:revision>
  <dcterms:created xsi:type="dcterms:W3CDTF">2018-11-02T13:04:19Z</dcterms:created>
  <dcterms:modified xsi:type="dcterms:W3CDTF">2018-11-05T00:03:13Z</dcterms:modified>
</cp:coreProperties>
</file>