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65" r:id="rId7"/>
    <p:sldId id="262" r:id="rId8"/>
    <p:sldId id="271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2" r:id="rId17"/>
    <p:sldId id="274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9" autoAdjust="0"/>
    <p:restoredTop sz="94660"/>
  </p:normalViewPr>
  <p:slideViewPr>
    <p:cSldViewPr>
      <p:cViewPr>
        <p:scale>
          <a:sx n="100" d="100"/>
          <a:sy n="100" d="100"/>
        </p:scale>
        <p:origin x="-878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F04E8-DCDC-45CA-9302-2C5A4220EDCC}" type="doc">
      <dgm:prSet loTypeId="urn:microsoft.com/office/officeart/2005/8/layout/hChevron3" loCatId="process" qsTypeId="urn:microsoft.com/office/officeart/2005/8/quickstyle/simple1" qsCatId="simple" csTypeId="urn:microsoft.com/office/officeart/2005/8/colors/colorful5" csCatId="colorful" phldr="1"/>
      <dgm:spPr/>
    </dgm:pt>
    <dgm:pt modelId="{1F313ADC-1DC3-47B5-AF69-844678B3CA73}">
      <dgm:prSet phldrT="[Text]"/>
      <dgm:spPr/>
      <dgm:t>
        <a:bodyPr/>
        <a:lstStyle/>
        <a:p>
          <a:r>
            <a:rPr lang="en-US" b="1" dirty="0" smtClean="0"/>
            <a:t>TOTAL OPTIC RADIATION INVOLVEMENT</a:t>
          </a:r>
          <a:endParaRPr lang="en-IN" b="1" dirty="0"/>
        </a:p>
      </dgm:t>
    </dgm:pt>
    <dgm:pt modelId="{D1E3F671-7134-4E6A-8B38-C8DC64966E4B}" type="parTrans" cxnId="{A59441F0-64D2-410B-AE93-9EB84DF233BD}">
      <dgm:prSet/>
      <dgm:spPr/>
      <dgm:t>
        <a:bodyPr/>
        <a:lstStyle/>
        <a:p>
          <a:endParaRPr lang="en-IN"/>
        </a:p>
      </dgm:t>
    </dgm:pt>
    <dgm:pt modelId="{0377EF2C-9DEF-4348-82A2-E47714691C4D}" type="sibTrans" cxnId="{A59441F0-64D2-410B-AE93-9EB84DF233BD}">
      <dgm:prSet/>
      <dgm:spPr/>
      <dgm:t>
        <a:bodyPr/>
        <a:lstStyle/>
        <a:p>
          <a:endParaRPr lang="en-IN"/>
        </a:p>
      </dgm:t>
    </dgm:pt>
    <dgm:pt modelId="{3FB1FA13-EDAA-4912-ADD7-49AE66C2BA36}">
      <dgm:prSet phldrT="[Text]"/>
      <dgm:spPr/>
      <dgm:t>
        <a:bodyPr/>
        <a:lstStyle/>
        <a:p>
          <a:r>
            <a:rPr lang="en-US" b="1" dirty="0" smtClean="0"/>
            <a:t>COMPLETE HOMONYMOUS HEMIANOPIA( sometimes sparing macula)</a:t>
          </a:r>
          <a:endParaRPr lang="en-IN" b="1" dirty="0"/>
        </a:p>
      </dgm:t>
    </dgm:pt>
    <dgm:pt modelId="{5C204CE8-7B78-41EB-A091-EBAB053D5E9D}" type="parTrans" cxnId="{67FD69F0-8A78-4108-ADAD-24B1039DFB8D}">
      <dgm:prSet/>
      <dgm:spPr/>
      <dgm:t>
        <a:bodyPr/>
        <a:lstStyle/>
        <a:p>
          <a:endParaRPr lang="en-IN"/>
        </a:p>
      </dgm:t>
    </dgm:pt>
    <dgm:pt modelId="{E6E56C12-C7DC-4FD8-B330-8F4878C0FB67}" type="sibTrans" cxnId="{67FD69F0-8A78-4108-ADAD-24B1039DFB8D}">
      <dgm:prSet/>
      <dgm:spPr/>
      <dgm:t>
        <a:bodyPr/>
        <a:lstStyle/>
        <a:p>
          <a:endParaRPr lang="en-IN"/>
        </a:p>
      </dgm:t>
    </dgm:pt>
    <dgm:pt modelId="{0D101466-4A59-42ED-87D2-F465007D2621}" type="pres">
      <dgm:prSet presAssocID="{E0AF04E8-DCDC-45CA-9302-2C5A4220EDCC}" presName="Name0" presStyleCnt="0">
        <dgm:presLayoutVars>
          <dgm:dir/>
          <dgm:resizeHandles val="exact"/>
        </dgm:presLayoutVars>
      </dgm:prSet>
      <dgm:spPr/>
    </dgm:pt>
    <dgm:pt modelId="{FF717413-F6E3-48C1-9A17-77D7B47B2BDF}" type="pres">
      <dgm:prSet presAssocID="{1F313ADC-1DC3-47B5-AF69-844678B3CA73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17384AB-0B78-40E1-B5E0-643BD4B67D0A}" type="pres">
      <dgm:prSet presAssocID="{0377EF2C-9DEF-4348-82A2-E47714691C4D}" presName="parSpace" presStyleCnt="0"/>
      <dgm:spPr/>
    </dgm:pt>
    <dgm:pt modelId="{4E457C0D-4825-472B-8C3B-F98D1625EF13}" type="pres">
      <dgm:prSet presAssocID="{3FB1FA13-EDAA-4912-ADD7-49AE66C2BA36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7FD69F0-8A78-4108-ADAD-24B1039DFB8D}" srcId="{E0AF04E8-DCDC-45CA-9302-2C5A4220EDCC}" destId="{3FB1FA13-EDAA-4912-ADD7-49AE66C2BA36}" srcOrd="1" destOrd="0" parTransId="{5C204CE8-7B78-41EB-A091-EBAB053D5E9D}" sibTransId="{E6E56C12-C7DC-4FD8-B330-8F4878C0FB67}"/>
    <dgm:cxn modelId="{7F69AE63-84AD-4A43-9CC3-F5E445004C47}" type="presOf" srcId="{1F313ADC-1DC3-47B5-AF69-844678B3CA73}" destId="{FF717413-F6E3-48C1-9A17-77D7B47B2BDF}" srcOrd="0" destOrd="0" presId="urn:microsoft.com/office/officeart/2005/8/layout/hChevron3"/>
    <dgm:cxn modelId="{A8B25044-EE49-4B81-A228-CB7F41175453}" type="presOf" srcId="{E0AF04E8-DCDC-45CA-9302-2C5A4220EDCC}" destId="{0D101466-4A59-42ED-87D2-F465007D2621}" srcOrd="0" destOrd="0" presId="urn:microsoft.com/office/officeart/2005/8/layout/hChevron3"/>
    <dgm:cxn modelId="{A59441F0-64D2-410B-AE93-9EB84DF233BD}" srcId="{E0AF04E8-DCDC-45CA-9302-2C5A4220EDCC}" destId="{1F313ADC-1DC3-47B5-AF69-844678B3CA73}" srcOrd="0" destOrd="0" parTransId="{D1E3F671-7134-4E6A-8B38-C8DC64966E4B}" sibTransId="{0377EF2C-9DEF-4348-82A2-E47714691C4D}"/>
    <dgm:cxn modelId="{71E44A18-8814-4924-AD5A-025942B9AB55}" type="presOf" srcId="{3FB1FA13-EDAA-4912-ADD7-49AE66C2BA36}" destId="{4E457C0D-4825-472B-8C3B-F98D1625EF13}" srcOrd="0" destOrd="0" presId="urn:microsoft.com/office/officeart/2005/8/layout/hChevron3"/>
    <dgm:cxn modelId="{A06BEB5D-A4F5-4425-9EE5-E4151815E1D5}" type="presParOf" srcId="{0D101466-4A59-42ED-87D2-F465007D2621}" destId="{FF717413-F6E3-48C1-9A17-77D7B47B2BDF}" srcOrd="0" destOrd="0" presId="urn:microsoft.com/office/officeart/2005/8/layout/hChevron3"/>
    <dgm:cxn modelId="{E0129F95-C511-4C9B-96A4-F304640428AA}" type="presParOf" srcId="{0D101466-4A59-42ED-87D2-F465007D2621}" destId="{317384AB-0B78-40E1-B5E0-643BD4B67D0A}" srcOrd="1" destOrd="0" presId="urn:microsoft.com/office/officeart/2005/8/layout/hChevron3"/>
    <dgm:cxn modelId="{DD246966-7BA7-4E33-85C7-20341F8A9216}" type="presParOf" srcId="{0D101466-4A59-42ED-87D2-F465007D2621}" destId="{4E457C0D-4825-472B-8C3B-F98D1625EF13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925285-402A-43DE-99A6-976539821FDC}" type="doc">
      <dgm:prSet loTypeId="urn:microsoft.com/office/officeart/2005/8/layout/hChevron3" loCatId="process" qsTypeId="urn:microsoft.com/office/officeart/2005/8/quickstyle/simple2" qsCatId="simple" csTypeId="urn:microsoft.com/office/officeart/2005/8/colors/colorful5" csCatId="colorful" phldr="1"/>
      <dgm:spPr/>
    </dgm:pt>
    <dgm:pt modelId="{ECB33652-7FAF-4F89-96F1-9592CB9C8A38}">
      <dgm:prSet phldrT="[Text]"/>
      <dgm:spPr/>
      <dgm:t>
        <a:bodyPr/>
        <a:lstStyle/>
        <a:p>
          <a:r>
            <a:rPr lang="en-US" b="1" dirty="0" smtClean="0"/>
            <a:t>LESIONS OF TEMPORAL LOBE (involving inferior </a:t>
          </a:r>
          <a:r>
            <a:rPr lang="en-US" b="1" dirty="0" err="1" smtClean="0"/>
            <a:t>fibres</a:t>
          </a:r>
          <a:r>
            <a:rPr lang="en-US" b="1" dirty="0" smtClean="0"/>
            <a:t> of optic radiations)</a:t>
          </a:r>
          <a:endParaRPr lang="en-IN" b="1" dirty="0"/>
        </a:p>
      </dgm:t>
    </dgm:pt>
    <dgm:pt modelId="{9B729BEA-F2A0-462C-BE7C-F351C77EC559}" type="parTrans" cxnId="{2D5F7BB8-15AB-4F00-8640-AE361CB40966}">
      <dgm:prSet/>
      <dgm:spPr/>
      <dgm:t>
        <a:bodyPr/>
        <a:lstStyle/>
        <a:p>
          <a:endParaRPr lang="en-IN"/>
        </a:p>
      </dgm:t>
    </dgm:pt>
    <dgm:pt modelId="{F3149771-8614-4477-A36C-4699A586CB3F}" type="sibTrans" cxnId="{2D5F7BB8-15AB-4F00-8640-AE361CB40966}">
      <dgm:prSet/>
      <dgm:spPr/>
      <dgm:t>
        <a:bodyPr/>
        <a:lstStyle/>
        <a:p>
          <a:endParaRPr lang="en-IN"/>
        </a:p>
      </dgm:t>
    </dgm:pt>
    <dgm:pt modelId="{DF6EC579-964E-4420-A166-5AC27CD9BED2}">
      <dgm:prSet phldrT="[Text]"/>
      <dgm:spPr/>
      <dgm:t>
        <a:bodyPr/>
        <a:lstStyle/>
        <a:p>
          <a:r>
            <a:rPr lang="en-US" b="1" dirty="0" smtClean="0"/>
            <a:t>SUPERIOR QUADRANTIC HEMIANOPIA( pie in the sky)</a:t>
          </a:r>
          <a:endParaRPr lang="en-IN" b="1" dirty="0"/>
        </a:p>
      </dgm:t>
    </dgm:pt>
    <dgm:pt modelId="{05B53B30-CAC8-46D1-947B-BB44C1FA8823}" type="parTrans" cxnId="{DD9F64FA-36E3-4FF6-99C3-DEC6C60FB796}">
      <dgm:prSet/>
      <dgm:spPr/>
      <dgm:t>
        <a:bodyPr/>
        <a:lstStyle/>
        <a:p>
          <a:endParaRPr lang="en-IN"/>
        </a:p>
      </dgm:t>
    </dgm:pt>
    <dgm:pt modelId="{7C2646A8-C774-467E-8428-3F2DECF72522}" type="sibTrans" cxnId="{DD9F64FA-36E3-4FF6-99C3-DEC6C60FB796}">
      <dgm:prSet/>
      <dgm:spPr/>
      <dgm:t>
        <a:bodyPr/>
        <a:lstStyle/>
        <a:p>
          <a:endParaRPr lang="en-IN"/>
        </a:p>
      </dgm:t>
    </dgm:pt>
    <dgm:pt modelId="{7F18DA15-CCFC-4CF1-8413-E50A4D0B1746}" type="pres">
      <dgm:prSet presAssocID="{DB925285-402A-43DE-99A6-976539821FDC}" presName="Name0" presStyleCnt="0">
        <dgm:presLayoutVars>
          <dgm:dir/>
          <dgm:resizeHandles val="exact"/>
        </dgm:presLayoutVars>
      </dgm:prSet>
      <dgm:spPr/>
    </dgm:pt>
    <dgm:pt modelId="{B290714E-89B5-4D25-AC97-1D7801DFFB23}" type="pres">
      <dgm:prSet presAssocID="{ECB33652-7FAF-4F89-96F1-9592CB9C8A38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097A072-D90C-48B8-B3C6-2DC7002EC8AC}" type="pres">
      <dgm:prSet presAssocID="{F3149771-8614-4477-A36C-4699A586CB3F}" presName="parSpace" presStyleCnt="0"/>
      <dgm:spPr/>
    </dgm:pt>
    <dgm:pt modelId="{EC26F08B-9E26-426C-9DBC-EEDBCEBBF425}" type="pres">
      <dgm:prSet presAssocID="{DF6EC579-964E-4420-A166-5AC27CD9BED2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2D5F7BB8-15AB-4F00-8640-AE361CB40966}" srcId="{DB925285-402A-43DE-99A6-976539821FDC}" destId="{ECB33652-7FAF-4F89-96F1-9592CB9C8A38}" srcOrd="0" destOrd="0" parTransId="{9B729BEA-F2A0-462C-BE7C-F351C77EC559}" sibTransId="{F3149771-8614-4477-A36C-4699A586CB3F}"/>
    <dgm:cxn modelId="{40B91548-A1B9-487A-93F0-184D3760C181}" type="presOf" srcId="{DB925285-402A-43DE-99A6-976539821FDC}" destId="{7F18DA15-CCFC-4CF1-8413-E50A4D0B1746}" srcOrd="0" destOrd="0" presId="urn:microsoft.com/office/officeart/2005/8/layout/hChevron3"/>
    <dgm:cxn modelId="{D709918E-EB71-4254-9DD3-92909E99F79D}" type="presOf" srcId="{ECB33652-7FAF-4F89-96F1-9592CB9C8A38}" destId="{B290714E-89B5-4D25-AC97-1D7801DFFB23}" srcOrd="0" destOrd="0" presId="urn:microsoft.com/office/officeart/2005/8/layout/hChevron3"/>
    <dgm:cxn modelId="{DEAA1B22-9CEB-4DAF-99F6-3C6B46EF7BBD}" type="presOf" srcId="{DF6EC579-964E-4420-A166-5AC27CD9BED2}" destId="{EC26F08B-9E26-426C-9DBC-EEDBCEBBF425}" srcOrd="0" destOrd="0" presId="urn:microsoft.com/office/officeart/2005/8/layout/hChevron3"/>
    <dgm:cxn modelId="{DD9F64FA-36E3-4FF6-99C3-DEC6C60FB796}" srcId="{DB925285-402A-43DE-99A6-976539821FDC}" destId="{DF6EC579-964E-4420-A166-5AC27CD9BED2}" srcOrd="1" destOrd="0" parTransId="{05B53B30-CAC8-46D1-947B-BB44C1FA8823}" sibTransId="{7C2646A8-C774-467E-8428-3F2DECF72522}"/>
    <dgm:cxn modelId="{FFE7A7DB-910A-41AF-9EBF-D9A0DD34EC51}" type="presParOf" srcId="{7F18DA15-CCFC-4CF1-8413-E50A4D0B1746}" destId="{B290714E-89B5-4D25-AC97-1D7801DFFB23}" srcOrd="0" destOrd="0" presId="urn:microsoft.com/office/officeart/2005/8/layout/hChevron3"/>
    <dgm:cxn modelId="{4B904FFE-9ECE-482C-8A4B-57C95B2FCE93}" type="presParOf" srcId="{7F18DA15-CCFC-4CF1-8413-E50A4D0B1746}" destId="{A097A072-D90C-48B8-B3C6-2DC7002EC8AC}" srcOrd="1" destOrd="0" presId="urn:microsoft.com/office/officeart/2005/8/layout/hChevron3"/>
    <dgm:cxn modelId="{95848032-CE60-4004-A2B4-0C800A468262}" type="presParOf" srcId="{7F18DA15-CCFC-4CF1-8413-E50A4D0B1746}" destId="{EC26F08B-9E26-426C-9DBC-EEDBCEBBF425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A34607-7EEF-435E-87CA-AA15758FB16F}" type="doc">
      <dgm:prSet loTypeId="urn:microsoft.com/office/officeart/2005/8/layout/hChevron3" loCatId="process" qsTypeId="urn:microsoft.com/office/officeart/2005/8/quickstyle/simple1" qsCatId="simple" csTypeId="urn:microsoft.com/office/officeart/2005/8/colors/colorful5" csCatId="colorful" phldr="1"/>
      <dgm:spPr/>
    </dgm:pt>
    <dgm:pt modelId="{983A51CD-2914-49D9-9486-7B47EC36C8F9}">
      <dgm:prSet phldrT="[Text]" custT="1"/>
      <dgm:spPr/>
      <dgm:t>
        <a:bodyPr/>
        <a:lstStyle/>
        <a:p>
          <a:r>
            <a:rPr lang="en-US" sz="2800" b="1" dirty="0" smtClean="0"/>
            <a:t>LESIONS OF PARIETAL LOBE (involving superior </a:t>
          </a:r>
          <a:r>
            <a:rPr lang="en-US" sz="2800" b="1" dirty="0" err="1" smtClean="0"/>
            <a:t>fibres</a:t>
          </a:r>
          <a:r>
            <a:rPr lang="en-US" sz="2800" b="1" dirty="0" smtClean="0"/>
            <a:t> of optic radiations</a:t>
          </a:r>
          <a:r>
            <a:rPr lang="en-US" sz="1800" dirty="0" smtClean="0"/>
            <a:t>)</a:t>
          </a:r>
          <a:endParaRPr lang="en-IN" sz="1800" dirty="0"/>
        </a:p>
      </dgm:t>
    </dgm:pt>
    <dgm:pt modelId="{6087593A-2A2E-4C65-98CC-B4FC80C64811}" type="parTrans" cxnId="{BE4E8520-0499-4F8F-B793-AAC4A73DC0AE}">
      <dgm:prSet/>
      <dgm:spPr/>
      <dgm:t>
        <a:bodyPr/>
        <a:lstStyle/>
        <a:p>
          <a:endParaRPr lang="en-IN"/>
        </a:p>
      </dgm:t>
    </dgm:pt>
    <dgm:pt modelId="{F7F1C317-B34E-4BE3-833F-D2BF75556E5A}" type="sibTrans" cxnId="{BE4E8520-0499-4F8F-B793-AAC4A73DC0AE}">
      <dgm:prSet/>
      <dgm:spPr/>
      <dgm:t>
        <a:bodyPr/>
        <a:lstStyle/>
        <a:p>
          <a:endParaRPr lang="en-IN"/>
        </a:p>
      </dgm:t>
    </dgm:pt>
    <dgm:pt modelId="{7B9DB749-4047-49D9-BA33-A07608B63BE4}">
      <dgm:prSet phldrT="[Text]" custT="1"/>
      <dgm:spPr/>
      <dgm:t>
        <a:bodyPr/>
        <a:lstStyle/>
        <a:p>
          <a:r>
            <a:rPr lang="en-US" sz="2400" b="1" dirty="0" smtClean="0"/>
            <a:t>INFERIOR QUADRANTIC HEMIANOPIA( PIE ON THE FLOOR)</a:t>
          </a:r>
          <a:endParaRPr lang="en-IN" sz="2400" b="1" dirty="0"/>
        </a:p>
      </dgm:t>
    </dgm:pt>
    <dgm:pt modelId="{E96C998B-9C33-46AE-A6A4-9C8E35FAA8EF}" type="parTrans" cxnId="{52B167D1-37EF-43BE-A8E0-D1DF90F2D651}">
      <dgm:prSet/>
      <dgm:spPr/>
      <dgm:t>
        <a:bodyPr/>
        <a:lstStyle/>
        <a:p>
          <a:endParaRPr lang="en-IN"/>
        </a:p>
      </dgm:t>
    </dgm:pt>
    <dgm:pt modelId="{251A9E46-7294-47F4-BF02-366A80ECB8F8}" type="sibTrans" cxnId="{52B167D1-37EF-43BE-A8E0-D1DF90F2D651}">
      <dgm:prSet/>
      <dgm:spPr/>
      <dgm:t>
        <a:bodyPr/>
        <a:lstStyle/>
        <a:p>
          <a:endParaRPr lang="en-IN"/>
        </a:p>
      </dgm:t>
    </dgm:pt>
    <dgm:pt modelId="{4606AD39-C29F-4124-8B0B-EDED5F9F39EC}" type="pres">
      <dgm:prSet presAssocID="{8FA34607-7EEF-435E-87CA-AA15758FB16F}" presName="Name0" presStyleCnt="0">
        <dgm:presLayoutVars>
          <dgm:dir/>
          <dgm:resizeHandles val="exact"/>
        </dgm:presLayoutVars>
      </dgm:prSet>
      <dgm:spPr/>
    </dgm:pt>
    <dgm:pt modelId="{47CF6494-E26A-43C5-AA0F-DF9087570C9A}" type="pres">
      <dgm:prSet presAssocID="{983A51CD-2914-49D9-9486-7B47EC36C8F9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7B298C4-2883-4301-B6AA-2F770D6F48CA}" type="pres">
      <dgm:prSet presAssocID="{F7F1C317-B34E-4BE3-833F-D2BF75556E5A}" presName="parSpace" presStyleCnt="0"/>
      <dgm:spPr/>
    </dgm:pt>
    <dgm:pt modelId="{2A7F50F2-7E59-4D03-BA83-15FDA7B8A454}" type="pres">
      <dgm:prSet presAssocID="{7B9DB749-4047-49D9-BA33-A07608B63BE4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2B167D1-37EF-43BE-A8E0-D1DF90F2D651}" srcId="{8FA34607-7EEF-435E-87CA-AA15758FB16F}" destId="{7B9DB749-4047-49D9-BA33-A07608B63BE4}" srcOrd="1" destOrd="0" parTransId="{E96C998B-9C33-46AE-A6A4-9C8E35FAA8EF}" sibTransId="{251A9E46-7294-47F4-BF02-366A80ECB8F8}"/>
    <dgm:cxn modelId="{BE4E8520-0499-4F8F-B793-AAC4A73DC0AE}" srcId="{8FA34607-7EEF-435E-87CA-AA15758FB16F}" destId="{983A51CD-2914-49D9-9486-7B47EC36C8F9}" srcOrd="0" destOrd="0" parTransId="{6087593A-2A2E-4C65-98CC-B4FC80C64811}" sibTransId="{F7F1C317-B34E-4BE3-833F-D2BF75556E5A}"/>
    <dgm:cxn modelId="{A9AC0864-213B-4343-8B7A-B1E74531A5C0}" type="presOf" srcId="{7B9DB749-4047-49D9-BA33-A07608B63BE4}" destId="{2A7F50F2-7E59-4D03-BA83-15FDA7B8A454}" srcOrd="0" destOrd="0" presId="urn:microsoft.com/office/officeart/2005/8/layout/hChevron3"/>
    <dgm:cxn modelId="{1963F34A-419A-4874-946F-75EE09363B97}" type="presOf" srcId="{8FA34607-7EEF-435E-87CA-AA15758FB16F}" destId="{4606AD39-C29F-4124-8B0B-EDED5F9F39EC}" srcOrd="0" destOrd="0" presId="urn:microsoft.com/office/officeart/2005/8/layout/hChevron3"/>
    <dgm:cxn modelId="{2D767183-5FDF-4E5A-92D5-C72EA31DFE08}" type="presOf" srcId="{983A51CD-2914-49D9-9486-7B47EC36C8F9}" destId="{47CF6494-E26A-43C5-AA0F-DF9087570C9A}" srcOrd="0" destOrd="0" presId="urn:microsoft.com/office/officeart/2005/8/layout/hChevron3"/>
    <dgm:cxn modelId="{F82B4205-12A7-45EC-AA11-1BCE629D435B}" type="presParOf" srcId="{4606AD39-C29F-4124-8B0B-EDED5F9F39EC}" destId="{47CF6494-E26A-43C5-AA0F-DF9087570C9A}" srcOrd="0" destOrd="0" presId="urn:microsoft.com/office/officeart/2005/8/layout/hChevron3"/>
    <dgm:cxn modelId="{0A816082-D8BD-4D71-8CAC-17AA43E11FA2}" type="presParOf" srcId="{4606AD39-C29F-4124-8B0B-EDED5F9F39EC}" destId="{B7B298C4-2883-4301-B6AA-2F770D6F48CA}" srcOrd="1" destOrd="0" presId="urn:microsoft.com/office/officeart/2005/8/layout/hChevron3"/>
    <dgm:cxn modelId="{19B8886A-5E5D-4BEF-A97F-8FA8A0550B69}" type="presParOf" srcId="{4606AD39-C29F-4124-8B0B-EDED5F9F39EC}" destId="{2A7F50F2-7E59-4D03-BA83-15FDA7B8A454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F14DFD-0426-4F7A-8BB4-990BBEC690C7}" type="doc">
      <dgm:prSet loTypeId="urn:microsoft.com/office/officeart/2005/8/layout/hierarchy3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IN"/>
        </a:p>
      </dgm:t>
    </dgm:pt>
    <dgm:pt modelId="{99DD2E1A-E89A-4FD3-9FC9-BABB4FA1B1CF}">
      <dgm:prSet phldrT="[Tex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Congruous homonymous </a:t>
          </a:r>
          <a:r>
            <a:rPr lang="en-US" b="1" dirty="0" err="1" smtClean="0"/>
            <a:t>hemianopia</a:t>
          </a:r>
          <a:r>
            <a:rPr lang="en-US" b="1" dirty="0" smtClean="0"/>
            <a:t>(sparing macula)</a:t>
          </a:r>
          <a:endParaRPr lang="en-IN" b="1" dirty="0"/>
        </a:p>
      </dgm:t>
    </dgm:pt>
    <dgm:pt modelId="{C2F3AAB6-9560-4E63-A3BE-B5244EB479A7}" type="parTrans" cxnId="{8AB78B7C-1A36-4D96-8E7D-34FE2B3B85A2}">
      <dgm:prSet/>
      <dgm:spPr/>
      <dgm:t>
        <a:bodyPr/>
        <a:lstStyle/>
        <a:p>
          <a:endParaRPr lang="en-IN"/>
        </a:p>
      </dgm:t>
    </dgm:pt>
    <dgm:pt modelId="{F8B48340-18B9-44E8-BF97-A0C74272B319}" type="sibTrans" cxnId="{8AB78B7C-1A36-4D96-8E7D-34FE2B3B85A2}">
      <dgm:prSet/>
      <dgm:spPr/>
      <dgm:t>
        <a:bodyPr/>
        <a:lstStyle/>
        <a:p>
          <a:endParaRPr lang="en-IN"/>
        </a:p>
      </dgm:t>
    </dgm:pt>
    <dgm:pt modelId="{24223A5D-5975-42CF-9D05-6C8D23F69BE0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Occlusion of posterior cerebral artery supplying anterior part of occipital cortex</a:t>
          </a:r>
          <a:endParaRPr lang="en-IN" b="1" dirty="0"/>
        </a:p>
      </dgm:t>
    </dgm:pt>
    <dgm:pt modelId="{736FE128-AEB0-408A-9542-C3B96FB03902}" type="parTrans" cxnId="{D0315857-8072-476A-8642-18EFFEDBC3D1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/>
        </a:p>
      </dgm:t>
    </dgm:pt>
    <dgm:pt modelId="{962C1CDF-9753-403F-9486-5B49355D19A7}" type="sibTrans" cxnId="{D0315857-8072-476A-8642-18EFFEDBC3D1}">
      <dgm:prSet/>
      <dgm:spPr/>
      <dgm:t>
        <a:bodyPr/>
        <a:lstStyle/>
        <a:p>
          <a:endParaRPr lang="en-IN"/>
        </a:p>
      </dgm:t>
    </dgm:pt>
    <dgm:pt modelId="{287E1D12-6B0B-4A8D-87C5-021468138DA4}">
      <dgm:prSet phldrT="[Tex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Congruous homonymous macular defect </a:t>
          </a:r>
          <a:endParaRPr lang="en-IN" b="1" dirty="0"/>
        </a:p>
      </dgm:t>
    </dgm:pt>
    <dgm:pt modelId="{07C3B5C1-F2FC-4576-8C9C-367BD0D1AC78}" type="parTrans" cxnId="{53498643-F75A-4E8D-A609-D186D333F4C3}">
      <dgm:prSet/>
      <dgm:spPr/>
      <dgm:t>
        <a:bodyPr/>
        <a:lstStyle/>
        <a:p>
          <a:endParaRPr lang="en-IN"/>
        </a:p>
      </dgm:t>
    </dgm:pt>
    <dgm:pt modelId="{8C55B903-90BE-41FA-83DC-A503490E14E7}" type="sibTrans" cxnId="{53498643-F75A-4E8D-A609-D186D333F4C3}">
      <dgm:prSet/>
      <dgm:spPr/>
      <dgm:t>
        <a:bodyPr/>
        <a:lstStyle/>
        <a:p>
          <a:endParaRPr lang="en-IN"/>
        </a:p>
      </dgm:t>
    </dgm:pt>
    <dgm:pt modelId="{48C5DE02-B4E4-4DE7-A721-6DD2CB089972}">
      <dgm:prSet phldrT="[Text]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b="1" dirty="0" smtClean="0"/>
            <a:t>Head injury/gun shot injury leading to lesions of tip of occipital cortex</a:t>
          </a:r>
          <a:endParaRPr lang="en-IN" b="1" dirty="0"/>
        </a:p>
      </dgm:t>
    </dgm:pt>
    <dgm:pt modelId="{1A4E86BB-46DB-455C-BD94-73C18C7AB84E}" type="parTrans" cxnId="{F1A310BD-ADAA-4323-A0C1-6CB8470BC17F}">
      <dgm:prSet>
        <dgm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IN"/>
        </a:p>
      </dgm:t>
    </dgm:pt>
    <dgm:pt modelId="{580C4E45-62B7-4A86-939A-E9A2FF4D1A97}" type="sibTrans" cxnId="{F1A310BD-ADAA-4323-A0C1-6CB8470BC17F}">
      <dgm:prSet/>
      <dgm:spPr/>
      <dgm:t>
        <a:bodyPr/>
        <a:lstStyle/>
        <a:p>
          <a:endParaRPr lang="en-IN"/>
        </a:p>
      </dgm:t>
    </dgm:pt>
    <dgm:pt modelId="{5FC5ED7D-EFA7-496B-A804-1791EB54A936}" type="pres">
      <dgm:prSet presAssocID="{14F14DFD-0426-4F7A-8BB4-990BBEC690C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IN"/>
        </a:p>
      </dgm:t>
    </dgm:pt>
    <dgm:pt modelId="{ABE873A6-B865-440A-B0F6-B774DD1E3C06}" type="pres">
      <dgm:prSet presAssocID="{99DD2E1A-E89A-4FD3-9FC9-BABB4FA1B1CF}" presName="root" presStyleCnt="0"/>
      <dgm:spPr/>
    </dgm:pt>
    <dgm:pt modelId="{A8326461-7580-4342-9E43-F24C6A6A7195}" type="pres">
      <dgm:prSet presAssocID="{99DD2E1A-E89A-4FD3-9FC9-BABB4FA1B1CF}" presName="rootComposite" presStyleCnt="0"/>
      <dgm:spPr/>
    </dgm:pt>
    <dgm:pt modelId="{E8BC7146-D086-4B36-B766-8B72C1F62B76}" type="pres">
      <dgm:prSet presAssocID="{99DD2E1A-E89A-4FD3-9FC9-BABB4FA1B1CF}" presName="rootText" presStyleLbl="node1" presStyleIdx="0" presStyleCnt="2"/>
      <dgm:spPr/>
      <dgm:t>
        <a:bodyPr/>
        <a:lstStyle/>
        <a:p>
          <a:endParaRPr lang="en-IN"/>
        </a:p>
      </dgm:t>
    </dgm:pt>
    <dgm:pt modelId="{B9EAD18D-B6A7-4EB8-9A7B-2E55DB2ADDD7}" type="pres">
      <dgm:prSet presAssocID="{99DD2E1A-E89A-4FD3-9FC9-BABB4FA1B1CF}" presName="rootConnector" presStyleLbl="node1" presStyleIdx="0" presStyleCnt="2"/>
      <dgm:spPr/>
      <dgm:t>
        <a:bodyPr/>
        <a:lstStyle/>
        <a:p>
          <a:endParaRPr lang="en-IN"/>
        </a:p>
      </dgm:t>
    </dgm:pt>
    <dgm:pt modelId="{49F70762-5E50-4624-ACF9-53E5C8D97EAD}" type="pres">
      <dgm:prSet presAssocID="{99DD2E1A-E89A-4FD3-9FC9-BABB4FA1B1CF}" presName="childShape" presStyleCnt="0"/>
      <dgm:spPr/>
    </dgm:pt>
    <dgm:pt modelId="{DB4AB39F-782C-449A-8D17-80EDF047D5A1}" type="pres">
      <dgm:prSet presAssocID="{736FE128-AEB0-408A-9542-C3B96FB03902}" presName="Name13" presStyleLbl="parChTrans1D2" presStyleIdx="0" presStyleCnt="2"/>
      <dgm:spPr/>
      <dgm:t>
        <a:bodyPr/>
        <a:lstStyle/>
        <a:p>
          <a:endParaRPr lang="en-IN"/>
        </a:p>
      </dgm:t>
    </dgm:pt>
    <dgm:pt modelId="{C2F68336-AD63-4E24-977C-813406959994}" type="pres">
      <dgm:prSet presAssocID="{24223A5D-5975-42CF-9D05-6C8D23F69BE0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A023BEF-8941-4259-B5E2-647391BBAD37}" type="pres">
      <dgm:prSet presAssocID="{287E1D12-6B0B-4A8D-87C5-021468138DA4}" presName="root" presStyleCnt="0"/>
      <dgm:spPr/>
    </dgm:pt>
    <dgm:pt modelId="{C579FFD3-E7B2-4D85-8035-67C3A252939B}" type="pres">
      <dgm:prSet presAssocID="{287E1D12-6B0B-4A8D-87C5-021468138DA4}" presName="rootComposite" presStyleCnt="0"/>
      <dgm:spPr/>
    </dgm:pt>
    <dgm:pt modelId="{0C9CBB98-0DCC-4E01-B72B-56441EE3E208}" type="pres">
      <dgm:prSet presAssocID="{287E1D12-6B0B-4A8D-87C5-021468138DA4}" presName="rootText" presStyleLbl="node1" presStyleIdx="1" presStyleCnt="2"/>
      <dgm:spPr/>
      <dgm:t>
        <a:bodyPr/>
        <a:lstStyle/>
        <a:p>
          <a:endParaRPr lang="en-IN"/>
        </a:p>
      </dgm:t>
    </dgm:pt>
    <dgm:pt modelId="{900C963D-344F-418A-A862-4C7B946E2689}" type="pres">
      <dgm:prSet presAssocID="{287E1D12-6B0B-4A8D-87C5-021468138DA4}" presName="rootConnector" presStyleLbl="node1" presStyleIdx="1" presStyleCnt="2"/>
      <dgm:spPr/>
      <dgm:t>
        <a:bodyPr/>
        <a:lstStyle/>
        <a:p>
          <a:endParaRPr lang="en-IN"/>
        </a:p>
      </dgm:t>
    </dgm:pt>
    <dgm:pt modelId="{43B6FE5F-B39B-4A20-A451-FD0C1CAB2684}" type="pres">
      <dgm:prSet presAssocID="{287E1D12-6B0B-4A8D-87C5-021468138DA4}" presName="childShape" presStyleCnt="0"/>
      <dgm:spPr/>
    </dgm:pt>
    <dgm:pt modelId="{7D2B930C-E445-4770-8A92-CE88F1EFF22C}" type="pres">
      <dgm:prSet presAssocID="{1A4E86BB-46DB-455C-BD94-73C18C7AB84E}" presName="Name13" presStyleLbl="parChTrans1D2" presStyleIdx="1" presStyleCnt="2"/>
      <dgm:spPr/>
      <dgm:t>
        <a:bodyPr/>
        <a:lstStyle/>
        <a:p>
          <a:endParaRPr lang="en-IN"/>
        </a:p>
      </dgm:t>
    </dgm:pt>
    <dgm:pt modelId="{EEA7BD42-D798-45DE-B6F8-49896F6C3944}" type="pres">
      <dgm:prSet presAssocID="{48C5DE02-B4E4-4DE7-A721-6DD2CB089972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1A310BD-ADAA-4323-A0C1-6CB8470BC17F}" srcId="{287E1D12-6B0B-4A8D-87C5-021468138DA4}" destId="{48C5DE02-B4E4-4DE7-A721-6DD2CB089972}" srcOrd="0" destOrd="0" parTransId="{1A4E86BB-46DB-455C-BD94-73C18C7AB84E}" sibTransId="{580C4E45-62B7-4A86-939A-E9A2FF4D1A97}"/>
    <dgm:cxn modelId="{447C7CAF-03C8-4A1E-835F-40C0BC2E11A7}" type="presOf" srcId="{99DD2E1A-E89A-4FD3-9FC9-BABB4FA1B1CF}" destId="{B9EAD18D-B6A7-4EB8-9A7B-2E55DB2ADDD7}" srcOrd="1" destOrd="0" presId="urn:microsoft.com/office/officeart/2005/8/layout/hierarchy3"/>
    <dgm:cxn modelId="{8AB78B7C-1A36-4D96-8E7D-34FE2B3B85A2}" srcId="{14F14DFD-0426-4F7A-8BB4-990BBEC690C7}" destId="{99DD2E1A-E89A-4FD3-9FC9-BABB4FA1B1CF}" srcOrd="0" destOrd="0" parTransId="{C2F3AAB6-9560-4E63-A3BE-B5244EB479A7}" sibTransId="{F8B48340-18B9-44E8-BF97-A0C74272B319}"/>
    <dgm:cxn modelId="{6BBDAF14-D3CD-474E-B428-21FBE4879D4E}" type="presOf" srcId="{1A4E86BB-46DB-455C-BD94-73C18C7AB84E}" destId="{7D2B930C-E445-4770-8A92-CE88F1EFF22C}" srcOrd="0" destOrd="0" presId="urn:microsoft.com/office/officeart/2005/8/layout/hierarchy3"/>
    <dgm:cxn modelId="{B46AD933-61B0-43E7-8234-947CCB7769F3}" type="presOf" srcId="{736FE128-AEB0-408A-9542-C3B96FB03902}" destId="{DB4AB39F-782C-449A-8D17-80EDF047D5A1}" srcOrd="0" destOrd="0" presId="urn:microsoft.com/office/officeart/2005/8/layout/hierarchy3"/>
    <dgm:cxn modelId="{73D2652E-D7C2-40CF-A239-57701C48CB93}" type="presOf" srcId="{24223A5D-5975-42CF-9D05-6C8D23F69BE0}" destId="{C2F68336-AD63-4E24-977C-813406959994}" srcOrd="0" destOrd="0" presId="urn:microsoft.com/office/officeart/2005/8/layout/hierarchy3"/>
    <dgm:cxn modelId="{53498643-F75A-4E8D-A609-D186D333F4C3}" srcId="{14F14DFD-0426-4F7A-8BB4-990BBEC690C7}" destId="{287E1D12-6B0B-4A8D-87C5-021468138DA4}" srcOrd="1" destOrd="0" parTransId="{07C3B5C1-F2FC-4576-8C9C-367BD0D1AC78}" sibTransId="{8C55B903-90BE-41FA-83DC-A503490E14E7}"/>
    <dgm:cxn modelId="{EE0C945E-07B5-4749-A336-1BA574F62FB8}" type="presOf" srcId="{48C5DE02-B4E4-4DE7-A721-6DD2CB089972}" destId="{EEA7BD42-D798-45DE-B6F8-49896F6C3944}" srcOrd="0" destOrd="0" presId="urn:microsoft.com/office/officeart/2005/8/layout/hierarchy3"/>
    <dgm:cxn modelId="{FC577F18-E793-409D-9D4D-095F08F1748B}" type="presOf" srcId="{14F14DFD-0426-4F7A-8BB4-990BBEC690C7}" destId="{5FC5ED7D-EFA7-496B-A804-1791EB54A936}" srcOrd="0" destOrd="0" presId="urn:microsoft.com/office/officeart/2005/8/layout/hierarchy3"/>
    <dgm:cxn modelId="{32A5B5DE-784F-47C6-89D2-16B3C965FD16}" type="presOf" srcId="{287E1D12-6B0B-4A8D-87C5-021468138DA4}" destId="{900C963D-344F-418A-A862-4C7B946E2689}" srcOrd="1" destOrd="0" presId="urn:microsoft.com/office/officeart/2005/8/layout/hierarchy3"/>
    <dgm:cxn modelId="{D0315857-8072-476A-8642-18EFFEDBC3D1}" srcId="{99DD2E1A-E89A-4FD3-9FC9-BABB4FA1B1CF}" destId="{24223A5D-5975-42CF-9D05-6C8D23F69BE0}" srcOrd="0" destOrd="0" parTransId="{736FE128-AEB0-408A-9542-C3B96FB03902}" sibTransId="{962C1CDF-9753-403F-9486-5B49355D19A7}"/>
    <dgm:cxn modelId="{893104BD-ADEC-4159-9ECC-456062B9E253}" type="presOf" srcId="{287E1D12-6B0B-4A8D-87C5-021468138DA4}" destId="{0C9CBB98-0DCC-4E01-B72B-56441EE3E208}" srcOrd="0" destOrd="0" presId="urn:microsoft.com/office/officeart/2005/8/layout/hierarchy3"/>
    <dgm:cxn modelId="{CB50D4F6-3CB6-4DBB-8ABD-4B25AD845CD4}" type="presOf" srcId="{99DD2E1A-E89A-4FD3-9FC9-BABB4FA1B1CF}" destId="{E8BC7146-D086-4B36-B766-8B72C1F62B76}" srcOrd="0" destOrd="0" presId="urn:microsoft.com/office/officeart/2005/8/layout/hierarchy3"/>
    <dgm:cxn modelId="{27E96A33-94C4-45CC-A994-57B2B81AE6C8}" type="presParOf" srcId="{5FC5ED7D-EFA7-496B-A804-1791EB54A936}" destId="{ABE873A6-B865-440A-B0F6-B774DD1E3C06}" srcOrd="0" destOrd="0" presId="urn:microsoft.com/office/officeart/2005/8/layout/hierarchy3"/>
    <dgm:cxn modelId="{FBEF6129-3E56-4797-9C8C-72044D23490D}" type="presParOf" srcId="{ABE873A6-B865-440A-B0F6-B774DD1E3C06}" destId="{A8326461-7580-4342-9E43-F24C6A6A7195}" srcOrd="0" destOrd="0" presId="urn:microsoft.com/office/officeart/2005/8/layout/hierarchy3"/>
    <dgm:cxn modelId="{61700354-0CE6-49F8-B46A-E4DBDCD0007B}" type="presParOf" srcId="{A8326461-7580-4342-9E43-F24C6A6A7195}" destId="{E8BC7146-D086-4B36-B766-8B72C1F62B76}" srcOrd="0" destOrd="0" presId="urn:microsoft.com/office/officeart/2005/8/layout/hierarchy3"/>
    <dgm:cxn modelId="{C83F6FE1-D0F3-4E08-B3F1-465F6EE27B14}" type="presParOf" srcId="{A8326461-7580-4342-9E43-F24C6A6A7195}" destId="{B9EAD18D-B6A7-4EB8-9A7B-2E55DB2ADDD7}" srcOrd="1" destOrd="0" presId="urn:microsoft.com/office/officeart/2005/8/layout/hierarchy3"/>
    <dgm:cxn modelId="{984FFC0B-C5EF-4070-B4B4-9F085949BF18}" type="presParOf" srcId="{ABE873A6-B865-440A-B0F6-B774DD1E3C06}" destId="{49F70762-5E50-4624-ACF9-53E5C8D97EAD}" srcOrd="1" destOrd="0" presId="urn:microsoft.com/office/officeart/2005/8/layout/hierarchy3"/>
    <dgm:cxn modelId="{0E2042CB-B57E-46A5-8239-1BD7BBF692FA}" type="presParOf" srcId="{49F70762-5E50-4624-ACF9-53E5C8D97EAD}" destId="{DB4AB39F-782C-449A-8D17-80EDF047D5A1}" srcOrd="0" destOrd="0" presId="urn:microsoft.com/office/officeart/2005/8/layout/hierarchy3"/>
    <dgm:cxn modelId="{FC956C33-F36B-4EE5-827A-E2FB79D4869F}" type="presParOf" srcId="{49F70762-5E50-4624-ACF9-53E5C8D97EAD}" destId="{C2F68336-AD63-4E24-977C-813406959994}" srcOrd="1" destOrd="0" presId="urn:microsoft.com/office/officeart/2005/8/layout/hierarchy3"/>
    <dgm:cxn modelId="{6EBBED80-8CFE-499E-BF17-49BCDD8B524C}" type="presParOf" srcId="{5FC5ED7D-EFA7-496B-A804-1791EB54A936}" destId="{8A023BEF-8941-4259-B5E2-647391BBAD37}" srcOrd="1" destOrd="0" presId="urn:microsoft.com/office/officeart/2005/8/layout/hierarchy3"/>
    <dgm:cxn modelId="{55182F36-155E-4ABA-9FB0-ECBB38FF3654}" type="presParOf" srcId="{8A023BEF-8941-4259-B5E2-647391BBAD37}" destId="{C579FFD3-E7B2-4D85-8035-67C3A252939B}" srcOrd="0" destOrd="0" presId="urn:microsoft.com/office/officeart/2005/8/layout/hierarchy3"/>
    <dgm:cxn modelId="{63130DCB-336B-42CE-B3AC-9FE29C3CAA58}" type="presParOf" srcId="{C579FFD3-E7B2-4D85-8035-67C3A252939B}" destId="{0C9CBB98-0DCC-4E01-B72B-56441EE3E208}" srcOrd="0" destOrd="0" presId="urn:microsoft.com/office/officeart/2005/8/layout/hierarchy3"/>
    <dgm:cxn modelId="{6BE770A0-7675-4DD0-BAD5-F98C1E9A26AE}" type="presParOf" srcId="{C579FFD3-E7B2-4D85-8035-67C3A252939B}" destId="{900C963D-344F-418A-A862-4C7B946E2689}" srcOrd="1" destOrd="0" presId="urn:microsoft.com/office/officeart/2005/8/layout/hierarchy3"/>
    <dgm:cxn modelId="{B64B049D-9145-465E-9FB8-67C736D4C509}" type="presParOf" srcId="{8A023BEF-8941-4259-B5E2-647391BBAD37}" destId="{43B6FE5F-B39B-4A20-A451-FD0C1CAB2684}" srcOrd="1" destOrd="0" presId="urn:microsoft.com/office/officeart/2005/8/layout/hierarchy3"/>
    <dgm:cxn modelId="{443C604F-8EF1-4515-94E1-47F9C22563B1}" type="presParOf" srcId="{43B6FE5F-B39B-4A20-A451-FD0C1CAB2684}" destId="{7D2B930C-E445-4770-8A92-CE88F1EFF22C}" srcOrd="0" destOrd="0" presId="urn:microsoft.com/office/officeart/2005/8/layout/hierarchy3"/>
    <dgm:cxn modelId="{FFD6F6E8-38F5-44B7-8706-8C100380F9B8}" type="presParOf" srcId="{43B6FE5F-B39B-4A20-A451-FD0C1CAB2684}" destId="{EEA7BD42-D798-45DE-B6F8-49896F6C3944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BF63E3E-58A3-4BDA-8BD6-226435126A18}" type="datetimeFigureOut">
              <a:rPr lang="en-IN" smtClean="0"/>
              <a:pPr/>
              <a:t>22-03-2017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E524C0A-05A5-4A8F-817C-6F4ACA7DFC9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1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VISUAL PATHWAY AND ITS DEFECTS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23928" y="5589240"/>
            <a:ext cx="3672408" cy="476672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Dr. Mustafa </a:t>
            </a:r>
            <a:r>
              <a:rPr lang="en-US" sz="2400" b="1" dirty="0" err="1" smtClean="0"/>
              <a:t>Shuaib</a:t>
            </a:r>
            <a:endParaRPr lang="en-US" sz="2400" b="1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Components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b="1" dirty="0" smtClean="0"/>
              <a:t>Retina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Optic nerve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Optic tracts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Lateral </a:t>
            </a:r>
            <a:r>
              <a:rPr lang="en-US" b="1" dirty="0" err="1" smtClean="0"/>
              <a:t>geniculate</a:t>
            </a:r>
            <a:r>
              <a:rPr lang="en-US" b="1" dirty="0" smtClean="0"/>
              <a:t> bodies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Optic radiations </a:t>
            </a:r>
          </a:p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Visual cortex</a:t>
            </a:r>
            <a:endParaRPr lang="en-IN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716016" y="206084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16016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16016" y="3717032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788024" y="465313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88024" y="5517232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retina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625609"/>
          </a:xfrm>
        </p:spPr>
        <p:txBody>
          <a:bodyPr>
            <a:normAutofit lnSpcReduction="10000"/>
          </a:bodyPr>
          <a:lstStyle/>
          <a:p>
            <a:r>
              <a:rPr lang="en-US" b="1" i="1" dirty="0" smtClean="0"/>
              <a:t>First order </a:t>
            </a:r>
            <a:r>
              <a:rPr lang="en-US" b="1" dirty="0" smtClean="0"/>
              <a:t>sensory nerve cell – </a:t>
            </a:r>
            <a:r>
              <a:rPr lang="en-US" b="1" dirty="0" smtClean="0">
                <a:solidFill>
                  <a:srgbClr val="C00000"/>
                </a:solidFill>
              </a:rPr>
              <a:t>bipolar</a:t>
            </a:r>
            <a:r>
              <a:rPr lang="en-US" b="1" dirty="0" smtClean="0"/>
              <a:t> cell of the inner nuclear layer (</a:t>
            </a:r>
            <a:r>
              <a:rPr lang="en-US" b="1" dirty="0" err="1" smtClean="0"/>
              <a:t>periperal</a:t>
            </a:r>
            <a:r>
              <a:rPr lang="en-US" b="1" dirty="0" smtClean="0"/>
              <a:t> optic nerve)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i="1" dirty="0" smtClean="0"/>
              <a:t>Second order </a:t>
            </a:r>
            <a:r>
              <a:rPr lang="en-US" b="1" dirty="0" smtClean="0"/>
              <a:t>sensory nerve cell </a:t>
            </a:r>
            <a:r>
              <a:rPr lang="en-US" b="1" dirty="0" smtClean="0">
                <a:solidFill>
                  <a:srgbClr val="C00000"/>
                </a:solidFill>
              </a:rPr>
              <a:t>- Ganglion </a:t>
            </a:r>
            <a:r>
              <a:rPr lang="en-US" b="1" dirty="0" smtClean="0"/>
              <a:t>cells</a:t>
            </a:r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Nerve </a:t>
            </a:r>
            <a:r>
              <a:rPr lang="en-US" b="1" dirty="0" err="1" smtClean="0">
                <a:solidFill>
                  <a:srgbClr val="C00000"/>
                </a:solidFill>
              </a:rPr>
              <a:t>fibre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layer</a:t>
            </a:r>
          </a:p>
          <a:p>
            <a:endParaRPr lang="en-US" b="1" dirty="0" smtClean="0"/>
          </a:p>
          <a:p>
            <a:r>
              <a:rPr lang="en-US" b="1" dirty="0" smtClean="0"/>
              <a:t>Optic nerve</a:t>
            </a:r>
          </a:p>
          <a:p>
            <a:pPr>
              <a:buNone/>
            </a:pPr>
            <a:endParaRPr lang="en-US" dirty="0" smtClean="0"/>
          </a:p>
          <a:p>
            <a:endParaRPr lang="en-IN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555776" y="2996952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55776" y="4365104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555776" y="5589240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7544" y="1484784"/>
            <a:ext cx="849694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Neural pathway for vision is a three order neuronal pathway</a:t>
            </a:r>
            <a:endParaRPr lang="en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mage result for diagram of layers of reti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764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visual pathway step by st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76673"/>
            <a:ext cx="9143999" cy="58615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Each retina divided into nasal and temporal halves</a:t>
            </a:r>
          </a:p>
          <a:p>
            <a:r>
              <a:rPr lang="en-US" b="1" dirty="0" smtClean="0"/>
              <a:t>Light rays  travel only in straight lines, through the pupil, and so objects of </a:t>
            </a:r>
            <a:r>
              <a:rPr lang="en-US" b="1" i="1" dirty="0" smtClean="0">
                <a:solidFill>
                  <a:srgbClr val="C00000"/>
                </a:solidFill>
              </a:rPr>
              <a:t>temporal vision</a:t>
            </a:r>
            <a:r>
              <a:rPr lang="en-US" b="1" i="1" dirty="0" smtClean="0"/>
              <a:t> </a:t>
            </a:r>
            <a:r>
              <a:rPr lang="en-US" b="1" dirty="0" smtClean="0"/>
              <a:t>are </a:t>
            </a:r>
            <a:r>
              <a:rPr lang="en-US" b="1" dirty="0" err="1" smtClean="0"/>
              <a:t>perveived</a:t>
            </a:r>
            <a:r>
              <a:rPr lang="en-US" b="1" dirty="0" smtClean="0"/>
              <a:t> by the nasal half of the retina and those in the </a:t>
            </a:r>
            <a:r>
              <a:rPr lang="en-US" b="1" i="1" dirty="0" smtClean="0">
                <a:solidFill>
                  <a:srgbClr val="C00000"/>
                </a:solidFill>
              </a:rPr>
              <a:t>nasal vision</a:t>
            </a:r>
            <a:r>
              <a:rPr lang="en-US" b="1" i="1" dirty="0" smtClean="0"/>
              <a:t> </a:t>
            </a:r>
            <a:r>
              <a:rPr lang="en-US" b="1" dirty="0" smtClean="0"/>
              <a:t>are perceived by the temporal half of the retina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mage result for visual pathway step by st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2534"/>
            <a:ext cx="8496944" cy="6536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mage result for lesions of the visual pathway"/>
          <p:cNvPicPr>
            <a:picLocks noChangeAspect="1" noChangeArrowheads="1"/>
          </p:cNvPicPr>
          <p:nvPr/>
        </p:nvPicPr>
        <p:blipFill>
          <a:blip r:embed="rId2" cstate="print"/>
          <a:srcRect l="10744" r="40496" b="-2060"/>
          <a:stretch>
            <a:fillRect/>
          </a:stretch>
        </p:blipFill>
        <p:spPr bwMode="auto">
          <a:xfrm>
            <a:off x="179512" y="181670"/>
            <a:ext cx="4248472" cy="64876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44008" y="1628800"/>
            <a:ext cx="4176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Note that immediately after crossing, the nasal </a:t>
            </a:r>
            <a:r>
              <a:rPr lang="en-US" sz="2400" b="1" dirty="0" err="1" smtClean="0"/>
              <a:t>fibres</a:t>
            </a:r>
            <a:r>
              <a:rPr lang="en-US" sz="2400" b="1" dirty="0" smtClean="0"/>
              <a:t> loop forward for a short distance into the optic nerve of the opposite eye- </a:t>
            </a:r>
            <a:r>
              <a:rPr lang="en-US" sz="2400" b="1" i="1" dirty="0" smtClean="0"/>
              <a:t>von </a:t>
            </a:r>
            <a:r>
              <a:rPr lang="en-US" sz="2400" b="1" i="1" dirty="0" err="1" smtClean="0"/>
              <a:t>Willebrand</a:t>
            </a:r>
            <a:r>
              <a:rPr lang="en-US" sz="2400" b="1" i="1" dirty="0" smtClean="0"/>
              <a:t> knee</a:t>
            </a:r>
            <a:endParaRPr lang="en-IN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 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Fibres</a:t>
            </a:r>
            <a:r>
              <a:rPr lang="en-US" b="1" dirty="0" smtClean="0"/>
              <a:t> from the </a:t>
            </a:r>
            <a:r>
              <a:rPr lang="en-US" b="1" dirty="0" smtClean="0">
                <a:solidFill>
                  <a:srgbClr val="C00000"/>
                </a:solidFill>
              </a:rPr>
              <a:t>nasal half of the retina </a:t>
            </a:r>
            <a:r>
              <a:rPr lang="en-US" b="1" dirty="0" smtClean="0"/>
              <a:t>cross  over to the opposite side at the optic </a:t>
            </a:r>
            <a:r>
              <a:rPr lang="en-US" b="1" dirty="0" err="1" smtClean="0"/>
              <a:t>chiasma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Through the opposite optic tract </a:t>
            </a:r>
          </a:p>
          <a:p>
            <a:r>
              <a:rPr lang="en-US" b="1" dirty="0" smtClean="0"/>
              <a:t>Terminate in the opposite lateral </a:t>
            </a:r>
            <a:r>
              <a:rPr lang="en-US" b="1" dirty="0" err="1" smtClean="0"/>
              <a:t>geniculate</a:t>
            </a:r>
            <a:r>
              <a:rPr lang="en-US" b="1" dirty="0" smtClean="0"/>
              <a:t> body</a:t>
            </a:r>
            <a:endParaRPr lang="en-IN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427984" y="2852936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Fibres</a:t>
            </a:r>
            <a:r>
              <a:rPr lang="en-US" b="1" dirty="0" smtClean="0"/>
              <a:t> of the </a:t>
            </a:r>
            <a:r>
              <a:rPr lang="en-US" b="1" dirty="0" smtClean="0">
                <a:solidFill>
                  <a:srgbClr val="C00000"/>
                </a:solidFill>
              </a:rPr>
              <a:t>temporal half of the retina </a:t>
            </a:r>
            <a:r>
              <a:rPr lang="en-US" b="1" dirty="0" smtClean="0"/>
              <a:t>remain uncrossed in the optic </a:t>
            </a:r>
            <a:r>
              <a:rPr lang="en-US" b="1" dirty="0" err="1" smtClean="0"/>
              <a:t>chiasma</a:t>
            </a:r>
            <a:r>
              <a:rPr lang="en-US" b="1" dirty="0" smtClean="0"/>
              <a:t> </a:t>
            </a:r>
          </a:p>
          <a:p>
            <a:endParaRPr lang="en-US" b="1" dirty="0" smtClean="0"/>
          </a:p>
          <a:p>
            <a:r>
              <a:rPr lang="en-US" b="1" dirty="0" smtClean="0"/>
              <a:t>Continue on the same side of the optic tract</a:t>
            </a:r>
          </a:p>
          <a:p>
            <a:r>
              <a:rPr lang="en-US" b="1" dirty="0" smtClean="0"/>
              <a:t>Terminate in the </a:t>
            </a:r>
            <a:r>
              <a:rPr lang="en-US" b="1" dirty="0" err="1" smtClean="0"/>
              <a:t>ipsilateral</a:t>
            </a:r>
            <a:r>
              <a:rPr lang="en-US" b="1" dirty="0" smtClean="0"/>
              <a:t> </a:t>
            </a:r>
            <a:r>
              <a:rPr lang="en-US" b="1" dirty="0" err="1" smtClean="0"/>
              <a:t>geniculate</a:t>
            </a:r>
            <a:r>
              <a:rPr lang="en-US" b="1" dirty="0" smtClean="0"/>
              <a:t> body</a:t>
            </a:r>
          </a:p>
          <a:p>
            <a:endParaRPr lang="en-US" b="1" dirty="0" smtClean="0"/>
          </a:p>
          <a:p>
            <a:r>
              <a:rPr lang="en-US" b="1" i="1" dirty="0" smtClean="0"/>
              <a:t>Each optic tract contains the temporal </a:t>
            </a:r>
            <a:r>
              <a:rPr lang="en-US" b="1" i="1" dirty="0" err="1" smtClean="0"/>
              <a:t>fibres</a:t>
            </a:r>
            <a:r>
              <a:rPr lang="en-US" b="1" i="1" dirty="0" smtClean="0"/>
              <a:t> of the </a:t>
            </a:r>
            <a:r>
              <a:rPr lang="en-US" b="1" i="1" dirty="0" smtClean="0">
                <a:solidFill>
                  <a:srgbClr val="C00000"/>
                </a:solidFill>
              </a:rPr>
              <a:t>same side </a:t>
            </a:r>
            <a:r>
              <a:rPr lang="en-US" b="1" i="1" dirty="0" smtClean="0"/>
              <a:t>and the nasal </a:t>
            </a:r>
            <a:r>
              <a:rPr lang="en-US" b="1" i="1" dirty="0" err="1" smtClean="0"/>
              <a:t>fibres</a:t>
            </a:r>
            <a:r>
              <a:rPr lang="en-US" b="1" i="1" dirty="0" smtClean="0"/>
              <a:t> of the </a:t>
            </a:r>
            <a:r>
              <a:rPr lang="en-US" b="1" i="1" dirty="0" smtClean="0">
                <a:solidFill>
                  <a:srgbClr val="C00000"/>
                </a:solidFill>
              </a:rPr>
              <a:t>opposite side</a:t>
            </a:r>
          </a:p>
          <a:p>
            <a:endParaRPr lang="en-IN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39952" y="285293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visual field of ey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568952" cy="66693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48064" y="1340768"/>
            <a:ext cx="1512168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Binocular visual field</a:t>
            </a:r>
            <a:endParaRPr lang="en-IN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03848" y="1772816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Lateral </a:t>
            </a:r>
            <a:r>
              <a:rPr lang="en-US" dirty="0" err="1" smtClean="0"/>
              <a:t>geniculate</a:t>
            </a:r>
            <a:r>
              <a:rPr lang="en-US" dirty="0" smtClean="0"/>
              <a:t> body, optic radiations and visual cortex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Third order </a:t>
            </a:r>
            <a:r>
              <a:rPr lang="en-US" b="1" dirty="0" smtClean="0"/>
              <a:t>sensory</a:t>
            </a:r>
            <a:r>
              <a:rPr lang="en-US" b="1" i="1" dirty="0" smtClean="0"/>
              <a:t> </a:t>
            </a:r>
            <a:r>
              <a:rPr lang="en-US" b="1" dirty="0" smtClean="0"/>
              <a:t>neurons are located in the </a:t>
            </a:r>
            <a:r>
              <a:rPr lang="en-US" b="1" dirty="0" smtClean="0">
                <a:solidFill>
                  <a:srgbClr val="C00000"/>
                </a:solidFill>
              </a:rPr>
              <a:t>LGB</a:t>
            </a:r>
          </a:p>
          <a:p>
            <a:r>
              <a:rPr lang="en-US" b="1" dirty="0" smtClean="0"/>
              <a:t>The axons form the optic radiations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 project to the visual cortex</a:t>
            </a:r>
            <a:endParaRPr lang="en-IN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563888" y="3284984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Lesions of the Visual pathway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Loss of vision in one-half of the visual field (right or left) is called </a:t>
            </a:r>
            <a:r>
              <a:rPr lang="en-US" b="1" i="1" dirty="0" err="1" smtClean="0"/>
              <a:t>hemianopia</a:t>
            </a:r>
            <a:endParaRPr lang="en-US" b="1" i="1" dirty="0" smtClean="0"/>
          </a:p>
          <a:p>
            <a:r>
              <a:rPr lang="en-US" b="1" dirty="0" smtClean="0"/>
              <a:t>If the same halves of visual fields are affected in both eyes- </a:t>
            </a:r>
            <a:r>
              <a:rPr lang="en-US" b="1" i="1" dirty="0" smtClean="0"/>
              <a:t>homonymous </a:t>
            </a:r>
            <a:r>
              <a:rPr lang="en-US" b="1" i="1" dirty="0" err="1" smtClean="0"/>
              <a:t>hemianopia</a:t>
            </a:r>
            <a:endParaRPr lang="en-US" b="1" i="1" dirty="0" smtClean="0"/>
          </a:p>
          <a:p>
            <a:r>
              <a:rPr lang="en-US" b="1" dirty="0" smtClean="0"/>
              <a:t>If different halves of visual fields are affected – </a:t>
            </a:r>
            <a:r>
              <a:rPr lang="en-US" b="1" i="1" dirty="0" smtClean="0"/>
              <a:t>heteronymous </a:t>
            </a:r>
            <a:r>
              <a:rPr lang="en-US" b="1" i="1" dirty="0" err="1" smtClean="0"/>
              <a:t>hemianopia</a:t>
            </a:r>
            <a:endParaRPr lang="en-IN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Optic nerve </a:t>
            </a:r>
            <a:r>
              <a:rPr lang="en-US" b="1" dirty="0" smtClean="0"/>
              <a:t>lesions</a:t>
            </a:r>
          </a:p>
          <a:p>
            <a:r>
              <a:rPr lang="en-US" b="1" dirty="0" err="1" smtClean="0">
                <a:solidFill>
                  <a:srgbClr val="C00000"/>
                </a:solidFill>
              </a:rPr>
              <a:t>Chiasmal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lesions</a:t>
            </a:r>
          </a:p>
          <a:p>
            <a:r>
              <a:rPr lang="en-US" b="1" dirty="0" err="1" smtClean="0">
                <a:solidFill>
                  <a:srgbClr val="C00000"/>
                </a:solidFill>
              </a:rPr>
              <a:t>Retrochiasmal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lesions – those of the LGN, Optic Radiations and Occipital Lobe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age result for optic nerve lesio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424936" cy="6696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 nerve lesions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Etiology:</a:t>
            </a:r>
          </a:p>
          <a:p>
            <a:r>
              <a:rPr lang="en-US" b="1" dirty="0" smtClean="0"/>
              <a:t>Optic nerve atrophy</a:t>
            </a:r>
          </a:p>
          <a:p>
            <a:r>
              <a:rPr lang="en-US" b="1" dirty="0" smtClean="0"/>
              <a:t>Traumatic avulsion of optic nerve</a:t>
            </a:r>
          </a:p>
          <a:p>
            <a:r>
              <a:rPr lang="en-US" b="1" dirty="0" smtClean="0"/>
              <a:t>Ischemic optic neuropathy</a:t>
            </a:r>
          </a:p>
          <a:p>
            <a:r>
              <a:rPr lang="en-US" b="1" dirty="0" smtClean="0"/>
              <a:t>Acute optic neuritis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Image result for proximal optic nerve le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129" y="260648"/>
            <a:ext cx="8536029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332656"/>
          <a:ext cx="8229600" cy="6047448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4114800"/>
                <a:gridCol w="4114800"/>
              </a:tblGrid>
              <a:tr h="1115622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PROXIMAL</a:t>
                      </a:r>
                      <a:endParaRPr lang="en-IN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DISTAL</a:t>
                      </a:r>
                      <a:endParaRPr lang="en-IN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622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IPSILATERAL</a:t>
                      </a:r>
                      <a:r>
                        <a:rPr lang="en-US" sz="2000" b="1" baseline="0" dirty="0" smtClean="0"/>
                        <a:t> BLINDNESS</a:t>
                      </a:r>
                    </a:p>
                    <a:p>
                      <a:r>
                        <a:rPr lang="en-US" sz="2000" b="1" baseline="0" dirty="0" smtClean="0"/>
                        <a:t>CONTRALATERAL HEMIANOPIA</a:t>
                      </a:r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IPSILATERAL</a:t>
                      </a:r>
                      <a:r>
                        <a:rPr lang="en-US" sz="2000" b="1" baseline="0" dirty="0" smtClean="0"/>
                        <a:t> BLINDNESS </a:t>
                      </a:r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6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LOSS</a:t>
                      </a:r>
                      <a:r>
                        <a:rPr lang="en-US" sz="2000" b="1" baseline="0" dirty="0" smtClean="0"/>
                        <a:t> OF DIRECT REFLEX ON THE IPSILATERAL SIDE AND CONSENSUAL REFLEX  ON THE CONTRALATERAL  SIDE</a:t>
                      </a:r>
                      <a:endParaRPr lang="en-IN" sz="2000" b="1" dirty="0" smtClean="0"/>
                    </a:p>
                    <a:p>
                      <a:endParaRPr lang="en-IN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i="0" dirty="0" smtClean="0"/>
                        <a:t>LOSS</a:t>
                      </a:r>
                      <a:r>
                        <a:rPr lang="en-US" sz="2000" b="1" i="0" baseline="0" dirty="0" smtClean="0"/>
                        <a:t> OF DIRECT REFLEX ON THE IPSILATERAL SIDE AND CONSENSUAL REFLEX  ON THE CONTRALATERAL  SIDE</a:t>
                      </a:r>
                      <a:endParaRPr lang="en-IN" sz="2000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622">
                <a:tc>
                  <a:txBody>
                    <a:bodyPr/>
                    <a:lstStyle/>
                    <a:p>
                      <a:r>
                        <a:rPr lang="en-US" sz="2000" b="1" baseline="0" dirty="0" smtClean="0"/>
                        <a:t>ACCOMODATION REFLEX PRESENT</a:t>
                      </a:r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ACCOMODATION</a:t>
                      </a:r>
                      <a:r>
                        <a:rPr lang="en-US" sz="2000" b="1" baseline="0" dirty="0" smtClean="0"/>
                        <a:t> REFLEX PRESENT</a:t>
                      </a:r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622"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Picture 6" descr="2013-07-04 00.17.00.jpg"/>
          <p:cNvPicPr>
            <a:picLocks noChangeAspect="1"/>
          </p:cNvPicPr>
          <p:nvPr/>
        </p:nvPicPr>
        <p:blipFill>
          <a:blip r:embed="rId2" cstate="print"/>
          <a:srcRect l="20313" t="32292" r="60156" b="13541"/>
          <a:stretch>
            <a:fillRect/>
          </a:stretch>
        </p:blipFill>
        <p:spPr>
          <a:xfrm rot="5400000">
            <a:off x="1246237" y="4090467"/>
            <a:ext cx="1800200" cy="3357586"/>
          </a:xfrm>
          <a:prstGeom prst="rect">
            <a:avLst/>
          </a:prstGeom>
        </p:spPr>
      </p:pic>
      <p:pic>
        <p:nvPicPr>
          <p:cNvPr id="8" name="Picture 7" descr="2013-07-04 00.17.00.jpg"/>
          <p:cNvPicPr>
            <a:picLocks noChangeAspect="1"/>
          </p:cNvPicPr>
          <p:nvPr/>
        </p:nvPicPr>
        <p:blipFill>
          <a:blip r:embed="rId3" cstate="print"/>
          <a:srcRect l="3125" t="37500" r="78906" b="16666"/>
          <a:stretch>
            <a:fillRect/>
          </a:stretch>
        </p:blipFill>
        <p:spPr>
          <a:xfrm rot="5400000">
            <a:off x="5616116" y="3969060"/>
            <a:ext cx="1728192" cy="3528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CHIASMAL LESIONS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Etiology: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Intrinsic causes: </a:t>
            </a:r>
            <a:r>
              <a:rPr lang="en-US" b="1" dirty="0" smtClean="0"/>
              <a:t>which produce thickening of the </a:t>
            </a:r>
            <a:r>
              <a:rPr lang="en-US" b="1" dirty="0" err="1" smtClean="0"/>
              <a:t>chiasma</a:t>
            </a:r>
            <a:r>
              <a:rPr lang="en-US" b="1" dirty="0" smtClean="0"/>
              <a:t> itself include </a:t>
            </a:r>
            <a:r>
              <a:rPr lang="en-US" b="1" dirty="0" err="1" smtClean="0"/>
              <a:t>gliomas</a:t>
            </a:r>
            <a:r>
              <a:rPr lang="en-US" b="1" dirty="0" smtClean="0"/>
              <a:t>, multiple sclerosis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Extrinsic causes: </a:t>
            </a:r>
            <a:r>
              <a:rPr lang="en-US" b="1" dirty="0" smtClean="0"/>
              <a:t>compressive lesions like pituitary adenoma, </a:t>
            </a:r>
            <a:r>
              <a:rPr lang="en-US" b="1" dirty="0" err="1" smtClean="0"/>
              <a:t>meningioma</a:t>
            </a:r>
            <a:r>
              <a:rPr lang="en-US" b="1" dirty="0" smtClean="0"/>
              <a:t>, </a:t>
            </a:r>
            <a:r>
              <a:rPr lang="en-US" b="1" dirty="0" err="1" smtClean="0"/>
              <a:t>craniopharyngiomas</a:t>
            </a:r>
            <a:endParaRPr lang="en-US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Others: </a:t>
            </a:r>
            <a:r>
              <a:rPr lang="en-US" b="1" dirty="0" smtClean="0"/>
              <a:t>metabolic, toxic, traumatic and inflammatory conditions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IN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CHIASMAL LESIONS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CHIASMAL SYNDROME: </a:t>
            </a:r>
            <a:r>
              <a:rPr lang="en-US" b="1" dirty="0" smtClean="0"/>
              <a:t>the set of signs and symptoms associated with the lesions of optic </a:t>
            </a:r>
            <a:r>
              <a:rPr lang="en-US" b="1" dirty="0" err="1" smtClean="0"/>
              <a:t>chiasma</a:t>
            </a:r>
            <a:r>
              <a:rPr lang="en-US" b="1" dirty="0" smtClean="0"/>
              <a:t>. </a:t>
            </a:r>
          </a:p>
          <a:p>
            <a:r>
              <a:rPr lang="en-US" b="1" dirty="0" smtClean="0"/>
              <a:t>Classified into three: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ANTERIOR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MIDDLE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POSTERIOR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Anterior </a:t>
            </a:r>
            <a:r>
              <a:rPr lang="en-US" dirty="0" err="1" smtClean="0">
                <a:solidFill>
                  <a:srgbClr val="FFC000"/>
                </a:solidFill>
              </a:rPr>
              <a:t>chiasmal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dirty="0" err="1" smtClean="0">
                <a:solidFill>
                  <a:srgbClr val="FFC000"/>
                </a:solidFill>
              </a:rPr>
              <a:t>syndome</a:t>
            </a:r>
            <a:endParaRPr lang="en-IN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5"/>
            <a:ext cx="8229600" cy="5184576"/>
          </a:xfrm>
        </p:spPr>
        <p:txBody>
          <a:bodyPr/>
          <a:lstStyle/>
          <a:p>
            <a:r>
              <a:rPr lang="en-US" b="1" dirty="0" smtClean="0"/>
              <a:t>Affects the </a:t>
            </a:r>
            <a:r>
              <a:rPr lang="en-US" b="1" dirty="0" err="1" smtClean="0"/>
              <a:t>ipsilateral</a:t>
            </a:r>
            <a:r>
              <a:rPr lang="en-US" b="1" dirty="0" smtClean="0"/>
              <a:t> optic nerve </a:t>
            </a:r>
            <a:r>
              <a:rPr lang="en-US" b="1" dirty="0" err="1" smtClean="0"/>
              <a:t>fibres</a:t>
            </a:r>
            <a:r>
              <a:rPr lang="en-US" b="1" dirty="0" smtClean="0"/>
              <a:t> and the </a:t>
            </a:r>
            <a:r>
              <a:rPr lang="en-US" b="1" dirty="0" err="1" smtClean="0"/>
              <a:t>contralateral</a:t>
            </a:r>
            <a:r>
              <a:rPr lang="en-US" b="1" dirty="0" smtClean="0"/>
              <a:t> </a:t>
            </a:r>
            <a:r>
              <a:rPr lang="en-US" b="1" dirty="0" err="1" smtClean="0"/>
              <a:t>inferonasal</a:t>
            </a:r>
            <a:r>
              <a:rPr lang="en-US" b="1" dirty="0" smtClean="0"/>
              <a:t> </a:t>
            </a:r>
            <a:r>
              <a:rPr lang="en-US" b="1" dirty="0" err="1" smtClean="0"/>
              <a:t>fibres</a:t>
            </a:r>
            <a:r>
              <a:rPr lang="en-US" b="1" dirty="0" smtClean="0"/>
              <a:t> located in the </a:t>
            </a:r>
            <a:r>
              <a:rPr lang="en-US" b="1" i="1" dirty="0" smtClean="0"/>
              <a:t>von </a:t>
            </a:r>
            <a:r>
              <a:rPr lang="en-US" b="1" i="1" dirty="0" err="1" smtClean="0"/>
              <a:t>Willebrand</a:t>
            </a:r>
            <a:r>
              <a:rPr lang="en-US" b="1" i="1" dirty="0" smtClean="0"/>
              <a:t> knee</a:t>
            </a:r>
          </a:p>
          <a:p>
            <a:r>
              <a:rPr lang="en-US" b="1" dirty="0" smtClean="0"/>
              <a:t>Typically produces the </a:t>
            </a:r>
            <a:r>
              <a:rPr lang="en-US" b="1" dirty="0" err="1" smtClean="0">
                <a:solidFill>
                  <a:srgbClr val="C00000"/>
                </a:solidFill>
              </a:rPr>
              <a:t>junctional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scotoma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– a combination of central </a:t>
            </a:r>
            <a:r>
              <a:rPr lang="en-US" b="1" dirty="0" err="1" smtClean="0"/>
              <a:t>scotoma</a:t>
            </a:r>
            <a:r>
              <a:rPr lang="en-US" b="1" dirty="0" smtClean="0"/>
              <a:t> of one eye and a temporal </a:t>
            </a:r>
            <a:r>
              <a:rPr lang="en-US" b="1" dirty="0" err="1" smtClean="0"/>
              <a:t>heminanopia</a:t>
            </a:r>
            <a:r>
              <a:rPr lang="en-US" b="1" dirty="0" smtClean="0"/>
              <a:t> of the other</a:t>
            </a:r>
            <a:endParaRPr lang="en-IN" b="1" dirty="0"/>
          </a:p>
        </p:txBody>
      </p:sp>
      <p:sp>
        <p:nvSpPr>
          <p:cNvPr id="33794" name="AutoShape 2" descr="Image result for anterior chiasmal syndrome junctional scotom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3796" name="Picture 4" descr="Image result for anterior chiasmal syndrome junctional scoto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437112"/>
            <a:ext cx="4104456" cy="2206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Middle/Central </a:t>
            </a:r>
            <a:r>
              <a:rPr lang="en-US" dirty="0" err="1" smtClean="0"/>
              <a:t>chiasmal</a:t>
            </a:r>
            <a:r>
              <a:rPr lang="en-US" dirty="0" smtClean="0"/>
              <a:t> syndrome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229600" cy="5328592"/>
          </a:xfrm>
        </p:spPr>
        <p:txBody>
          <a:bodyPr/>
          <a:lstStyle/>
          <a:p>
            <a:r>
              <a:rPr lang="en-US" b="1" dirty="0" smtClean="0"/>
              <a:t>Lesions affecting the decussating nasal </a:t>
            </a:r>
            <a:r>
              <a:rPr lang="en-US" b="1" dirty="0" err="1" smtClean="0"/>
              <a:t>fibres</a:t>
            </a:r>
            <a:r>
              <a:rPr lang="en-US" b="1" dirty="0" smtClean="0"/>
              <a:t> in the body of the </a:t>
            </a:r>
            <a:r>
              <a:rPr lang="en-US" b="1" dirty="0" err="1" smtClean="0"/>
              <a:t>chiasma</a:t>
            </a:r>
            <a:endParaRPr lang="en-US" b="1" dirty="0" smtClean="0"/>
          </a:p>
          <a:p>
            <a:r>
              <a:rPr lang="en-US" b="1" dirty="0" smtClean="0"/>
              <a:t>Classically produces </a:t>
            </a:r>
            <a:r>
              <a:rPr lang="en-US" b="1" dirty="0" err="1" smtClean="0">
                <a:solidFill>
                  <a:srgbClr val="C00000"/>
                </a:solidFill>
              </a:rPr>
              <a:t>bitemporal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hemianopia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and </a:t>
            </a:r>
            <a:r>
              <a:rPr lang="en-US" b="1" dirty="0" err="1" smtClean="0"/>
              <a:t>bitemporal</a:t>
            </a:r>
            <a:r>
              <a:rPr lang="en-US" b="1" dirty="0" smtClean="0"/>
              <a:t> </a:t>
            </a:r>
            <a:r>
              <a:rPr lang="en-US" b="1" dirty="0" err="1" smtClean="0"/>
              <a:t>hemianopic</a:t>
            </a:r>
            <a:r>
              <a:rPr lang="en-US" b="1" dirty="0" smtClean="0"/>
              <a:t> paralysis of </a:t>
            </a:r>
            <a:r>
              <a:rPr lang="en-US" b="1" dirty="0" err="1" smtClean="0"/>
              <a:t>pupillary</a:t>
            </a:r>
            <a:r>
              <a:rPr lang="en-US" b="1" dirty="0" smtClean="0"/>
              <a:t> reflexes </a:t>
            </a:r>
          </a:p>
          <a:p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Rarely, </a:t>
            </a:r>
            <a:r>
              <a:rPr lang="en-US" b="1" dirty="0" err="1" smtClean="0"/>
              <a:t>binasal</a:t>
            </a:r>
            <a:r>
              <a:rPr lang="en-US" b="1" dirty="0" smtClean="0"/>
              <a:t> </a:t>
            </a:r>
            <a:r>
              <a:rPr lang="en-US" b="1" dirty="0" err="1" smtClean="0"/>
              <a:t>hemianopia</a:t>
            </a:r>
            <a:r>
              <a:rPr lang="en-US" b="1" dirty="0" smtClean="0"/>
              <a:t> (when it affects the uncrossed temporal </a:t>
            </a:r>
            <a:r>
              <a:rPr lang="en-US" b="1" dirty="0" err="1" smtClean="0"/>
              <a:t>fibres</a:t>
            </a:r>
            <a:r>
              <a:rPr lang="en-US" dirty="0" smtClean="0"/>
              <a:t>)</a:t>
            </a:r>
            <a:endParaRPr lang="en-IN" dirty="0"/>
          </a:p>
        </p:txBody>
      </p:sp>
      <p:pic>
        <p:nvPicPr>
          <p:cNvPr id="36866" name="Picture 2" descr="Image result for binasal hemianop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1172" y="5301208"/>
            <a:ext cx="2753316" cy="1296144"/>
          </a:xfrm>
          <a:prstGeom prst="rect">
            <a:avLst/>
          </a:prstGeom>
          <a:noFill/>
        </p:spPr>
      </p:pic>
      <p:pic>
        <p:nvPicPr>
          <p:cNvPr id="5" name="Picture 4" descr="2013-07-04 00.17.00.jpg"/>
          <p:cNvPicPr>
            <a:picLocks noChangeAspect="1"/>
          </p:cNvPicPr>
          <p:nvPr/>
        </p:nvPicPr>
        <p:blipFill>
          <a:blip r:embed="rId3" cstate="print"/>
          <a:srcRect l="40626" t="39583" r="42187" b="14583"/>
          <a:stretch>
            <a:fillRect/>
          </a:stretch>
        </p:blipFill>
        <p:spPr>
          <a:xfrm rot="5400000">
            <a:off x="6768244" y="2600908"/>
            <a:ext cx="1368152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Posterior </a:t>
            </a:r>
            <a:r>
              <a:rPr lang="en-US" dirty="0" err="1" smtClean="0"/>
              <a:t>chiasmal</a:t>
            </a:r>
            <a:r>
              <a:rPr lang="en-US" dirty="0" smtClean="0"/>
              <a:t> syndrome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435280" cy="4894169"/>
          </a:xfrm>
        </p:spPr>
        <p:txBody>
          <a:bodyPr/>
          <a:lstStyle/>
          <a:p>
            <a:r>
              <a:rPr lang="en-US" b="1" dirty="0" smtClean="0"/>
              <a:t>Macular </a:t>
            </a:r>
            <a:r>
              <a:rPr lang="en-US" b="1" dirty="0" err="1" smtClean="0"/>
              <a:t>fibres</a:t>
            </a:r>
            <a:r>
              <a:rPr lang="en-US" b="1" dirty="0" smtClean="0"/>
              <a:t> cross </a:t>
            </a:r>
            <a:r>
              <a:rPr lang="en-US" b="1" dirty="0" err="1" smtClean="0"/>
              <a:t>posteriorly</a:t>
            </a:r>
            <a:r>
              <a:rPr lang="en-US" b="1" dirty="0" smtClean="0"/>
              <a:t> in the </a:t>
            </a:r>
            <a:r>
              <a:rPr lang="en-US" b="1" dirty="0" err="1" smtClean="0"/>
              <a:t>chiasma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Typically produces the </a:t>
            </a:r>
            <a:r>
              <a:rPr lang="en-US" b="1" dirty="0" err="1" smtClean="0">
                <a:solidFill>
                  <a:srgbClr val="C00000"/>
                </a:solidFill>
              </a:rPr>
              <a:t>paracentral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bitemporal</a:t>
            </a:r>
            <a:r>
              <a:rPr lang="en-US" b="1" dirty="0" smtClean="0">
                <a:solidFill>
                  <a:srgbClr val="C00000"/>
                </a:solidFill>
              </a:rPr>
              <a:t> field defects</a:t>
            </a:r>
          </a:p>
          <a:p>
            <a:pPr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/>
              <a:t>Visual acuity and color vision may not be damaged as the temporal macular </a:t>
            </a:r>
            <a:r>
              <a:rPr lang="en-US" b="1" dirty="0" err="1" smtClean="0"/>
              <a:t>fibres</a:t>
            </a:r>
            <a:r>
              <a:rPr lang="en-US" b="1" dirty="0" smtClean="0"/>
              <a:t> are not damaged</a:t>
            </a:r>
          </a:p>
          <a:p>
            <a:pPr>
              <a:buNone/>
            </a:pPr>
            <a:endParaRPr lang="en-IN" b="1" dirty="0"/>
          </a:p>
        </p:txBody>
      </p:sp>
      <p:pic>
        <p:nvPicPr>
          <p:cNvPr id="37890" name="Picture 2" descr="Image result for posterior chiasmal syndro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3284984"/>
            <a:ext cx="2736304" cy="1522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52728"/>
          </a:xfrm>
        </p:spPr>
        <p:txBody>
          <a:bodyPr/>
          <a:lstStyle/>
          <a:p>
            <a:r>
              <a:rPr lang="en-US" dirty="0" smtClean="0"/>
              <a:t>Lateral </a:t>
            </a:r>
            <a:r>
              <a:rPr lang="en-US" dirty="0" err="1" smtClean="0"/>
              <a:t>chiasmal</a:t>
            </a:r>
            <a:r>
              <a:rPr lang="en-US" dirty="0" smtClean="0"/>
              <a:t> lesions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5132040"/>
          </a:xfrm>
        </p:spPr>
        <p:txBody>
          <a:bodyPr/>
          <a:lstStyle/>
          <a:p>
            <a:r>
              <a:rPr lang="en-US" b="1" dirty="0" smtClean="0"/>
              <a:t>Distension of third ventricle causing pressure on each side of </a:t>
            </a:r>
            <a:r>
              <a:rPr lang="en-US" b="1" dirty="0" err="1" smtClean="0"/>
              <a:t>chiasma</a:t>
            </a:r>
            <a:endParaRPr lang="en-US" b="1" dirty="0" smtClean="0"/>
          </a:p>
          <a:p>
            <a:r>
              <a:rPr lang="en-US" b="1" dirty="0" err="1" smtClean="0"/>
              <a:t>Atheroma</a:t>
            </a:r>
            <a:r>
              <a:rPr lang="en-US" b="1" dirty="0" smtClean="0"/>
              <a:t> of the carotids or posterior communicating arteries</a:t>
            </a:r>
          </a:p>
          <a:p>
            <a:endParaRPr lang="en-US" b="1" dirty="0" smtClean="0"/>
          </a:p>
          <a:p>
            <a:r>
              <a:rPr lang="en-US" b="1" dirty="0" err="1" smtClean="0">
                <a:solidFill>
                  <a:srgbClr val="C00000"/>
                </a:solidFill>
              </a:rPr>
              <a:t>Binasal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hemianopia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err="1" smtClean="0"/>
              <a:t>Binasal</a:t>
            </a:r>
            <a:r>
              <a:rPr lang="en-US" b="1" dirty="0" smtClean="0"/>
              <a:t> </a:t>
            </a:r>
            <a:r>
              <a:rPr lang="en-US" b="1" dirty="0" err="1" smtClean="0"/>
              <a:t>hemianopic</a:t>
            </a:r>
            <a:r>
              <a:rPr lang="en-US" b="1" dirty="0" smtClean="0"/>
              <a:t> paralysis of the </a:t>
            </a:r>
            <a:r>
              <a:rPr lang="en-US" b="1" dirty="0" err="1" smtClean="0"/>
              <a:t>pupillary</a:t>
            </a:r>
            <a:r>
              <a:rPr lang="en-US" b="1" dirty="0" smtClean="0"/>
              <a:t> </a:t>
            </a:r>
            <a:r>
              <a:rPr lang="en-US" b="1" dirty="0" err="1" smtClean="0"/>
              <a:t>refexes</a:t>
            </a:r>
            <a:endParaRPr lang="en-IN" b="1" dirty="0"/>
          </a:p>
        </p:txBody>
      </p:sp>
      <p:pic>
        <p:nvPicPr>
          <p:cNvPr id="4" name="Picture 3" descr="2013-07-04 00.17.00.jpg"/>
          <p:cNvPicPr>
            <a:picLocks noChangeAspect="1"/>
          </p:cNvPicPr>
          <p:nvPr/>
        </p:nvPicPr>
        <p:blipFill>
          <a:blip r:embed="rId2" cstate="print"/>
          <a:srcRect l="57813" t="39583" r="22656" b="15625"/>
          <a:stretch>
            <a:fillRect/>
          </a:stretch>
        </p:blipFill>
        <p:spPr>
          <a:xfrm rot="5400000">
            <a:off x="4463988" y="3753036"/>
            <a:ext cx="1872208" cy="39604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RETROCHIASMAL LESIONS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Include lesions of optic tract, LGB, optic radiations and occipital lobe</a:t>
            </a:r>
          </a:p>
          <a:p>
            <a:r>
              <a:rPr lang="en-US" b="1" dirty="0" err="1" smtClean="0">
                <a:solidFill>
                  <a:srgbClr val="C00000"/>
                </a:solidFill>
              </a:rPr>
              <a:t>Contralateral</a:t>
            </a:r>
            <a:r>
              <a:rPr lang="en-US" b="1" dirty="0" smtClean="0">
                <a:solidFill>
                  <a:srgbClr val="C00000"/>
                </a:solidFill>
              </a:rPr>
              <a:t> homonymous </a:t>
            </a:r>
            <a:r>
              <a:rPr lang="en-US" b="1" dirty="0" err="1" smtClean="0">
                <a:solidFill>
                  <a:srgbClr val="C00000"/>
                </a:solidFill>
              </a:rPr>
              <a:t>hemianopia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of different forms such as incomplete (congruous or incongruous) or complete, depending upon the site of lesion is the classical field defect 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Optic tract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Etiology:</a:t>
            </a:r>
          </a:p>
          <a:p>
            <a:pPr marL="1028700" lvl="1" indent="-571500"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200" b="1" dirty="0" smtClean="0">
                <a:solidFill>
                  <a:srgbClr val="002060"/>
                </a:solidFill>
              </a:rPr>
              <a:t>Intrinsic causes: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Demyelinating</a:t>
            </a:r>
            <a:r>
              <a:rPr lang="en-US" sz="3200" b="1" dirty="0" smtClean="0"/>
              <a:t> diseases and infarction.</a:t>
            </a:r>
          </a:p>
          <a:p>
            <a:pPr marL="1028700" lvl="1" indent="-571500">
              <a:buClr>
                <a:schemeClr val="accent1"/>
              </a:buClr>
            </a:pPr>
            <a:r>
              <a:rPr lang="en-US" sz="3200" b="1" dirty="0" smtClean="0">
                <a:solidFill>
                  <a:srgbClr val="002060"/>
                </a:solidFill>
              </a:rPr>
              <a:t>Extrinsic causes: </a:t>
            </a:r>
            <a:r>
              <a:rPr lang="en-US" sz="3200" b="1" dirty="0" smtClean="0"/>
              <a:t>Compressive lesions. </a:t>
            </a:r>
            <a:r>
              <a:rPr lang="en-US" sz="3200" b="1" dirty="0" err="1" smtClean="0"/>
              <a:t>Eg</a:t>
            </a:r>
            <a:r>
              <a:rPr lang="en-US" sz="3200" b="1" dirty="0" smtClean="0"/>
              <a:t>. Pituitary adenomas, </a:t>
            </a:r>
            <a:r>
              <a:rPr lang="en-US" sz="3200" b="1" dirty="0" err="1" smtClean="0"/>
              <a:t>craniopharyngiomas</a:t>
            </a:r>
            <a:endParaRPr lang="en-US" sz="3200" b="1" dirty="0" smtClean="0"/>
          </a:p>
          <a:p>
            <a:pPr marL="1028700" lvl="1" indent="-571500">
              <a:buClr>
                <a:schemeClr val="accent1"/>
              </a:buClr>
            </a:pPr>
            <a:r>
              <a:rPr lang="en-US" sz="3200" b="1" dirty="0" smtClean="0">
                <a:solidFill>
                  <a:srgbClr val="002060"/>
                </a:solidFill>
              </a:rPr>
              <a:t>Others: </a:t>
            </a:r>
            <a:r>
              <a:rPr lang="en-US" sz="3200" b="1" dirty="0" smtClean="0"/>
              <a:t>syphilitic meningitis, tubercular meningitis</a:t>
            </a:r>
          </a:p>
          <a:p>
            <a:pPr>
              <a:buNone/>
            </a:pPr>
            <a:endParaRPr lang="en-IN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92" y="1340768"/>
            <a:ext cx="9073008" cy="4625609"/>
          </a:xfrm>
        </p:spPr>
        <p:txBody>
          <a:bodyPr/>
          <a:lstStyle/>
          <a:p>
            <a:r>
              <a:rPr lang="en-US" b="1" dirty="0" smtClean="0"/>
              <a:t>Each optic tract contains </a:t>
            </a:r>
            <a:r>
              <a:rPr lang="en-US" b="1" dirty="0" err="1" smtClean="0"/>
              <a:t>ipsilateral</a:t>
            </a:r>
            <a:r>
              <a:rPr lang="en-US" b="1" dirty="0" smtClean="0"/>
              <a:t> temporal </a:t>
            </a:r>
            <a:r>
              <a:rPr lang="en-US" b="1" dirty="0" err="1" smtClean="0"/>
              <a:t>fibres</a:t>
            </a:r>
            <a:r>
              <a:rPr lang="en-US" b="1" dirty="0" smtClean="0"/>
              <a:t> and </a:t>
            </a:r>
            <a:r>
              <a:rPr lang="en-US" b="1" dirty="0" err="1" smtClean="0"/>
              <a:t>contralateral</a:t>
            </a:r>
            <a:r>
              <a:rPr lang="en-US" b="1" dirty="0" smtClean="0"/>
              <a:t> nasal </a:t>
            </a:r>
            <a:r>
              <a:rPr lang="en-US" b="1" dirty="0" err="1" smtClean="0"/>
              <a:t>fibres</a:t>
            </a:r>
            <a:endParaRPr lang="en-US" b="1" dirty="0" smtClean="0"/>
          </a:p>
          <a:p>
            <a:r>
              <a:rPr lang="en-US" b="1" dirty="0" smtClean="0">
                <a:solidFill>
                  <a:srgbClr val="C00000"/>
                </a:solidFill>
              </a:rPr>
              <a:t>Incongruous homonymous </a:t>
            </a:r>
            <a:r>
              <a:rPr lang="en-US" b="1" dirty="0" err="1" smtClean="0">
                <a:solidFill>
                  <a:srgbClr val="C00000"/>
                </a:solidFill>
              </a:rPr>
              <a:t>hemianopia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: </a:t>
            </a:r>
            <a:r>
              <a:rPr lang="en-US" b="1" dirty="0" err="1" smtClean="0"/>
              <a:t>assymmetrical</a:t>
            </a:r>
            <a:r>
              <a:rPr lang="en-US" b="1" dirty="0" smtClean="0"/>
              <a:t> field defect of involving either right halves of visual field of both eyes (in left optic tract lesions and vice versa)</a:t>
            </a:r>
          </a:p>
          <a:p>
            <a:pPr>
              <a:buNone/>
            </a:pPr>
            <a:endParaRPr lang="en-IN" dirty="0"/>
          </a:p>
        </p:txBody>
      </p:sp>
      <p:pic>
        <p:nvPicPr>
          <p:cNvPr id="38914" name="Picture 2" descr="Image result for homonymous hemianop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365104"/>
            <a:ext cx="4824536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Contralateral</a:t>
            </a:r>
            <a:r>
              <a:rPr lang="en-US" b="1" dirty="0" smtClean="0"/>
              <a:t> </a:t>
            </a:r>
            <a:r>
              <a:rPr lang="en-US" b="1" dirty="0" err="1" smtClean="0"/>
              <a:t>hemianopic</a:t>
            </a:r>
            <a:r>
              <a:rPr lang="en-US" b="1" dirty="0" smtClean="0"/>
              <a:t> </a:t>
            </a:r>
            <a:r>
              <a:rPr lang="en-US" b="1" dirty="0" err="1" smtClean="0"/>
              <a:t>pupillary</a:t>
            </a:r>
            <a:r>
              <a:rPr lang="en-US" b="1" dirty="0" smtClean="0"/>
              <a:t> responses – the </a:t>
            </a:r>
            <a:r>
              <a:rPr lang="en-US" b="1" dirty="0" err="1" smtClean="0">
                <a:solidFill>
                  <a:srgbClr val="C00000"/>
                </a:solidFill>
              </a:rPr>
              <a:t>Wernicke’s</a:t>
            </a:r>
            <a:r>
              <a:rPr lang="en-US" b="1" dirty="0" smtClean="0">
                <a:solidFill>
                  <a:srgbClr val="C00000"/>
                </a:solidFill>
              </a:rPr>
              <a:t> reaction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Optic disc changes</a:t>
            </a:r>
            <a:r>
              <a:rPr lang="en-US" b="1" dirty="0" smtClean="0"/>
              <a:t>: descending type </a:t>
            </a:r>
          </a:p>
          <a:p>
            <a:pPr>
              <a:buNone/>
            </a:pPr>
            <a:r>
              <a:rPr lang="en-US" b="1" dirty="0" smtClean="0"/>
              <a:t> of partial optic atrophy characterized </a:t>
            </a:r>
          </a:p>
          <a:p>
            <a:pPr>
              <a:buNone/>
            </a:pPr>
            <a:r>
              <a:rPr lang="en-US" b="1" dirty="0" smtClean="0"/>
              <a:t>by temporal pallor on the side of lesion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Visual acuity </a:t>
            </a:r>
            <a:r>
              <a:rPr lang="en-US" b="1" dirty="0" smtClean="0"/>
              <a:t>is usually intact in the </a:t>
            </a:r>
          </a:p>
          <a:p>
            <a:pPr>
              <a:buNone/>
            </a:pPr>
            <a:r>
              <a:rPr lang="en-US" b="1" dirty="0" smtClean="0"/>
              <a:t>Intrinsic lesions</a:t>
            </a:r>
          </a:p>
          <a:p>
            <a:pPr>
              <a:buNone/>
            </a:pPr>
            <a:endParaRPr lang="en-IN" b="1" dirty="0"/>
          </a:p>
        </p:txBody>
      </p:sp>
      <p:pic>
        <p:nvPicPr>
          <p:cNvPr id="4" name="Picture 3" descr="wernickes pupil.png"/>
          <p:cNvPicPr>
            <a:picLocks noChangeAspect="1"/>
          </p:cNvPicPr>
          <p:nvPr/>
        </p:nvPicPr>
        <p:blipFill>
          <a:blip r:embed="rId2" cstate="print"/>
          <a:srcRect l="12459" r="34434"/>
          <a:stretch>
            <a:fillRect/>
          </a:stretch>
        </p:blipFill>
        <p:spPr>
          <a:xfrm>
            <a:off x="7380312" y="1628800"/>
            <a:ext cx="1584176" cy="3456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Lesions of lateral </a:t>
            </a:r>
            <a:r>
              <a:rPr lang="en-US" dirty="0" err="1" smtClean="0"/>
              <a:t>geniculate</a:t>
            </a:r>
            <a:r>
              <a:rPr lang="en-US" dirty="0" smtClean="0"/>
              <a:t> nucleus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3"/>
            <a:ext cx="8507288" cy="4844008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Homonymous </a:t>
            </a:r>
            <a:r>
              <a:rPr lang="en-US" b="1" dirty="0" err="1" smtClean="0">
                <a:solidFill>
                  <a:srgbClr val="C00000"/>
                </a:solidFill>
              </a:rPr>
              <a:t>hemianopia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smtClean="0"/>
              <a:t>produced is usually </a:t>
            </a:r>
            <a:r>
              <a:rPr lang="en-US" b="1" dirty="0" smtClean="0">
                <a:solidFill>
                  <a:srgbClr val="C00000"/>
                </a:solidFill>
              </a:rPr>
              <a:t>incongruous</a:t>
            </a:r>
          </a:p>
          <a:p>
            <a:r>
              <a:rPr lang="en-US" b="1" dirty="0" err="1" smtClean="0"/>
              <a:t>Pupillary</a:t>
            </a:r>
            <a:r>
              <a:rPr lang="en-US" b="1" dirty="0" smtClean="0"/>
              <a:t> reflexes are </a:t>
            </a:r>
            <a:r>
              <a:rPr lang="en-US" b="1" dirty="0" smtClean="0">
                <a:solidFill>
                  <a:srgbClr val="C00000"/>
                </a:solidFill>
              </a:rPr>
              <a:t>normal</a:t>
            </a:r>
            <a:r>
              <a:rPr lang="en-US" b="1" dirty="0" smtClean="0"/>
              <a:t> (as </a:t>
            </a:r>
            <a:r>
              <a:rPr lang="en-US" b="1" dirty="0" err="1" smtClean="0"/>
              <a:t>fibres</a:t>
            </a:r>
            <a:r>
              <a:rPr lang="en-US" b="1" dirty="0" smtClean="0"/>
              <a:t> for </a:t>
            </a:r>
            <a:r>
              <a:rPr lang="en-US" b="1" dirty="0" err="1" smtClean="0"/>
              <a:t>pupillary</a:t>
            </a:r>
            <a:r>
              <a:rPr lang="en-US" b="1" dirty="0" smtClean="0"/>
              <a:t> reflexes from the optic tract are diverted to </a:t>
            </a:r>
            <a:r>
              <a:rPr lang="en-US" b="1" dirty="0" err="1" smtClean="0"/>
              <a:t>pretectal</a:t>
            </a:r>
            <a:r>
              <a:rPr lang="en-US" b="1" dirty="0" smtClean="0"/>
              <a:t> nucleus and do not reach the LGN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Optic disc pallor </a:t>
            </a:r>
            <a:r>
              <a:rPr lang="en-US" b="1" dirty="0" smtClean="0"/>
              <a:t>may occur due to partial descending atrophy</a:t>
            </a:r>
            <a:endParaRPr lang="en-IN" b="1" dirty="0"/>
          </a:p>
        </p:txBody>
      </p:sp>
      <p:pic>
        <p:nvPicPr>
          <p:cNvPr id="4" name="Picture 3" descr="2013-07-04 00.17.00.jpg"/>
          <p:cNvPicPr>
            <a:picLocks noChangeAspect="1"/>
          </p:cNvPicPr>
          <p:nvPr/>
        </p:nvPicPr>
        <p:blipFill>
          <a:blip r:embed="rId2" cstate="print"/>
          <a:srcRect l="77344" t="39583" r="4687" b="14583"/>
          <a:stretch>
            <a:fillRect/>
          </a:stretch>
        </p:blipFill>
        <p:spPr>
          <a:xfrm rot="5400000">
            <a:off x="5046607" y="4250537"/>
            <a:ext cx="1643074" cy="31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Lesions of optic radiations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Etiology: </a:t>
            </a:r>
          </a:p>
          <a:p>
            <a:r>
              <a:rPr lang="en-US" b="1" dirty="0" smtClean="0"/>
              <a:t>Vascular occlusion</a:t>
            </a:r>
            <a:endParaRPr lang="en-IN" b="1" dirty="0" smtClean="0"/>
          </a:p>
          <a:p>
            <a:r>
              <a:rPr lang="en-US" b="1" dirty="0" smtClean="0"/>
              <a:t>Primary &amp; secondary tumors</a:t>
            </a:r>
          </a:p>
          <a:p>
            <a:r>
              <a:rPr lang="en-US" b="1" dirty="0" smtClean="0"/>
              <a:t>Trauma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611560" y="188640"/>
          <a:ext cx="8064896" cy="191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2013-07-04 00.17.00.jpg"/>
          <p:cNvPicPr>
            <a:picLocks noChangeAspect="1"/>
          </p:cNvPicPr>
          <p:nvPr/>
        </p:nvPicPr>
        <p:blipFill>
          <a:blip r:embed="rId7" cstate="print"/>
          <a:srcRect l="77344" t="39583" r="4687" b="14583"/>
          <a:stretch>
            <a:fillRect/>
          </a:stretch>
        </p:blipFill>
        <p:spPr>
          <a:xfrm rot="5400000">
            <a:off x="5374413" y="898395"/>
            <a:ext cx="1512168" cy="3693058"/>
          </a:xfrm>
          <a:prstGeom prst="rect">
            <a:avLst/>
          </a:prstGeom>
        </p:spPr>
      </p:pic>
      <p:graphicFrame>
        <p:nvGraphicFramePr>
          <p:cNvPr id="11" name="Diagram 10"/>
          <p:cNvGraphicFramePr/>
          <p:nvPr/>
        </p:nvGraphicFramePr>
        <p:xfrm>
          <a:off x="683568" y="3501008"/>
          <a:ext cx="806489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Picture 11" descr="2013-07-04 00.17.22.jpg"/>
          <p:cNvPicPr>
            <a:picLocks noChangeAspect="1"/>
          </p:cNvPicPr>
          <p:nvPr/>
        </p:nvPicPr>
        <p:blipFill>
          <a:blip r:embed="rId13" cstate="print"/>
          <a:srcRect l="7031" t="30209" r="77344" b="28124"/>
          <a:stretch>
            <a:fillRect/>
          </a:stretch>
        </p:blipFill>
        <p:spPr>
          <a:xfrm rot="5400000">
            <a:off x="5413784" y="3955368"/>
            <a:ext cx="1628800" cy="4176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52728"/>
          </a:xfrm>
        </p:spPr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3528" y="260648"/>
          <a:ext cx="8820472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 descr="2013-07-04 00.17.22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rcRect l="24219" t="30208" r="60156" b="26042"/>
          <a:stretch>
            <a:fillRect/>
          </a:stretch>
        </p:blipFill>
        <p:spPr>
          <a:xfrm rot="5400000">
            <a:off x="4153508" y="967174"/>
            <a:ext cx="2133127" cy="41764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4180344"/>
            <a:ext cx="8712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err="1" smtClean="0"/>
              <a:t>Pupillary</a:t>
            </a:r>
            <a:r>
              <a:rPr lang="en-US" sz="2800" b="1" dirty="0" smtClean="0"/>
              <a:t> reactions are </a:t>
            </a:r>
            <a:r>
              <a:rPr lang="en-US" sz="2800" b="1" dirty="0" smtClean="0">
                <a:solidFill>
                  <a:srgbClr val="C00000"/>
                </a:solidFill>
              </a:rPr>
              <a:t>normal</a:t>
            </a:r>
            <a:r>
              <a:rPr lang="en-US" sz="2800" b="1" dirty="0" smtClean="0"/>
              <a:t> as </a:t>
            </a:r>
            <a:r>
              <a:rPr lang="en-US" sz="2800" b="1" dirty="0" err="1" smtClean="0"/>
              <a:t>fibres</a:t>
            </a:r>
            <a:r>
              <a:rPr lang="en-US" sz="2800" b="1" dirty="0" smtClean="0"/>
              <a:t> of light reflex leave the optic tracts to synapse in the superior </a:t>
            </a:r>
            <a:r>
              <a:rPr lang="en-US" sz="2800" b="1" dirty="0" err="1" smtClean="0"/>
              <a:t>colliculi</a:t>
            </a:r>
            <a:r>
              <a:rPr lang="en-US" sz="2800" b="1" dirty="0" smtClean="0"/>
              <a:t>.</a:t>
            </a:r>
          </a:p>
          <a:p>
            <a:pPr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/>
              <a:t>Lesions of optic radiations </a:t>
            </a:r>
            <a:r>
              <a:rPr lang="en-US" sz="2800" b="1" dirty="0" smtClean="0">
                <a:solidFill>
                  <a:srgbClr val="C00000"/>
                </a:solidFill>
              </a:rPr>
              <a:t>do not produce optic atrophy </a:t>
            </a:r>
            <a:r>
              <a:rPr lang="en-US" sz="2800" b="1" dirty="0" smtClean="0"/>
              <a:t>as the 2</a:t>
            </a:r>
            <a:r>
              <a:rPr lang="en-US" sz="2800" b="1" baseline="30000" dirty="0" smtClean="0"/>
              <a:t>nd</a:t>
            </a:r>
            <a:r>
              <a:rPr lang="en-US" sz="2800" b="1" dirty="0" smtClean="0"/>
              <a:t> order neurons (optic nerve </a:t>
            </a:r>
            <a:r>
              <a:rPr lang="en-US" sz="2800" b="1" dirty="0" err="1" smtClean="0"/>
              <a:t>fibres</a:t>
            </a:r>
            <a:r>
              <a:rPr lang="en-US" sz="2800" b="1" dirty="0" smtClean="0"/>
              <a:t>) synapse in LGB</a:t>
            </a:r>
            <a:r>
              <a:rPr lang="en-US" sz="2800" dirty="0" smtClean="0"/>
              <a:t>.</a:t>
            </a:r>
            <a:endParaRPr lang="en-I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Lesions of visual cortex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95536" y="1196753"/>
          <a:ext cx="8424936" cy="4032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2013-07-04 00.17.22.jpg"/>
          <p:cNvPicPr>
            <a:picLocks noChangeAspect="1"/>
          </p:cNvPicPr>
          <p:nvPr/>
        </p:nvPicPr>
        <p:blipFill>
          <a:blip r:embed="rId7" cstate="print"/>
          <a:srcRect l="58594" t="28125" r="23437" b="26041"/>
          <a:stretch>
            <a:fillRect/>
          </a:stretch>
        </p:blipFill>
        <p:spPr>
          <a:xfrm rot="5400000">
            <a:off x="1921396" y="4207396"/>
            <a:ext cx="1772816" cy="3528392"/>
          </a:xfrm>
          <a:prstGeom prst="rect">
            <a:avLst/>
          </a:prstGeom>
        </p:spPr>
      </p:pic>
      <p:pic>
        <p:nvPicPr>
          <p:cNvPr id="6" name="Picture 5" descr="2013-07-04 00.17.22.jpg"/>
          <p:cNvPicPr>
            <a:picLocks noChangeAspect="1"/>
          </p:cNvPicPr>
          <p:nvPr/>
        </p:nvPicPr>
        <p:blipFill>
          <a:blip r:embed="rId8" cstate="print"/>
          <a:srcRect l="76563" t="29167" r="7031" b="27083"/>
          <a:stretch>
            <a:fillRect/>
          </a:stretch>
        </p:blipFill>
        <p:spPr>
          <a:xfrm rot="5400000">
            <a:off x="6277880" y="4315408"/>
            <a:ext cx="1916832" cy="31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Pupillary</a:t>
            </a:r>
            <a:r>
              <a:rPr lang="en-US" b="1" dirty="0" smtClean="0"/>
              <a:t> reflexes are normal</a:t>
            </a:r>
          </a:p>
          <a:p>
            <a:r>
              <a:rPr lang="en-US" b="1" dirty="0" smtClean="0"/>
              <a:t>Not associated with optic atrophy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2686</TotalTime>
  <Words>947</Words>
  <Application>Microsoft Office PowerPoint</Application>
  <PresentationFormat>عرض على الشاشة (3:4)‏</PresentationFormat>
  <Paragraphs>138</Paragraphs>
  <Slides>34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Module</vt:lpstr>
      <vt:lpstr>VISUAL PATHWAY AND ITS DEFECTS</vt:lpstr>
      <vt:lpstr> Components</vt:lpstr>
      <vt:lpstr> retina</vt:lpstr>
      <vt:lpstr>الشريحة 4</vt:lpstr>
      <vt:lpstr>الشريحة 5</vt:lpstr>
      <vt:lpstr>الشريحة 6</vt:lpstr>
      <vt:lpstr>الشريحة 7</vt:lpstr>
      <vt:lpstr>الشريحة 8</vt:lpstr>
      <vt:lpstr>Optic tract</vt:lpstr>
      <vt:lpstr>الشريحة 10</vt:lpstr>
      <vt:lpstr>الشريحة 11</vt:lpstr>
      <vt:lpstr>Lateral geniculate body, optic radiations and visual cortex</vt:lpstr>
      <vt:lpstr>Lesions of the Visual pathway</vt:lpstr>
      <vt:lpstr>الشريحة 14</vt:lpstr>
      <vt:lpstr>الشريحة 15</vt:lpstr>
      <vt:lpstr>Optic nerve lesions</vt:lpstr>
      <vt:lpstr>الشريحة 17</vt:lpstr>
      <vt:lpstr>الشريحة 18</vt:lpstr>
      <vt:lpstr>CHIASMAL LESIONS</vt:lpstr>
      <vt:lpstr>CHIASMAL LESIONS</vt:lpstr>
      <vt:lpstr>Anterior chiasmal syndome</vt:lpstr>
      <vt:lpstr>Middle/Central chiasmal syndrome</vt:lpstr>
      <vt:lpstr>Posterior chiasmal syndrome</vt:lpstr>
      <vt:lpstr>Lateral chiasmal lesions</vt:lpstr>
      <vt:lpstr>RETROCHIASMAL LESIONS</vt:lpstr>
      <vt:lpstr>Optic tract</vt:lpstr>
      <vt:lpstr>الشريحة 27</vt:lpstr>
      <vt:lpstr>الشريحة 28</vt:lpstr>
      <vt:lpstr>Lesions of lateral geniculate nucleus</vt:lpstr>
      <vt:lpstr>Lesions of optic radiations</vt:lpstr>
      <vt:lpstr>الشريحة 31</vt:lpstr>
      <vt:lpstr>الشريحة 32</vt:lpstr>
      <vt:lpstr>Lesions of visual cortex</vt:lpstr>
      <vt:lpstr>الشريحة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ADELINE  HEPHZIBAH</dc:creator>
  <cp:lastModifiedBy>Sony</cp:lastModifiedBy>
  <cp:revision>96</cp:revision>
  <dcterms:created xsi:type="dcterms:W3CDTF">2016-12-25T17:05:39Z</dcterms:created>
  <dcterms:modified xsi:type="dcterms:W3CDTF">2017-03-22T20:55:42Z</dcterms:modified>
</cp:coreProperties>
</file>