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5" r:id="rId1"/>
    <p:sldMasterId id="2147483867" r:id="rId2"/>
  </p:sldMasterIdLst>
  <p:notesMasterIdLst>
    <p:notesMasterId r:id="rId28"/>
  </p:notesMasterIdLst>
  <p:sldIdLst>
    <p:sldId id="323" r:id="rId3"/>
    <p:sldId id="325" r:id="rId4"/>
    <p:sldId id="257" r:id="rId5"/>
    <p:sldId id="318" r:id="rId6"/>
    <p:sldId id="373" r:id="rId7"/>
    <p:sldId id="376" r:id="rId8"/>
    <p:sldId id="369" r:id="rId9"/>
    <p:sldId id="346" r:id="rId10"/>
    <p:sldId id="344" r:id="rId11"/>
    <p:sldId id="365" r:id="rId12"/>
    <p:sldId id="302" r:id="rId13"/>
    <p:sldId id="266" r:id="rId14"/>
    <p:sldId id="390" r:id="rId15"/>
    <p:sldId id="367" r:id="rId16"/>
    <p:sldId id="278" r:id="rId17"/>
    <p:sldId id="377" r:id="rId18"/>
    <p:sldId id="385" r:id="rId19"/>
    <p:sldId id="384" r:id="rId20"/>
    <p:sldId id="387" r:id="rId21"/>
    <p:sldId id="382" r:id="rId22"/>
    <p:sldId id="383" r:id="rId23"/>
    <p:sldId id="316" r:id="rId24"/>
    <p:sldId id="332" r:id="rId25"/>
    <p:sldId id="331" r:id="rId26"/>
    <p:sldId id="39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75E5"/>
    <a:srgbClr val="FC70C0"/>
    <a:srgbClr val="660066"/>
    <a:srgbClr val="66FF99"/>
    <a:srgbClr val="E6FD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40" autoAdjust="0"/>
    <p:restoredTop sz="94107" autoAdjust="0"/>
  </p:normalViewPr>
  <p:slideViewPr>
    <p:cSldViewPr snapToGrid="0">
      <p:cViewPr varScale="1">
        <p:scale>
          <a:sx n="69" d="100"/>
          <a:sy n="69" d="100"/>
        </p:scale>
        <p:origin x="-696" y="-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2.xml"/><Relationship Id="rId4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50000"/>
              </a:scheme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62F6-410A-A8E1-A7CFD6383CC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Sheet3!$B$4:$C$4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Sheet3!$B$5:$C$5</c:f>
              <c:numCache>
                <c:formatCode>0%</c:formatCode>
                <c:ptCount val="2"/>
                <c:pt idx="0">
                  <c:v>0.42400000000000015</c:v>
                </c:pt>
                <c:pt idx="1">
                  <c:v>0.57600000000000018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2F6-410A-A8E1-A7CFD6383C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15584"/>
        <c:axId val="3317120"/>
      </c:barChart>
      <c:catAx>
        <c:axId val="33155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tx1"/>
                </a:solidFill>
              </a:defRPr>
            </a:pPr>
            <a:endParaRPr lang="en-US"/>
          </a:p>
        </c:txPr>
        <c:crossAx val="3317120"/>
        <c:crosses val="autoZero"/>
        <c:auto val="1"/>
        <c:lblAlgn val="ctr"/>
        <c:lblOffset val="100"/>
        <c:noMultiLvlLbl val="0"/>
      </c:catAx>
      <c:valAx>
        <c:axId val="331712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2000" b="1">
                    <a:solidFill>
                      <a:schemeClr val="tx1"/>
                    </a:solidFill>
                  </a:defRPr>
                </a:pPr>
                <a:r>
                  <a:rPr lang="en-US" sz="2000" b="1">
                    <a:solidFill>
                      <a:schemeClr val="tx1"/>
                    </a:solidFill>
                  </a:rPr>
                  <a:t>Percentage</a:t>
                </a:r>
              </a:p>
            </c:rich>
          </c:tx>
          <c:layout>
            <c:manualLayout>
              <c:xMode val="edge"/>
              <c:yMode val="edge"/>
              <c:x val="2.222222222222224E-2"/>
              <c:y val="0.41749052201808107"/>
            </c:manualLayout>
          </c:layout>
          <c:overlay val="0"/>
        </c:title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tx1"/>
                </a:solidFill>
              </a:defRPr>
            </a:pPr>
            <a:endParaRPr lang="en-US"/>
          </a:p>
        </c:txPr>
        <c:crossAx val="331558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939718840487367"/>
          <c:y val="8.3220741483350846E-2"/>
          <c:w val="0.78141077342414067"/>
          <c:h val="0.8416746864975216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540-42D8-86AB-743C8AFC2E98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540-42D8-86AB-743C8AFC2E98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EF4C5422-45DA-45EC-BB5A-F7AE3D3D8582}" type="VALUE">
                      <a:rPr lang="en-US" sz="2000" b="1"/>
                      <a:pPr/>
                      <a:t>[VALUE]</a:t>
                    </a:fld>
                    <a:r>
                      <a:rPr lang="en-US" sz="2000" b="1" dirty="0"/>
                      <a:t> 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540-42D8-86AB-743C8AFC2E98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A29EADAB-ACC1-4EDA-BC2A-A57B497A543A}" type="VALUE">
                      <a:rPr lang="en-US" sz="2000" b="1"/>
                      <a:pPr/>
                      <a:t>[VALUE]</a:t>
                    </a:fld>
                    <a:r>
                      <a:rPr lang="en-US" sz="2000" b="1" dirty="0"/>
                      <a:t> 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540-42D8-86AB-743C8AFC2E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Sheet8!$C$7:$C$8</c:f>
              <c:strCache>
                <c:ptCount val="2"/>
                <c:pt idx="0">
                  <c:v>HCV Positive</c:v>
                </c:pt>
                <c:pt idx="1">
                  <c:v>HCV Negative</c:v>
                </c:pt>
              </c:strCache>
            </c:strRef>
          </c:cat>
          <c:val>
            <c:numRef>
              <c:f>Sheet8!$D$7:$D$8</c:f>
              <c:numCache>
                <c:formatCode>General</c:formatCode>
                <c:ptCount val="2"/>
                <c:pt idx="0">
                  <c:v>94.4</c:v>
                </c:pt>
                <c:pt idx="1">
                  <c:v>5.6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540-42D8-86AB-743C8AFC2E9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69792"/>
        <c:axId val="3971328"/>
      </c:barChart>
      <c:catAx>
        <c:axId val="396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1328"/>
        <c:crosses val="autoZero"/>
        <c:auto val="1"/>
        <c:lblAlgn val="ctr"/>
        <c:lblOffset val="100"/>
        <c:noMultiLvlLbl val="0"/>
      </c:catAx>
      <c:valAx>
        <c:axId val="397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/>
                  <a:t>Percentage %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shade val="95000"/>
                <a:satMod val="105000"/>
              </a:schemeClr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9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684774197039808"/>
          <c:y val="7.5201479156339582E-2"/>
          <c:w val="0.64430078198988039"/>
          <c:h val="0.8311539213970201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 w="19050"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 w="19050"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E6C-443B-9F7A-96AA04CB6F51}"/>
              </c:ext>
            </c:extLst>
          </c:dPt>
          <c:cat>
            <c:strRef>
              <c:f>Sheet3!$A$25:$B$25</c:f>
              <c:strCache>
                <c:ptCount val="2"/>
                <c:pt idx="0">
                  <c:v>Negative</c:v>
                </c:pt>
                <c:pt idx="1">
                  <c:v>Positive</c:v>
                </c:pt>
              </c:strCache>
            </c:strRef>
          </c:cat>
          <c:val>
            <c:numRef>
              <c:f>Sheet3!$A$26:$B$26</c:f>
              <c:numCache>
                <c:formatCode>0%</c:formatCode>
                <c:ptCount val="2"/>
                <c:pt idx="0">
                  <c:v>0.95000000000000018</c:v>
                </c:pt>
                <c:pt idx="1">
                  <c:v>0.05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E6C-443B-9F7A-96AA04CB6F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55008"/>
        <c:axId val="3756800"/>
      </c:barChart>
      <c:catAx>
        <c:axId val="37550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3756800"/>
        <c:crosses val="autoZero"/>
        <c:auto val="1"/>
        <c:lblAlgn val="ctr"/>
        <c:lblOffset val="100"/>
        <c:noMultiLvlLbl val="0"/>
      </c:catAx>
      <c:valAx>
        <c:axId val="375680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percentage</a:t>
                </a:r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37550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158092738407693"/>
          <c:y val="0.17171296296296301"/>
          <c:w val="0.82786351706036743"/>
          <c:h val="0.7208876494604843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B0F0"/>
            </a:solidFill>
            <a:ln w="19050"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7030A0"/>
              </a:solidFill>
              <a:ln w="19050"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18A-4916-B738-16A321DD56A0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B03639D-2A67-427E-9FF9-244416276EDB}" type="VALUE">
                      <a:rPr lang="en-US" sz="1800" b="1">
                        <a:solidFill>
                          <a:schemeClr val="tx1"/>
                        </a:solidFill>
                      </a:rPr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sz="1800" b="1" dirty="0">
                        <a:solidFill>
                          <a:schemeClr val="tx1"/>
                        </a:solidFill>
                      </a:rPr>
                      <a:t> 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518A-4916-B738-16A321DD56A0}"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694BF9C-1F78-4AD8-89CE-6DBA60CD9202}" type="VALUE">
                      <a:rPr lang="en-US" sz="1800" b="1">
                        <a:solidFill>
                          <a:schemeClr val="tx1"/>
                        </a:solidFill>
                      </a:rPr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sz="1800" b="1" dirty="0">
                        <a:solidFill>
                          <a:schemeClr val="tx1"/>
                        </a:solidFill>
                      </a:rPr>
                      <a:t> 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18A-4916-B738-16A321DD56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Sheet8!$C$61:$C$62</c:f>
              <c:strCache>
                <c:ptCount val="2"/>
                <c:pt idx="0">
                  <c:v>Positive</c:v>
                </c:pt>
                <c:pt idx="1">
                  <c:v>Negative</c:v>
                </c:pt>
              </c:strCache>
            </c:strRef>
          </c:cat>
          <c:val>
            <c:numRef>
              <c:f>Sheet8!$D$61:$D$62</c:f>
              <c:numCache>
                <c:formatCode>General</c:formatCode>
                <c:ptCount val="2"/>
                <c:pt idx="0">
                  <c:v>82.5</c:v>
                </c:pt>
                <c:pt idx="1">
                  <c:v>17.5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18A-4916-B738-16A321DD56A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262528"/>
        <c:axId val="4276608"/>
      </c:barChart>
      <c:catAx>
        <c:axId val="426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6608"/>
        <c:crosses val="autoZero"/>
        <c:auto val="1"/>
        <c:lblAlgn val="ctr"/>
        <c:lblOffset val="100"/>
        <c:noMultiLvlLbl val="0"/>
      </c:catAx>
      <c:valAx>
        <c:axId val="427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>
                    <a:solidFill>
                      <a:schemeClr val="tx1"/>
                    </a:solidFill>
                  </a:rPr>
                  <a:t>Percentage %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2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4207082810300884E-2"/>
          <c:y val="0.10929959523035489"/>
          <c:w val="0.9025078930351097"/>
          <c:h val="0.7801119764025146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 w="22225">
              <a:solidFill>
                <a:sysClr val="windowText" lastClr="0000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 w="22225">
                <a:solidFill>
                  <a:sysClr val="windowText" lastClr="0000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043-4D7E-8288-91827DCB6713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 w="22225">
                <a:solidFill>
                  <a:sysClr val="windowText" lastClr="0000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043-4D7E-8288-91827DCB671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 w="22225">
                <a:solidFill>
                  <a:sysClr val="windowText" lastClr="0000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043-4D7E-8288-91827DCB6713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 w="22225">
                <a:solidFill>
                  <a:sysClr val="windowText" lastClr="0000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043-4D7E-8288-91827DCB671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Sheet9!$A$1:$A$4</c:f>
              <c:numCache>
                <c:formatCode>0.00%</c:formatCode>
                <c:ptCount val="4"/>
                <c:pt idx="0">
                  <c:v>5.1999999999999998E-2</c:v>
                </c:pt>
                <c:pt idx="1">
                  <c:v>0.47300000000000009</c:v>
                </c:pt>
                <c:pt idx="2">
                  <c:v>0.39400000000000013</c:v>
                </c:pt>
                <c:pt idx="3">
                  <c:v>7.9000000000000029E-2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043-4D7E-8288-91827DCB671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360832"/>
        <c:axId val="4366720"/>
      </c:barChart>
      <c:catAx>
        <c:axId val="436083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6720"/>
        <c:crosses val="autoZero"/>
        <c:auto val="1"/>
        <c:lblAlgn val="ctr"/>
        <c:lblOffset val="100"/>
        <c:noMultiLvlLbl val="0"/>
      </c:catAx>
      <c:valAx>
        <c:axId val="436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rgbClr val="1D9A78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0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C35574-CD61-4A0E-9727-BD3D1E1CAD89}" type="doc">
      <dgm:prSet loTypeId="urn:microsoft.com/office/officeart/2005/8/layout/default#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551B8889-7FCF-4595-B707-FA2B807CAD5B}">
      <dgm:prSet phldrT="[Text]"/>
      <dgm:spPr/>
      <dgm:t>
        <a:bodyPr/>
        <a:lstStyle/>
        <a:p>
          <a:pPr>
            <a:buFont typeface="Wingdings" pitchFamily="2" charset="2"/>
            <a:buNone/>
          </a:pPr>
          <a:r>
            <a:rPr lang="en-US" b="1" dirty="0">
              <a:solidFill>
                <a:schemeClr val="tx1"/>
              </a:solidFill>
            </a:rPr>
            <a:t>Alcoholism</a:t>
          </a:r>
          <a:endParaRPr lang="en-US" dirty="0">
            <a:solidFill>
              <a:schemeClr val="tx1"/>
            </a:solidFill>
          </a:endParaRPr>
        </a:p>
      </dgm:t>
    </dgm:pt>
    <dgm:pt modelId="{17674A45-C9E3-47B5-85C9-096CB4EB04BB}" type="parTrans" cxnId="{A8454F18-7A96-42ED-B60D-8181FD3F30C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5351C4B-6E71-4CBD-B7DB-07C2167DBF96}" type="sibTrans" cxnId="{A8454F18-7A96-42ED-B60D-8181FD3F30C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4F3D838-473A-460B-BB32-B6A4E1002E46}">
      <dgm:prSet/>
      <dgm:spPr>
        <a:solidFill>
          <a:srgbClr val="FFC000"/>
        </a:solidFill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Hepatitis B</a:t>
          </a:r>
        </a:p>
      </dgm:t>
    </dgm:pt>
    <dgm:pt modelId="{2EF3D67B-772F-47BE-9302-CA3C0A4A31DF}" type="parTrans" cxnId="{13BCBCCF-DF41-46ED-86E7-3A1043AEC11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03D571D-4E0F-459A-8020-6CA5BA82620C}" type="sibTrans" cxnId="{13BCBCCF-DF41-46ED-86E7-3A1043AEC11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498BAAF-0A67-432C-B723-9DE0CA845FDA}">
      <dgm:prSet/>
      <dgm:spPr>
        <a:solidFill>
          <a:srgbClr val="00B0F0"/>
        </a:solidFill>
      </dgm:spPr>
      <dgm:t>
        <a:bodyPr/>
        <a:lstStyle/>
        <a:p>
          <a:r>
            <a:rPr lang="en-US" b="1">
              <a:solidFill>
                <a:schemeClr val="tx1"/>
              </a:solidFill>
            </a:rPr>
            <a:t>Hepatitis C</a:t>
          </a:r>
          <a:endParaRPr lang="en-US" b="1" dirty="0">
            <a:solidFill>
              <a:schemeClr val="tx1"/>
            </a:solidFill>
          </a:endParaRPr>
        </a:p>
      </dgm:t>
    </dgm:pt>
    <dgm:pt modelId="{9F493D01-D430-479E-A700-52ADF504C9A1}" type="parTrans" cxnId="{3E795EBC-EA8E-4B0E-AAA2-01C4D406B24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384C993-31F2-428F-8AB9-2E6DAD6F884F}" type="sibTrans" cxnId="{3E795EBC-EA8E-4B0E-AAA2-01C4D406B24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1295F85-E786-4BAD-B0EA-AA26C4AB402B}">
      <dgm:prSet/>
      <dgm:spPr>
        <a:solidFill>
          <a:srgbClr val="E275E5"/>
        </a:solidFill>
      </dgm:spPr>
      <dgm:t>
        <a:bodyPr/>
        <a:lstStyle/>
        <a:p>
          <a:r>
            <a:rPr lang="en-US" b="1">
              <a:solidFill>
                <a:schemeClr val="tx1"/>
              </a:solidFill>
            </a:rPr>
            <a:t>Type 2 Diabetes</a:t>
          </a:r>
          <a:endParaRPr lang="en-US" b="1" dirty="0">
            <a:solidFill>
              <a:schemeClr val="tx1"/>
            </a:solidFill>
          </a:endParaRPr>
        </a:p>
      </dgm:t>
    </dgm:pt>
    <dgm:pt modelId="{D168BEC6-3978-4525-A306-A085A4F25EF0}" type="parTrans" cxnId="{22D9DEC9-CD35-43E8-A2C8-4D6461865FE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2707656-1A71-4218-8B46-CF99BE926685}" type="sibTrans" cxnId="{22D9DEC9-CD35-43E8-A2C8-4D6461865FE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B22DB55-B275-49C2-8AD7-865A50FF0413}">
      <dgm:prSet/>
      <dgm:spPr>
        <a:solidFill>
          <a:srgbClr val="00B050"/>
        </a:solidFill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Mutation of genes like RNASE L</a:t>
          </a:r>
        </a:p>
      </dgm:t>
    </dgm:pt>
    <dgm:pt modelId="{05015DF7-0E57-4F10-921F-A07BD66F25E2}" type="parTrans" cxnId="{A13F1BD3-390A-4E09-A30B-5B6E7A03971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69B551F-740C-4D3C-96F2-5DF24F32A2B3}" type="sibTrans" cxnId="{A13F1BD3-390A-4E09-A30B-5B6E7A03971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3AFA21E-8A1B-4589-BE56-DBEB354299AF}">
      <dgm:prSet/>
      <dgm:spPr>
        <a:solidFill>
          <a:srgbClr val="FF0000"/>
        </a:solidFill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Cirrhosis of liver</a:t>
          </a:r>
        </a:p>
      </dgm:t>
    </dgm:pt>
    <dgm:pt modelId="{6FAA886D-2C98-4FF7-A1DA-B4DDD0ACCB4A}" type="parTrans" cxnId="{5BBADEF9-ACC4-488B-BCF9-C9667F0F305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5EBF642-FBE0-463B-874E-0AC8F2AFAD22}" type="sibTrans" cxnId="{5BBADEF9-ACC4-488B-BCF9-C9667F0F305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D983A95-82E0-42DC-B584-0D82C76D453A}" type="pres">
      <dgm:prSet presAssocID="{FAC35574-CD61-4A0E-9727-BD3D1E1CAD8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A2CD675-87E3-45BF-9FC0-8C48747CE6EF}" type="pres">
      <dgm:prSet presAssocID="{551B8889-7FCF-4595-B707-FA2B807CAD5B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E98862-969E-48AC-BCAC-1BE0AA057005}" type="pres">
      <dgm:prSet presAssocID="{35351C4B-6E71-4CBD-B7DB-07C2167DBF96}" presName="sibTrans" presStyleCnt="0"/>
      <dgm:spPr/>
    </dgm:pt>
    <dgm:pt modelId="{4FC961D6-96B4-4985-A6BA-1FFDD8C2D016}" type="pres">
      <dgm:prSet presAssocID="{B4F3D838-473A-460B-BB32-B6A4E1002E46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BB0696-59A4-4705-A7B0-D4FC42D1884C}" type="pres">
      <dgm:prSet presAssocID="{C03D571D-4E0F-459A-8020-6CA5BA82620C}" presName="sibTrans" presStyleCnt="0"/>
      <dgm:spPr/>
    </dgm:pt>
    <dgm:pt modelId="{A662EA90-1450-43DE-AA0A-DD8B75D51DCA}" type="pres">
      <dgm:prSet presAssocID="{2498BAAF-0A67-432C-B723-9DE0CA845FDA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084C2C-25FB-4EA7-A4EC-4BC61AFE37C1}" type="pres">
      <dgm:prSet presAssocID="{5384C993-31F2-428F-8AB9-2E6DAD6F884F}" presName="sibTrans" presStyleCnt="0"/>
      <dgm:spPr/>
    </dgm:pt>
    <dgm:pt modelId="{D69BF5CA-1602-41C3-813E-3603F93B72C2}" type="pres">
      <dgm:prSet presAssocID="{21295F85-E786-4BAD-B0EA-AA26C4AB402B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517585-EC65-47F5-8A0A-8AB19654D225}" type="pres">
      <dgm:prSet presAssocID="{22707656-1A71-4218-8B46-CF99BE926685}" presName="sibTrans" presStyleCnt="0"/>
      <dgm:spPr/>
    </dgm:pt>
    <dgm:pt modelId="{4D86AA99-543A-40A2-B014-4A5AEDF9BE77}" type="pres">
      <dgm:prSet presAssocID="{8B22DB55-B275-49C2-8AD7-865A50FF0413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375197-D87C-4AB0-83A8-4F57AE8E8489}" type="pres">
      <dgm:prSet presAssocID="{469B551F-740C-4D3C-96F2-5DF24F32A2B3}" presName="sibTrans" presStyleCnt="0"/>
      <dgm:spPr/>
    </dgm:pt>
    <dgm:pt modelId="{B4B3B1B4-6965-4A7E-B595-94B64368742A}" type="pres">
      <dgm:prSet presAssocID="{33AFA21E-8A1B-4589-BE56-DBEB354299AF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525453-50F6-43E7-A5F1-6993E4DA8D70}" type="presOf" srcId="{B4F3D838-473A-460B-BB32-B6A4E1002E46}" destId="{4FC961D6-96B4-4985-A6BA-1FFDD8C2D016}" srcOrd="0" destOrd="0" presId="urn:microsoft.com/office/officeart/2005/8/layout/default#1"/>
    <dgm:cxn modelId="{22D9DEC9-CD35-43E8-A2C8-4D6461865FE2}" srcId="{FAC35574-CD61-4A0E-9727-BD3D1E1CAD89}" destId="{21295F85-E786-4BAD-B0EA-AA26C4AB402B}" srcOrd="3" destOrd="0" parTransId="{D168BEC6-3978-4525-A306-A085A4F25EF0}" sibTransId="{22707656-1A71-4218-8B46-CF99BE926685}"/>
    <dgm:cxn modelId="{3E795EBC-EA8E-4B0E-AAA2-01C4D406B241}" srcId="{FAC35574-CD61-4A0E-9727-BD3D1E1CAD89}" destId="{2498BAAF-0A67-432C-B723-9DE0CA845FDA}" srcOrd="2" destOrd="0" parTransId="{9F493D01-D430-479E-A700-52ADF504C9A1}" sibTransId="{5384C993-31F2-428F-8AB9-2E6DAD6F884F}"/>
    <dgm:cxn modelId="{0D4E18B7-3805-4AE3-97FC-66C1807DBEBC}" type="presOf" srcId="{33AFA21E-8A1B-4589-BE56-DBEB354299AF}" destId="{B4B3B1B4-6965-4A7E-B595-94B64368742A}" srcOrd="0" destOrd="0" presId="urn:microsoft.com/office/officeart/2005/8/layout/default#1"/>
    <dgm:cxn modelId="{5BBADEF9-ACC4-488B-BCF9-C9667F0F3057}" srcId="{FAC35574-CD61-4A0E-9727-BD3D1E1CAD89}" destId="{33AFA21E-8A1B-4589-BE56-DBEB354299AF}" srcOrd="5" destOrd="0" parTransId="{6FAA886D-2C98-4FF7-A1DA-B4DDD0ACCB4A}" sibTransId="{25EBF642-FBE0-463B-874E-0AC8F2AFAD22}"/>
    <dgm:cxn modelId="{8DB0BE25-96FD-47D1-B943-280E12BD0504}" type="presOf" srcId="{FAC35574-CD61-4A0E-9727-BD3D1E1CAD89}" destId="{2D983A95-82E0-42DC-B584-0D82C76D453A}" srcOrd="0" destOrd="0" presId="urn:microsoft.com/office/officeart/2005/8/layout/default#1"/>
    <dgm:cxn modelId="{A48E2440-733D-4205-B7E8-6AA3B5BD813E}" type="presOf" srcId="{8B22DB55-B275-49C2-8AD7-865A50FF0413}" destId="{4D86AA99-543A-40A2-B014-4A5AEDF9BE77}" srcOrd="0" destOrd="0" presId="urn:microsoft.com/office/officeart/2005/8/layout/default#1"/>
    <dgm:cxn modelId="{A8454F18-7A96-42ED-B60D-8181FD3F30C8}" srcId="{FAC35574-CD61-4A0E-9727-BD3D1E1CAD89}" destId="{551B8889-7FCF-4595-B707-FA2B807CAD5B}" srcOrd="0" destOrd="0" parTransId="{17674A45-C9E3-47B5-85C9-096CB4EB04BB}" sibTransId="{35351C4B-6E71-4CBD-B7DB-07C2167DBF96}"/>
    <dgm:cxn modelId="{24B68B18-62D4-4467-8782-70402F41DEEA}" type="presOf" srcId="{2498BAAF-0A67-432C-B723-9DE0CA845FDA}" destId="{A662EA90-1450-43DE-AA0A-DD8B75D51DCA}" srcOrd="0" destOrd="0" presId="urn:microsoft.com/office/officeart/2005/8/layout/default#1"/>
    <dgm:cxn modelId="{51E4A44A-56B8-4FF6-BA1C-26905DE8C7D8}" type="presOf" srcId="{21295F85-E786-4BAD-B0EA-AA26C4AB402B}" destId="{D69BF5CA-1602-41C3-813E-3603F93B72C2}" srcOrd="0" destOrd="0" presId="urn:microsoft.com/office/officeart/2005/8/layout/default#1"/>
    <dgm:cxn modelId="{8880B48A-CE81-4530-9063-49B9C3936F91}" type="presOf" srcId="{551B8889-7FCF-4595-B707-FA2B807CAD5B}" destId="{DA2CD675-87E3-45BF-9FC0-8C48747CE6EF}" srcOrd="0" destOrd="0" presId="urn:microsoft.com/office/officeart/2005/8/layout/default#1"/>
    <dgm:cxn modelId="{13BCBCCF-DF41-46ED-86E7-3A1043AEC111}" srcId="{FAC35574-CD61-4A0E-9727-BD3D1E1CAD89}" destId="{B4F3D838-473A-460B-BB32-B6A4E1002E46}" srcOrd="1" destOrd="0" parTransId="{2EF3D67B-772F-47BE-9302-CA3C0A4A31DF}" sibTransId="{C03D571D-4E0F-459A-8020-6CA5BA82620C}"/>
    <dgm:cxn modelId="{A13F1BD3-390A-4E09-A30B-5B6E7A03971F}" srcId="{FAC35574-CD61-4A0E-9727-BD3D1E1CAD89}" destId="{8B22DB55-B275-49C2-8AD7-865A50FF0413}" srcOrd="4" destOrd="0" parTransId="{05015DF7-0E57-4F10-921F-A07BD66F25E2}" sibTransId="{469B551F-740C-4D3C-96F2-5DF24F32A2B3}"/>
    <dgm:cxn modelId="{A38DAF6F-4A61-450D-9E88-34DD2A9CCA3C}" type="presParOf" srcId="{2D983A95-82E0-42DC-B584-0D82C76D453A}" destId="{DA2CD675-87E3-45BF-9FC0-8C48747CE6EF}" srcOrd="0" destOrd="0" presId="urn:microsoft.com/office/officeart/2005/8/layout/default#1"/>
    <dgm:cxn modelId="{8499C191-A77C-4D95-A621-5D7C852ED6C1}" type="presParOf" srcId="{2D983A95-82E0-42DC-B584-0D82C76D453A}" destId="{47E98862-969E-48AC-BCAC-1BE0AA057005}" srcOrd="1" destOrd="0" presId="urn:microsoft.com/office/officeart/2005/8/layout/default#1"/>
    <dgm:cxn modelId="{1779F669-AF18-4D40-96A0-4EAE7804F3E2}" type="presParOf" srcId="{2D983A95-82E0-42DC-B584-0D82C76D453A}" destId="{4FC961D6-96B4-4985-A6BA-1FFDD8C2D016}" srcOrd="2" destOrd="0" presId="urn:microsoft.com/office/officeart/2005/8/layout/default#1"/>
    <dgm:cxn modelId="{6FB67BDF-69B4-4F43-8A19-BF4206BA42CC}" type="presParOf" srcId="{2D983A95-82E0-42DC-B584-0D82C76D453A}" destId="{16BB0696-59A4-4705-A7B0-D4FC42D1884C}" srcOrd="3" destOrd="0" presId="urn:microsoft.com/office/officeart/2005/8/layout/default#1"/>
    <dgm:cxn modelId="{A288E729-6ECE-4720-A83B-83ECAF7B5F68}" type="presParOf" srcId="{2D983A95-82E0-42DC-B584-0D82C76D453A}" destId="{A662EA90-1450-43DE-AA0A-DD8B75D51DCA}" srcOrd="4" destOrd="0" presId="urn:microsoft.com/office/officeart/2005/8/layout/default#1"/>
    <dgm:cxn modelId="{3BD59C0A-1AF8-4E72-94C1-935FE0D1DB92}" type="presParOf" srcId="{2D983A95-82E0-42DC-B584-0D82C76D453A}" destId="{BB084C2C-25FB-4EA7-A4EC-4BC61AFE37C1}" srcOrd="5" destOrd="0" presId="urn:microsoft.com/office/officeart/2005/8/layout/default#1"/>
    <dgm:cxn modelId="{27F35870-E614-4411-ACFA-2E8093960E19}" type="presParOf" srcId="{2D983A95-82E0-42DC-B584-0D82C76D453A}" destId="{D69BF5CA-1602-41C3-813E-3603F93B72C2}" srcOrd="6" destOrd="0" presId="urn:microsoft.com/office/officeart/2005/8/layout/default#1"/>
    <dgm:cxn modelId="{B5FCACA6-B4AC-401D-B97F-CAC72E9C058E}" type="presParOf" srcId="{2D983A95-82E0-42DC-B584-0D82C76D453A}" destId="{03517585-EC65-47F5-8A0A-8AB19654D225}" srcOrd="7" destOrd="0" presId="urn:microsoft.com/office/officeart/2005/8/layout/default#1"/>
    <dgm:cxn modelId="{214B26F9-328F-4A2D-B35C-D12846A7C2C5}" type="presParOf" srcId="{2D983A95-82E0-42DC-B584-0D82C76D453A}" destId="{4D86AA99-543A-40A2-B014-4A5AEDF9BE77}" srcOrd="8" destOrd="0" presId="urn:microsoft.com/office/officeart/2005/8/layout/default#1"/>
    <dgm:cxn modelId="{8ED523C5-F736-473C-93A1-2F27E8C0D2B1}" type="presParOf" srcId="{2D983A95-82E0-42DC-B584-0D82C76D453A}" destId="{F4375197-D87C-4AB0-83A8-4F57AE8E8489}" srcOrd="9" destOrd="0" presId="urn:microsoft.com/office/officeart/2005/8/layout/default#1"/>
    <dgm:cxn modelId="{429AB138-CB23-4CAD-B8A7-D0CA3B89A24E}" type="presParOf" srcId="{2D983A95-82E0-42DC-B584-0D82C76D453A}" destId="{B4B3B1B4-6965-4A7E-B595-94B64368742A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75F533-CBD6-4EEF-A979-5102C120CB17}" type="doc">
      <dgm:prSet loTypeId="urn:microsoft.com/office/officeart/2005/8/layout/hierarchy6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F039DAE-5AA9-4E75-8C72-8F24488681ED}">
      <dgm:prSet phldrT="[Text]" custT="1"/>
      <dgm:spPr>
        <a:solidFill>
          <a:srgbClr val="FFC000"/>
        </a:solidFill>
        <a:ln w="25400">
          <a:solidFill>
            <a:schemeClr val="tx1"/>
          </a:solidFill>
        </a:ln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+mn-lt"/>
            </a:rPr>
            <a:t>Collection of Blood Sample</a:t>
          </a:r>
        </a:p>
      </dgm:t>
    </dgm:pt>
    <dgm:pt modelId="{6A704BD9-8762-48C4-A254-E470D52CD26F}" type="parTrans" cxnId="{88FE2434-177E-47CA-A751-44479F645AC3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+mn-lt"/>
          </a:endParaRPr>
        </a:p>
      </dgm:t>
    </dgm:pt>
    <dgm:pt modelId="{AAE5BD05-44BA-416B-9295-6F83420E03F4}" type="sibTrans" cxnId="{88FE2434-177E-47CA-A751-44479F645AC3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+mn-lt"/>
          </a:endParaRPr>
        </a:p>
      </dgm:t>
    </dgm:pt>
    <dgm:pt modelId="{96D94F4B-64C8-47E3-9F35-8FA18670948C}" type="asst">
      <dgm:prSet phldrT="[Text]" custT="1"/>
      <dgm:spPr>
        <a:solidFill>
          <a:srgbClr val="92D050"/>
        </a:solidFill>
        <a:ln w="25400">
          <a:solidFill>
            <a:schemeClr val="tx1"/>
          </a:solidFill>
        </a:ln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+mn-lt"/>
            </a:rPr>
            <a:t>DNA extraction</a:t>
          </a:r>
        </a:p>
      </dgm:t>
    </dgm:pt>
    <dgm:pt modelId="{0A25CB68-1F06-4749-9BEF-99762625EBAE}" type="parTrans" cxnId="{34B65A5E-1A17-4DF1-82F0-293BF9CD303E}">
      <dgm:prSet/>
      <dgm:spPr>
        <a:ln w="25400">
          <a:solidFill>
            <a:schemeClr val="tx1"/>
          </a:solidFill>
        </a:ln>
      </dgm:spPr>
      <dgm:t>
        <a:bodyPr/>
        <a:lstStyle/>
        <a:p>
          <a:endParaRPr lang="en-US" sz="1400" b="1">
            <a:solidFill>
              <a:schemeClr val="tx1"/>
            </a:solidFill>
            <a:latin typeface="+mn-lt"/>
          </a:endParaRPr>
        </a:p>
      </dgm:t>
    </dgm:pt>
    <dgm:pt modelId="{9C05CBF8-758D-46FE-8682-05C110B27B2F}" type="sibTrans" cxnId="{34B65A5E-1A17-4DF1-82F0-293BF9CD303E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+mn-lt"/>
          </a:endParaRPr>
        </a:p>
      </dgm:t>
    </dgm:pt>
    <dgm:pt modelId="{AB69B4A2-7EBA-4300-9179-E300B85E1AEB}">
      <dgm:prSet phldrT="[Text]" custT="1"/>
      <dgm:spPr>
        <a:solidFill>
          <a:srgbClr val="9148C8"/>
        </a:solidFill>
        <a:ln w="25400">
          <a:solidFill>
            <a:schemeClr val="tx1"/>
          </a:solidFill>
        </a:ln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+mn-lt"/>
            </a:rPr>
            <a:t>Statistically analyses</a:t>
          </a:r>
        </a:p>
      </dgm:t>
    </dgm:pt>
    <dgm:pt modelId="{8448FF3E-07F6-4024-8B66-27DB44C5FCFD}" type="parTrans" cxnId="{C29D8C7C-68E1-4652-9D6B-EFB239D672DA}">
      <dgm:prSet/>
      <dgm:spPr>
        <a:ln w="25400">
          <a:solidFill>
            <a:schemeClr val="tx1"/>
          </a:solidFill>
        </a:ln>
      </dgm:spPr>
      <dgm:t>
        <a:bodyPr/>
        <a:lstStyle/>
        <a:p>
          <a:endParaRPr lang="en-US" sz="1400" b="1">
            <a:solidFill>
              <a:schemeClr val="tx1"/>
            </a:solidFill>
            <a:latin typeface="+mn-lt"/>
          </a:endParaRPr>
        </a:p>
      </dgm:t>
    </dgm:pt>
    <dgm:pt modelId="{685E6955-5B4D-44EB-AD7D-EFC45F7C48DD}" type="sibTrans" cxnId="{C29D8C7C-68E1-4652-9D6B-EFB239D672DA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+mn-lt"/>
          </a:endParaRPr>
        </a:p>
      </dgm:t>
    </dgm:pt>
    <dgm:pt modelId="{2AC46901-DB69-4E20-B4FA-FF489FB1DF5E}" type="asst">
      <dgm:prSet phldrT="[Text]" custT="1"/>
      <dgm:spPr>
        <a:solidFill>
          <a:srgbClr val="92D050"/>
        </a:solidFill>
        <a:ln w="25400">
          <a:solidFill>
            <a:schemeClr val="tx1"/>
          </a:solidFill>
        </a:ln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+mn-lt"/>
            </a:rPr>
            <a:t>RNA Extraction</a:t>
          </a:r>
        </a:p>
      </dgm:t>
    </dgm:pt>
    <dgm:pt modelId="{0331876C-6A84-40A1-8143-85D8D11128CD}" type="parTrans" cxnId="{9A6F3DD2-9CE3-4110-A6A5-8BC9D6E2EDB4}">
      <dgm:prSet/>
      <dgm:spPr>
        <a:ln w="25400">
          <a:solidFill>
            <a:schemeClr val="tx1"/>
          </a:solidFill>
        </a:ln>
      </dgm:spPr>
      <dgm:t>
        <a:bodyPr/>
        <a:lstStyle/>
        <a:p>
          <a:endParaRPr lang="en-US" sz="1400" b="1">
            <a:solidFill>
              <a:schemeClr val="tx1"/>
            </a:solidFill>
            <a:latin typeface="+mn-lt"/>
          </a:endParaRPr>
        </a:p>
      </dgm:t>
    </dgm:pt>
    <dgm:pt modelId="{5FAE550E-E909-49D2-AE2B-6416D88624BA}" type="sibTrans" cxnId="{9A6F3DD2-9CE3-4110-A6A5-8BC9D6E2EDB4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+mn-lt"/>
          </a:endParaRPr>
        </a:p>
      </dgm:t>
    </dgm:pt>
    <dgm:pt modelId="{22512119-73E8-475E-B588-C3408273D8BB}" type="asst">
      <dgm:prSet phldrT="[Text]" custT="1"/>
      <dgm:spPr>
        <a:solidFill>
          <a:srgbClr val="E37437"/>
        </a:solidFill>
        <a:ln w="25400">
          <a:solidFill>
            <a:schemeClr val="tx1"/>
          </a:solidFill>
        </a:ln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+mn-lt"/>
            </a:rPr>
            <a:t>Amplification of ANK domain through PCR</a:t>
          </a:r>
        </a:p>
      </dgm:t>
    </dgm:pt>
    <dgm:pt modelId="{D663687F-6F6F-41F1-9C7A-5595E6CE3C19}" type="parTrans" cxnId="{BF3D705A-358E-4920-8C39-B37283EAF284}">
      <dgm:prSet/>
      <dgm:spPr>
        <a:ln w="25400">
          <a:solidFill>
            <a:schemeClr val="tx1"/>
          </a:solidFill>
        </a:ln>
      </dgm:spPr>
      <dgm:t>
        <a:bodyPr/>
        <a:lstStyle/>
        <a:p>
          <a:endParaRPr lang="en-US" sz="1400" b="1">
            <a:solidFill>
              <a:schemeClr val="tx1"/>
            </a:solidFill>
            <a:latin typeface="+mn-lt"/>
          </a:endParaRPr>
        </a:p>
      </dgm:t>
    </dgm:pt>
    <dgm:pt modelId="{EC807DC9-FDFA-433D-B641-7BB9C5266D09}" type="sibTrans" cxnId="{BF3D705A-358E-4920-8C39-B37283EAF284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+mn-lt"/>
          </a:endParaRPr>
        </a:p>
      </dgm:t>
    </dgm:pt>
    <dgm:pt modelId="{7F94BDC3-F64E-4F8A-878C-C3E87E5900C4}" type="asst">
      <dgm:prSet phldrT="[Text]" custT="1"/>
      <dgm:spPr>
        <a:solidFill>
          <a:srgbClr val="E37437"/>
        </a:solidFill>
        <a:ln w="25400">
          <a:solidFill>
            <a:schemeClr val="tx1"/>
          </a:solidFill>
        </a:ln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+mn-lt"/>
            </a:rPr>
            <a:t>Amplification of RNASE domain through PCR </a:t>
          </a:r>
        </a:p>
      </dgm:t>
    </dgm:pt>
    <dgm:pt modelId="{B6E4F8C4-A592-437F-BEB7-705D28609D67}" type="parTrans" cxnId="{7FDCC3F8-2F7E-47D9-A8CB-CF9795065661}">
      <dgm:prSet/>
      <dgm:spPr>
        <a:ln w="25400">
          <a:solidFill>
            <a:schemeClr val="tx1"/>
          </a:solidFill>
        </a:ln>
      </dgm:spPr>
      <dgm:t>
        <a:bodyPr/>
        <a:lstStyle/>
        <a:p>
          <a:endParaRPr lang="en-US" sz="1400" b="1">
            <a:solidFill>
              <a:schemeClr val="tx1"/>
            </a:solidFill>
            <a:latin typeface="+mn-lt"/>
          </a:endParaRPr>
        </a:p>
      </dgm:t>
    </dgm:pt>
    <dgm:pt modelId="{DF23CF5B-ABFB-4CEC-B418-967D99E11A33}" type="sibTrans" cxnId="{7FDCC3F8-2F7E-47D9-A8CB-CF9795065661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+mn-lt"/>
          </a:endParaRPr>
        </a:p>
      </dgm:t>
    </dgm:pt>
    <dgm:pt modelId="{677F60B2-2115-4A8F-98BF-0E41C03221DA}" type="asst">
      <dgm:prSet phldrT="[Text]" custT="1"/>
      <dgm:spPr>
        <a:solidFill>
          <a:srgbClr val="BECAA4"/>
        </a:solidFill>
        <a:ln w="25400">
          <a:solidFill>
            <a:schemeClr val="tx1"/>
          </a:solidFill>
        </a:ln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+mn-lt"/>
            </a:rPr>
            <a:t>HCV viral load by </a:t>
          </a:r>
          <a:r>
            <a:rPr lang="en-US" sz="1400" b="1" dirty="0" err="1">
              <a:solidFill>
                <a:schemeClr val="tx1"/>
              </a:solidFill>
              <a:latin typeface="+mn-lt"/>
            </a:rPr>
            <a:t>qRT</a:t>
          </a:r>
          <a:r>
            <a:rPr lang="en-US" sz="1400" b="1" dirty="0">
              <a:solidFill>
                <a:schemeClr val="tx1"/>
              </a:solidFill>
              <a:latin typeface="+mn-lt"/>
            </a:rPr>
            <a:t> PCR</a:t>
          </a:r>
        </a:p>
      </dgm:t>
    </dgm:pt>
    <dgm:pt modelId="{A7ECCEB3-EBF3-41F5-937F-2C57D467C01D}" type="parTrans" cxnId="{A1ACB11F-9409-4F93-AA84-47DC82B14C56}">
      <dgm:prSet/>
      <dgm:spPr>
        <a:ln w="25400">
          <a:solidFill>
            <a:schemeClr val="tx1"/>
          </a:solidFill>
        </a:ln>
      </dgm:spPr>
      <dgm:t>
        <a:bodyPr/>
        <a:lstStyle/>
        <a:p>
          <a:endParaRPr lang="en-US" sz="1400" b="1">
            <a:solidFill>
              <a:schemeClr val="tx1"/>
            </a:solidFill>
            <a:latin typeface="+mn-lt"/>
          </a:endParaRPr>
        </a:p>
      </dgm:t>
    </dgm:pt>
    <dgm:pt modelId="{8DC708A9-6D8F-4A37-86DE-00CF82A9C942}" type="sibTrans" cxnId="{A1ACB11F-9409-4F93-AA84-47DC82B14C56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+mn-lt"/>
          </a:endParaRPr>
        </a:p>
      </dgm:t>
    </dgm:pt>
    <dgm:pt modelId="{ED465860-DF70-409A-AC15-3AA0DC9E6CEF}" type="asst">
      <dgm:prSet phldrT="[Text]" custT="1"/>
      <dgm:spPr>
        <a:solidFill>
          <a:srgbClr val="00B0F0"/>
        </a:solidFill>
        <a:ln w="25400">
          <a:solidFill>
            <a:schemeClr val="tx1"/>
          </a:solidFill>
        </a:ln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+mn-lt"/>
            </a:rPr>
            <a:t>Sequencing</a:t>
          </a:r>
        </a:p>
      </dgm:t>
    </dgm:pt>
    <dgm:pt modelId="{7E8D9D2B-C8C0-470E-9522-04B9D92C2815}" type="parTrans" cxnId="{39AD0378-A8F3-4DAD-AD2E-AD25284630BF}">
      <dgm:prSet/>
      <dgm:spPr>
        <a:ln w="25400">
          <a:solidFill>
            <a:schemeClr val="tx1"/>
          </a:solidFill>
        </a:ln>
      </dgm:spPr>
      <dgm:t>
        <a:bodyPr/>
        <a:lstStyle/>
        <a:p>
          <a:endParaRPr lang="en-US" sz="1400" b="1">
            <a:solidFill>
              <a:schemeClr val="tx1"/>
            </a:solidFill>
            <a:latin typeface="+mn-lt"/>
          </a:endParaRPr>
        </a:p>
      </dgm:t>
    </dgm:pt>
    <dgm:pt modelId="{0BAC4AD1-4CBC-481C-AC2D-095E114BCF3B}" type="sibTrans" cxnId="{39AD0378-A8F3-4DAD-AD2E-AD25284630BF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+mn-lt"/>
          </a:endParaRPr>
        </a:p>
      </dgm:t>
    </dgm:pt>
    <dgm:pt modelId="{646CD8C4-9DF1-477F-B242-315EC13792B6}" type="asst">
      <dgm:prSet phldrT="[Text]" custT="1"/>
      <dgm:spPr>
        <a:ln w="25400">
          <a:solidFill>
            <a:schemeClr val="tx1"/>
          </a:solidFill>
        </a:ln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+mn-lt"/>
            </a:rPr>
            <a:t>Detection of mutation </a:t>
          </a:r>
        </a:p>
      </dgm:t>
    </dgm:pt>
    <dgm:pt modelId="{23719DA3-C56D-4C20-BD02-B27323ABD051}" type="parTrans" cxnId="{E733D696-CB64-4B1A-AFF2-33F9F455282B}">
      <dgm:prSet/>
      <dgm:spPr>
        <a:ln w="25400">
          <a:solidFill>
            <a:schemeClr val="tx1"/>
          </a:solidFill>
        </a:ln>
      </dgm:spPr>
      <dgm:t>
        <a:bodyPr/>
        <a:lstStyle/>
        <a:p>
          <a:endParaRPr lang="en-US" sz="1400" b="1">
            <a:solidFill>
              <a:schemeClr val="tx1"/>
            </a:solidFill>
            <a:latin typeface="+mn-lt"/>
          </a:endParaRPr>
        </a:p>
      </dgm:t>
    </dgm:pt>
    <dgm:pt modelId="{80ADEA25-4E54-4621-A9CF-32FBA19C486B}" type="sibTrans" cxnId="{E733D696-CB64-4B1A-AFF2-33F9F455282B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+mn-lt"/>
          </a:endParaRPr>
        </a:p>
      </dgm:t>
    </dgm:pt>
    <dgm:pt modelId="{E66A98A3-F6B9-4E80-87F6-86174061DCA1}" type="asst">
      <dgm:prSet phldrT="[Text]" custT="1"/>
      <dgm:spPr>
        <a:solidFill>
          <a:srgbClr val="00B0F0"/>
        </a:solidFill>
        <a:ln w="25400">
          <a:solidFill>
            <a:schemeClr val="tx1"/>
          </a:solidFill>
        </a:ln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+mn-lt"/>
            </a:rPr>
            <a:t>Sequencing</a:t>
          </a:r>
        </a:p>
      </dgm:t>
    </dgm:pt>
    <dgm:pt modelId="{7D4760E7-47E2-4632-8F0D-3C77B4D6CB59}" type="parTrans" cxnId="{5C1D3649-E7D6-4932-8A7A-C6FF2049DB6B}">
      <dgm:prSet/>
      <dgm:spPr>
        <a:ln w="25400">
          <a:solidFill>
            <a:schemeClr val="tx1"/>
          </a:solidFill>
        </a:ln>
      </dgm:spPr>
      <dgm:t>
        <a:bodyPr/>
        <a:lstStyle/>
        <a:p>
          <a:endParaRPr lang="en-US" sz="1400" b="1">
            <a:solidFill>
              <a:schemeClr val="tx1"/>
            </a:solidFill>
            <a:latin typeface="+mn-lt"/>
          </a:endParaRPr>
        </a:p>
      </dgm:t>
    </dgm:pt>
    <dgm:pt modelId="{D841E4F2-21AA-40D8-B0BD-1F0AD3E07058}" type="sibTrans" cxnId="{5C1D3649-E7D6-4932-8A7A-C6FF2049DB6B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+mn-lt"/>
          </a:endParaRPr>
        </a:p>
      </dgm:t>
    </dgm:pt>
    <dgm:pt modelId="{983FC65B-AD11-4A51-BD70-035E8BCB232B}" type="asst">
      <dgm:prSet phldrT="[Text]" custT="1"/>
      <dgm:spPr>
        <a:ln w="25400">
          <a:solidFill>
            <a:schemeClr val="tx1"/>
          </a:solidFill>
        </a:ln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+mn-lt"/>
            </a:rPr>
            <a:t>Detection of mutation </a:t>
          </a:r>
        </a:p>
      </dgm:t>
    </dgm:pt>
    <dgm:pt modelId="{63E0D547-DF4F-4922-A919-A5D98596F42A}" type="parTrans" cxnId="{911FE5EB-6F82-4538-8AEC-10E154389320}">
      <dgm:prSet/>
      <dgm:spPr>
        <a:ln w="25400">
          <a:solidFill>
            <a:schemeClr val="tx1"/>
          </a:solidFill>
        </a:ln>
      </dgm:spPr>
      <dgm:t>
        <a:bodyPr/>
        <a:lstStyle/>
        <a:p>
          <a:endParaRPr lang="en-US" sz="1400" b="1">
            <a:solidFill>
              <a:schemeClr val="tx1"/>
            </a:solidFill>
            <a:latin typeface="+mn-lt"/>
          </a:endParaRPr>
        </a:p>
      </dgm:t>
    </dgm:pt>
    <dgm:pt modelId="{2A4B0370-A437-43A5-AF16-E6EF292347AC}" type="sibTrans" cxnId="{911FE5EB-6F82-4538-8AEC-10E154389320}">
      <dgm:prSet/>
      <dgm:spPr/>
      <dgm:t>
        <a:bodyPr/>
        <a:lstStyle/>
        <a:p>
          <a:endParaRPr lang="en-US" sz="1400" b="1">
            <a:solidFill>
              <a:schemeClr val="tx1"/>
            </a:solidFill>
            <a:latin typeface="+mn-lt"/>
          </a:endParaRPr>
        </a:p>
      </dgm:t>
    </dgm:pt>
    <dgm:pt modelId="{37F75E93-C07F-446D-9860-59C6DD6C0E05}" type="pres">
      <dgm:prSet presAssocID="{D875F533-CBD6-4EEF-A979-5102C120CB17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D1081F-939B-4004-B942-7C15AA5A89D7}" type="pres">
      <dgm:prSet presAssocID="{D875F533-CBD6-4EEF-A979-5102C120CB17}" presName="hierFlow" presStyleCnt="0"/>
      <dgm:spPr/>
    </dgm:pt>
    <dgm:pt modelId="{0F1917A5-C6B0-4B6F-A1E1-03BD6A58585F}" type="pres">
      <dgm:prSet presAssocID="{D875F533-CBD6-4EEF-A979-5102C120CB17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3741D81A-6484-45DA-984A-BC51C28087ED}" type="pres">
      <dgm:prSet presAssocID="{9F039DAE-5AA9-4E75-8C72-8F24488681ED}" presName="Name14" presStyleCnt="0"/>
      <dgm:spPr/>
    </dgm:pt>
    <dgm:pt modelId="{5EF8AF25-AD21-47D5-96EA-040EBA4E17A3}" type="pres">
      <dgm:prSet presAssocID="{9F039DAE-5AA9-4E75-8C72-8F24488681ED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95D3A8A-4C14-4930-A26A-C8549F884A9B}" type="pres">
      <dgm:prSet presAssocID="{9F039DAE-5AA9-4E75-8C72-8F24488681ED}" presName="hierChild2" presStyleCnt="0"/>
      <dgm:spPr/>
    </dgm:pt>
    <dgm:pt modelId="{C5B67784-A589-443A-855C-77AB9E608C5C}" type="pres">
      <dgm:prSet presAssocID="{0A25CB68-1F06-4749-9BEF-99762625EBAE}" presName="Name19" presStyleLbl="parChTrans1D2" presStyleIdx="0" presStyleCnt="2"/>
      <dgm:spPr/>
      <dgm:t>
        <a:bodyPr/>
        <a:lstStyle/>
        <a:p>
          <a:endParaRPr lang="en-US"/>
        </a:p>
      </dgm:t>
    </dgm:pt>
    <dgm:pt modelId="{09A987F4-C80C-422D-AD3F-72129837CC7C}" type="pres">
      <dgm:prSet presAssocID="{96D94F4B-64C8-47E3-9F35-8FA18670948C}" presName="Name21" presStyleCnt="0"/>
      <dgm:spPr/>
    </dgm:pt>
    <dgm:pt modelId="{9F77F8C1-53E3-40FA-B7C8-BCFD8F2EFEB8}" type="pres">
      <dgm:prSet presAssocID="{96D94F4B-64C8-47E3-9F35-8FA18670948C}" presName="level2Shape" presStyleLbl="asst1" presStyleIdx="0" presStyleCnt="9"/>
      <dgm:spPr/>
      <dgm:t>
        <a:bodyPr/>
        <a:lstStyle/>
        <a:p>
          <a:endParaRPr lang="en-US"/>
        </a:p>
      </dgm:t>
    </dgm:pt>
    <dgm:pt modelId="{EA4CAF46-D087-41DC-BB8B-2CD0C36C48BD}" type="pres">
      <dgm:prSet presAssocID="{96D94F4B-64C8-47E3-9F35-8FA18670948C}" presName="hierChild3" presStyleCnt="0"/>
      <dgm:spPr/>
    </dgm:pt>
    <dgm:pt modelId="{7C28B5CB-E243-4FBB-A4B7-9EF9CE02E2F3}" type="pres">
      <dgm:prSet presAssocID="{D663687F-6F6F-41F1-9C7A-5595E6CE3C19}" presName="Name19" presStyleLbl="parChTrans1D3" presStyleIdx="0" presStyleCnt="3"/>
      <dgm:spPr/>
      <dgm:t>
        <a:bodyPr/>
        <a:lstStyle/>
        <a:p>
          <a:endParaRPr lang="en-US"/>
        </a:p>
      </dgm:t>
    </dgm:pt>
    <dgm:pt modelId="{6B256BAC-43E4-45A6-A931-7B9C62740C6D}" type="pres">
      <dgm:prSet presAssocID="{22512119-73E8-475E-B588-C3408273D8BB}" presName="Name21" presStyleCnt="0"/>
      <dgm:spPr/>
    </dgm:pt>
    <dgm:pt modelId="{A41107E5-371C-4E10-95F1-B9701DF4AA4D}" type="pres">
      <dgm:prSet presAssocID="{22512119-73E8-475E-B588-C3408273D8BB}" presName="level2Shape" presStyleLbl="asst1" presStyleIdx="1" presStyleCnt="9"/>
      <dgm:spPr/>
      <dgm:t>
        <a:bodyPr/>
        <a:lstStyle/>
        <a:p>
          <a:endParaRPr lang="en-US"/>
        </a:p>
      </dgm:t>
    </dgm:pt>
    <dgm:pt modelId="{5AD812A9-C3F3-479C-8B77-C8F9D8925950}" type="pres">
      <dgm:prSet presAssocID="{22512119-73E8-475E-B588-C3408273D8BB}" presName="hierChild3" presStyleCnt="0"/>
      <dgm:spPr/>
    </dgm:pt>
    <dgm:pt modelId="{01D6B296-DF9E-45D0-98A2-62F93A601D10}" type="pres">
      <dgm:prSet presAssocID="{7D4760E7-47E2-4632-8F0D-3C77B4D6CB59}" presName="Name19" presStyleLbl="parChTrans1D4" presStyleIdx="0" presStyleCnt="5"/>
      <dgm:spPr/>
      <dgm:t>
        <a:bodyPr/>
        <a:lstStyle/>
        <a:p>
          <a:endParaRPr lang="en-US"/>
        </a:p>
      </dgm:t>
    </dgm:pt>
    <dgm:pt modelId="{93487E79-6397-40C9-968A-742EC27FAA1C}" type="pres">
      <dgm:prSet presAssocID="{E66A98A3-F6B9-4E80-87F6-86174061DCA1}" presName="Name21" presStyleCnt="0"/>
      <dgm:spPr/>
    </dgm:pt>
    <dgm:pt modelId="{E7206F83-4BBC-461B-A22B-B09B197B16F0}" type="pres">
      <dgm:prSet presAssocID="{E66A98A3-F6B9-4E80-87F6-86174061DCA1}" presName="level2Shape" presStyleLbl="asst1" presStyleIdx="2" presStyleCnt="9"/>
      <dgm:spPr/>
      <dgm:t>
        <a:bodyPr/>
        <a:lstStyle/>
        <a:p>
          <a:endParaRPr lang="en-US"/>
        </a:p>
      </dgm:t>
    </dgm:pt>
    <dgm:pt modelId="{0529DAFC-1553-4B1C-8DA4-EA1436441F98}" type="pres">
      <dgm:prSet presAssocID="{E66A98A3-F6B9-4E80-87F6-86174061DCA1}" presName="hierChild3" presStyleCnt="0"/>
      <dgm:spPr/>
    </dgm:pt>
    <dgm:pt modelId="{3F3E20F5-2C46-4684-AD08-17E8AEBCC8EE}" type="pres">
      <dgm:prSet presAssocID="{63E0D547-DF4F-4922-A919-A5D98596F42A}" presName="Name19" presStyleLbl="parChTrans1D4" presStyleIdx="1" presStyleCnt="5"/>
      <dgm:spPr/>
      <dgm:t>
        <a:bodyPr/>
        <a:lstStyle/>
        <a:p>
          <a:endParaRPr lang="en-US"/>
        </a:p>
      </dgm:t>
    </dgm:pt>
    <dgm:pt modelId="{D72A3CF0-3E18-47CD-AF24-CEC695D99F35}" type="pres">
      <dgm:prSet presAssocID="{983FC65B-AD11-4A51-BD70-035E8BCB232B}" presName="Name21" presStyleCnt="0"/>
      <dgm:spPr/>
    </dgm:pt>
    <dgm:pt modelId="{931ACA26-E1C7-42D6-90BB-2F61A1BE92B9}" type="pres">
      <dgm:prSet presAssocID="{983FC65B-AD11-4A51-BD70-035E8BCB232B}" presName="level2Shape" presStyleLbl="asst1" presStyleIdx="3" presStyleCnt="9"/>
      <dgm:spPr/>
      <dgm:t>
        <a:bodyPr/>
        <a:lstStyle/>
        <a:p>
          <a:endParaRPr lang="en-US"/>
        </a:p>
      </dgm:t>
    </dgm:pt>
    <dgm:pt modelId="{2CD108AD-53D3-4792-81AC-7ADF46C5560C}" type="pres">
      <dgm:prSet presAssocID="{983FC65B-AD11-4A51-BD70-035E8BCB232B}" presName="hierChild3" presStyleCnt="0"/>
      <dgm:spPr/>
    </dgm:pt>
    <dgm:pt modelId="{3558BF30-2FB7-45C7-94CE-C4195493E83A}" type="pres">
      <dgm:prSet presAssocID="{B6E4F8C4-A592-437F-BEB7-705D28609D67}" presName="Name19" presStyleLbl="parChTrans1D3" presStyleIdx="1" presStyleCnt="3"/>
      <dgm:spPr/>
      <dgm:t>
        <a:bodyPr/>
        <a:lstStyle/>
        <a:p>
          <a:endParaRPr lang="en-US"/>
        </a:p>
      </dgm:t>
    </dgm:pt>
    <dgm:pt modelId="{55B7EEE0-918E-4E42-8AD0-1575108CFBCA}" type="pres">
      <dgm:prSet presAssocID="{7F94BDC3-F64E-4F8A-878C-C3E87E5900C4}" presName="Name21" presStyleCnt="0"/>
      <dgm:spPr/>
    </dgm:pt>
    <dgm:pt modelId="{4AF3A9BD-48E5-43FF-BAA2-07F931408265}" type="pres">
      <dgm:prSet presAssocID="{7F94BDC3-F64E-4F8A-878C-C3E87E5900C4}" presName="level2Shape" presStyleLbl="asst1" presStyleIdx="4" presStyleCnt="9"/>
      <dgm:spPr/>
      <dgm:t>
        <a:bodyPr/>
        <a:lstStyle/>
        <a:p>
          <a:endParaRPr lang="en-US"/>
        </a:p>
      </dgm:t>
    </dgm:pt>
    <dgm:pt modelId="{06503DFB-35C1-4913-81BF-83E70790E537}" type="pres">
      <dgm:prSet presAssocID="{7F94BDC3-F64E-4F8A-878C-C3E87E5900C4}" presName="hierChild3" presStyleCnt="0"/>
      <dgm:spPr/>
    </dgm:pt>
    <dgm:pt modelId="{3136CE5E-23C5-4A7C-AB10-6228DA2C1B8B}" type="pres">
      <dgm:prSet presAssocID="{7E8D9D2B-C8C0-470E-9522-04B9D92C2815}" presName="Name19" presStyleLbl="parChTrans1D4" presStyleIdx="2" presStyleCnt="5"/>
      <dgm:spPr/>
      <dgm:t>
        <a:bodyPr/>
        <a:lstStyle/>
        <a:p>
          <a:endParaRPr lang="en-US"/>
        </a:p>
      </dgm:t>
    </dgm:pt>
    <dgm:pt modelId="{8E653360-20CF-457E-B937-10004740F6E9}" type="pres">
      <dgm:prSet presAssocID="{ED465860-DF70-409A-AC15-3AA0DC9E6CEF}" presName="Name21" presStyleCnt="0"/>
      <dgm:spPr/>
    </dgm:pt>
    <dgm:pt modelId="{CC6FB741-16E0-4D6A-9F22-BB15E479884E}" type="pres">
      <dgm:prSet presAssocID="{ED465860-DF70-409A-AC15-3AA0DC9E6CEF}" presName="level2Shape" presStyleLbl="asst1" presStyleIdx="5" presStyleCnt="9"/>
      <dgm:spPr/>
      <dgm:t>
        <a:bodyPr/>
        <a:lstStyle/>
        <a:p>
          <a:endParaRPr lang="en-US"/>
        </a:p>
      </dgm:t>
    </dgm:pt>
    <dgm:pt modelId="{0B46BAB1-A74F-4831-B1DC-6EC83DC32168}" type="pres">
      <dgm:prSet presAssocID="{ED465860-DF70-409A-AC15-3AA0DC9E6CEF}" presName="hierChild3" presStyleCnt="0"/>
      <dgm:spPr/>
    </dgm:pt>
    <dgm:pt modelId="{9377055C-0719-4CA6-834A-213B278B3B14}" type="pres">
      <dgm:prSet presAssocID="{23719DA3-C56D-4C20-BD02-B27323ABD051}" presName="Name19" presStyleLbl="parChTrans1D4" presStyleIdx="3" presStyleCnt="5"/>
      <dgm:spPr/>
      <dgm:t>
        <a:bodyPr/>
        <a:lstStyle/>
        <a:p>
          <a:endParaRPr lang="en-US"/>
        </a:p>
      </dgm:t>
    </dgm:pt>
    <dgm:pt modelId="{7A2EAA30-7B7A-4499-846C-655D185C76F9}" type="pres">
      <dgm:prSet presAssocID="{646CD8C4-9DF1-477F-B242-315EC13792B6}" presName="Name21" presStyleCnt="0"/>
      <dgm:spPr/>
    </dgm:pt>
    <dgm:pt modelId="{D3A59C76-9C81-4711-9797-FF66721D14DA}" type="pres">
      <dgm:prSet presAssocID="{646CD8C4-9DF1-477F-B242-315EC13792B6}" presName="level2Shape" presStyleLbl="asst1" presStyleIdx="6" presStyleCnt="9"/>
      <dgm:spPr/>
      <dgm:t>
        <a:bodyPr/>
        <a:lstStyle/>
        <a:p>
          <a:endParaRPr lang="en-US"/>
        </a:p>
      </dgm:t>
    </dgm:pt>
    <dgm:pt modelId="{5721FCC1-0C7B-4A96-A9B5-63BB967206A5}" type="pres">
      <dgm:prSet presAssocID="{646CD8C4-9DF1-477F-B242-315EC13792B6}" presName="hierChild3" presStyleCnt="0"/>
      <dgm:spPr/>
    </dgm:pt>
    <dgm:pt modelId="{9DA72FD5-6656-4BE3-BFF1-485B00072377}" type="pres">
      <dgm:prSet presAssocID="{0331876C-6A84-40A1-8143-85D8D11128CD}" presName="Name19" presStyleLbl="parChTrans1D2" presStyleIdx="1" presStyleCnt="2"/>
      <dgm:spPr/>
      <dgm:t>
        <a:bodyPr/>
        <a:lstStyle/>
        <a:p>
          <a:endParaRPr lang="en-US"/>
        </a:p>
      </dgm:t>
    </dgm:pt>
    <dgm:pt modelId="{1B8047E4-B608-4736-9E5A-8ECEEA8C792E}" type="pres">
      <dgm:prSet presAssocID="{2AC46901-DB69-4E20-B4FA-FF489FB1DF5E}" presName="Name21" presStyleCnt="0"/>
      <dgm:spPr/>
    </dgm:pt>
    <dgm:pt modelId="{7628C6DE-9F90-4878-80CC-91C8D4D8B435}" type="pres">
      <dgm:prSet presAssocID="{2AC46901-DB69-4E20-B4FA-FF489FB1DF5E}" presName="level2Shape" presStyleLbl="asst1" presStyleIdx="7" presStyleCnt="9"/>
      <dgm:spPr/>
      <dgm:t>
        <a:bodyPr/>
        <a:lstStyle/>
        <a:p>
          <a:endParaRPr lang="en-US"/>
        </a:p>
      </dgm:t>
    </dgm:pt>
    <dgm:pt modelId="{5EDF61EF-BD60-4F10-9B11-A6CE5AC79B26}" type="pres">
      <dgm:prSet presAssocID="{2AC46901-DB69-4E20-B4FA-FF489FB1DF5E}" presName="hierChild3" presStyleCnt="0"/>
      <dgm:spPr/>
    </dgm:pt>
    <dgm:pt modelId="{911F6F66-82BC-490A-A5E6-926CA0D054D5}" type="pres">
      <dgm:prSet presAssocID="{A7ECCEB3-EBF3-41F5-937F-2C57D467C01D}" presName="Name19" presStyleLbl="parChTrans1D3" presStyleIdx="2" presStyleCnt="3"/>
      <dgm:spPr/>
      <dgm:t>
        <a:bodyPr/>
        <a:lstStyle/>
        <a:p>
          <a:endParaRPr lang="en-US"/>
        </a:p>
      </dgm:t>
    </dgm:pt>
    <dgm:pt modelId="{E9E38511-716F-436F-A426-7EC7E2B59611}" type="pres">
      <dgm:prSet presAssocID="{677F60B2-2115-4A8F-98BF-0E41C03221DA}" presName="Name21" presStyleCnt="0"/>
      <dgm:spPr/>
    </dgm:pt>
    <dgm:pt modelId="{40AB89DB-5687-4F35-9A63-E14692F97BC7}" type="pres">
      <dgm:prSet presAssocID="{677F60B2-2115-4A8F-98BF-0E41C03221DA}" presName="level2Shape" presStyleLbl="asst1" presStyleIdx="8" presStyleCnt="9"/>
      <dgm:spPr/>
      <dgm:t>
        <a:bodyPr/>
        <a:lstStyle/>
        <a:p>
          <a:endParaRPr lang="en-US"/>
        </a:p>
      </dgm:t>
    </dgm:pt>
    <dgm:pt modelId="{77B93FB6-CAEC-49CF-B0B5-4BFF76489146}" type="pres">
      <dgm:prSet presAssocID="{677F60B2-2115-4A8F-98BF-0E41C03221DA}" presName="hierChild3" presStyleCnt="0"/>
      <dgm:spPr/>
    </dgm:pt>
    <dgm:pt modelId="{E4DA881B-7B5E-433A-A324-F0F7DAB1FCA3}" type="pres">
      <dgm:prSet presAssocID="{8448FF3E-07F6-4024-8B66-27DB44C5FCFD}" presName="Name19" presStyleLbl="parChTrans1D4" presStyleIdx="4" presStyleCnt="5"/>
      <dgm:spPr/>
      <dgm:t>
        <a:bodyPr/>
        <a:lstStyle/>
        <a:p>
          <a:endParaRPr lang="en-US"/>
        </a:p>
      </dgm:t>
    </dgm:pt>
    <dgm:pt modelId="{ED160F61-1B9B-4699-8D64-52CAF77A8EF1}" type="pres">
      <dgm:prSet presAssocID="{AB69B4A2-7EBA-4300-9179-E300B85E1AEB}" presName="Name21" presStyleCnt="0"/>
      <dgm:spPr/>
    </dgm:pt>
    <dgm:pt modelId="{285CB191-E65F-4065-A291-117C478B0311}" type="pres">
      <dgm:prSet presAssocID="{AB69B4A2-7EBA-4300-9179-E300B85E1AEB}" presName="level2Shape" presStyleLbl="node4" presStyleIdx="0" presStyleCnt="1"/>
      <dgm:spPr/>
      <dgm:t>
        <a:bodyPr/>
        <a:lstStyle/>
        <a:p>
          <a:endParaRPr lang="en-US"/>
        </a:p>
      </dgm:t>
    </dgm:pt>
    <dgm:pt modelId="{225832A2-EAFC-4309-BC45-4FBB9D68BD80}" type="pres">
      <dgm:prSet presAssocID="{AB69B4A2-7EBA-4300-9179-E300B85E1AEB}" presName="hierChild3" presStyleCnt="0"/>
      <dgm:spPr/>
    </dgm:pt>
    <dgm:pt modelId="{4CA84D98-34DD-417A-BCF3-5D332A71E0AE}" type="pres">
      <dgm:prSet presAssocID="{D875F533-CBD6-4EEF-A979-5102C120CB17}" presName="bgShapesFlow" presStyleCnt="0"/>
      <dgm:spPr/>
    </dgm:pt>
  </dgm:ptLst>
  <dgm:cxnLst>
    <dgm:cxn modelId="{7FDCC3F8-2F7E-47D9-A8CB-CF9795065661}" srcId="{96D94F4B-64C8-47E3-9F35-8FA18670948C}" destId="{7F94BDC3-F64E-4F8A-878C-C3E87E5900C4}" srcOrd="1" destOrd="0" parTransId="{B6E4F8C4-A592-437F-BEB7-705D28609D67}" sibTransId="{DF23CF5B-ABFB-4CEC-B418-967D99E11A33}"/>
    <dgm:cxn modelId="{4998FF6E-8076-4014-B05F-BB6814AA707B}" type="presOf" srcId="{ED465860-DF70-409A-AC15-3AA0DC9E6CEF}" destId="{CC6FB741-16E0-4D6A-9F22-BB15E479884E}" srcOrd="0" destOrd="0" presId="urn:microsoft.com/office/officeart/2005/8/layout/hierarchy6"/>
    <dgm:cxn modelId="{42BC8738-E8BD-46A2-B6E5-0DB37DB60148}" type="presOf" srcId="{8448FF3E-07F6-4024-8B66-27DB44C5FCFD}" destId="{E4DA881B-7B5E-433A-A324-F0F7DAB1FCA3}" srcOrd="0" destOrd="0" presId="urn:microsoft.com/office/officeart/2005/8/layout/hierarchy6"/>
    <dgm:cxn modelId="{43B61B98-8610-4BDA-8785-A2E4B2B97007}" type="presOf" srcId="{D663687F-6F6F-41F1-9C7A-5595E6CE3C19}" destId="{7C28B5CB-E243-4FBB-A4B7-9EF9CE02E2F3}" srcOrd="0" destOrd="0" presId="urn:microsoft.com/office/officeart/2005/8/layout/hierarchy6"/>
    <dgm:cxn modelId="{34B65A5E-1A17-4DF1-82F0-293BF9CD303E}" srcId="{9F039DAE-5AA9-4E75-8C72-8F24488681ED}" destId="{96D94F4B-64C8-47E3-9F35-8FA18670948C}" srcOrd="0" destOrd="0" parTransId="{0A25CB68-1F06-4749-9BEF-99762625EBAE}" sibTransId="{9C05CBF8-758D-46FE-8682-05C110B27B2F}"/>
    <dgm:cxn modelId="{1C29C661-DBF2-44B2-9783-EA59ED90E5D9}" type="presOf" srcId="{B6E4F8C4-A592-437F-BEB7-705D28609D67}" destId="{3558BF30-2FB7-45C7-94CE-C4195493E83A}" srcOrd="0" destOrd="0" presId="urn:microsoft.com/office/officeart/2005/8/layout/hierarchy6"/>
    <dgm:cxn modelId="{139F9FB2-B1F3-4ABF-868D-F74F096C9D77}" type="presOf" srcId="{AB69B4A2-7EBA-4300-9179-E300B85E1AEB}" destId="{285CB191-E65F-4065-A291-117C478B0311}" srcOrd="0" destOrd="0" presId="urn:microsoft.com/office/officeart/2005/8/layout/hierarchy6"/>
    <dgm:cxn modelId="{5066A1A0-35CE-45D2-BB19-D123684D4862}" type="presOf" srcId="{0331876C-6A84-40A1-8143-85D8D11128CD}" destId="{9DA72FD5-6656-4BE3-BFF1-485B00072377}" srcOrd="0" destOrd="0" presId="urn:microsoft.com/office/officeart/2005/8/layout/hierarchy6"/>
    <dgm:cxn modelId="{57CB11DC-5F42-4BF4-9F8C-68B4A86B10F3}" type="presOf" srcId="{7E8D9D2B-C8C0-470E-9522-04B9D92C2815}" destId="{3136CE5E-23C5-4A7C-AB10-6228DA2C1B8B}" srcOrd="0" destOrd="0" presId="urn:microsoft.com/office/officeart/2005/8/layout/hierarchy6"/>
    <dgm:cxn modelId="{724140AA-4012-4E82-90FE-5D61EA32E5E1}" type="presOf" srcId="{96D94F4B-64C8-47E3-9F35-8FA18670948C}" destId="{9F77F8C1-53E3-40FA-B7C8-BCFD8F2EFEB8}" srcOrd="0" destOrd="0" presId="urn:microsoft.com/office/officeart/2005/8/layout/hierarchy6"/>
    <dgm:cxn modelId="{E733D696-CB64-4B1A-AFF2-33F9F455282B}" srcId="{ED465860-DF70-409A-AC15-3AA0DC9E6CEF}" destId="{646CD8C4-9DF1-477F-B242-315EC13792B6}" srcOrd="0" destOrd="0" parTransId="{23719DA3-C56D-4C20-BD02-B27323ABD051}" sibTransId="{80ADEA25-4E54-4621-A9CF-32FBA19C486B}"/>
    <dgm:cxn modelId="{9A6F3DD2-9CE3-4110-A6A5-8BC9D6E2EDB4}" srcId="{9F039DAE-5AA9-4E75-8C72-8F24488681ED}" destId="{2AC46901-DB69-4E20-B4FA-FF489FB1DF5E}" srcOrd="1" destOrd="0" parTransId="{0331876C-6A84-40A1-8143-85D8D11128CD}" sibTransId="{5FAE550E-E909-49D2-AE2B-6416D88624BA}"/>
    <dgm:cxn modelId="{C29D8C7C-68E1-4652-9D6B-EFB239D672DA}" srcId="{677F60B2-2115-4A8F-98BF-0E41C03221DA}" destId="{AB69B4A2-7EBA-4300-9179-E300B85E1AEB}" srcOrd="0" destOrd="0" parTransId="{8448FF3E-07F6-4024-8B66-27DB44C5FCFD}" sibTransId="{685E6955-5B4D-44EB-AD7D-EFC45F7C48DD}"/>
    <dgm:cxn modelId="{B86B732E-E0A2-4B12-8E98-F08959AD8ACD}" type="presOf" srcId="{2AC46901-DB69-4E20-B4FA-FF489FB1DF5E}" destId="{7628C6DE-9F90-4878-80CC-91C8D4D8B435}" srcOrd="0" destOrd="0" presId="urn:microsoft.com/office/officeart/2005/8/layout/hierarchy6"/>
    <dgm:cxn modelId="{CAB6F25A-95AD-4C97-B62F-41F98BD1B66E}" type="presOf" srcId="{9F039DAE-5AA9-4E75-8C72-8F24488681ED}" destId="{5EF8AF25-AD21-47D5-96EA-040EBA4E17A3}" srcOrd="0" destOrd="0" presId="urn:microsoft.com/office/officeart/2005/8/layout/hierarchy6"/>
    <dgm:cxn modelId="{E15F2BC5-3C85-4043-9B34-D22616881715}" type="presOf" srcId="{D875F533-CBD6-4EEF-A979-5102C120CB17}" destId="{37F75E93-C07F-446D-9860-59C6DD6C0E05}" srcOrd="0" destOrd="0" presId="urn:microsoft.com/office/officeart/2005/8/layout/hierarchy6"/>
    <dgm:cxn modelId="{FC2C9D56-9EC1-4861-8E1B-E5C94EAB88ED}" type="presOf" srcId="{0A25CB68-1F06-4749-9BEF-99762625EBAE}" destId="{C5B67784-A589-443A-855C-77AB9E608C5C}" srcOrd="0" destOrd="0" presId="urn:microsoft.com/office/officeart/2005/8/layout/hierarchy6"/>
    <dgm:cxn modelId="{A1ACB11F-9409-4F93-AA84-47DC82B14C56}" srcId="{2AC46901-DB69-4E20-B4FA-FF489FB1DF5E}" destId="{677F60B2-2115-4A8F-98BF-0E41C03221DA}" srcOrd="0" destOrd="0" parTransId="{A7ECCEB3-EBF3-41F5-937F-2C57D467C01D}" sibTransId="{8DC708A9-6D8F-4A37-86DE-00CF82A9C942}"/>
    <dgm:cxn modelId="{26000936-19A4-4A66-ADF5-7D207145FF36}" type="presOf" srcId="{A7ECCEB3-EBF3-41F5-937F-2C57D467C01D}" destId="{911F6F66-82BC-490A-A5E6-926CA0D054D5}" srcOrd="0" destOrd="0" presId="urn:microsoft.com/office/officeart/2005/8/layout/hierarchy6"/>
    <dgm:cxn modelId="{2E274049-1728-4517-B11C-766DF0711146}" type="presOf" srcId="{23719DA3-C56D-4C20-BD02-B27323ABD051}" destId="{9377055C-0719-4CA6-834A-213B278B3B14}" srcOrd="0" destOrd="0" presId="urn:microsoft.com/office/officeart/2005/8/layout/hierarchy6"/>
    <dgm:cxn modelId="{751B3D35-3CB7-4AD2-8F98-EA5359A3CC79}" type="presOf" srcId="{983FC65B-AD11-4A51-BD70-035E8BCB232B}" destId="{931ACA26-E1C7-42D6-90BB-2F61A1BE92B9}" srcOrd="0" destOrd="0" presId="urn:microsoft.com/office/officeart/2005/8/layout/hierarchy6"/>
    <dgm:cxn modelId="{47B107B8-84EE-45F1-BDD2-D4CBB05467F2}" type="presOf" srcId="{646CD8C4-9DF1-477F-B242-315EC13792B6}" destId="{D3A59C76-9C81-4711-9797-FF66721D14DA}" srcOrd="0" destOrd="0" presId="urn:microsoft.com/office/officeart/2005/8/layout/hierarchy6"/>
    <dgm:cxn modelId="{69857853-D8FC-46CF-A58D-268B8DC1CB8D}" type="presOf" srcId="{7F94BDC3-F64E-4F8A-878C-C3E87E5900C4}" destId="{4AF3A9BD-48E5-43FF-BAA2-07F931408265}" srcOrd="0" destOrd="0" presId="urn:microsoft.com/office/officeart/2005/8/layout/hierarchy6"/>
    <dgm:cxn modelId="{911FE5EB-6F82-4538-8AEC-10E154389320}" srcId="{E66A98A3-F6B9-4E80-87F6-86174061DCA1}" destId="{983FC65B-AD11-4A51-BD70-035E8BCB232B}" srcOrd="0" destOrd="0" parTransId="{63E0D547-DF4F-4922-A919-A5D98596F42A}" sibTransId="{2A4B0370-A437-43A5-AF16-E6EF292347AC}"/>
    <dgm:cxn modelId="{5C1D3649-E7D6-4932-8A7A-C6FF2049DB6B}" srcId="{22512119-73E8-475E-B588-C3408273D8BB}" destId="{E66A98A3-F6B9-4E80-87F6-86174061DCA1}" srcOrd="0" destOrd="0" parTransId="{7D4760E7-47E2-4632-8F0D-3C77B4D6CB59}" sibTransId="{D841E4F2-21AA-40D8-B0BD-1F0AD3E07058}"/>
    <dgm:cxn modelId="{14833EA9-FCED-4130-90BE-4C3305A7F0B4}" type="presOf" srcId="{63E0D547-DF4F-4922-A919-A5D98596F42A}" destId="{3F3E20F5-2C46-4684-AD08-17E8AEBCC8EE}" srcOrd="0" destOrd="0" presId="urn:microsoft.com/office/officeart/2005/8/layout/hierarchy6"/>
    <dgm:cxn modelId="{39AD0378-A8F3-4DAD-AD2E-AD25284630BF}" srcId="{7F94BDC3-F64E-4F8A-878C-C3E87E5900C4}" destId="{ED465860-DF70-409A-AC15-3AA0DC9E6CEF}" srcOrd="0" destOrd="0" parTransId="{7E8D9D2B-C8C0-470E-9522-04B9D92C2815}" sibTransId="{0BAC4AD1-4CBC-481C-AC2D-095E114BCF3B}"/>
    <dgm:cxn modelId="{34B53979-B804-482A-A9CA-144B62F71BE6}" type="presOf" srcId="{22512119-73E8-475E-B588-C3408273D8BB}" destId="{A41107E5-371C-4E10-95F1-B9701DF4AA4D}" srcOrd="0" destOrd="0" presId="urn:microsoft.com/office/officeart/2005/8/layout/hierarchy6"/>
    <dgm:cxn modelId="{DFFFF720-07A6-425D-8FB3-42023F668858}" type="presOf" srcId="{7D4760E7-47E2-4632-8F0D-3C77B4D6CB59}" destId="{01D6B296-DF9E-45D0-98A2-62F93A601D10}" srcOrd="0" destOrd="0" presId="urn:microsoft.com/office/officeart/2005/8/layout/hierarchy6"/>
    <dgm:cxn modelId="{80C1466A-9CF7-4A3D-842B-7B2ADDBFF2F5}" type="presOf" srcId="{E66A98A3-F6B9-4E80-87F6-86174061DCA1}" destId="{E7206F83-4BBC-461B-A22B-B09B197B16F0}" srcOrd="0" destOrd="0" presId="urn:microsoft.com/office/officeart/2005/8/layout/hierarchy6"/>
    <dgm:cxn modelId="{FFAEFB6D-7697-4EA3-9305-3B16E3FD4DE7}" type="presOf" srcId="{677F60B2-2115-4A8F-98BF-0E41C03221DA}" destId="{40AB89DB-5687-4F35-9A63-E14692F97BC7}" srcOrd="0" destOrd="0" presId="urn:microsoft.com/office/officeart/2005/8/layout/hierarchy6"/>
    <dgm:cxn modelId="{88FE2434-177E-47CA-A751-44479F645AC3}" srcId="{D875F533-CBD6-4EEF-A979-5102C120CB17}" destId="{9F039DAE-5AA9-4E75-8C72-8F24488681ED}" srcOrd="0" destOrd="0" parTransId="{6A704BD9-8762-48C4-A254-E470D52CD26F}" sibTransId="{AAE5BD05-44BA-416B-9295-6F83420E03F4}"/>
    <dgm:cxn modelId="{BF3D705A-358E-4920-8C39-B37283EAF284}" srcId="{96D94F4B-64C8-47E3-9F35-8FA18670948C}" destId="{22512119-73E8-475E-B588-C3408273D8BB}" srcOrd="0" destOrd="0" parTransId="{D663687F-6F6F-41F1-9C7A-5595E6CE3C19}" sibTransId="{EC807DC9-FDFA-433D-B641-7BB9C5266D09}"/>
    <dgm:cxn modelId="{E868C6FA-0FE7-476F-8AF4-FD17C3C80BD3}" type="presParOf" srcId="{37F75E93-C07F-446D-9860-59C6DD6C0E05}" destId="{B6D1081F-939B-4004-B942-7C15AA5A89D7}" srcOrd="0" destOrd="0" presId="urn:microsoft.com/office/officeart/2005/8/layout/hierarchy6"/>
    <dgm:cxn modelId="{C37AC4FE-B975-4C4D-BDB3-E474147519E6}" type="presParOf" srcId="{B6D1081F-939B-4004-B942-7C15AA5A89D7}" destId="{0F1917A5-C6B0-4B6F-A1E1-03BD6A58585F}" srcOrd="0" destOrd="0" presId="urn:microsoft.com/office/officeart/2005/8/layout/hierarchy6"/>
    <dgm:cxn modelId="{B136E9FD-A808-446F-9791-DFC4F818B1F0}" type="presParOf" srcId="{0F1917A5-C6B0-4B6F-A1E1-03BD6A58585F}" destId="{3741D81A-6484-45DA-984A-BC51C28087ED}" srcOrd="0" destOrd="0" presId="urn:microsoft.com/office/officeart/2005/8/layout/hierarchy6"/>
    <dgm:cxn modelId="{9B621314-A3E2-4D28-B7DB-E997AEF1AE78}" type="presParOf" srcId="{3741D81A-6484-45DA-984A-BC51C28087ED}" destId="{5EF8AF25-AD21-47D5-96EA-040EBA4E17A3}" srcOrd="0" destOrd="0" presId="urn:microsoft.com/office/officeart/2005/8/layout/hierarchy6"/>
    <dgm:cxn modelId="{8294DDE1-70AE-4606-852F-001222AC295E}" type="presParOf" srcId="{3741D81A-6484-45DA-984A-BC51C28087ED}" destId="{595D3A8A-4C14-4930-A26A-C8549F884A9B}" srcOrd="1" destOrd="0" presId="urn:microsoft.com/office/officeart/2005/8/layout/hierarchy6"/>
    <dgm:cxn modelId="{46C96A3F-9F96-44A0-9F4E-02F32CCED0F0}" type="presParOf" srcId="{595D3A8A-4C14-4930-A26A-C8549F884A9B}" destId="{C5B67784-A589-443A-855C-77AB9E608C5C}" srcOrd="0" destOrd="0" presId="urn:microsoft.com/office/officeart/2005/8/layout/hierarchy6"/>
    <dgm:cxn modelId="{F563C64B-4B3F-46A7-8839-29EC3B84FC74}" type="presParOf" srcId="{595D3A8A-4C14-4930-A26A-C8549F884A9B}" destId="{09A987F4-C80C-422D-AD3F-72129837CC7C}" srcOrd="1" destOrd="0" presId="urn:microsoft.com/office/officeart/2005/8/layout/hierarchy6"/>
    <dgm:cxn modelId="{64877398-D7A4-440D-93B1-ACFBF91A572D}" type="presParOf" srcId="{09A987F4-C80C-422D-AD3F-72129837CC7C}" destId="{9F77F8C1-53E3-40FA-B7C8-BCFD8F2EFEB8}" srcOrd="0" destOrd="0" presId="urn:microsoft.com/office/officeart/2005/8/layout/hierarchy6"/>
    <dgm:cxn modelId="{A759439C-9E01-4989-B8CA-B541CFACA93C}" type="presParOf" srcId="{09A987F4-C80C-422D-AD3F-72129837CC7C}" destId="{EA4CAF46-D087-41DC-BB8B-2CD0C36C48BD}" srcOrd="1" destOrd="0" presId="urn:microsoft.com/office/officeart/2005/8/layout/hierarchy6"/>
    <dgm:cxn modelId="{18EF87F4-D7D8-49E0-9A66-B8651916F1EB}" type="presParOf" srcId="{EA4CAF46-D087-41DC-BB8B-2CD0C36C48BD}" destId="{7C28B5CB-E243-4FBB-A4B7-9EF9CE02E2F3}" srcOrd="0" destOrd="0" presId="urn:microsoft.com/office/officeart/2005/8/layout/hierarchy6"/>
    <dgm:cxn modelId="{BD116B41-25ED-4055-8E58-C23B169AC358}" type="presParOf" srcId="{EA4CAF46-D087-41DC-BB8B-2CD0C36C48BD}" destId="{6B256BAC-43E4-45A6-A931-7B9C62740C6D}" srcOrd="1" destOrd="0" presId="urn:microsoft.com/office/officeart/2005/8/layout/hierarchy6"/>
    <dgm:cxn modelId="{337C2E01-2346-41A1-ADD6-513FB3EB19C4}" type="presParOf" srcId="{6B256BAC-43E4-45A6-A931-7B9C62740C6D}" destId="{A41107E5-371C-4E10-95F1-B9701DF4AA4D}" srcOrd="0" destOrd="0" presId="urn:microsoft.com/office/officeart/2005/8/layout/hierarchy6"/>
    <dgm:cxn modelId="{F5EBFB06-3E68-4C2F-A7EA-3D5B65183D5A}" type="presParOf" srcId="{6B256BAC-43E4-45A6-A931-7B9C62740C6D}" destId="{5AD812A9-C3F3-479C-8B77-C8F9D8925950}" srcOrd="1" destOrd="0" presId="urn:microsoft.com/office/officeart/2005/8/layout/hierarchy6"/>
    <dgm:cxn modelId="{9D6F0D29-816F-44D9-B9FE-6ECCFDF7D58F}" type="presParOf" srcId="{5AD812A9-C3F3-479C-8B77-C8F9D8925950}" destId="{01D6B296-DF9E-45D0-98A2-62F93A601D10}" srcOrd="0" destOrd="0" presId="urn:microsoft.com/office/officeart/2005/8/layout/hierarchy6"/>
    <dgm:cxn modelId="{756492EA-D0FC-4386-A49A-0054615A34B4}" type="presParOf" srcId="{5AD812A9-C3F3-479C-8B77-C8F9D8925950}" destId="{93487E79-6397-40C9-968A-742EC27FAA1C}" srcOrd="1" destOrd="0" presId="urn:microsoft.com/office/officeart/2005/8/layout/hierarchy6"/>
    <dgm:cxn modelId="{A4A66A04-AB92-469E-A12F-BFE3C1EC0170}" type="presParOf" srcId="{93487E79-6397-40C9-968A-742EC27FAA1C}" destId="{E7206F83-4BBC-461B-A22B-B09B197B16F0}" srcOrd="0" destOrd="0" presId="urn:microsoft.com/office/officeart/2005/8/layout/hierarchy6"/>
    <dgm:cxn modelId="{1BE04DCB-AFA1-4759-89FB-501956B85321}" type="presParOf" srcId="{93487E79-6397-40C9-968A-742EC27FAA1C}" destId="{0529DAFC-1553-4B1C-8DA4-EA1436441F98}" srcOrd="1" destOrd="0" presId="urn:microsoft.com/office/officeart/2005/8/layout/hierarchy6"/>
    <dgm:cxn modelId="{DF4A15E5-CD30-4DE8-BEA7-FC499B42FD4E}" type="presParOf" srcId="{0529DAFC-1553-4B1C-8DA4-EA1436441F98}" destId="{3F3E20F5-2C46-4684-AD08-17E8AEBCC8EE}" srcOrd="0" destOrd="0" presId="urn:microsoft.com/office/officeart/2005/8/layout/hierarchy6"/>
    <dgm:cxn modelId="{65F6C719-EC6C-4CC8-B77E-28FB2877F5AC}" type="presParOf" srcId="{0529DAFC-1553-4B1C-8DA4-EA1436441F98}" destId="{D72A3CF0-3E18-47CD-AF24-CEC695D99F35}" srcOrd="1" destOrd="0" presId="urn:microsoft.com/office/officeart/2005/8/layout/hierarchy6"/>
    <dgm:cxn modelId="{6FE681A2-3254-4BE0-89C9-6F4AE6AE735C}" type="presParOf" srcId="{D72A3CF0-3E18-47CD-AF24-CEC695D99F35}" destId="{931ACA26-E1C7-42D6-90BB-2F61A1BE92B9}" srcOrd="0" destOrd="0" presId="urn:microsoft.com/office/officeart/2005/8/layout/hierarchy6"/>
    <dgm:cxn modelId="{86201286-265D-49E3-8C01-C10949166F30}" type="presParOf" srcId="{D72A3CF0-3E18-47CD-AF24-CEC695D99F35}" destId="{2CD108AD-53D3-4792-81AC-7ADF46C5560C}" srcOrd="1" destOrd="0" presId="urn:microsoft.com/office/officeart/2005/8/layout/hierarchy6"/>
    <dgm:cxn modelId="{2A4F97BD-EE53-4B2F-A1B0-EBA4EBAA65E7}" type="presParOf" srcId="{EA4CAF46-D087-41DC-BB8B-2CD0C36C48BD}" destId="{3558BF30-2FB7-45C7-94CE-C4195493E83A}" srcOrd="2" destOrd="0" presId="urn:microsoft.com/office/officeart/2005/8/layout/hierarchy6"/>
    <dgm:cxn modelId="{B543A002-E4F2-431E-BB4A-EDDC8B58F944}" type="presParOf" srcId="{EA4CAF46-D087-41DC-BB8B-2CD0C36C48BD}" destId="{55B7EEE0-918E-4E42-8AD0-1575108CFBCA}" srcOrd="3" destOrd="0" presId="urn:microsoft.com/office/officeart/2005/8/layout/hierarchy6"/>
    <dgm:cxn modelId="{31DC772E-BDFA-4235-941F-905E24F31BAF}" type="presParOf" srcId="{55B7EEE0-918E-4E42-8AD0-1575108CFBCA}" destId="{4AF3A9BD-48E5-43FF-BAA2-07F931408265}" srcOrd="0" destOrd="0" presId="urn:microsoft.com/office/officeart/2005/8/layout/hierarchy6"/>
    <dgm:cxn modelId="{622E43C5-B3FA-4963-91FA-D89C7BE89EDB}" type="presParOf" srcId="{55B7EEE0-918E-4E42-8AD0-1575108CFBCA}" destId="{06503DFB-35C1-4913-81BF-83E70790E537}" srcOrd="1" destOrd="0" presId="urn:microsoft.com/office/officeart/2005/8/layout/hierarchy6"/>
    <dgm:cxn modelId="{A491B2A7-EA48-47E7-98A1-7B1EA60EE1CF}" type="presParOf" srcId="{06503DFB-35C1-4913-81BF-83E70790E537}" destId="{3136CE5E-23C5-4A7C-AB10-6228DA2C1B8B}" srcOrd="0" destOrd="0" presId="urn:microsoft.com/office/officeart/2005/8/layout/hierarchy6"/>
    <dgm:cxn modelId="{E1D8822E-08CB-420E-923D-F7C7678C73A9}" type="presParOf" srcId="{06503DFB-35C1-4913-81BF-83E70790E537}" destId="{8E653360-20CF-457E-B937-10004740F6E9}" srcOrd="1" destOrd="0" presId="urn:microsoft.com/office/officeart/2005/8/layout/hierarchy6"/>
    <dgm:cxn modelId="{A909A1F8-3A95-4D01-A4DE-11CB9F15BB36}" type="presParOf" srcId="{8E653360-20CF-457E-B937-10004740F6E9}" destId="{CC6FB741-16E0-4D6A-9F22-BB15E479884E}" srcOrd="0" destOrd="0" presId="urn:microsoft.com/office/officeart/2005/8/layout/hierarchy6"/>
    <dgm:cxn modelId="{EA5ACF73-FF8B-4A6A-A3B8-4B832F63FC27}" type="presParOf" srcId="{8E653360-20CF-457E-B937-10004740F6E9}" destId="{0B46BAB1-A74F-4831-B1DC-6EC83DC32168}" srcOrd="1" destOrd="0" presId="urn:microsoft.com/office/officeart/2005/8/layout/hierarchy6"/>
    <dgm:cxn modelId="{1B9F770D-1295-467F-9EBD-E023246B6537}" type="presParOf" srcId="{0B46BAB1-A74F-4831-B1DC-6EC83DC32168}" destId="{9377055C-0719-4CA6-834A-213B278B3B14}" srcOrd="0" destOrd="0" presId="urn:microsoft.com/office/officeart/2005/8/layout/hierarchy6"/>
    <dgm:cxn modelId="{D5A86744-3DE7-4257-A661-C9572E43194D}" type="presParOf" srcId="{0B46BAB1-A74F-4831-B1DC-6EC83DC32168}" destId="{7A2EAA30-7B7A-4499-846C-655D185C76F9}" srcOrd="1" destOrd="0" presId="urn:microsoft.com/office/officeart/2005/8/layout/hierarchy6"/>
    <dgm:cxn modelId="{CB940BFE-DFE9-433C-8FBA-681FAA1C598E}" type="presParOf" srcId="{7A2EAA30-7B7A-4499-846C-655D185C76F9}" destId="{D3A59C76-9C81-4711-9797-FF66721D14DA}" srcOrd="0" destOrd="0" presId="urn:microsoft.com/office/officeart/2005/8/layout/hierarchy6"/>
    <dgm:cxn modelId="{B438346A-8443-4E3B-9327-1057E68424F7}" type="presParOf" srcId="{7A2EAA30-7B7A-4499-846C-655D185C76F9}" destId="{5721FCC1-0C7B-4A96-A9B5-63BB967206A5}" srcOrd="1" destOrd="0" presId="urn:microsoft.com/office/officeart/2005/8/layout/hierarchy6"/>
    <dgm:cxn modelId="{D1636C0C-D268-4764-89D3-EB608B454653}" type="presParOf" srcId="{595D3A8A-4C14-4930-A26A-C8549F884A9B}" destId="{9DA72FD5-6656-4BE3-BFF1-485B00072377}" srcOrd="2" destOrd="0" presId="urn:microsoft.com/office/officeart/2005/8/layout/hierarchy6"/>
    <dgm:cxn modelId="{8DE6CEFB-7FD8-42B5-B101-351BF84F6F5B}" type="presParOf" srcId="{595D3A8A-4C14-4930-A26A-C8549F884A9B}" destId="{1B8047E4-B608-4736-9E5A-8ECEEA8C792E}" srcOrd="3" destOrd="0" presId="urn:microsoft.com/office/officeart/2005/8/layout/hierarchy6"/>
    <dgm:cxn modelId="{D36D702E-C37B-4198-ADDB-DBF9C972F3F6}" type="presParOf" srcId="{1B8047E4-B608-4736-9E5A-8ECEEA8C792E}" destId="{7628C6DE-9F90-4878-80CC-91C8D4D8B435}" srcOrd="0" destOrd="0" presId="urn:microsoft.com/office/officeart/2005/8/layout/hierarchy6"/>
    <dgm:cxn modelId="{772C0CD1-B34D-4EA5-8216-16B74380B2E6}" type="presParOf" srcId="{1B8047E4-B608-4736-9E5A-8ECEEA8C792E}" destId="{5EDF61EF-BD60-4F10-9B11-A6CE5AC79B26}" srcOrd="1" destOrd="0" presId="urn:microsoft.com/office/officeart/2005/8/layout/hierarchy6"/>
    <dgm:cxn modelId="{C2126AEB-2BD1-4FBE-AC55-C129FB448A98}" type="presParOf" srcId="{5EDF61EF-BD60-4F10-9B11-A6CE5AC79B26}" destId="{911F6F66-82BC-490A-A5E6-926CA0D054D5}" srcOrd="0" destOrd="0" presId="urn:microsoft.com/office/officeart/2005/8/layout/hierarchy6"/>
    <dgm:cxn modelId="{BEC28886-6B7F-4FC7-B12A-7F41881F23AB}" type="presParOf" srcId="{5EDF61EF-BD60-4F10-9B11-A6CE5AC79B26}" destId="{E9E38511-716F-436F-A426-7EC7E2B59611}" srcOrd="1" destOrd="0" presId="urn:microsoft.com/office/officeart/2005/8/layout/hierarchy6"/>
    <dgm:cxn modelId="{2BA0A2BA-DEFE-478F-96AC-BCBAEBB82F46}" type="presParOf" srcId="{E9E38511-716F-436F-A426-7EC7E2B59611}" destId="{40AB89DB-5687-4F35-9A63-E14692F97BC7}" srcOrd="0" destOrd="0" presId="urn:microsoft.com/office/officeart/2005/8/layout/hierarchy6"/>
    <dgm:cxn modelId="{5CD91C92-AC33-4900-8E02-061FEE7FE9D5}" type="presParOf" srcId="{E9E38511-716F-436F-A426-7EC7E2B59611}" destId="{77B93FB6-CAEC-49CF-B0B5-4BFF76489146}" srcOrd="1" destOrd="0" presId="urn:microsoft.com/office/officeart/2005/8/layout/hierarchy6"/>
    <dgm:cxn modelId="{9F3446A4-F8D0-48BF-87A8-D14671F71128}" type="presParOf" srcId="{77B93FB6-CAEC-49CF-B0B5-4BFF76489146}" destId="{E4DA881B-7B5E-433A-A324-F0F7DAB1FCA3}" srcOrd="0" destOrd="0" presId="urn:microsoft.com/office/officeart/2005/8/layout/hierarchy6"/>
    <dgm:cxn modelId="{609C1EA0-E444-4218-8770-4BF2ED945DAE}" type="presParOf" srcId="{77B93FB6-CAEC-49CF-B0B5-4BFF76489146}" destId="{ED160F61-1B9B-4699-8D64-52CAF77A8EF1}" srcOrd="1" destOrd="0" presId="urn:microsoft.com/office/officeart/2005/8/layout/hierarchy6"/>
    <dgm:cxn modelId="{FF30F765-E724-4A71-877D-A2CE0D9D17F1}" type="presParOf" srcId="{ED160F61-1B9B-4699-8D64-52CAF77A8EF1}" destId="{285CB191-E65F-4065-A291-117C478B0311}" srcOrd="0" destOrd="0" presId="urn:microsoft.com/office/officeart/2005/8/layout/hierarchy6"/>
    <dgm:cxn modelId="{E9647A2F-912D-4000-87C2-90B298D5DCE2}" type="presParOf" srcId="{ED160F61-1B9B-4699-8D64-52CAF77A8EF1}" destId="{225832A2-EAFC-4309-BC45-4FBB9D68BD80}" srcOrd="1" destOrd="0" presId="urn:microsoft.com/office/officeart/2005/8/layout/hierarchy6"/>
    <dgm:cxn modelId="{C10EF20E-4973-45DF-9633-E7E2467FE7B6}" type="presParOf" srcId="{37F75E93-C07F-446D-9860-59C6DD6C0E05}" destId="{4CA84D98-34DD-417A-BCF3-5D332A71E0AE}" srcOrd="1" destOrd="0" presId="urn:microsoft.com/office/officeart/2005/8/layout/hierarchy6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2CD675-87E3-45BF-9FC0-8C48747CE6EF}">
      <dsp:nvSpPr>
        <dsp:cNvPr id="0" name=""/>
        <dsp:cNvSpPr/>
      </dsp:nvSpPr>
      <dsp:spPr>
        <a:xfrm>
          <a:off x="0" y="471384"/>
          <a:ext cx="3166467" cy="189988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None/>
          </a:pPr>
          <a:r>
            <a:rPr lang="en-US" sz="3800" b="1" kern="1200" dirty="0">
              <a:solidFill>
                <a:schemeClr val="tx1"/>
              </a:solidFill>
            </a:rPr>
            <a:t>Alcoholism</a:t>
          </a:r>
          <a:endParaRPr lang="en-US" sz="3800" kern="1200" dirty="0">
            <a:solidFill>
              <a:schemeClr val="tx1"/>
            </a:solidFill>
          </a:endParaRPr>
        </a:p>
      </dsp:txBody>
      <dsp:txXfrm>
        <a:off x="0" y="471384"/>
        <a:ext cx="3166467" cy="1899880"/>
      </dsp:txXfrm>
    </dsp:sp>
    <dsp:sp modelId="{4FC961D6-96B4-4985-A6BA-1FFDD8C2D016}">
      <dsp:nvSpPr>
        <dsp:cNvPr id="0" name=""/>
        <dsp:cNvSpPr/>
      </dsp:nvSpPr>
      <dsp:spPr>
        <a:xfrm>
          <a:off x="3483114" y="471384"/>
          <a:ext cx="3166467" cy="1899880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b="1" kern="1200" dirty="0">
              <a:solidFill>
                <a:schemeClr val="tx1"/>
              </a:solidFill>
            </a:rPr>
            <a:t>Hepatitis B</a:t>
          </a:r>
        </a:p>
      </dsp:txBody>
      <dsp:txXfrm>
        <a:off x="3483114" y="471384"/>
        <a:ext cx="3166467" cy="1899880"/>
      </dsp:txXfrm>
    </dsp:sp>
    <dsp:sp modelId="{A662EA90-1450-43DE-AA0A-DD8B75D51DCA}">
      <dsp:nvSpPr>
        <dsp:cNvPr id="0" name=""/>
        <dsp:cNvSpPr/>
      </dsp:nvSpPr>
      <dsp:spPr>
        <a:xfrm>
          <a:off x="6966228" y="471384"/>
          <a:ext cx="3166467" cy="1899880"/>
        </a:xfrm>
        <a:prstGeom prst="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b="1" kern="1200">
              <a:solidFill>
                <a:schemeClr val="tx1"/>
              </a:solidFill>
            </a:rPr>
            <a:t>Hepatitis C</a:t>
          </a:r>
          <a:endParaRPr lang="en-US" sz="3800" b="1" kern="1200" dirty="0">
            <a:solidFill>
              <a:schemeClr val="tx1"/>
            </a:solidFill>
          </a:endParaRPr>
        </a:p>
      </dsp:txBody>
      <dsp:txXfrm>
        <a:off x="6966228" y="471384"/>
        <a:ext cx="3166467" cy="1899880"/>
      </dsp:txXfrm>
    </dsp:sp>
    <dsp:sp modelId="{D69BF5CA-1602-41C3-813E-3603F93B72C2}">
      <dsp:nvSpPr>
        <dsp:cNvPr id="0" name=""/>
        <dsp:cNvSpPr/>
      </dsp:nvSpPr>
      <dsp:spPr>
        <a:xfrm>
          <a:off x="0" y="2687911"/>
          <a:ext cx="3166467" cy="1899880"/>
        </a:xfrm>
        <a:prstGeom prst="rect">
          <a:avLst/>
        </a:prstGeom>
        <a:solidFill>
          <a:srgbClr val="E275E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b="1" kern="1200">
              <a:solidFill>
                <a:schemeClr val="tx1"/>
              </a:solidFill>
            </a:rPr>
            <a:t>Type 2 Diabetes</a:t>
          </a:r>
          <a:endParaRPr lang="en-US" sz="3800" b="1" kern="1200" dirty="0">
            <a:solidFill>
              <a:schemeClr val="tx1"/>
            </a:solidFill>
          </a:endParaRPr>
        </a:p>
      </dsp:txBody>
      <dsp:txXfrm>
        <a:off x="0" y="2687911"/>
        <a:ext cx="3166467" cy="1899880"/>
      </dsp:txXfrm>
    </dsp:sp>
    <dsp:sp modelId="{4D86AA99-543A-40A2-B014-4A5AEDF9BE77}">
      <dsp:nvSpPr>
        <dsp:cNvPr id="0" name=""/>
        <dsp:cNvSpPr/>
      </dsp:nvSpPr>
      <dsp:spPr>
        <a:xfrm>
          <a:off x="3483114" y="2687911"/>
          <a:ext cx="3166467" cy="1899880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b="1" kern="1200" dirty="0">
              <a:solidFill>
                <a:schemeClr val="tx1"/>
              </a:solidFill>
            </a:rPr>
            <a:t>Mutation of genes like RNASE L</a:t>
          </a:r>
        </a:p>
      </dsp:txBody>
      <dsp:txXfrm>
        <a:off x="3483114" y="2687911"/>
        <a:ext cx="3166467" cy="1899880"/>
      </dsp:txXfrm>
    </dsp:sp>
    <dsp:sp modelId="{B4B3B1B4-6965-4A7E-B595-94B64368742A}">
      <dsp:nvSpPr>
        <dsp:cNvPr id="0" name=""/>
        <dsp:cNvSpPr/>
      </dsp:nvSpPr>
      <dsp:spPr>
        <a:xfrm>
          <a:off x="6966228" y="2687911"/>
          <a:ext cx="3166467" cy="1899880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b="1" kern="1200" dirty="0">
              <a:solidFill>
                <a:schemeClr val="tx1"/>
              </a:solidFill>
            </a:rPr>
            <a:t>Cirrhosis of liver</a:t>
          </a:r>
        </a:p>
      </dsp:txBody>
      <dsp:txXfrm>
        <a:off x="6966228" y="2687911"/>
        <a:ext cx="3166467" cy="18998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F8AF25-AD21-47D5-96EA-040EBA4E17A3}">
      <dsp:nvSpPr>
        <dsp:cNvPr id="0" name=""/>
        <dsp:cNvSpPr/>
      </dsp:nvSpPr>
      <dsp:spPr>
        <a:xfrm>
          <a:off x="6743565" y="1069"/>
          <a:ext cx="1521416" cy="1014277"/>
        </a:xfrm>
        <a:prstGeom prst="roundRect">
          <a:avLst>
            <a:gd name="adj" fmla="val 10000"/>
          </a:avLst>
        </a:prstGeom>
        <a:solidFill>
          <a:srgbClr val="FFC000"/>
        </a:solidFill>
        <a:ln w="25400"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chemeClr val="tx1"/>
              </a:solidFill>
              <a:latin typeface="+mn-lt"/>
            </a:rPr>
            <a:t>Collection of Blood Sample</a:t>
          </a:r>
        </a:p>
      </dsp:txBody>
      <dsp:txXfrm>
        <a:off x="6773272" y="30776"/>
        <a:ext cx="1462002" cy="954863"/>
      </dsp:txXfrm>
    </dsp:sp>
    <dsp:sp modelId="{C5B67784-A589-443A-855C-77AB9E608C5C}">
      <dsp:nvSpPr>
        <dsp:cNvPr id="0" name=""/>
        <dsp:cNvSpPr/>
      </dsp:nvSpPr>
      <dsp:spPr>
        <a:xfrm>
          <a:off x="6020891" y="1015347"/>
          <a:ext cx="1483381" cy="405711"/>
        </a:xfrm>
        <a:custGeom>
          <a:avLst/>
          <a:gdLst/>
          <a:ahLst/>
          <a:cxnLst/>
          <a:rect l="0" t="0" r="0" b="0"/>
          <a:pathLst>
            <a:path>
              <a:moveTo>
                <a:pt x="1483381" y="0"/>
              </a:moveTo>
              <a:lnTo>
                <a:pt x="1483381" y="202855"/>
              </a:lnTo>
              <a:lnTo>
                <a:pt x="0" y="202855"/>
              </a:lnTo>
              <a:lnTo>
                <a:pt x="0" y="405711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77F8C1-53E3-40FA-B7C8-BCFD8F2EFEB8}">
      <dsp:nvSpPr>
        <dsp:cNvPr id="0" name=""/>
        <dsp:cNvSpPr/>
      </dsp:nvSpPr>
      <dsp:spPr>
        <a:xfrm>
          <a:off x="5260183" y="1421058"/>
          <a:ext cx="1521416" cy="1014277"/>
        </a:xfrm>
        <a:prstGeom prst="roundRect">
          <a:avLst>
            <a:gd name="adj" fmla="val 10000"/>
          </a:avLst>
        </a:prstGeom>
        <a:solidFill>
          <a:srgbClr val="92D050"/>
        </a:solidFill>
        <a:ln w="25400"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chemeClr val="tx1"/>
              </a:solidFill>
              <a:latin typeface="+mn-lt"/>
            </a:rPr>
            <a:t>DNA extraction</a:t>
          </a:r>
        </a:p>
      </dsp:txBody>
      <dsp:txXfrm>
        <a:off x="5289890" y="1450765"/>
        <a:ext cx="1462002" cy="954863"/>
      </dsp:txXfrm>
    </dsp:sp>
    <dsp:sp modelId="{7C28B5CB-E243-4FBB-A4B7-9EF9CE02E2F3}">
      <dsp:nvSpPr>
        <dsp:cNvPr id="0" name=""/>
        <dsp:cNvSpPr/>
      </dsp:nvSpPr>
      <dsp:spPr>
        <a:xfrm>
          <a:off x="5031970" y="2435336"/>
          <a:ext cx="988921" cy="405711"/>
        </a:xfrm>
        <a:custGeom>
          <a:avLst/>
          <a:gdLst/>
          <a:ahLst/>
          <a:cxnLst/>
          <a:rect l="0" t="0" r="0" b="0"/>
          <a:pathLst>
            <a:path>
              <a:moveTo>
                <a:pt x="988921" y="0"/>
              </a:moveTo>
              <a:lnTo>
                <a:pt x="988921" y="202855"/>
              </a:lnTo>
              <a:lnTo>
                <a:pt x="0" y="202855"/>
              </a:lnTo>
              <a:lnTo>
                <a:pt x="0" y="405711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1107E5-371C-4E10-95F1-B9701DF4AA4D}">
      <dsp:nvSpPr>
        <dsp:cNvPr id="0" name=""/>
        <dsp:cNvSpPr/>
      </dsp:nvSpPr>
      <dsp:spPr>
        <a:xfrm>
          <a:off x="4271262" y="2841047"/>
          <a:ext cx="1521416" cy="1014277"/>
        </a:xfrm>
        <a:prstGeom prst="roundRect">
          <a:avLst>
            <a:gd name="adj" fmla="val 10000"/>
          </a:avLst>
        </a:prstGeom>
        <a:solidFill>
          <a:srgbClr val="E37437"/>
        </a:solidFill>
        <a:ln w="25400"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chemeClr val="tx1"/>
              </a:solidFill>
              <a:latin typeface="+mn-lt"/>
            </a:rPr>
            <a:t>Amplification of ANK domain through PCR</a:t>
          </a:r>
        </a:p>
      </dsp:txBody>
      <dsp:txXfrm>
        <a:off x="4300969" y="2870754"/>
        <a:ext cx="1462002" cy="954863"/>
      </dsp:txXfrm>
    </dsp:sp>
    <dsp:sp modelId="{01D6B296-DF9E-45D0-98A2-62F93A601D10}">
      <dsp:nvSpPr>
        <dsp:cNvPr id="0" name=""/>
        <dsp:cNvSpPr/>
      </dsp:nvSpPr>
      <dsp:spPr>
        <a:xfrm>
          <a:off x="4986250" y="3855325"/>
          <a:ext cx="91440" cy="4057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5711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206F83-4BBC-461B-A22B-B09B197B16F0}">
      <dsp:nvSpPr>
        <dsp:cNvPr id="0" name=""/>
        <dsp:cNvSpPr/>
      </dsp:nvSpPr>
      <dsp:spPr>
        <a:xfrm>
          <a:off x="4271262" y="4261036"/>
          <a:ext cx="1521416" cy="1014277"/>
        </a:xfrm>
        <a:prstGeom prst="roundRect">
          <a:avLst>
            <a:gd name="adj" fmla="val 10000"/>
          </a:avLst>
        </a:prstGeom>
        <a:solidFill>
          <a:srgbClr val="00B0F0"/>
        </a:solidFill>
        <a:ln w="25400"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chemeClr val="tx1"/>
              </a:solidFill>
              <a:latin typeface="+mn-lt"/>
            </a:rPr>
            <a:t>Sequencing</a:t>
          </a:r>
        </a:p>
      </dsp:txBody>
      <dsp:txXfrm>
        <a:off x="4300969" y="4290743"/>
        <a:ext cx="1462002" cy="954863"/>
      </dsp:txXfrm>
    </dsp:sp>
    <dsp:sp modelId="{3F3E20F5-2C46-4684-AD08-17E8AEBCC8EE}">
      <dsp:nvSpPr>
        <dsp:cNvPr id="0" name=""/>
        <dsp:cNvSpPr/>
      </dsp:nvSpPr>
      <dsp:spPr>
        <a:xfrm>
          <a:off x="4986250" y="5275314"/>
          <a:ext cx="91440" cy="4057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5711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1ACA26-E1C7-42D6-90BB-2F61A1BE92B9}">
      <dsp:nvSpPr>
        <dsp:cNvPr id="0" name=""/>
        <dsp:cNvSpPr/>
      </dsp:nvSpPr>
      <dsp:spPr>
        <a:xfrm>
          <a:off x="4271262" y="5681025"/>
          <a:ext cx="1521416" cy="10142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25400"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chemeClr val="tx1"/>
              </a:solidFill>
              <a:latin typeface="+mn-lt"/>
            </a:rPr>
            <a:t>Detection of mutation </a:t>
          </a:r>
        </a:p>
      </dsp:txBody>
      <dsp:txXfrm>
        <a:off x="4300969" y="5710732"/>
        <a:ext cx="1462002" cy="954863"/>
      </dsp:txXfrm>
    </dsp:sp>
    <dsp:sp modelId="{3558BF30-2FB7-45C7-94CE-C4195493E83A}">
      <dsp:nvSpPr>
        <dsp:cNvPr id="0" name=""/>
        <dsp:cNvSpPr/>
      </dsp:nvSpPr>
      <dsp:spPr>
        <a:xfrm>
          <a:off x="6020891" y="2435336"/>
          <a:ext cx="988921" cy="4057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855"/>
              </a:lnTo>
              <a:lnTo>
                <a:pt x="988921" y="202855"/>
              </a:lnTo>
              <a:lnTo>
                <a:pt x="988921" y="405711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F3A9BD-48E5-43FF-BAA2-07F931408265}">
      <dsp:nvSpPr>
        <dsp:cNvPr id="0" name=""/>
        <dsp:cNvSpPr/>
      </dsp:nvSpPr>
      <dsp:spPr>
        <a:xfrm>
          <a:off x="6249104" y="2841047"/>
          <a:ext cx="1521416" cy="1014277"/>
        </a:xfrm>
        <a:prstGeom prst="roundRect">
          <a:avLst>
            <a:gd name="adj" fmla="val 10000"/>
          </a:avLst>
        </a:prstGeom>
        <a:solidFill>
          <a:srgbClr val="E37437"/>
        </a:solidFill>
        <a:ln w="25400"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chemeClr val="tx1"/>
              </a:solidFill>
              <a:latin typeface="+mn-lt"/>
            </a:rPr>
            <a:t>Amplification of RNASE domain through PCR </a:t>
          </a:r>
        </a:p>
      </dsp:txBody>
      <dsp:txXfrm>
        <a:off x="6278811" y="2870754"/>
        <a:ext cx="1462002" cy="954863"/>
      </dsp:txXfrm>
    </dsp:sp>
    <dsp:sp modelId="{3136CE5E-23C5-4A7C-AB10-6228DA2C1B8B}">
      <dsp:nvSpPr>
        <dsp:cNvPr id="0" name=""/>
        <dsp:cNvSpPr/>
      </dsp:nvSpPr>
      <dsp:spPr>
        <a:xfrm>
          <a:off x="6964093" y="3855325"/>
          <a:ext cx="91440" cy="4057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5711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6FB741-16E0-4D6A-9F22-BB15E479884E}">
      <dsp:nvSpPr>
        <dsp:cNvPr id="0" name=""/>
        <dsp:cNvSpPr/>
      </dsp:nvSpPr>
      <dsp:spPr>
        <a:xfrm>
          <a:off x="6249104" y="4261036"/>
          <a:ext cx="1521416" cy="1014277"/>
        </a:xfrm>
        <a:prstGeom prst="roundRect">
          <a:avLst>
            <a:gd name="adj" fmla="val 10000"/>
          </a:avLst>
        </a:prstGeom>
        <a:solidFill>
          <a:srgbClr val="00B0F0"/>
        </a:solidFill>
        <a:ln w="25400"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chemeClr val="tx1"/>
              </a:solidFill>
              <a:latin typeface="+mn-lt"/>
            </a:rPr>
            <a:t>Sequencing</a:t>
          </a:r>
        </a:p>
      </dsp:txBody>
      <dsp:txXfrm>
        <a:off x="6278811" y="4290743"/>
        <a:ext cx="1462002" cy="954863"/>
      </dsp:txXfrm>
    </dsp:sp>
    <dsp:sp modelId="{9377055C-0719-4CA6-834A-213B278B3B14}">
      <dsp:nvSpPr>
        <dsp:cNvPr id="0" name=""/>
        <dsp:cNvSpPr/>
      </dsp:nvSpPr>
      <dsp:spPr>
        <a:xfrm>
          <a:off x="6964093" y="5275314"/>
          <a:ext cx="91440" cy="4057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5711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A59C76-9C81-4711-9797-FF66721D14DA}">
      <dsp:nvSpPr>
        <dsp:cNvPr id="0" name=""/>
        <dsp:cNvSpPr/>
      </dsp:nvSpPr>
      <dsp:spPr>
        <a:xfrm>
          <a:off x="6249104" y="5681025"/>
          <a:ext cx="1521416" cy="10142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25400"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chemeClr val="tx1"/>
              </a:solidFill>
              <a:latin typeface="+mn-lt"/>
            </a:rPr>
            <a:t>Detection of mutation </a:t>
          </a:r>
        </a:p>
      </dsp:txBody>
      <dsp:txXfrm>
        <a:off x="6278811" y="5710732"/>
        <a:ext cx="1462002" cy="954863"/>
      </dsp:txXfrm>
    </dsp:sp>
    <dsp:sp modelId="{9DA72FD5-6656-4BE3-BFF1-485B00072377}">
      <dsp:nvSpPr>
        <dsp:cNvPr id="0" name=""/>
        <dsp:cNvSpPr/>
      </dsp:nvSpPr>
      <dsp:spPr>
        <a:xfrm>
          <a:off x="7504273" y="1015347"/>
          <a:ext cx="1483381" cy="4057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855"/>
              </a:lnTo>
              <a:lnTo>
                <a:pt x="1483381" y="202855"/>
              </a:lnTo>
              <a:lnTo>
                <a:pt x="1483381" y="405711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28C6DE-9F90-4878-80CC-91C8D4D8B435}">
      <dsp:nvSpPr>
        <dsp:cNvPr id="0" name=""/>
        <dsp:cNvSpPr/>
      </dsp:nvSpPr>
      <dsp:spPr>
        <a:xfrm>
          <a:off x="8226946" y="1421058"/>
          <a:ext cx="1521416" cy="1014277"/>
        </a:xfrm>
        <a:prstGeom prst="roundRect">
          <a:avLst>
            <a:gd name="adj" fmla="val 10000"/>
          </a:avLst>
        </a:prstGeom>
        <a:solidFill>
          <a:srgbClr val="92D050"/>
        </a:solidFill>
        <a:ln w="25400"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chemeClr val="tx1"/>
              </a:solidFill>
              <a:latin typeface="+mn-lt"/>
            </a:rPr>
            <a:t>RNA Extraction</a:t>
          </a:r>
        </a:p>
      </dsp:txBody>
      <dsp:txXfrm>
        <a:off x="8256653" y="1450765"/>
        <a:ext cx="1462002" cy="954863"/>
      </dsp:txXfrm>
    </dsp:sp>
    <dsp:sp modelId="{911F6F66-82BC-490A-A5E6-926CA0D054D5}">
      <dsp:nvSpPr>
        <dsp:cNvPr id="0" name=""/>
        <dsp:cNvSpPr/>
      </dsp:nvSpPr>
      <dsp:spPr>
        <a:xfrm>
          <a:off x="8941935" y="2435336"/>
          <a:ext cx="91440" cy="4057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5711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AB89DB-5687-4F35-9A63-E14692F97BC7}">
      <dsp:nvSpPr>
        <dsp:cNvPr id="0" name=""/>
        <dsp:cNvSpPr/>
      </dsp:nvSpPr>
      <dsp:spPr>
        <a:xfrm>
          <a:off x="8226946" y="2841047"/>
          <a:ext cx="1521416" cy="1014277"/>
        </a:xfrm>
        <a:prstGeom prst="roundRect">
          <a:avLst>
            <a:gd name="adj" fmla="val 10000"/>
          </a:avLst>
        </a:prstGeom>
        <a:solidFill>
          <a:srgbClr val="BECAA4"/>
        </a:solidFill>
        <a:ln w="25400"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chemeClr val="tx1"/>
              </a:solidFill>
              <a:latin typeface="+mn-lt"/>
            </a:rPr>
            <a:t>HCV viral load by </a:t>
          </a:r>
          <a:r>
            <a:rPr lang="en-US" sz="1400" b="1" kern="1200" dirty="0" err="1">
              <a:solidFill>
                <a:schemeClr val="tx1"/>
              </a:solidFill>
              <a:latin typeface="+mn-lt"/>
            </a:rPr>
            <a:t>qRT</a:t>
          </a:r>
          <a:r>
            <a:rPr lang="en-US" sz="1400" b="1" kern="1200" dirty="0">
              <a:solidFill>
                <a:schemeClr val="tx1"/>
              </a:solidFill>
              <a:latin typeface="+mn-lt"/>
            </a:rPr>
            <a:t> PCR</a:t>
          </a:r>
        </a:p>
      </dsp:txBody>
      <dsp:txXfrm>
        <a:off x="8256653" y="2870754"/>
        <a:ext cx="1462002" cy="954863"/>
      </dsp:txXfrm>
    </dsp:sp>
    <dsp:sp modelId="{E4DA881B-7B5E-433A-A324-F0F7DAB1FCA3}">
      <dsp:nvSpPr>
        <dsp:cNvPr id="0" name=""/>
        <dsp:cNvSpPr/>
      </dsp:nvSpPr>
      <dsp:spPr>
        <a:xfrm>
          <a:off x="8941935" y="3855325"/>
          <a:ext cx="91440" cy="4057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5711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5CB191-E65F-4065-A291-117C478B0311}">
      <dsp:nvSpPr>
        <dsp:cNvPr id="0" name=""/>
        <dsp:cNvSpPr/>
      </dsp:nvSpPr>
      <dsp:spPr>
        <a:xfrm>
          <a:off x="8226946" y="4261036"/>
          <a:ext cx="1521416" cy="1014277"/>
        </a:xfrm>
        <a:prstGeom prst="roundRect">
          <a:avLst>
            <a:gd name="adj" fmla="val 10000"/>
          </a:avLst>
        </a:prstGeom>
        <a:solidFill>
          <a:srgbClr val="9148C8"/>
        </a:solidFill>
        <a:ln w="25400"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chemeClr val="tx1"/>
              </a:solidFill>
              <a:latin typeface="+mn-lt"/>
            </a:rPr>
            <a:t>Statistically analyses</a:t>
          </a:r>
        </a:p>
      </dsp:txBody>
      <dsp:txXfrm>
        <a:off x="8256653" y="4290743"/>
        <a:ext cx="1462002" cy="9548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6CC821-1882-4FA6-929D-7CC8DAE7FCE2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CD01B-DCA9-4FAF-9EAB-63B8E2F1F8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531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DC618-3FEA-4DAC-BCA7-FAC5CF97B02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029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CD01B-DCA9-4FAF-9EAB-63B8E2F1F812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3068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5DAD2-6481-4EB7-8DC9-03DDD23377C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9498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377CFA-4FB9-4099-A166-BE60270CF87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981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CD01B-DCA9-4FAF-9EAB-63B8E2F1F812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54979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CD01B-DCA9-4FAF-9EAB-63B8E2F1F812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5934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CD01B-DCA9-4FAF-9EAB-63B8E2F1F812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185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CD01B-DCA9-4FAF-9EAB-63B8E2F1F812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164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A34B-C6EE-4167-8F0B-705DF2ECC928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303BE-9CFF-49AA-B859-F7AC3E46BF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27249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A34B-C6EE-4167-8F0B-705DF2ECC928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303BE-9CFF-49AA-B859-F7AC3E46BF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034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A34B-C6EE-4167-8F0B-705DF2ECC928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303BE-9CFF-49AA-B859-F7AC3E46BF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6144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A34B-C6EE-4167-8F0B-705DF2ECC928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303BE-9CFF-49AA-B859-F7AC3E46BF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961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A34B-C6EE-4167-8F0B-705DF2ECC928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303BE-9CFF-49AA-B859-F7AC3E46BF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265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A34B-C6EE-4167-8F0B-705DF2ECC928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303BE-9CFF-49AA-B859-F7AC3E46BF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875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A34B-C6EE-4167-8F0B-705DF2ECC928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303BE-9CFF-49AA-B859-F7AC3E46BF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87734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A34B-C6EE-4167-8F0B-705DF2ECC928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303BE-9CFF-49AA-B859-F7AC3E46BF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48894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A34B-C6EE-4167-8F0B-705DF2ECC928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303BE-9CFF-49AA-B859-F7AC3E46BF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706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A34B-C6EE-4167-8F0B-705DF2ECC928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303BE-9CFF-49AA-B859-F7AC3E46BF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761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FA34B-C6EE-4167-8F0B-705DF2ECC928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303BE-9CFF-49AA-B859-F7AC3E46BF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4893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FDCD428-3114-4E10-8A87-9E72C77F0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777CC-83F6-4AC9-A179-4007FCCF9B26}" type="datetimeFigureOut">
              <a:rPr lang="en-US"/>
              <a:pPr>
                <a:defRPr/>
              </a:pPr>
              <a:t>11/9/2021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192D396-E893-4E14-AD65-4EF515BD2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D318970-0F45-4DFE-99A5-782D53446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D8484-9429-466F-961F-8F49AA07EF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79671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4353B61-26CC-4C32-AE62-C3492F806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74D0C-7809-4932-AA99-6908BCF631FC}" type="datetimeFigureOut">
              <a:rPr lang="en-US"/>
              <a:pPr>
                <a:defRPr/>
              </a:pPr>
              <a:t>11/9/2021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75860AC-A8FE-4428-95C1-0014B09F2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4A33E8C-3313-4693-B063-B93D2FD61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6EE5-D85E-47D0-92FE-618EE58318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4765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503878D-D03B-4419-B497-C480A63A8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69900-4653-4B3B-8917-E985279CFCA3}" type="datetimeFigureOut">
              <a:rPr lang="en-US"/>
              <a:pPr>
                <a:defRPr/>
              </a:pPr>
              <a:t>11/9/2021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7800290-5609-4F3D-BC5A-9053ED786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5422739-DE7D-4FEB-BB0C-6C917DAAE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F844C-389A-439E-AD6C-3F3F0232CA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7001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DFE2F4CD-62E9-4C3B-BE04-4927DFDD0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F466C-F796-4198-9EF2-CB8B8B8A84DC}" type="datetimeFigureOut">
              <a:rPr lang="en-US"/>
              <a:pPr>
                <a:defRPr/>
              </a:pPr>
              <a:t>11/9/2021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C256786E-FDBB-4E1E-86C2-D26D46FC9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7D6EE6F7-FD91-4874-8A35-3E5491295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C1E76-68F5-4D10-A2A1-A8FA104B00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84483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B7B03EFE-81B3-4085-9AA7-EDA9F61BF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27D8E-4266-4C5B-933F-43A93987B229}" type="datetimeFigureOut">
              <a:rPr lang="en-US"/>
              <a:pPr>
                <a:defRPr/>
              </a:pPr>
              <a:t>11/9/2021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A23EAE11-3C11-4ED3-BB96-D0E1DA04D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A4470895-8296-47C5-B55C-6A4857E99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726ED-E209-418D-BCE0-6DD585F2F8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68725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xmlns="" id="{7ED0F730-EC3C-46DD-BE4F-5D4183BEE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A6D0D-AD26-4E68-BDC9-B4EE218C33D9}" type="datetimeFigureOut">
              <a:rPr lang="en-US"/>
              <a:pPr>
                <a:defRPr/>
              </a:pPr>
              <a:t>11/9/2021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C3DA9B3E-F57D-4277-9859-9443AEA71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A05FF15C-9732-4281-A26D-04BA96205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0C225-F105-424E-99A2-8F2459B4C6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27602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xmlns="" id="{D9B6C245-BA25-45B6-928A-AD8395378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0E5B6-0C6A-41DA-B75D-AB87364BEEF7}" type="datetimeFigureOut">
              <a:rPr lang="en-US"/>
              <a:pPr>
                <a:defRPr/>
              </a:pPr>
              <a:t>11/9/2021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xmlns="" id="{3BDB28F6-E20D-4347-BF72-7450CD8E6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F3DAE410-202E-41FE-8242-41374884E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25A86-74C9-4661-A77C-2820D7D61F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90480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7D3D632C-8FED-4E89-8B03-34FDCA3CB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D88C0-F8D0-43FB-AA36-35D4E9EF755C}" type="datetimeFigureOut">
              <a:rPr lang="en-US"/>
              <a:pPr>
                <a:defRPr/>
              </a:pPr>
              <a:t>11/9/2021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89EEAAE4-1754-49CE-8E85-37AE36FB5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B95B27EB-9474-48DA-9369-E848C1BD2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EFCFA-3659-4FCC-BAED-2202C77AC3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2131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FC718F3C-6A55-4E9E-8AAA-2BD416CE7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194CA-03FF-477E-9EBD-B016ECCC04DE}" type="datetimeFigureOut">
              <a:rPr lang="en-US"/>
              <a:pPr>
                <a:defRPr/>
              </a:pPr>
              <a:t>11/9/2021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D55A1018-B9EF-48C9-B231-C34F56B87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8679A672-04D4-4FD2-BB63-90DBBE7EC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B4D89-62C5-497A-9128-D2054A6E65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90242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ACCFA55-88F2-407A-B4DA-D25580F5C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B3C3E-0697-4C9B-8525-3C3BB2077717}" type="datetimeFigureOut">
              <a:rPr lang="en-US"/>
              <a:pPr>
                <a:defRPr/>
              </a:pPr>
              <a:t>11/9/2021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52305A1-E915-43F4-83D0-6B81A9771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F570E71-BE63-4C6B-B350-155D11C91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1AEF5-7278-4CDE-A51A-3EBB2C9EDE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34882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468A83F-3C05-4DE2-824A-335DAD91D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64415-180A-4D21-9589-FDBA29CC6806}" type="datetimeFigureOut">
              <a:rPr lang="en-US"/>
              <a:pPr>
                <a:defRPr/>
              </a:pPr>
              <a:t>11/9/2021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7BC8E41-B6A7-4942-AA2F-0407CEDA9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E1CDAC1-23E7-4187-A296-B8D03173A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98D7B-8402-4E09-AC6B-BDA225BE59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6324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FA34B-C6EE-4167-8F0B-705DF2ECC928}" type="datetimeFigureOut">
              <a:rPr lang="en-GB" smtClean="0"/>
              <a:pPr/>
              <a:t>09/11/2021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303BE-9CFF-49AA-B859-F7AC3E46BF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835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xmlns="" id="{0FCA6E78-AEDC-42A3-9A26-3373EB17064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8949" y="274638"/>
            <a:ext cx="1097410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xmlns="" id="{4F2D2C85-9767-4A79-8AFA-CD9B133FD99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8949" y="1600201"/>
            <a:ext cx="1097410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6A1F518-A4DA-4BB5-B781-772E3C90BE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8949" y="6356351"/>
            <a:ext cx="2846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63C890D-D55B-44C9-AC46-AD3EFD613273}" type="datetimeFigureOut">
              <a:rPr lang="en-US"/>
              <a:pPr>
                <a:defRPr/>
              </a:pPr>
              <a:t>11/9/2021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78763DE-3737-4047-B183-533BCA45A6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4949" y="6356351"/>
            <a:ext cx="3862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6BCDBAE-99E0-45AD-854F-FB26A1FC9A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6949" y="6356351"/>
            <a:ext cx="284610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A4BAD1D-9D0E-4CAB-A114-10774766B6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9379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13" Type="http://schemas.openxmlformats.org/officeDocument/2006/relationships/image" Target="../media/image24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8.png"/><Relationship Id="rId12" Type="http://schemas.openxmlformats.org/officeDocument/2006/relationships/image" Target="../media/image2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11" Type="http://schemas.openxmlformats.org/officeDocument/2006/relationships/image" Target="../media/image22.gif"/><Relationship Id="rId5" Type="http://schemas.openxmlformats.org/officeDocument/2006/relationships/diagramColors" Target="../diagrams/colors2.xml"/><Relationship Id="rId10" Type="http://schemas.openxmlformats.org/officeDocument/2006/relationships/image" Target="../media/image21.gif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0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EDB3445-DD90-4DC2-A0D6-B6CEF5693D62}"/>
              </a:ext>
            </a:extLst>
          </p:cNvPr>
          <p:cNvSpPr txBox="1"/>
          <p:nvPr/>
        </p:nvSpPr>
        <p:spPr>
          <a:xfrm>
            <a:off x="858982" y="386281"/>
            <a:ext cx="10390909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cs typeface="Times New Roman" pitchFamily="18" charset="0"/>
              </a:rPr>
              <a:t>Identification of Ankyrin Repeats Domain and RNASE Domain Mutations of RNASE-L in HCC and its correlation with HCV viral load 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9E9ADDE-D035-4FBC-9FA2-14C3FE0C8415}"/>
              </a:ext>
            </a:extLst>
          </p:cNvPr>
          <p:cNvSpPr txBox="1"/>
          <p:nvPr/>
        </p:nvSpPr>
        <p:spPr>
          <a:xfrm>
            <a:off x="3491346" y="4469637"/>
            <a:ext cx="5472546" cy="23698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ANUM LIAQUAT </a:t>
            </a:r>
            <a:r>
              <a:rPr lang="en-US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 </a:t>
            </a:r>
            <a:endParaRPr lang="en-US" sz="2800" b="1" i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M.Phil</a:t>
            </a:r>
            <a:r>
              <a:rPr lang="en-US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en-US" sz="2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Molecular </a:t>
            </a:r>
            <a:r>
              <a:rPr lang="en-US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Pathology,CHPE</a:t>
            </a:r>
            <a:endParaRPr lang="en-US" sz="2800" b="1" i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Lecturer ,Pathology,DIMC</a:t>
            </a:r>
            <a:endParaRPr kumimoji="0" lang="en-US" sz="2400" b="1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Institute of Biomedical Sciences</a:t>
            </a:r>
            <a:endParaRPr kumimoji="0" lang="en-US" sz="2400" b="1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DOW University of Health Sciences</a:t>
            </a:r>
            <a:r>
              <a:rPr kumimoji="0" lang="en-US" sz="2000" b="1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b="1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29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DB9B0E-12B9-4CA0-B6A5-4DCDA56D9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5049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16F112F-2D6F-42E8-896F-65ED20A9F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454" y="1488001"/>
            <a:ext cx="9604513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cs typeface="Times New Roman" panose="02020603050405020304" pitchFamily="18" charset="0"/>
              </a:rPr>
              <a:t>Introduction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cs typeface="Times New Roman" panose="02020603050405020304" pitchFamily="18" charset="0"/>
              </a:rPr>
              <a:t>Objectives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cs typeface="Times New Roman" panose="02020603050405020304" pitchFamily="18" charset="0"/>
              </a:rPr>
              <a:t>Research methodology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cs typeface="Times New Roman" panose="02020603050405020304" pitchFamily="18" charset="0"/>
              </a:rPr>
              <a:t>Results and Discussion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cs typeface="Times New Roman" panose="02020603050405020304" pitchFamily="18" charset="0"/>
              </a:rPr>
              <a:t>Conclusion </a:t>
            </a:r>
          </a:p>
          <a:p>
            <a:endParaRPr lang="en-US" sz="3200" dirty="0"/>
          </a:p>
        </p:txBody>
      </p:sp>
      <p:pic>
        <p:nvPicPr>
          <p:cNvPr id="4" name="Picture 2" descr="Image result for unity">
            <a:extLst>
              <a:ext uri="{FF2B5EF4-FFF2-40B4-BE49-F238E27FC236}">
                <a16:creationId xmlns:a16="http://schemas.microsoft.com/office/drawing/2014/main" xmlns="" id="{C15C0B59-7906-4F3F-B48D-F303FFBF07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2" b="7407"/>
          <a:stretch/>
        </p:blipFill>
        <p:spPr bwMode="auto">
          <a:xfrm>
            <a:off x="7821637" y="1983546"/>
            <a:ext cx="3305909" cy="2954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80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ED52D3-3875-4075-81B2-B5C9D2FC4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40" y="1200886"/>
            <a:ext cx="11576304" cy="914400"/>
          </a:xfrm>
        </p:spPr>
        <p:txBody>
          <a:bodyPr>
            <a:normAutofit/>
          </a:bodyPr>
          <a:lstStyle/>
          <a:p>
            <a:r>
              <a:rPr lang="en-GB" sz="4000" b="1" dirty="0">
                <a:latin typeface="Times New Roman" pitchFamily="18" charset="0"/>
                <a:cs typeface="Times New Roman" pitchFamily="18" charset="0"/>
              </a:rPr>
              <a:t>Hepatocellular Carcinoma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5B520F3B-CC41-4CD8-9701-56FEE5FAE93B}"/>
              </a:ext>
            </a:extLst>
          </p:cNvPr>
          <p:cNvSpPr txBox="1">
            <a:spLocks/>
          </p:cNvSpPr>
          <p:nvPr/>
        </p:nvSpPr>
        <p:spPr bwMode="black">
          <a:xfrm>
            <a:off x="328040" y="103827"/>
            <a:ext cx="11577484" cy="91440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GB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23913" y="2130244"/>
            <a:ext cx="7130438" cy="43920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Char char="§"/>
            </a:pPr>
            <a:r>
              <a:rPr lang="en-US" dirty="0">
                <a:cs typeface="Times New Roman" panose="02020603050405020304" pitchFamily="18" charset="0"/>
              </a:rPr>
              <a:t>Hepatocellular carcinoma (HCC) is a primary malignancy of the liver.</a:t>
            </a:r>
          </a:p>
          <a:p>
            <a:pPr algn="just">
              <a:buFont typeface="Wingdings" pitchFamily="2" charset="2"/>
              <a:buChar char="§"/>
            </a:pPr>
            <a:endParaRPr lang="en-US" dirty="0"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US" dirty="0">
                <a:cs typeface="Times New Roman" panose="02020603050405020304" pitchFamily="18" charset="0"/>
              </a:rPr>
              <a:t>Its occurs predominantly in patients with underlying chronic liver disease and cirrhosis.</a:t>
            </a:r>
          </a:p>
          <a:p>
            <a:pPr marL="0" indent="0" algn="just">
              <a:buNone/>
            </a:pPr>
            <a:endParaRPr lang="en-US" dirty="0"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US" dirty="0">
                <a:cs typeface="Times New Roman" panose="02020603050405020304" pitchFamily="18" charset="0"/>
              </a:rPr>
              <a:t>The incidence of HCC is highest in Asia and Africa.</a:t>
            </a:r>
          </a:p>
          <a:p>
            <a:pPr algn="just">
              <a:buFont typeface="Wingdings" pitchFamily="2" charset="2"/>
              <a:buChar char="§"/>
            </a:pPr>
            <a:endParaRPr lang="en-US" sz="1800" dirty="0"/>
          </a:p>
          <a:p>
            <a:pPr marL="0" indent="0" algn="just">
              <a:buNone/>
            </a:pPr>
            <a:endParaRPr lang="en-US" sz="1800" dirty="0"/>
          </a:p>
        </p:txBody>
      </p:sp>
      <p:pic>
        <p:nvPicPr>
          <p:cNvPr id="8" name="Picture 6" descr="Image result for hepatocellular carcinoma">
            <a:extLst>
              <a:ext uri="{FF2B5EF4-FFF2-40B4-BE49-F238E27FC236}">
                <a16:creationId xmlns:a16="http://schemas.microsoft.com/office/drawing/2014/main" xmlns="" id="{A50F94C5-87CD-45A4-8ED7-6793B6188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11208" t="4762" r="12433" b="5564"/>
          <a:stretch>
            <a:fillRect/>
          </a:stretch>
        </p:blipFill>
        <p:spPr bwMode="auto">
          <a:xfrm>
            <a:off x="7748842" y="2171700"/>
            <a:ext cx="4019245" cy="35754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0070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7862" y="1954925"/>
            <a:ext cx="6548438" cy="307926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Globally Half million new cases every year.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World wide mortality rate is 662,000.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The occurrence of HCC in Pakistan is 5.7% for men , 3.7% for women.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9CDFFD8-A7CB-4C47-8B9A-B657E1F959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625" y="2506070"/>
            <a:ext cx="3106018" cy="307926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169" descr="http://hamariweb.com/images/News/InternalImages/DUHS%2013-9.jpg">
            <a:extLst>
              <a:ext uri="{FF2B5EF4-FFF2-40B4-BE49-F238E27FC236}">
                <a16:creationId xmlns:a16="http://schemas.microsoft.com/office/drawing/2014/main" xmlns="" id="{5A4D80F0-C2BD-4682-BA07-31167ED60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9593" y="202809"/>
            <a:ext cx="12890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xmlns="" id="{2EA15BE7-44DC-46F3-B603-CE88789936A8}"/>
              </a:ext>
            </a:extLst>
          </p:cNvPr>
          <p:cNvSpPr txBox="1">
            <a:spLocks/>
          </p:cNvSpPr>
          <p:nvPr/>
        </p:nvSpPr>
        <p:spPr bwMode="black">
          <a:xfrm>
            <a:off x="253357" y="223837"/>
            <a:ext cx="11577484" cy="91440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HEPATOCELLULAR CARCINOMA</a:t>
            </a:r>
            <a:endParaRPr lang="en-GB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723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xmlns="" id="{1B45BC2D-525E-4A99-BA0F-AABF66F964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9032461"/>
              </p:ext>
            </p:extLst>
          </p:nvPr>
        </p:nvGraphicFramePr>
        <p:xfrm>
          <a:off x="1276204" y="1388353"/>
          <a:ext cx="10132696" cy="5059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xmlns="" id="{0D29015A-5C2F-4D32-AB9E-0C26B6F80CE4}"/>
              </a:ext>
            </a:extLst>
          </p:cNvPr>
          <p:cNvSpPr txBox="1">
            <a:spLocks/>
          </p:cNvSpPr>
          <p:nvPr/>
        </p:nvSpPr>
        <p:spPr bwMode="black">
          <a:xfrm>
            <a:off x="657224" y="672107"/>
            <a:ext cx="11075231" cy="91440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 Factors of HCC</a:t>
            </a:r>
            <a:endParaRPr lang="en-GB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11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8B4D6E01-7EE2-4580-A593-0A22000A51A0}"/>
              </a:ext>
            </a:extLst>
          </p:cNvPr>
          <p:cNvSpPr txBox="1">
            <a:spLocks/>
          </p:cNvSpPr>
          <p:nvPr/>
        </p:nvSpPr>
        <p:spPr>
          <a:xfrm>
            <a:off x="676655" y="2057401"/>
            <a:ext cx="7794019" cy="4092676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20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87552" y="1152078"/>
            <a:ext cx="7332345" cy="494626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dirty="0">
              <a:solidFill>
                <a:schemeClr val="tx1"/>
              </a:solidFill>
            </a:endParaRPr>
          </a:p>
          <a:p>
            <a:pPr indent="-274320">
              <a:lnSpc>
                <a:spcPct val="150000"/>
              </a:lnSpc>
              <a:defRPr/>
            </a:pPr>
            <a:r>
              <a:rPr lang="en-US" dirty="0">
                <a:cs typeface="Times New Roman" pitchFamily="18" charset="0"/>
              </a:rPr>
              <a:t>Worldwide, 1% of population infected with      HCV (WHO 2017)</a:t>
            </a:r>
          </a:p>
          <a:p>
            <a:pPr indent="-274320">
              <a:lnSpc>
                <a:spcPct val="150000"/>
              </a:lnSpc>
              <a:defRPr/>
            </a:pPr>
            <a:r>
              <a:rPr lang="en-US" dirty="0">
                <a:cs typeface="Calibri" pitchFamily="34" charset="0"/>
              </a:rPr>
              <a:t>HCV is found in 80% of the HCC cases</a:t>
            </a:r>
          </a:p>
          <a:p>
            <a:pPr indent="-274320">
              <a:lnSpc>
                <a:spcPct val="150000"/>
              </a:lnSpc>
              <a:defRPr/>
            </a:pPr>
            <a:r>
              <a:rPr lang="en-US" dirty="0"/>
              <a:t>Pakistan has high burden of Hepatitis C</a:t>
            </a:r>
          </a:p>
          <a:p>
            <a:pPr indent="-274320">
              <a:lnSpc>
                <a:spcPct val="150000"/>
              </a:lnSpc>
              <a:defRPr/>
            </a:pPr>
            <a:r>
              <a:rPr lang="en-US" dirty="0">
                <a:cs typeface="Times New Roman" pitchFamily="18" charset="0"/>
              </a:rPr>
              <a:t>Prevalence of HCV is about 6% in general   population of Pakistan</a:t>
            </a:r>
          </a:p>
          <a:p>
            <a:pPr algn="just">
              <a:buFont typeface="Wingdings" pitchFamily="2" charset="2"/>
              <a:buChar char="§"/>
            </a:pPr>
            <a:endParaRPr lang="en-US" dirty="0"/>
          </a:p>
          <a:p>
            <a:pPr lvl="0" algn="just">
              <a:buFont typeface="Wingdings" pitchFamily="2" charset="2"/>
              <a:buChar char="§"/>
            </a:pPr>
            <a:endParaRPr lang="en-US" dirty="0"/>
          </a:p>
        </p:txBody>
      </p:sp>
      <p:pic>
        <p:nvPicPr>
          <p:cNvPr id="1026" name="Picture 2" descr="Worldwide Prevalence">
            <a:extLst>
              <a:ext uri="{FF2B5EF4-FFF2-40B4-BE49-F238E27FC236}">
                <a16:creationId xmlns:a16="http://schemas.microsoft.com/office/drawing/2014/main" xmlns="" id="{D703D99E-5C57-4D85-9FCB-6C336D5B39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7" t="14445" r="11520" b="22610"/>
          <a:stretch/>
        </p:blipFill>
        <p:spPr bwMode="auto">
          <a:xfrm>
            <a:off x="7230794" y="1661010"/>
            <a:ext cx="4700414" cy="344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xmlns="" id="{4B994E3E-9AB9-4D73-9636-E0C9F69D3D3D}"/>
              </a:ext>
            </a:extLst>
          </p:cNvPr>
          <p:cNvSpPr txBox="1">
            <a:spLocks/>
          </p:cNvSpPr>
          <p:nvPr/>
        </p:nvSpPr>
        <p:spPr bwMode="black">
          <a:xfrm>
            <a:off x="353724" y="250723"/>
            <a:ext cx="11577484" cy="91440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400" b="1" dirty="0">
                <a:latin typeface="Times New Roman" pitchFamily="18" charset="0"/>
                <a:cs typeface="Times New Roman" pitchFamily="18" charset="0"/>
              </a:rPr>
              <a:t>Prevalence Of  </a:t>
            </a:r>
            <a:r>
              <a:rPr lang="en-GB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Hepatitis C Virus</a:t>
            </a:r>
            <a:endParaRPr lang="en-GB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99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8343" y="2590800"/>
            <a:ext cx="4470266" cy="34035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cs typeface="Calibri" pitchFamily="34" charset="0"/>
              </a:rPr>
              <a:t>Activation of</a:t>
            </a:r>
          </a:p>
          <a:p>
            <a:pPr marL="0" indent="0">
              <a:buNone/>
            </a:pPr>
            <a:endParaRPr lang="en-US" u="sng" dirty="0">
              <a:solidFill>
                <a:schemeClr val="tx1"/>
              </a:solidFill>
              <a:cs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 Natural killer (NK) cells </a:t>
            </a:r>
          </a:p>
          <a:p>
            <a:pPr>
              <a:buFont typeface="Wingdings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 Cytotoxic T lymphocytes</a:t>
            </a:r>
          </a:p>
          <a:p>
            <a:pPr>
              <a:buFont typeface="Wingdings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 Different cytokines</a:t>
            </a:r>
            <a:endParaRPr lang="en-US" dirty="0">
              <a:solidFill>
                <a:schemeClr val="tx1"/>
              </a:solidFill>
              <a:cs typeface="Calibri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968" y="3467928"/>
            <a:ext cx="3506664" cy="1854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3664" y="2633834"/>
            <a:ext cx="933450" cy="891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35219">
            <a:off x="7006719" y="3196966"/>
            <a:ext cx="1180414" cy="1126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2905">
            <a:off x="10356440" y="2654404"/>
            <a:ext cx="933450" cy="891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6281">
            <a:off x="9184706" y="2576858"/>
            <a:ext cx="865187" cy="891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22C39FD6-F0F5-4755-8730-5F33BDEE4185}"/>
              </a:ext>
            </a:extLst>
          </p:cNvPr>
          <p:cNvSpPr txBox="1">
            <a:spLocks/>
          </p:cNvSpPr>
          <p:nvPr/>
        </p:nvSpPr>
        <p:spPr bwMode="black">
          <a:xfrm>
            <a:off x="79784" y="103826"/>
            <a:ext cx="11948093" cy="155655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400" b="1" dirty="0">
                <a:latin typeface="Times New Roman" pitchFamily="18" charset="0"/>
                <a:cs typeface="Times New Roman" pitchFamily="18" charset="0"/>
              </a:rPr>
              <a:t>Cellular Immune Mechanism in HCV Infection:</a:t>
            </a:r>
          </a:p>
        </p:txBody>
      </p:sp>
    </p:spTree>
    <p:extLst>
      <p:ext uri="{BB962C8B-B14F-4D97-AF65-F5344CB8AC3E}">
        <p14:creationId xmlns:p14="http://schemas.microsoft.com/office/powerpoint/2010/main" val="1384126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775" y="1907935"/>
            <a:ext cx="7349930" cy="3549436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sz="3000" dirty="0"/>
              <a:t>Central role in initiating immune responses, especially antiviral and antitumor effects.</a:t>
            </a:r>
          </a:p>
          <a:p>
            <a:pPr algn="just">
              <a:buFont typeface="Wingdings" pitchFamily="2" charset="2"/>
              <a:buChar char="§"/>
            </a:pPr>
            <a:endParaRPr lang="en-US" sz="3000" dirty="0"/>
          </a:p>
          <a:p>
            <a:pPr algn="just">
              <a:buFont typeface="Wingdings" pitchFamily="2" charset="2"/>
              <a:buChar char="§"/>
            </a:pPr>
            <a:r>
              <a:rPr lang="en-US" sz="3000" dirty="0"/>
              <a:t>IFN triggers immune defense mechanism to eradicate pathogens.</a:t>
            </a:r>
          </a:p>
          <a:p>
            <a:pPr algn="just">
              <a:buFont typeface="Wingdings" pitchFamily="2" charset="2"/>
              <a:buChar char="§"/>
            </a:pPr>
            <a:endParaRPr lang="en-US" sz="3000" dirty="0"/>
          </a:p>
          <a:p>
            <a:pPr algn="just">
              <a:buFont typeface="Wingdings" pitchFamily="2" charset="2"/>
              <a:buChar char="§"/>
            </a:pPr>
            <a:r>
              <a:rPr lang="en-US" sz="3000" dirty="0"/>
              <a:t> IFN induced 2-5A, OAS-RNASE L pathway and eradicate viral infection</a:t>
            </a:r>
            <a:r>
              <a:rPr lang="en-US" dirty="0"/>
              <a:t>.</a:t>
            </a:r>
          </a:p>
        </p:txBody>
      </p:sp>
      <p:pic>
        <p:nvPicPr>
          <p:cNvPr id="1026" name="Picture 2" descr="Image result for INTERFERON">
            <a:extLst>
              <a:ext uri="{FF2B5EF4-FFF2-40B4-BE49-F238E27FC236}">
                <a16:creationId xmlns:a16="http://schemas.microsoft.com/office/drawing/2014/main" xmlns="" id="{60FCE739-9394-44F0-973E-70D15773B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6053" y="2123265"/>
            <a:ext cx="3981449" cy="311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xmlns="" id="{36AC27CF-53C2-4126-8092-7F6CFB4B3F64}"/>
              </a:ext>
            </a:extLst>
          </p:cNvPr>
          <p:cNvSpPr txBox="1">
            <a:spLocks/>
          </p:cNvSpPr>
          <p:nvPr/>
        </p:nvSpPr>
        <p:spPr bwMode="black">
          <a:xfrm>
            <a:off x="284498" y="394112"/>
            <a:ext cx="11623004" cy="91440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Interferon</a:t>
            </a:r>
            <a:endParaRPr lang="en-GB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382" y="4484146"/>
            <a:ext cx="10972800" cy="150729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Binding of 2-5A in the Ankyrin-region of RNase L 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Converts the enzyme from inactive to active dimers </a:t>
            </a:r>
          </a:p>
          <a:p>
            <a:pPr>
              <a:buFont typeface="Wingdings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Its activation, destroys all RNA within the cell (both cellular and viral)</a:t>
            </a:r>
          </a:p>
        </p:txBody>
      </p:sp>
      <p:sp>
        <p:nvSpPr>
          <p:cNvPr id="36" name="Rectangle 32"/>
          <p:cNvSpPr>
            <a:spLocks noChangeArrowheads="1"/>
          </p:cNvSpPr>
          <p:nvPr/>
        </p:nvSpPr>
        <p:spPr bwMode="auto">
          <a:xfrm>
            <a:off x="11582400" y="43934"/>
            <a:ext cx="609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71" name="Rectangle 78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D0E1D199-E3BF-48FB-A309-1329E0054849}"/>
              </a:ext>
            </a:extLst>
          </p:cNvPr>
          <p:cNvGrpSpPr/>
          <p:nvPr/>
        </p:nvGrpSpPr>
        <p:grpSpPr>
          <a:xfrm>
            <a:off x="328040" y="1187778"/>
            <a:ext cx="11257244" cy="3094964"/>
            <a:chOff x="328040" y="1187778"/>
            <a:chExt cx="11257244" cy="3094964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28" t="18739" r="1428" b="20305"/>
            <a:stretch/>
          </p:blipFill>
          <p:spPr bwMode="auto">
            <a:xfrm>
              <a:off x="328040" y="1724455"/>
              <a:ext cx="11257244" cy="21703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1517909" y="1206828"/>
              <a:ext cx="54499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Ankyrin Repeat Domain</a:t>
              </a:r>
              <a:endParaRPr lang="en-US" sz="3200" b="1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152644" y="1187778"/>
              <a:ext cx="345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RNASE Domain</a:t>
              </a:r>
              <a:endParaRPr lang="en-US" sz="3200" b="1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333197" y="3821077"/>
              <a:ext cx="19858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2-5 A binding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9C217DB-E8CC-4586-8BED-BA5E10C8EF56}"/>
              </a:ext>
            </a:extLst>
          </p:cNvPr>
          <p:cNvSpPr txBox="1"/>
          <p:nvPr/>
        </p:nvSpPr>
        <p:spPr>
          <a:xfrm>
            <a:off x="4205803" y="64828"/>
            <a:ext cx="406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RNASE L GENE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01333756-E564-4E7A-BA67-B90492CD838B}"/>
              </a:ext>
            </a:extLst>
          </p:cNvPr>
          <p:cNvSpPr txBox="1">
            <a:spLocks/>
          </p:cNvSpPr>
          <p:nvPr/>
        </p:nvSpPr>
        <p:spPr bwMode="black">
          <a:xfrm>
            <a:off x="328040" y="103827"/>
            <a:ext cx="11577484" cy="91440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RNASE L GENE</a:t>
            </a:r>
          </a:p>
          <a:p>
            <a:endParaRPr lang="en-GB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Documents and Settings\Anum\Desktop\F1.large 4.jpg"/>
          <p:cNvPicPr>
            <a:picLocks noChangeAspect="1" noChangeArrowheads="1"/>
          </p:cNvPicPr>
          <p:nvPr/>
        </p:nvPicPr>
        <p:blipFill>
          <a:blip r:embed="rId2" cstate="print"/>
          <a:srcRect l="3913" t="1977" b="30366"/>
          <a:stretch>
            <a:fillRect/>
          </a:stretch>
        </p:blipFill>
        <p:spPr bwMode="auto">
          <a:xfrm>
            <a:off x="1385888" y="400050"/>
            <a:ext cx="9201150" cy="5972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9914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066" y="1775711"/>
            <a:ext cx="7437120" cy="2862977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RNASE L has known antiviral, antiapoptotic and anti-proliferative activity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Different groups have investigated mutation/s  of RNASE L  gene in different cancers including breast, prostate, cervical, head and neck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6AF9251F-40C7-4E07-8C51-A8E84F4821AC}"/>
              </a:ext>
            </a:extLst>
          </p:cNvPr>
          <p:cNvSpPr txBox="1">
            <a:spLocks/>
          </p:cNvSpPr>
          <p:nvPr/>
        </p:nvSpPr>
        <p:spPr bwMode="black">
          <a:xfrm>
            <a:off x="291222" y="226857"/>
            <a:ext cx="11577484" cy="91440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Rationale</a:t>
            </a:r>
            <a:endParaRPr lang="en-GB" sz="4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Image result for globe with virus">
            <a:extLst>
              <a:ext uri="{FF2B5EF4-FFF2-40B4-BE49-F238E27FC236}">
                <a16:creationId xmlns:a16="http://schemas.microsoft.com/office/drawing/2014/main" xmlns="" id="{47064EF1-9D2F-4432-89DB-5AA66EB8D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043" y="1277993"/>
            <a:ext cx="2533620" cy="1649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07C4C4BC-33F6-403B-8DE8-FBDAA086EE1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77909" y="3064311"/>
            <a:ext cx="2730567" cy="16495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6273299F-D5BE-445C-BE4A-816D0618E3E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13493" r="12119" b="16226"/>
          <a:stretch/>
        </p:blipFill>
        <p:spPr>
          <a:xfrm>
            <a:off x="7758186" y="4638688"/>
            <a:ext cx="2970011" cy="177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0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ABED9FD-B7B4-4F06-B3EF-8A6FF7402DF0}"/>
              </a:ext>
            </a:extLst>
          </p:cNvPr>
          <p:cNvSpPr/>
          <p:nvPr/>
        </p:nvSpPr>
        <p:spPr>
          <a:xfrm>
            <a:off x="624841" y="1261198"/>
            <a:ext cx="7814865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4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To determine mutational analyses of RNASE  L 2,5A binding ANK  and RNASE L RNASE domains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To determine  HCV viral load in  HCC</a:t>
            </a:r>
          </a:p>
          <a:p>
            <a:endParaRPr lang="en-GB" sz="4400" dirty="0">
              <a:latin typeface="Times New Roman" pitchFamily="18" charset="0"/>
              <a:cs typeface="Times New Roman" pitchFamily="18" charset="0"/>
            </a:endParaRPr>
          </a:p>
          <a:p>
            <a:endParaRPr lang="en-GB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6AF9251F-40C7-4E07-8C51-A8E84F4821AC}"/>
              </a:ext>
            </a:extLst>
          </p:cNvPr>
          <p:cNvSpPr txBox="1">
            <a:spLocks/>
          </p:cNvSpPr>
          <p:nvPr/>
        </p:nvSpPr>
        <p:spPr bwMode="black">
          <a:xfrm>
            <a:off x="291222" y="226857"/>
            <a:ext cx="11577484" cy="91440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OBJECTIVES</a:t>
            </a:r>
            <a:endParaRPr lang="en-GB" sz="4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xmlns="" id="{53DA2446-EF40-4CB7-8BF6-62B886CB6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36"/>
          <a:stretch>
            <a:fillRect/>
          </a:stretch>
        </p:blipFill>
        <p:spPr bwMode="auto">
          <a:xfrm>
            <a:off x="8439706" y="1900191"/>
            <a:ext cx="34290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992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xmlns="" id="{33899E0B-3278-4B9E-B198-167C9721F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632" y="311944"/>
            <a:ext cx="9921875" cy="1036638"/>
          </a:xfrm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27BC60-74CB-4695-8372-53D23E0C3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725" y="1507763"/>
            <a:ext cx="5502275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en-US" sz="2800" b="1" dirty="0">
                <a:cs typeface="Times New Roman" panose="02020603050405020304" pitchFamily="18" charset="0"/>
              </a:rPr>
              <a:t>Research setting:</a:t>
            </a:r>
          </a:p>
          <a:p>
            <a:pPr marL="344488" indent="0">
              <a:buNone/>
              <a:defRPr/>
            </a:pPr>
            <a:r>
              <a:rPr lang="en-US" sz="2400" dirty="0">
                <a:cs typeface="Times New Roman" panose="02020603050405020304" pitchFamily="18" charset="0"/>
              </a:rPr>
              <a:t>Molecular Pathology, DDRRL and National Institute of Liver &amp; Gastro Intestinal Diseases (NILGID), Dow University of Health Sciences </a:t>
            </a:r>
          </a:p>
          <a:p>
            <a:pPr marL="0" indent="0">
              <a:buNone/>
              <a:defRPr/>
            </a:pPr>
            <a:endParaRPr lang="en-US" sz="2800" b="1" dirty="0"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sz="2800" b="1" dirty="0">
                <a:cs typeface="Times New Roman" panose="02020603050405020304" pitchFamily="18" charset="0"/>
              </a:rPr>
              <a:t>Research design:</a:t>
            </a:r>
          </a:p>
          <a:p>
            <a:pPr marL="0" indent="344488">
              <a:buNone/>
              <a:defRPr/>
            </a:pPr>
            <a:r>
              <a:rPr lang="en-US" sz="2400" dirty="0">
                <a:cs typeface="Times New Roman" panose="02020603050405020304" pitchFamily="18" charset="0"/>
              </a:rPr>
              <a:t>Cross sectional</a:t>
            </a:r>
          </a:p>
          <a:p>
            <a:pPr>
              <a:buFont typeface="Arial" charset="0"/>
              <a:buChar char="•"/>
              <a:defRPr/>
            </a:pPr>
            <a:endParaRPr lang="en-US" sz="2400" dirty="0"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dirty="0"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2400" dirty="0"/>
          </a:p>
        </p:txBody>
      </p:sp>
      <p:pic>
        <p:nvPicPr>
          <p:cNvPr id="18436" name="Picture 169" descr="http://hamariweb.com/images/News/InternalImages/DUHS%2013-9.jpg">
            <a:extLst>
              <a:ext uri="{FF2B5EF4-FFF2-40B4-BE49-F238E27FC236}">
                <a16:creationId xmlns:a16="http://schemas.microsoft.com/office/drawing/2014/main" xmlns="" id="{70C7E7F2-CDA7-4205-B2F2-416366624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401" y="296863"/>
            <a:ext cx="1287463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Content Placeholder 2">
            <a:extLst>
              <a:ext uri="{FF2B5EF4-FFF2-40B4-BE49-F238E27FC236}">
                <a16:creationId xmlns:a16="http://schemas.microsoft.com/office/drawing/2014/main" xmlns="" id="{8C6B9E1E-95C2-4968-88BF-D88BA8F6FCAB}"/>
              </a:ext>
            </a:extLst>
          </p:cNvPr>
          <p:cNvSpPr txBox="1">
            <a:spLocks/>
          </p:cNvSpPr>
          <p:nvPr/>
        </p:nvSpPr>
        <p:spPr bwMode="auto">
          <a:xfrm>
            <a:off x="6248401" y="1600201"/>
            <a:ext cx="579119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0" fontAlgn="base" hangingPunct="0"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b="1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Inclusion Criteria</a:t>
            </a:r>
            <a:endParaRPr lang="en-US" altLang="en-US" sz="2800" dirty="0">
              <a:solidFill>
                <a:prstClr val="black"/>
              </a:solidFill>
              <a:latin typeface="+mn-lt"/>
              <a:cs typeface="Times New Roman" panose="02020603050405020304" pitchFamily="18" charset="0"/>
            </a:endParaRPr>
          </a:p>
          <a:p>
            <a:pPr defTabSz="914400" eaLnBrk="0" fontAlgn="base" hangingPunct="0">
              <a:spcAft>
                <a:spcPct val="0"/>
              </a:spcAft>
            </a:pPr>
            <a:r>
              <a:rPr lang="en-US" sz="2400" dirty="0">
                <a:latin typeface="+mn-lt"/>
                <a:cs typeface="Times New Roman" panose="02020603050405020304" pitchFamily="18" charset="0"/>
              </a:rPr>
              <a:t>Diagnosed patients with HCC with HCV</a:t>
            </a:r>
            <a:endParaRPr lang="en-US" altLang="en-US" sz="2400" dirty="0">
              <a:solidFill>
                <a:prstClr val="black"/>
              </a:solidFill>
              <a:latin typeface="+mn-lt"/>
              <a:cs typeface="Times New Roman" panose="02020603050405020304" pitchFamily="18" charset="0"/>
            </a:endParaRPr>
          </a:p>
          <a:p>
            <a:pPr defTabSz="914400" eaLnBrk="0" fontAlgn="base" hangingPunct="0">
              <a:spcAft>
                <a:spcPct val="0"/>
              </a:spcAft>
            </a:pPr>
            <a:r>
              <a:rPr lang="en-US" sz="2400" dirty="0">
                <a:latin typeface="+mn-lt"/>
                <a:cs typeface="Times New Roman" panose="02020603050405020304" pitchFamily="18" charset="0"/>
              </a:rPr>
              <a:t>Only HCV diagnosed patients</a:t>
            </a:r>
            <a:endParaRPr lang="en-US" altLang="en-US" sz="2400" dirty="0">
              <a:solidFill>
                <a:prstClr val="black"/>
              </a:solidFill>
              <a:latin typeface="+mn-lt"/>
              <a:cs typeface="Times New Roman" panose="02020603050405020304" pitchFamily="18" charset="0"/>
            </a:endParaRPr>
          </a:p>
          <a:p>
            <a:pPr defTabSz="914400" eaLnBrk="0" fontAlgn="base" hangingPunct="0">
              <a:spcAft>
                <a:spcPct val="0"/>
              </a:spcAft>
            </a:pPr>
            <a:endParaRPr lang="en-US" altLang="en-US" sz="2400" dirty="0">
              <a:solidFill>
                <a:prstClr val="black"/>
              </a:solidFill>
              <a:latin typeface="+mn-lt"/>
              <a:cs typeface="Times New Roman" panose="02020603050405020304" pitchFamily="18" charset="0"/>
            </a:endParaRPr>
          </a:p>
          <a:p>
            <a:pPr defTabSz="914400" eaLnBrk="0" fontAlgn="base" hangingPunct="0"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Exclusion Criteria</a:t>
            </a:r>
            <a:endParaRPr lang="en-US" altLang="en-US" sz="2800" dirty="0">
              <a:solidFill>
                <a:prstClr val="black"/>
              </a:solidFill>
              <a:latin typeface="+mn-lt"/>
              <a:cs typeface="Times New Roman" panose="02020603050405020304" pitchFamily="18" charset="0"/>
            </a:endParaRPr>
          </a:p>
          <a:p>
            <a:pPr defTabSz="914400" eaLnBrk="0" fontAlgn="base" hangingPunct="0">
              <a:spcAft>
                <a:spcPct val="0"/>
              </a:spcAft>
            </a:pPr>
            <a:r>
              <a:rPr lang="en-US" altLang="en-US" sz="2400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Co infection HBV with HCV</a:t>
            </a:r>
          </a:p>
          <a:p>
            <a:pPr defTabSz="914400" eaLnBrk="0" fontAlgn="base" hangingPunct="0">
              <a:spcAft>
                <a:spcPct val="0"/>
              </a:spcAft>
            </a:pPr>
            <a:r>
              <a:rPr lang="en-US" altLang="en-US" sz="2400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Triple Infection HBV, HDV and HCV</a:t>
            </a:r>
          </a:p>
          <a:p>
            <a:pPr marL="0" indent="0" defTabSz="914400" eaLnBrk="0" fontAlgn="base" hangingPunct="0">
              <a:spcAft>
                <a:spcPct val="0"/>
              </a:spcAft>
              <a:buNone/>
            </a:pPr>
            <a:endParaRPr lang="en-US" altLang="en-US" sz="2400" dirty="0">
              <a:solidFill>
                <a:prstClr val="black"/>
              </a:solidFill>
              <a:latin typeface="+mn-lt"/>
              <a:cs typeface="Times New Roman" panose="02020603050405020304" pitchFamily="18" charset="0"/>
            </a:endParaRPr>
          </a:p>
          <a:p>
            <a:pPr defTabSz="914400" eaLnBrk="0" fontAlgn="base" hangingPunct="0">
              <a:spcAft>
                <a:spcPct val="0"/>
              </a:spcAft>
            </a:pPr>
            <a:endParaRPr lang="en-US" altLang="en-US" sz="2400" dirty="0">
              <a:solidFill>
                <a:prstClr val="black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E2B06FF1-29F7-4B71-A6EE-7236DF073D1D}"/>
              </a:ext>
            </a:extLst>
          </p:cNvPr>
          <p:cNvSpPr txBox="1">
            <a:spLocks/>
          </p:cNvSpPr>
          <p:nvPr/>
        </p:nvSpPr>
        <p:spPr bwMode="black">
          <a:xfrm>
            <a:off x="381957" y="152763"/>
            <a:ext cx="11576304" cy="91440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METHODOLOGY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xmlns="" id="{B8C5699E-9040-4B01-B70A-FE92AB92D8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5132780"/>
              </p:ext>
            </p:extLst>
          </p:nvPr>
        </p:nvGraphicFramePr>
        <p:xfrm>
          <a:off x="-1641945" y="67237"/>
          <a:ext cx="14019626" cy="66963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itle 10">
            <a:extLst>
              <a:ext uri="{FF2B5EF4-FFF2-40B4-BE49-F238E27FC236}">
                <a16:creationId xmlns:a16="http://schemas.microsoft.com/office/drawing/2014/main" xmlns="" id="{1F779092-D40D-4F35-ACB5-F7EF8AAC3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405" y="194733"/>
            <a:ext cx="10772775" cy="1658198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endParaRPr lang="en-GB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F8287969-7264-413D-8A75-A775E48BF88E}"/>
              </a:ext>
            </a:extLst>
          </p:cNvPr>
          <p:cNvGrpSpPr/>
          <p:nvPr/>
        </p:nvGrpSpPr>
        <p:grpSpPr>
          <a:xfrm>
            <a:off x="8343575" y="194733"/>
            <a:ext cx="3552608" cy="2840182"/>
            <a:chOff x="8401804" y="1798713"/>
            <a:chExt cx="3552608" cy="284018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xmlns="" id="{46F1BD95-5598-47C3-9B7B-3F9177865ED6}"/>
                </a:ext>
              </a:extLst>
            </p:cNvPr>
            <p:cNvSpPr/>
            <p:nvPr/>
          </p:nvSpPr>
          <p:spPr>
            <a:xfrm>
              <a:off x="8401807" y="1798713"/>
              <a:ext cx="3552605" cy="284018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xmlns="" id="{39E7548E-5331-47E8-9DFF-703C9F7A6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75028" y="2507421"/>
              <a:ext cx="3406161" cy="2084208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A6F620D1-57AD-461B-BB05-0EF14906FE4E}"/>
                </a:ext>
              </a:extLst>
            </p:cNvPr>
            <p:cNvSpPr txBox="1"/>
            <p:nvPr/>
          </p:nvSpPr>
          <p:spPr>
            <a:xfrm>
              <a:off x="8401804" y="1915308"/>
              <a:ext cx="34793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Sample was collected from patients</a:t>
              </a:r>
              <a:endParaRPr lang="en-GB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20552979-1949-4FD6-B287-B13BDB81EF43}"/>
              </a:ext>
            </a:extLst>
          </p:cNvPr>
          <p:cNvGrpSpPr/>
          <p:nvPr/>
        </p:nvGrpSpPr>
        <p:grpSpPr>
          <a:xfrm>
            <a:off x="8343573" y="176825"/>
            <a:ext cx="3664089" cy="2840182"/>
            <a:chOff x="4488407" y="3844262"/>
            <a:chExt cx="3664089" cy="284018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DF73931D-B150-41F1-A1C0-67D00A7BFF35}"/>
                </a:ext>
              </a:extLst>
            </p:cNvPr>
            <p:cNvGrpSpPr/>
            <p:nvPr/>
          </p:nvGrpSpPr>
          <p:grpSpPr>
            <a:xfrm>
              <a:off x="4488407" y="3844262"/>
              <a:ext cx="3664089" cy="2840182"/>
              <a:chOff x="4446844" y="2378355"/>
              <a:chExt cx="3664089" cy="2840182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="" id="{80EEAC4A-4B6C-4FC0-94EB-685469B05B74}"/>
                  </a:ext>
                </a:extLst>
              </p:cNvPr>
              <p:cNvSpPr/>
              <p:nvPr/>
            </p:nvSpPr>
            <p:spPr>
              <a:xfrm>
                <a:off x="4446844" y="2378355"/>
                <a:ext cx="3552605" cy="2840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27E9239D-CBD3-4157-BBEE-F1CD4D9798A6}"/>
                  </a:ext>
                </a:extLst>
              </p:cNvPr>
              <p:cNvSpPr txBox="1"/>
              <p:nvPr/>
            </p:nvSpPr>
            <p:spPr>
              <a:xfrm>
                <a:off x="4631550" y="2555871"/>
                <a:ext cx="34793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DNA extraction was performed</a:t>
                </a:r>
                <a:endParaRPr lang="en-GB" dirty="0"/>
              </a:p>
            </p:txBody>
          </p:sp>
        </p:grpSp>
        <p:pic>
          <p:nvPicPr>
            <p:cNvPr id="1028" name="Picture 4" descr="Related image">
              <a:extLst>
                <a:ext uri="{FF2B5EF4-FFF2-40B4-BE49-F238E27FC236}">
                  <a16:creationId xmlns:a16="http://schemas.microsoft.com/office/drawing/2014/main" xmlns="" id="{6039E71B-C5B6-4912-A0BC-AF4C2C77ED6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2" t="59859" r="2527" b="4757"/>
            <a:stretch/>
          </p:blipFill>
          <p:spPr bwMode="auto">
            <a:xfrm>
              <a:off x="4634849" y="4568625"/>
              <a:ext cx="3479384" cy="1999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2C04ED38-15A8-4FB6-9E9A-4977D49783D2}"/>
              </a:ext>
            </a:extLst>
          </p:cNvPr>
          <p:cNvGrpSpPr/>
          <p:nvPr/>
        </p:nvGrpSpPr>
        <p:grpSpPr>
          <a:xfrm>
            <a:off x="8325265" y="148833"/>
            <a:ext cx="3589220" cy="2886081"/>
            <a:chOff x="12393755" y="101568"/>
            <a:chExt cx="3589220" cy="2886081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xmlns="" id="{F947FA54-2296-4A6E-B92C-041EBE2B8E3D}"/>
                </a:ext>
              </a:extLst>
            </p:cNvPr>
            <p:cNvGrpSpPr/>
            <p:nvPr/>
          </p:nvGrpSpPr>
          <p:grpSpPr>
            <a:xfrm>
              <a:off x="12393755" y="101568"/>
              <a:ext cx="3552608" cy="2886081"/>
              <a:chOff x="8401804" y="1752814"/>
              <a:chExt cx="3552608" cy="2886081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9B7ACFAB-9569-4164-97EA-704DD99CA863}"/>
                  </a:ext>
                </a:extLst>
              </p:cNvPr>
              <p:cNvSpPr/>
              <p:nvPr/>
            </p:nvSpPr>
            <p:spPr>
              <a:xfrm>
                <a:off x="8401807" y="1798713"/>
                <a:ext cx="3552605" cy="2840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6E6AF4FD-FA89-469C-94AD-021AEFF145A0}"/>
                  </a:ext>
                </a:extLst>
              </p:cNvPr>
              <p:cNvSpPr txBox="1"/>
              <p:nvPr/>
            </p:nvSpPr>
            <p:spPr>
              <a:xfrm>
                <a:off x="8401804" y="1752814"/>
                <a:ext cx="347938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Amplification of ANK domain </a:t>
                </a:r>
                <a:r>
                  <a:rPr lang="en-US" dirty="0" err="1"/>
                  <a:t>andRNASE</a:t>
                </a:r>
                <a:r>
                  <a:rPr lang="en-US" dirty="0"/>
                  <a:t> domain through PCR</a:t>
                </a:r>
              </a:p>
            </p:txBody>
          </p:sp>
        </p:grpSp>
        <p:pic>
          <p:nvPicPr>
            <p:cNvPr id="1030" name="Picture 6" descr="Image result for dna amplification using pcr">
              <a:extLst>
                <a:ext uri="{FF2B5EF4-FFF2-40B4-BE49-F238E27FC236}">
                  <a16:creationId xmlns:a16="http://schemas.microsoft.com/office/drawing/2014/main" xmlns="" id="{8D039962-048E-4256-A7E8-588DCC8B15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50906" y="841025"/>
              <a:ext cx="1743838" cy="21016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AE5126C0-8FC6-4214-A92B-4EC62E04F34B}"/>
                </a:ext>
              </a:extLst>
            </p:cNvPr>
            <p:cNvSpPr txBox="1"/>
            <p:nvPr/>
          </p:nvSpPr>
          <p:spPr>
            <a:xfrm>
              <a:off x="14194744" y="841025"/>
              <a:ext cx="1788231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ARD-F  5 CGAAGATGTTGACCTGGTCC-3’     302 </a:t>
              </a:r>
              <a:r>
                <a:rPr lang="en-US" sz="800" dirty="0" err="1"/>
                <a:t>bp</a:t>
              </a:r>
              <a:endParaRPr lang="en-US" sz="800" dirty="0"/>
            </a:p>
            <a:p>
              <a:r>
                <a:rPr lang="en-US" sz="800" dirty="0"/>
                <a:t>ARD-R 5’- CATACACAGCGGCTTCCATG -3’</a:t>
              </a:r>
            </a:p>
            <a:p>
              <a:endParaRPr lang="en-US" sz="800" dirty="0"/>
            </a:p>
            <a:p>
              <a:r>
                <a:rPr lang="en-US" sz="800" dirty="0"/>
                <a:t>RN1-F 5`-GATTTATTTTGTGTTGCTACCAC-3`   208bp</a:t>
              </a:r>
            </a:p>
            <a:p>
              <a:r>
                <a:rPr lang="en-US" sz="800" dirty="0"/>
                <a:t> RN1-R 5`-GTAGGAATGAAAACAATACTTAC-3`</a:t>
              </a:r>
            </a:p>
            <a:p>
              <a:endParaRPr lang="en-US" sz="800" dirty="0"/>
            </a:p>
            <a:p>
              <a:r>
                <a:rPr lang="en-US" sz="800" dirty="0"/>
                <a:t>RN1-R 5`-GTAGGAATGAAAACAATACTTAC-3</a:t>
              </a:r>
            </a:p>
            <a:p>
              <a:r>
                <a:rPr lang="en-US" sz="800" dirty="0"/>
                <a:t>RN2-F5`- GGCCATATGCTGTGAAGCGG-3      404bp</a:t>
              </a:r>
              <a:endParaRPr lang="en-GB" sz="800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A5AFCA30-CE9F-4EE7-A2B8-12173F8AFF7E}"/>
              </a:ext>
            </a:extLst>
          </p:cNvPr>
          <p:cNvGrpSpPr/>
          <p:nvPr/>
        </p:nvGrpSpPr>
        <p:grpSpPr>
          <a:xfrm>
            <a:off x="8334416" y="138411"/>
            <a:ext cx="3552608" cy="2886081"/>
            <a:chOff x="12456168" y="3636219"/>
            <a:chExt cx="3552608" cy="2886081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xmlns="" id="{A4124C60-0C72-4EDB-ADA5-2E0771DA7864}"/>
                </a:ext>
              </a:extLst>
            </p:cNvPr>
            <p:cNvGrpSpPr/>
            <p:nvPr/>
          </p:nvGrpSpPr>
          <p:grpSpPr>
            <a:xfrm>
              <a:off x="12456168" y="3636219"/>
              <a:ext cx="3552608" cy="2886081"/>
              <a:chOff x="8401804" y="1752814"/>
              <a:chExt cx="3552608" cy="2886081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xmlns="" id="{073E6D1B-660F-49DD-A379-22A4B2B31148}"/>
                  </a:ext>
                </a:extLst>
              </p:cNvPr>
              <p:cNvSpPr/>
              <p:nvPr/>
            </p:nvSpPr>
            <p:spPr>
              <a:xfrm>
                <a:off x="8401807" y="1798713"/>
                <a:ext cx="3552605" cy="2840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64AA70C8-B4B9-45F5-A1D6-6F86181EAB81}"/>
                  </a:ext>
                </a:extLst>
              </p:cNvPr>
              <p:cNvSpPr txBox="1"/>
              <p:nvPr/>
            </p:nvSpPr>
            <p:spPr>
              <a:xfrm>
                <a:off x="8401804" y="1752814"/>
                <a:ext cx="347938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DNA Sequencing and mutation analyses of ANK and RNASE domain</a:t>
                </a:r>
              </a:p>
            </p:txBody>
          </p:sp>
        </p:grpSp>
        <p:pic>
          <p:nvPicPr>
            <p:cNvPr id="1032" name="Picture 8" descr="Image result for sequencing">
              <a:extLst>
                <a:ext uri="{FF2B5EF4-FFF2-40B4-BE49-F238E27FC236}">
                  <a16:creationId xmlns:a16="http://schemas.microsoft.com/office/drawing/2014/main" xmlns="" id="{17794A9D-7678-435E-90CE-9EFBB43DE9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50420" y="4836547"/>
              <a:ext cx="3416705" cy="15935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AFB987F7-FB8E-4418-89B6-C13AC05709AA}"/>
              </a:ext>
            </a:extLst>
          </p:cNvPr>
          <p:cNvGrpSpPr/>
          <p:nvPr/>
        </p:nvGrpSpPr>
        <p:grpSpPr>
          <a:xfrm>
            <a:off x="8495117" y="3479171"/>
            <a:ext cx="3552605" cy="2840182"/>
            <a:chOff x="-643108" y="1490099"/>
            <a:chExt cx="3552605" cy="2840182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xmlns="" id="{7BA02826-9B27-41EC-801F-788493B05BA9}"/>
                </a:ext>
              </a:extLst>
            </p:cNvPr>
            <p:cNvGrpSpPr/>
            <p:nvPr/>
          </p:nvGrpSpPr>
          <p:grpSpPr>
            <a:xfrm>
              <a:off x="-643108" y="1490099"/>
              <a:ext cx="3552605" cy="2840182"/>
              <a:chOff x="8401807" y="1798713"/>
              <a:chExt cx="3552605" cy="2840182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xmlns="" id="{B4C8F865-7E8D-449F-866A-DE3279952EFC}"/>
                  </a:ext>
                </a:extLst>
              </p:cNvPr>
              <p:cNvSpPr/>
              <p:nvPr/>
            </p:nvSpPr>
            <p:spPr>
              <a:xfrm>
                <a:off x="8401807" y="1798713"/>
                <a:ext cx="3552605" cy="2840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xmlns="" id="{56EDEF88-E935-4A6D-927A-909CD5241827}"/>
                  </a:ext>
                </a:extLst>
              </p:cNvPr>
              <p:cNvSpPr txBox="1"/>
              <p:nvPr/>
            </p:nvSpPr>
            <p:spPr>
              <a:xfrm>
                <a:off x="8401807" y="1848944"/>
                <a:ext cx="34793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RNA extraction was done</a:t>
                </a:r>
              </a:p>
            </p:txBody>
          </p:sp>
        </p:grpSp>
        <p:pic>
          <p:nvPicPr>
            <p:cNvPr id="45" name="Picture 10" descr="Image result for RNA extraction">
              <a:extLst>
                <a:ext uri="{FF2B5EF4-FFF2-40B4-BE49-F238E27FC236}">
                  <a16:creationId xmlns:a16="http://schemas.microsoft.com/office/drawing/2014/main" xmlns="" id="{3C2E4E8D-6BB2-496C-B6D6-5964237CB1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88940" y="1961207"/>
              <a:ext cx="3479383" cy="2293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578CAC54-EFA1-4221-862D-23A122AE84B7}"/>
              </a:ext>
            </a:extLst>
          </p:cNvPr>
          <p:cNvGrpSpPr/>
          <p:nvPr/>
        </p:nvGrpSpPr>
        <p:grpSpPr>
          <a:xfrm>
            <a:off x="8476353" y="3479171"/>
            <a:ext cx="3552605" cy="2840182"/>
            <a:chOff x="-7503149" y="1845520"/>
            <a:chExt cx="3552605" cy="2840182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xmlns="" id="{CDA603E2-BA12-48B0-A7F3-FC562C7D52E5}"/>
                </a:ext>
              </a:extLst>
            </p:cNvPr>
            <p:cNvGrpSpPr/>
            <p:nvPr/>
          </p:nvGrpSpPr>
          <p:grpSpPr>
            <a:xfrm>
              <a:off x="-7503149" y="1845520"/>
              <a:ext cx="3552605" cy="2840182"/>
              <a:chOff x="5230588" y="1951503"/>
              <a:chExt cx="3552605" cy="2840182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xmlns="" id="{E1B236EC-CEA7-42C7-BC8A-69B6AC0CC99A}"/>
                  </a:ext>
                </a:extLst>
              </p:cNvPr>
              <p:cNvSpPr/>
              <p:nvPr/>
            </p:nvSpPr>
            <p:spPr>
              <a:xfrm>
                <a:off x="5230588" y="1951503"/>
                <a:ext cx="3552605" cy="2840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xmlns="" id="{0D77FEC1-F040-4A47-A216-DB7F54C78EA4}"/>
                  </a:ext>
                </a:extLst>
              </p:cNvPr>
              <p:cNvSpPr txBox="1"/>
              <p:nvPr/>
            </p:nvSpPr>
            <p:spPr>
              <a:xfrm>
                <a:off x="5303230" y="2050180"/>
                <a:ext cx="322157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RNA extraction from plasma followed by  </a:t>
                </a:r>
                <a:r>
                  <a:rPr lang="en-US" dirty="0" err="1"/>
                  <a:t>qRT</a:t>
                </a:r>
                <a:r>
                  <a:rPr lang="en-US" dirty="0"/>
                  <a:t> PCR for HCV Viral load </a:t>
                </a:r>
                <a:r>
                  <a:rPr lang="en-US" dirty="0" err="1"/>
                  <a:t>quantifcation</a:t>
                </a:r>
                <a:endParaRPr lang="en-US" dirty="0"/>
              </a:p>
            </p:txBody>
          </p:sp>
        </p:grpSp>
        <p:pic>
          <p:nvPicPr>
            <p:cNvPr id="48" name="Picture 2" descr="Image result for qrt-pcr protocol qiagen">
              <a:extLst>
                <a:ext uri="{FF2B5EF4-FFF2-40B4-BE49-F238E27FC236}">
                  <a16:creationId xmlns:a16="http://schemas.microsoft.com/office/drawing/2014/main" xmlns="" id="{473143E6-0BC5-492B-99F9-3978DF5CF50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38" r="42201"/>
            <a:stretch/>
          </p:blipFill>
          <p:spPr bwMode="auto">
            <a:xfrm>
              <a:off x="-7120735" y="2847641"/>
              <a:ext cx="3096969" cy="17817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6" name="Bent-Up Arrow 25"/>
          <p:cNvSpPr/>
          <p:nvPr/>
        </p:nvSpPr>
        <p:spPr>
          <a:xfrm>
            <a:off x="6193668" y="5328917"/>
            <a:ext cx="1352550" cy="88575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xmlns="" id="{5EEEC178-6902-4560-9C2C-CA3E7DC6FA86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36264" y="5920030"/>
            <a:ext cx="1292464" cy="79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508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8032CC09-E6B8-48E5-93D1-8F173FC0F99B}"/>
              </a:ext>
            </a:extLst>
          </p:cNvPr>
          <p:cNvSpPr txBox="1">
            <a:spLocks/>
          </p:cNvSpPr>
          <p:nvPr/>
        </p:nvSpPr>
        <p:spPr bwMode="black">
          <a:xfrm>
            <a:off x="381957" y="152763"/>
            <a:ext cx="11576304" cy="91440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RESULTS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D374682A-EF6E-4EDB-8507-369FE0A6B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957" y="1266092"/>
            <a:ext cx="11576304" cy="614881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latin typeface="+mn-lt"/>
                <a:ea typeface="Calibri" panose="020F0502020204030204" pitchFamily="34" charset="0"/>
                <a:cs typeface="Times New Roman" pitchFamily="18" charset="0"/>
              </a:rPr>
              <a:t>DEMOGRAPHIC PROFILE OF PATIENTS</a:t>
            </a:r>
            <a:br>
              <a:rPr lang="en-US" sz="3200" dirty="0">
                <a:latin typeface="+mn-lt"/>
                <a:ea typeface="Calibri" panose="020F0502020204030204" pitchFamily="34" charset="0"/>
                <a:cs typeface="Times New Roman" pitchFamily="18" charset="0"/>
              </a:rPr>
            </a:br>
            <a:r>
              <a:rPr lang="en-US" sz="3200" dirty="0">
                <a:latin typeface="+mn-lt"/>
                <a:ea typeface="Calibri" panose="020F0502020204030204" pitchFamily="34" charset="0"/>
                <a:cs typeface="Times New Roman" pitchFamily="18" charset="0"/>
              </a:rPr>
              <a:t>T</a:t>
            </a:r>
            <a:r>
              <a:rPr lang="en-US" sz="3600" dirty="0">
                <a:latin typeface="+mn-lt"/>
                <a:cs typeface="Times New Roman" panose="02020603050405020304" pitchFamily="18" charset="0"/>
              </a:rPr>
              <a:t>he distribution of total 80 patient’s age is shown in table</a:t>
            </a:r>
            <a:endParaRPr lang="en-US" sz="3600" dirty="0">
              <a:latin typeface="+mn-lt"/>
              <a:ea typeface="Calibri" panose="020F0502020204030204" pitchFamily="34" charset="0"/>
              <a:cs typeface="Times New Roman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841AF91B-22F5-47F6-97E8-B11032ADA2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642876"/>
              </p:ext>
            </p:extLst>
          </p:nvPr>
        </p:nvGraphicFramePr>
        <p:xfrm>
          <a:off x="420752" y="2264896"/>
          <a:ext cx="11350496" cy="3327012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1063118">
                  <a:extLst>
                    <a:ext uri="{9D8B030D-6E8A-4147-A177-3AD203B41FA5}">
                      <a16:colId xmlns:a16="http://schemas.microsoft.com/office/drawing/2014/main" xmlns="" val="942992716"/>
                    </a:ext>
                  </a:extLst>
                </a:gridCol>
                <a:gridCol w="1257631">
                  <a:extLst>
                    <a:ext uri="{9D8B030D-6E8A-4147-A177-3AD203B41FA5}">
                      <a16:colId xmlns:a16="http://schemas.microsoft.com/office/drawing/2014/main" xmlns="" val="255386906"/>
                    </a:ext>
                  </a:extLst>
                </a:gridCol>
                <a:gridCol w="944975">
                  <a:extLst>
                    <a:ext uri="{9D8B030D-6E8A-4147-A177-3AD203B41FA5}">
                      <a16:colId xmlns:a16="http://schemas.microsoft.com/office/drawing/2014/main" xmlns="" val="858238969"/>
                    </a:ext>
                  </a:extLst>
                </a:gridCol>
                <a:gridCol w="1259964">
                  <a:extLst>
                    <a:ext uri="{9D8B030D-6E8A-4147-A177-3AD203B41FA5}">
                      <a16:colId xmlns:a16="http://schemas.microsoft.com/office/drawing/2014/main" xmlns="" val="2963110555"/>
                    </a:ext>
                  </a:extLst>
                </a:gridCol>
                <a:gridCol w="944975">
                  <a:extLst>
                    <a:ext uri="{9D8B030D-6E8A-4147-A177-3AD203B41FA5}">
                      <a16:colId xmlns:a16="http://schemas.microsoft.com/office/drawing/2014/main" xmlns="" val="821376931"/>
                    </a:ext>
                  </a:extLst>
                </a:gridCol>
                <a:gridCol w="1154967">
                  <a:extLst>
                    <a:ext uri="{9D8B030D-6E8A-4147-A177-3AD203B41FA5}">
                      <a16:colId xmlns:a16="http://schemas.microsoft.com/office/drawing/2014/main" xmlns="" val="3217499789"/>
                    </a:ext>
                  </a:extLst>
                </a:gridCol>
                <a:gridCol w="1154967">
                  <a:extLst>
                    <a:ext uri="{9D8B030D-6E8A-4147-A177-3AD203B41FA5}">
                      <a16:colId xmlns:a16="http://schemas.microsoft.com/office/drawing/2014/main" xmlns="" val="3404153536"/>
                    </a:ext>
                  </a:extLst>
                </a:gridCol>
                <a:gridCol w="1154967">
                  <a:extLst>
                    <a:ext uri="{9D8B030D-6E8A-4147-A177-3AD203B41FA5}">
                      <a16:colId xmlns:a16="http://schemas.microsoft.com/office/drawing/2014/main" xmlns="" val="349126769"/>
                    </a:ext>
                  </a:extLst>
                </a:gridCol>
                <a:gridCol w="1049970">
                  <a:extLst>
                    <a:ext uri="{9D8B030D-6E8A-4147-A177-3AD203B41FA5}">
                      <a16:colId xmlns:a16="http://schemas.microsoft.com/office/drawing/2014/main" xmlns="" val="3581447875"/>
                    </a:ext>
                  </a:extLst>
                </a:gridCol>
                <a:gridCol w="1364962">
                  <a:extLst>
                    <a:ext uri="{9D8B030D-6E8A-4147-A177-3AD203B41FA5}">
                      <a16:colId xmlns:a16="http://schemas.microsoft.com/office/drawing/2014/main" xmlns="" val="3803548961"/>
                    </a:ext>
                  </a:extLst>
                </a:gridCol>
              </a:tblGrid>
              <a:tr h="1550887"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 Age 10-25 years </a:t>
                      </a: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n=5 (6.2%)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 Age 26-41 years </a:t>
                      </a: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n=23 (28.7 %) 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Age42-57years n=23(28.7 %) 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 Age 58-73 years </a:t>
                      </a: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n=29 (36.4%)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 Total </a:t>
                      </a:r>
                    </a:p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n=80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06526542"/>
                  </a:ext>
                </a:extLst>
              </a:tr>
              <a:tr h="108731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Male</a:t>
                      </a:r>
                      <a:endParaRPr lang="en-U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Female</a:t>
                      </a:r>
                      <a:endParaRPr lang="en-U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Male</a:t>
                      </a:r>
                      <a:endParaRPr lang="en-U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Female</a:t>
                      </a:r>
                      <a:endParaRPr lang="en-U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Male</a:t>
                      </a:r>
                      <a:endParaRPr lang="en-U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Female</a:t>
                      </a:r>
                      <a:endParaRPr lang="en-U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Male</a:t>
                      </a:r>
                      <a:endParaRPr lang="en-US" sz="2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</a:rPr>
                        <a:t>Female</a:t>
                      </a:r>
                      <a:endParaRPr lang="en-US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</a:rPr>
                        <a:t>Male</a:t>
                      </a:r>
                      <a:endParaRPr lang="en-US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</a:rPr>
                        <a:t>Female</a:t>
                      </a:r>
                      <a:endParaRPr lang="en-US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500235298"/>
                  </a:ext>
                </a:extLst>
              </a:tr>
              <a:tr h="68881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02</a:t>
                      </a:r>
                      <a:endParaRPr lang="en-U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03</a:t>
                      </a:r>
                      <a:endParaRPr lang="en-U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</a:rPr>
                        <a:t>13</a:t>
                      </a:r>
                      <a:endParaRPr lang="en-US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</a:rPr>
                        <a:t>10</a:t>
                      </a:r>
                      <a:endParaRPr lang="en-US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</a:rPr>
                        <a:t>12</a:t>
                      </a:r>
                      <a:endParaRPr lang="en-US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</a:rPr>
                        <a:t>11</a:t>
                      </a:r>
                      <a:endParaRPr lang="en-US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</a:rPr>
                        <a:t>19</a:t>
                      </a:r>
                      <a:endParaRPr lang="en-US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10</a:t>
                      </a:r>
                      <a:endParaRPr lang="en-U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46</a:t>
                      </a:r>
                      <a:endParaRPr lang="en-U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34</a:t>
                      </a:r>
                      <a:endParaRPr lang="en-U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023208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884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xmlns="" id="{0EFE6023-9C6A-4E76-B369-1921E0CF448A}"/>
              </a:ext>
            </a:extLst>
          </p:cNvPr>
          <p:cNvSpPr txBox="1">
            <a:spLocks/>
          </p:cNvSpPr>
          <p:nvPr/>
        </p:nvSpPr>
        <p:spPr bwMode="black">
          <a:xfrm>
            <a:off x="381957" y="152763"/>
            <a:ext cx="11576304" cy="91440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B209FE0-84D9-43BD-98B5-DB53619AEBC0}"/>
              </a:ext>
            </a:extLst>
          </p:cNvPr>
          <p:cNvSpPr/>
          <p:nvPr/>
        </p:nvSpPr>
        <p:spPr>
          <a:xfrm>
            <a:off x="3773033" y="5634111"/>
            <a:ext cx="4264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Gender wise distribution of samples (n=80).</a:t>
            </a: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xmlns="" id="{00000000-0008-0000-02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4583154"/>
              </p:ext>
            </p:extLst>
          </p:nvPr>
        </p:nvGraphicFramePr>
        <p:xfrm>
          <a:off x="1864047" y="1582615"/>
          <a:ext cx="7621797" cy="4051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401E911-920F-492A-9C2C-D6DE9BC1F29D}"/>
              </a:ext>
            </a:extLst>
          </p:cNvPr>
          <p:cNvSpPr txBox="1"/>
          <p:nvPr/>
        </p:nvSpPr>
        <p:spPr>
          <a:xfrm>
            <a:off x="1911859" y="332081"/>
            <a:ext cx="85164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GENDER WISE DISTRIBUTION</a:t>
            </a:r>
          </a:p>
        </p:txBody>
      </p:sp>
    </p:spTree>
    <p:extLst>
      <p:ext uri="{BB962C8B-B14F-4D97-AF65-F5344CB8AC3E}">
        <p14:creationId xmlns:p14="http://schemas.microsoft.com/office/powerpoint/2010/main" val="168671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xmlns="" id="{C27437A3-41FA-488F-9B48-3AB89907CEC6}"/>
              </a:ext>
            </a:extLst>
          </p:cNvPr>
          <p:cNvSpPr txBox="1">
            <a:spLocks/>
          </p:cNvSpPr>
          <p:nvPr/>
        </p:nvSpPr>
        <p:spPr bwMode="black">
          <a:xfrm>
            <a:off x="7315200" y="403178"/>
            <a:ext cx="2628901" cy="99230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hcc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E0C156A3-EF83-436D-9B68-8C03ED7A3C03}"/>
              </a:ext>
            </a:extLst>
          </p:cNvPr>
          <p:cNvSpPr txBox="1">
            <a:spLocks/>
          </p:cNvSpPr>
          <p:nvPr/>
        </p:nvSpPr>
        <p:spPr bwMode="black">
          <a:xfrm>
            <a:off x="427703" y="328614"/>
            <a:ext cx="4683486" cy="99230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hcv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xmlns="" id="{DF348115-5BBF-425C-89A4-38F27FB64B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0919412"/>
              </p:ext>
            </p:extLst>
          </p:nvPr>
        </p:nvGraphicFramePr>
        <p:xfrm>
          <a:off x="654075" y="1590463"/>
          <a:ext cx="4457114" cy="4522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xmlns="" id="{00000000-0008-0000-02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6245601"/>
              </p:ext>
            </p:extLst>
          </p:nvPr>
        </p:nvGraphicFramePr>
        <p:xfrm>
          <a:off x="5910849" y="2129563"/>
          <a:ext cx="5627076" cy="3983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5A890A8-BAAA-46CB-B106-95729416B749}"/>
              </a:ext>
            </a:extLst>
          </p:cNvPr>
          <p:cNvSpPr txBox="1"/>
          <p:nvPr/>
        </p:nvSpPr>
        <p:spPr>
          <a:xfrm>
            <a:off x="8097292" y="1934088"/>
            <a:ext cx="6270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95%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D47C50F-4AC6-4F55-ADE8-68C44A3B21A7}"/>
              </a:ext>
            </a:extLst>
          </p:cNvPr>
          <p:cNvSpPr txBox="1"/>
          <p:nvPr/>
        </p:nvSpPr>
        <p:spPr>
          <a:xfrm>
            <a:off x="9944101" y="4872038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5%</a:t>
            </a:r>
          </a:p>
        </p:txBody>
      </p:sp>
    </p:spTree>
    <p:extLst>
      <p:ext uri="{BB962C8B-B14F-4D97-AF65-F5344CB8AC3E}">
        <p14:creationId xmlns:p14="http://schemas.microsoft.com/office/powerpoint/2010/main" val="131805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xmlns="" id="{B814F6EC-E8EA-49F5-B8BD-0669626D50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2242845"/>
              </p:ext>
            </p:extLst>
          </p:nvPr>
        </p:nvGraphicFramePr>
        <p:xfrm>
          <a:off x="1702191" y="1406769"/>
          <a:ext cx="8018584" cy="4839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xmlns="" id="{4410684E-3959-45E9-9B91-5DB5055F2848}"/>
              </a:ext>
            </a:extLst>
          </p:cNvPr>
          <p:cNvSpPr txBox="1">
            <a:spLocks/>
          </p:cNvSpPr>
          <p:nvPr/>
        </p:nvSpPr>
        <p:spPr bwMode="black">
          <a:xfrm>
            <a:off x="2900364" y="176725"/>
            <a:ext cx="5400674" cy="984826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1400" b="0" i="0" u="none" strike="noStrike" kern="1200" spc="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4400" b="1" spc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HCC WITH HCV </a:t>
            </a:r>
          </a:p>
        </p:txBody>
      </p:sp>
    </p:spTree>
    <p:extLst>
      <p:ext uri="{BB962C8B-B14F-4D97-AF65-F5344CB8AC3E}">
        <p14:creationId xmlns:p14="http://schemas.microsoft.com/office/powerpoint/2010/main" val="398019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00000000-0008-0000-0800-00000B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1970902"/>
              </p:ext>
            </p:extLst>
          </p:nvPr>
        </p:nvGraphicFramePr>
        <p:xfrm>
          <a:off x="838200" y="1448971"/>
          <a:ext cx="10515600" cy="4155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8B228EC-70FB-42A5-BAD2-467082705DAF}"/>
              </a:ext>
            </a:extLst>
          </p:cNvPr>
          <p:cNvSpPr/>
          <p:nvPr/>
        </p:nvSpPr>
        <p:spPr>
          <a:xfrm rot="16200000">
            <a:off x="-199873" y="3372921"/>
            <a:ext cx="1706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No of Patients%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59B57D4-F72A-47DA-9768-15B2386538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83079" b="1642"/>
          <a:stretch/>
        </p:blipFill>
        <p:spPr>
          <a:xfrm>
            <a:off x="144017" y="5825364"/>
            <a:ext cx="11075404" cy="70338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8F4F19E2-D547-477B-8D22-9AFF89139736}"/>
              </a:ext>
            </a:extLst>
          </p:cNvPr>
          <p:cNvSpPr txBox="1">
            <a:spLocks/>
          </p:cNvSpPr>
          <p:nvPr/>
        </p:nvSpPr>
        <p:spPr bwMode="black">
          <a:xfrm>
            <a:off x="987327" y="244416"/>
            <a:ext cx="10217346" cy="1008916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HCV VIRAL LOAD QUANTIFICATION</a:t>
            </a:r>
          </a:p>
        </p:txBody>
      </p:sp>
    </p:spTree>
    <p:extLst>
      <p:ext uri="{BB962C8B-B14F-4D97-AF65-F5344CB8AC3E}">
        <p14:creationId xmlns:p14="http://schemas.microsoft.com/office/powerpoint/2010/main" val="99127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75F8DE68-8AFF-4CB5-9560-3567632EF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1520" y="1714500"/>
            <a:ext cx="2100775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121" name="Picture 1">
            <a:extLst>
              <a:ext uri="{FF2B5EF4-FFF2-40B4-BE49-F238E27FC236}">
                <a16:creationId xmlns:a16="http://schemas.microsoft.com/office/drawing/2014/main" xmlns="" id="{02C2B027-F5CD-4BE2-A3C9-BE5D1A5F7B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42" y="1405742"/>
            <a:ext cx="9383131" cy="497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51B9254-BEC8-4AC3-9F76-54658AD976F3}"/>
              </a:ext>
            </a:extLst>
          </p:cNvPr>
          <p:cNvSpPr/>
          <p:nvPr/>
        </p:nvSpPr>
        <p:spPr>
          <a:xfrm>
            <a:off x="1463040" y="5370345"/>
            <a:ext cx="86797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ea typeface="Calibri" panose="020F0502020204030204" pitchFamily="34" charset="0"/>
                <a:cs typeface="Times New Roman" pitchFamily="18" charset="0"/>
              </a:rPr>
              <a:t>2% Agarose gel-</a:t>
            </a:r>
            <a:r>
              <a:rPr lang="en-US" dirty="0" err="1">
                <a:solidFill>
                  <a:srgbClr val="000000"/>
                </a:solidFill>
                <a:ea typeface="Calibri" panose="020F0502020204030204" pitchFamily="34" charset="0"/>
                <a:cs typeface="Times New Roman" pitchFamily="18" charset="0"/>
              </a:rPr>
              <a:t>electrphoresis</a:t>
            </a:r>
            <a:r>
              <a:rPr lang="en-US" dirty="0">
                <a:solidFill>
                  <a:srgbClr val="000000"/>
                </a:solidFill>
                <a:ea typeface="Calibri" panose="020F0502020204030204" pitchFamily="34" charset="0"/>
                <a:cs typeface="Times New Roman" pitchFamily="18" charset="0"/>
              </a:rPr>
              <a:t> image showing a 204 &amp; </a:t>
            </a:r>
            <a:r>
              <a:rPr lang="en-US" dirty="0"/>
              <a:t>302bp</a:t>
            </a:r>
            <a:r>
              <a:rPr lang="en-US" dirty="0">
                <a:solidFill>
                  <a:srgbClr val="000000"/>
                </a:solidFill>
                <a:ea typeface="Calibri" panose="020F0502020204030204" pitchFamily="34" charset="0"/>
                <a:cs typeface="Times New Roman" pitchFamily="18" charset="0"/>
              </a:rPr>
              <a:t>  amplified product. </a:t>
            </a:r>
            <a:endParaRPr lang="en-GB" dirty="0">
              <a:cs typeface="Times New Roman" pitchFamily="18" charset="0"/>
            </a:endParaRPr>
          </a:p>
          <a:p>
            <a:pPr algn="ctr"/>
            <a:r>
              <a:rPr lang="en-US" dirty="0">
                <a:solidFill>
                  <a:srgbClr val="000000"/>
                </a:solidFill>
                <a:ea typeface="Calibri" panose="020F0502020204030204" pitchFamily="34" charset="0"/>
                <a:cs typeface="Times New Roman" pitchFamily="18" charset="0"/>
              </a:rPr>
              <a:t>Lane 1 = 50 bp DNA reference ladder</a:t>
            </a:r>
            <a:r>
              <a:rPr lang="en-GB" dirty="0">
                <a:cs typeface="Times New Roman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ea typeface="Calibri" panose="020F0502020204030204" pitchFamily="34" charset="0"/>
                <a:cs typeface="Times New Roman" pitchFamily="18" charset="0"/>
              </a:rPr>
              <a:t>, lane 2,3 ARD Domain,4,5= RNASE Domain of RNASE L amplified gene.</a:t>
            </a:r>
            <a:endParaRPr lang="en-GB" dirty="0">
              <a:cs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6A26157-F27F-4A4E-9187-C46FE7721DD9}"/>
              </a:ext>
            </a:extLst>
          </p:cNvPr>
          <p:cNvSpPr txBox="1"/>
          <p:nvPr/>
        </p:nvSpPr>
        <p:spPr>
          <a:xfrm>
            <a:off x="2851052" y="2451199"/>
            <a:ext cx="337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AE30A6F-DE44-4000-92F4-48A5EB0CF2CB}"/>
              </a:ext>
            </a:extLst>
          </p:cNvPr>
          <p:cNvSpPr txBox="1"/>
          <p:nvPr/>
        </p:nvSpPr>
        <p:spPr>
          <a:xfrm>
            <a:off x="3826412" y="2451199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778D002-5102-48C9-A2C0-D936076E3EA6}"/>
              </a:ext>
            </a:extLst>
          </p:cNvPr>
          <p:cNvSpPr txBox="1"/>
          <p:nvPr/>
        </p:nvSpPr>
        <p:spPr>
          <a:xfrm>
            <a:off x="5316925" y="247179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21515FB-A94E-421B-91B1-9660602AA75A}"/>
              </a:ext>
            </a:extLst>
          </p:cNvPr>
          <p:cNvSpPr txBox="1"/>
          <p:nvPr/>
        </p:nvSpPr>
        <p:spPr>
          <a:xfrm>
            <a:off x="6492928" y="2462929"/>
            <a:ext cx="314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8A27822-8CBB-4EDB-8B87-B5DEC2AB47E7}"/>
              </a:ext>
            </a:extLst>
          </p:cNvPr>
          <p:cNvSpPr txBox="1"/>
          <p:nvPr/>
        </p:nvSpPr>
        <p:spPr>
          <a:xfrm>
            <a:off x="7825995" y="2462929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5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7149CDD6-58A3-4608-936A-B85C7C9B2635}"/>
              </a:ext>
            </a:extLst>
          </p:cNvPr>
          <p:cNvSpPr txBox="1">
            <a:spLocks/>
          </p:cNvSpPr>
          <p:nvPr/>
        </p:nvSpPr>
        <p:spPr bwMode="black">
          <a:xfrm>
            <a:off x="1058442" y="165002"/>
            <a:ext cx="10075115" cy="1644099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Gel Photograph of rnase l gene amplification</a:t>
            </a:r>
          </a:p>
        </p:txBody>
      </p:sp>
    </p:spTree>
    <p:extLst>
      <p:ext uri="{BB962C8B-B14F-4D97-AF65-F5344CB8AC3E}">
        <p14:creationId xmlns:p14="http://schemas.microsoft.com/office/powerpoint/2010/main" val="267317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8F22655-25D1-4035-A2C9-754C6846A4D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77526" y="2243137"/>
            <a:ext cx="6371857" cy="4314825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xmlns="" id="{AEA36FEF-EBB5-4D62-B359-F25EAAB6373A}"/>
              </a:ext>
            </a:extLst>
          </p:cNvPr>
          <p:cNvSpPr/>
          <p:nvPr/>
        </p:nvSpPr>
        <p:spPr>
          <a:xfrm>
            <a:off x="9112348" y="2700997"/>
            <a:ext cx="914400" cy="914400"/>
          </a:xfrm>
          <a:prstGeom prst="ellipse">
            <a:avLst/>
          </a:prstGeom>
          <a:noFill/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DD952388-0FF1-4DE5-8F69-60D9559CA5E0}"/>
              </a:ext>
            </a:extLst>
          </p:cNvPr>
          <p:cNvSpPr txBox="1">
            <a:spLocks/>
          </p:cNvSpPr>
          <p:nvPr/>
        </p:nvSpPr>
        <p:spPr bwMode="black">
          <a:xfrm>
            <a:off x="1006114" y="241903"/>
            <a:ext cx="10294374" cy="178666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Mutation Analyses of ARD and RNASE domain of RNASE L gene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69027C2-D778-4C49-91D2-C16C072A008F}"/>
              </a:ext>
            </a:extLst>
          </p:cNvPr>
          <p:cNvSpPr/>
          <p:nvPr/>
        </p:nvSpPr>
        <p:spPr>
          <a:xfrm>
            <a:off x="42617" y="2436202"/>
            <a:ext cx="54732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220663">
              <a:buFont typeface="Arial" panose="020B0604020202020204" pitchFamily="34" charset="0"/>
              <a:buChar char="•"/>
            </a:pPr>
            <a:r>
              <a:rPr lang="en-US" sz="2800" dirty="0"/>
              <a:t>Only Single mutation(g.15656G&gt;A) in RNASE domain of RNASE L in HCC patient </a:t>
            </a:r>
          </a:p>
          <a:p>
            <a:pPr marL="457200" indent="-220663"/>
            <a:endParaRPr lang="en-US" sz="2800" dirty="0"/>
          </a:p>
          <a:p>
            <a:pPr marL="457200" indent="-220663">
              <a:buFont typeface="Arial" panose="020B0604020202020204" pitchFamily="34" charset="0"/>
              <a:buChar char="•"/>
            </a:pPr>
            <a:r>
              <a:rPr lang="en-US" sz="2800" dirty="0"/>
              <a:t>No SNV mutation in ARD domain</a:t>
            </a:r>
          </a:p>
        </p:txBody>
      </p:sp>
    </p:spTree>
    <p:extLst>
      <p:ext uri="{BB962C8B-B14F-4D97-AF65-F5344CB8AC3E}">
        <p14:creationId xmlns:p14="http://schemas.microsoft.com/office/powerpoint/2010/main" val="35033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7A1E02A-4BC7-43D6-A9E2-F0CA5A50F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089" y="1316399"/>
            <a:ext cx="10677380" cy="5255177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/>
              <a:t>It was observed that the rate of men suffering from HCC is higher than women, which is in agreement with the previous studies conducted by CHEN CJ</a:t>
            </a:r>
            <a:r>
              <a:rPr lang="en-US" i="1" dirty="0"/>
              <a:t> et al</a:t>
            </a:r>
            <a:r>
              <a:rPr lang="en-US" i="1" dirty="0">
                <a:cs typeface="Times New Roman" pitchFamily="18" charset="0"/>
              </a:rPr>
              <a:t>. </a:t>
            </a:r>
            <a:r>
              <a:rPr lang="en-US" dirty="0">
                <a:cs typeface="Times New Roman" pitchFamily="18" charset="0"/>
              </a:rPr>
              <a:t>and </a:t>
            </a:r>
            <a:r>
              <a:rPr lang="en-US" dirty="0"/>
              <a:t>Jemal A </a:t>
            </a:r>
            <a:r>
              <a:rPr lang="en-US" i="1" dirty="0"/>
              <a:t>et al.</a:t>
            </a:r>
          </a:p>
          <a:p>
            <a:pPr marL="0" indent="0" algn="just">
              <a:buNone/>
            </a:pPr>
            <a:endParaRPr lang="en-US" i="1" dirty="0"/>
          </a:p>
          <a:p>
            <a:pPr algn="just"/>
            <a:r>
              <a:rPr lang="en-US" dirty="0"/>
              <a:t>HCV was also present in most of the HCC patients which supports the results of </a:t>
            </a:r>
            <a:r>
              <a:rPr lang="en-US" i="1" dirty="0"/>
              <a:t>AI Gomaa et al. </a:t>
            </a:r>
          </a:p>
          <a:p>
            <a:pPr marL="0" indent="0" algn="just">
              <a:buNone/>
            </a:pPr>
            <a:endParaRPr lang="en-US" i="1" dirty="0"/>
          </a:p>
          <a:p>
            <a:pPr algn="just"/>
            <a:r>
              <a:rPr lang="en-US" dirty="0" err="1"/>
              <a:t>Carpten</a:t>
            </a:r>
            <a:r>
              <a:rPr lang="en-US" dirty="0"/>
              <a:t> </a:t>
            </a:r>
            <a:r>
              <a:rPr lang="en-US" i="1" dirty="0"/>
              <a:t>et al</a:t>
            </a:r>
            <a:r>
              <a:rPr lang="en-US" dirty="0"/>
              <a:t>. has proposed RNASE L as a candidate gene for  HCC pathogenesis. However, only single mutation (g.15656G&gt;A) was observed in RNASE domain of RNASE L in HCC patients which is not reported in any previous study </a:t>
            </a:r>
          </a:p>
          <a:p>
            <a:pPr marL="0" indent="0" algn="just">
              <a:buNone/>
            </a:pPr>
            <a:endParaRPr lang="en-US" dirty="0"/>
          </a:p>
          <a:p>
            <a:pPr algn="just"/>
            <a:r>
              <a:rPr lang="en-US" dirty="0">
                <a:cs typeface="Times New Roman" pitchFamily="18" charset="0"/>
              </a:rPr>
              <a:t>Abbas </a:t>
            </a:r>
            <a:r>
              <a:rPr lang="en-US" i="1" dirty="0">
                <a:cs typeface="Times New Roman" pitchFamily="18" charset="0"/>
              </a:rPr>
              <a:t>et al  </a:t>
            </a:r>
            <a:r>
              <a:rPr lang="en-US" dirty="0">
                <a:cs typeface="Times New Roman" pitchFamily="18" charset="0"/>
              </a:rPr>
              <a:t>has reported that HCV geno­type 3 is present in 96% of the patients.</a:t>
            </a:r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87667571-FF44-49E4-9CFB-669D1C90142B}"/>
              </a:ext>
            </a:extLst>
          </p:cNvPr>
          <p:cNvSpPr txBox="1">
            <a:spLocks/>
          </p:cNvSpPr>
          <p:nvPr/>
        </p:nvSpPr>
        <p:spPr bwMode="black">
          <a:xfrm>
            <a:off x="351391" y="273338"/>
            <a:ext cx="11576304" cy="886195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400" b="1" dirty="0">
                <a:latin typeface="Times New Roman" pitchFamily="18" charset="0"/>
                <a:cs typeface="Times New Roman" pitchFamily="18" charset="0"/>
              </a:rPr>
              <a:t>discussion</a:t>
            </a:r>
            <a:endParaRPr lang="en-US" sz="5400" b="1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04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41837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dirty="0">
                <a:cs typeface="Times New Roman" pitchFamily="18" charset="0"/>
              </a:rPr>
              <a:t>P</a:t>
            </a:r>
            <a:r>
              <a:rPr lang="en-US" sz="2800" dirty="0">
                <a:cs typeface="Times New Roman" pitchFamily="18" charset="0"/>
              </a:rPr>
              <a:t>revalence of </a:t>
            </a:r>
            <a:r>
              <a:rPr lang="en-US" dirty="0">
                <a:cs typeface="Times New Roman" pitchFamily="18" charset="0"/>
              </a:rPr>
              <a:t>Hepatocellular Carcinoma is increasing, due</a:t>
            </a:r>
            <a:r>
              <a:rPr lang="en-US" sz="2800" dirty="0">
                <a:cs typeface="Times New Roman" pitchFamily="18" charset="0"/>
              </a:rPr>
              <a:t> late diagnosis at advanced stages, less awareness and the disease burden of </a:t>
            </a:r>
            <a:r>
              <a:rPr lang="en-US" dirty="0">
                <a:cs typeface="Times New Roman" pitchFamily="18" charset="0"/>
              </a:rPr>
              <a:t>Hepatocellular Carcinoma</a:t>
            </a:r>
            <a:r>
              <a:rPr lang="en-US" sz="2800" dirty="0">
                <a:cs typeface="Times New Roman" pitchFamily="18" charset="0"/>
              </a:rPr>
              <a:t> associated with HCV viral load.</a:t>
            </a:r>
          </a:p>
          <a:p>
            <a:pPr marL="0" indent="0" algn="just">
              <a:buNone/>
            </a:pPr>
            <a:endParaRPr lang="en-US" sz="2800" dirty="0">
              <a:cs typeface="Times New Roman" pitchFamily="18" charset="0"/>
            </a:endParaRPr>
          </a:p>
          <a:p>
            <a:pPr algn="just"/>
            <a:r>
              <a:rPr lang="en-US" dirty="0"/>
              <a:t>We have observed single SNV (g.15656</a:t>
            </a:r>
            <a:r>
              <a:rPr lang="en-US" b="1" dirty="0"/>
              <a:t>G&gt;A)</a:t>
            </a:r>
            <a:r>
              <a:rPr lang="en-US" dirty="0"/>
              <a:t> in RNASE domain of RNASEL gene in one sample only.</a:t>
            </a:r>
          </a:p>
          <a:p>
            <a:pPr marL="0" indent="0" algn="just">
              <a:buNone/>
            </a:pPr>
            <a:endParaRPr lang="en-US" dirty="0"/>
          </a:p>
          <a:p>
            <a:pPr algn="just"/>
            <a:r>
              <a:rPr lang="en-US" dirty="0"/>
              <a:t>None of the samples showed SNV in ARD domain.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 Majority of the patients were males and belonged to age group 58-73 years age. </a:t>
            </a:r>
          </a:p>
          <a:p>
            <a:pPr marL="0" indent="0" algn="just">
              <a:buNone/>
            </a:pPr>
            <a:endParaRPr lang="en-US" dirty="0"/>
          </a:p>
          <a:p>
            <a:pPr algn="just"/>
            <a:r>
              <a:rPr lang="en-US" dirty="0"/>
              <a:t>All of the HCV infected individuals have HCV genotype 3 .</a:t>
            </a:r>
            <a:endParaRPr lang="en-US" sz="2800" dirty="0">
              <a:cs typeface="Times New Roman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E26996AA-3DCC-452F-9885-F152D6C54530}"/>
              </a:ext>
            </a:extLst>
          </p:cNvPr>
          <p:cNvSpPr txBox="1">
            <a:spLocks/>
          </p:cNvSpPr>
          <p:nvPr/>
        </p:nvSpPr>
        <p:spPr bwMode="black">
          <a:xfrm>
            <a:off x="351483" y="323173"/>
            <a:ext cx="11579319" cy="91440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Conclusion </a:t>
            </a:r>
          </a:p>
        </p:txBody>
      </p:sp>
    </p:spTree>
    <p:extLst>
      <p:ext uri="{BB962C8B-B14F-4D97-AF65-F5344CB8AC3E}">
        <p14:creationId xmlns:p14="http://schemas.microsoft.com/office/powerpoint/2010/main" val="395280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96CF9F-420F-4797-8176-3C5663B81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343"/>
            <a:ext cx="10515600" cy="787814"/>
          </a:xfrm>
          <a:ln w="28575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ACKNOWLEDGEMENT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E59FB14-31C7-4207-8B18-82247A3E3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0927"/>
            <a:ext cx="10515600" cy="5310922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Vice chancellor and Pro-vice chancellors of Dow university of Health Sciences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Director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IBMS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Director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DDRRL</a:t>
            </a:r>
          </a:p>
          <a:p>
            <a:pPr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Research Department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Administrative Staff of IBMS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Members of Molecular Pathology Lab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7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2C5BB5A5-0C3D-43D7-9FDD-E503E6E598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44394" y="2363373"/>
            <a:ext cx="7863840" cy="225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25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17311</TotalTime>
  <Words>898</Words>
  <Application>Microsoft Office PowerPoint</Application>
  <PresentationFormat>Custom</PresentationFormat>
  <Paragraphs>211</Paragraphs>
  <Slides>25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Office Theme</vt:lpstr>
      <vt:lpstr>1_Office Theme</vt:lpstr>
      <vt:lpstr>PowerPoint Presentation</vt:lpstr>
      <vt:lpstr>OUTLINE</vt:lpstr>
      <vt:lpstr>Hepatocellular Carcinoma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RESEARCH METHODOLOGY</vt:lpstr>
      <vt:lpstr>Methodology</vt:lpstr>
      <vt:lpstr>DEMOGRAPHIC PROFILE OF PATIENTS The distribution of total 80 patient’s age is shown in table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ACKNOWLEDGEMENT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 Sequencing, Drug Resistance Analyses and Molecular Epidemiology of HIV in Pakistan</dc:title>
  <dc:creator>Maria Zahid</dc:creator>
  <cp:lastModifiedBy>Muhaamad Sikandar</cp:lastModifiedBy>
  <cp:revision>394</cp:revision>
  <dcterms:created xsi:type="dcterms:W3CDTF">2018-04-17T16:39:36Z</dcterms:created>
  <dcterms:modified xsi:type="dcterms:W3CDTF">2021-11-09T22:00:57Z</dcterms:modified>
</cp:coreProperties>
</file>