
<file path=[Content_Types].xml><?xml version="1.0" encoding="utf-8"?>
<Types xmlns="http://schemas.openxmlformats.org/package/2006/content-types">
  <Override PartName="/ppt/tableStyles.xml" ContentType="application/vnd.openxmlformats-officedocument.presentationml.tableStyle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Default Extension="png" ContentType="image/png"/>
  <Override PartName="/ppt/slides/slide9.xml" ContentType="application/vnd.openxmlformats-officedocument.presentationml.slide+xml"/>
  <Default Extension="xml" ContentType="application/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s/slide4.xml" ContentType="application/vnd.openxmlformats-officedocument.presentationml.slid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slides/slide6.xml" ContentType="application/vnd.openxmlformats-officedocument.presentationml.slide+xml"/>
  <Default Extension="jpeg" ContentType="image/jpeg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rels" ContentType="application/vnd.openxmlformats-package.relationships+xml"/>
  <Override PartName="/ppt/theme/theme1.xml" ContentType="application/vnd.openxmlformats-officedocument.theme+xml"/>
  <Override PartName="/ppt/slides/slide11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1pPr>
    <a:lvl2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2pPr>
    <a:lvl3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3pPr>
    <a:lvl4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4pPr>
    <a:lvl5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5pPr>
    <a:lvl6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6pPr>
    <a:lvl7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7pPr>
    <a:lvl8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8pPr>
    <a:lvl9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>
    <p:present/>
    <p:sldAll/>
    <p:penClr>
      <a:prstClr val="red"/>
    </p:penClr>
    <p:extLst>
      <p:ext uri="{EC167BDD-8182-4AB7-AECC-EB403E3ABB37}">
        <p14:laserClr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>
          <a:srgbClr val="FF0000"/>
        </p14:laserClr>
      </p:ext>
      <p:ext uri="{2FDB2607-1784-4EEB-B798-7EB5836EED8A}">
        <p14:showMediaCtrls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"/>
      </p:ext>
    </p:extLst>
  </p:showPr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2E8"/>
          </a:solidFill>
        </a:fill>
      </a:tcStyle>
    </a:wholeTbl>
    <a:band2H>
      <a:tcTxStyle/>
      <a:tcStyle>
        <a:tcBdr/>
        <a:fill>
          <a:solidFill>
            <a:srgbClr val="E6EA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98" d="100"/>
          <a:sy n="98" d="100"/>
        </p:scale>
        <p:origin x="-624" y="-112"/>
      </p:cViewPr>
      <p:guideLst>
        <p:guide orient="horz" pos="2160"/>
        <p:guide pos="218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" name="Shape 1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96988436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spcBef>
        <a:spcPts val="700"/>
      </a:spcBef>
      <a:defRPr sz="2300">
        <a:latin typeface="+mn-lt"/>
        <a:ea typeface="+mn-ea"/>
        <a:cs typeface="+mn-cs"/>
        <a:sym typeface="Arial"/>
      </a:defRPr>
    </a:lvl1pPr>
    <a:lvl2pPr indent="228600" defTabSz="457200" latinLnBrk="0">
      <a:spcBef>
        <a:spcPts val="700"/>
      </a:spcBef>
      <a:defRPr sz="2300">
        <a:latin typeface="+mn-lt"/>
        <a:ea typeface="+mn-ea"/>
        <a:cs typeface="+mn-cs"/>
        <a:sym typeface="Arial"/>
      </a:defRPr>
    </a:lvl2pPr>
    <a:lvl3pPr indent="457200" defTabSz="457200" latinLnBrk="0">
      <a:spcBef>
        <a:spcPts val="700"/>
      </a:spcBef>
      <a:defRPr sz="2300">
        <a:latin typeface="+mn-lt"/>
        <a:ea typeface="+mn-ea"/>
        <a:cs typeface="+mn-cs"/>
        <a:sym typeface="Arial"/>
      </a:defRPr>
    </a:lvl3pPr>
    <a:lvl4pPr indent="685800" defTabSz="457200" latinLnBrk="0">
      <a:spcBef>
        <a:spcPts val="700"/>
      </a:spcBef>
      <a:defRPr sz="2300">
        <a:latin typeface="+mn-lt"/>
        <a:ea typeface="+mn-ea"/>
        <a:cs typeface="+mn-cs"/>
        <a:sym typeface="Arial"/>
      </a:defRPr>
    </a:lvl4pPr>
    <a:lvl5pPr indent="914400" defTabSz="457200" latinLnBrk="0">
      <a:spcBef>
        <a:spcPts val="700"/>
      </a:spcBef>
      <a:defRPr sz="2300">
        <a:latin typeface="+mn-lt"/>
        <a:ea typeface="+mn-ea"/>
        <a:cs typeface="+mn-cs"/>
        <a:sym typeface="Arial"/>
      </a:defRPr>
    </a:lvl5pPr>
    <a:lvl6pPr indent="1143000" defTabSz="457200" latinLnBrk="0">
      <a:spcBef>
        <a:spcPts val="700"/>
      </a:spcBef>
      <a:defRPr sz="2300">
        <a:latin typeface="+mn-lt"/>
        <a:ea typeface="+mn-ea"/>
        <a:cs typeface="+mn-cs"/>
        <a:sym typeface="Arial"/>
      </a:defRPr>
    </a:lvl6pPr>
    <a:lvl7pPr indent="1371600" defTabSz="457200" latinLnBrk="0">
      <a:spcBef>
        <a:spcPts val="700"/>
      </a:spcBef>
      <a:defRPr sz="2300">
        <a:latin typeface="+mn-lt"/>
        <a:ea typeface="+mn-ea"/>
        <a:cs typeface="+mn-cs"/>
        <a:sym typeface="Arial"/>
      </a:defRPr>
    </a:lvl7pPr>
    <a:lvl8pPr indent="1600200" defTabSz="457200" latinLnBrk="0">
      <a:spcBef>
        <a:spcPts val="700"/>
      </a:spcBef>
      <a:defRPr sz="2300">
        <a:latin typeface="+mn-lt"/>
        <a:ea typeface="+mn-ea"/>
        <a:cs typeface="+mn-cs"/>
        <a:sym typeface="Arial"/>
      </a:defRPr>
    </a:lvl8pPr>
    <a:lvl9pPr indent="1828800" defTabSz="457200" latinLnBrk="0">
      <a:spcBef>
        <a:spcPts val="700"/>
      </a:spcBef>
      <a:defRPr sz="2300"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1370012" y="769937"/>
            <a:ext cx="7315201" cy="1668463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/>
          <a:p>
            <a:endParaRPr dirty="0"/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5103812" y="2438400"/>
            <a:ext cx="3581401" cy="4419600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/>
          <a:p>
            <a:endParaRPr/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7364732" y="6248400"/>
            <a:ext cx="281937" cy="287083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fld id="{86CB4B4D-7CA3-9044-876B-883B54F8677D}" type="slidenum">
              <a:rPr/>
              <a:pPr/>
              <a:t>‹Nr.›</a:t>
            </a:fld>
            <a:endParaRPr/>
          </a:p>
        </p:txBody>
      </p:sp>
      <p:pic>
        <p:nvPicPr>
          <p:cNvPr id="5" name="image4.jpeg" descr="saphenion-Logo,neu.jpg"/>
          <p:cNvPicPr>
            <a:picLocks noChangeAspect="1"/>
          </p:cNvPicPr>
          <p:nvPr userDrawn="1"/>
        </p:nvPicPr>
        <p:blipFill>
          <a:blip r:embed="rId3">
            <a:extLst/>
          </a:blip>
          <a:stretch>
            <a:fillRect/>
          </a:stretch>
        </p:blipFill>
        <p:spPr>
          <a:xfrm>
            <a:off x="7702172" y="42862"/>
            <a:ext cx="1405888" cy="1405889"/>
          </a:xfrm>
          <a:prstGeom prst="rect">
            <a:avLst/>
          </a:prstGeom>
          <a:ln w="12700">
            <a:miter lim="4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spd="med"/>
  <p:txStyles>
    <p:titleStyle>
      <a:lvl1pPr marL="38100" marR="0" indent="-381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53585F"/>
          </a:solidFill>
          <a:uFillTx/>
          <a:latin typeface="Times New Roman"/>
          <a:ea typeface="Times New Roman"/>
          <a:cs typeface="Times New Roman"/>
          <a:sym typeface="Times New Roman"/>
        </a:defRPr>
      </a:lvl1pPr>
      <a:lvl2pPr marL="38100" marR="0" indent="-381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53585F"/>
          </a:solidFill>
          <a:uFillTx/>
          <a:latin typeface="Times New Roman"/>
          <a:ea typeface="Times New Roman"/>
          <a:cs typeface="Times New Roman"/>
          <a:sym typeface="Times New Roman"/>
        </a:defRPr>
      </a:lvl2pPr>
      <a:lvl3pPr marL="38100" marR="0" indent="-381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53585F"/>
          </a:solidFill>
          <a:uFillTx/>
          <a:latin typeface="Times New Roman"/>
          <a:ea typeface="Times New Roman"/>
          <a:cs typeface="Times New Roman"/>
          <a:sym typeface="Times New Roman"/>
        </a:defRPr>
      </a:lvl3pPr>
      <a:lvl4pPr marL="38100" marR="0" indent="-381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53585F"/>
          </a:solidFill>
          <a:uFillTx/>
          <a:latin typeface="Times New Roman"/>
          <a:ea typeface="Times New Roman"/>
          <a:cs typeface="Times New Roman"/>
          <a:sym typeface="Times New Roman"/>
        </a:defRPr>
      </a:lvl4pPr>
      <a:lvl5pPr marL="38100" marR="0" indent="-381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53585F"/>
          </a:solidFill>
          <a:uFillTx/>
          <a:latin typeface="Times New Roman"/>
          <a:ea typeface="Times New Roman"/>
          <a:cs typeface="Times New Roman"/>
          <a:sym typeface="Times New Roman"/>
        </a:defRPr>
      </a:lvl5pPr>
      <a:lvl6pPr marL="3810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53585F"/>
          </a:solidFill>
          <a:uFillTx/>
          <a:latin typeface="Times New Roman"/>
          <a:ea typeface="Times New Roman"/>
          <a:cs typeface="Times New Roman"/>
          <a:sym typeface="Times New Roman"/>
        </a:defRPr>
      </a:lvl6pPr>
      <a:lvl7pPr marL="3810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53585F"/>
          </a:solidFill>
          <a:uFillTx/>
          <a:latin typeface="Times New Roman"/>
          <a:ea typeface="Times New Roman"/>
          <a:cs typeface="Times New Roman"/>
          <a:sym typeface="Times New Roman"/>
        </a:defRPr>
      </a:lvl7pPr>
      <a:lvl8pPr marL="3810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53585F"/>
          </a:solidFill>
          <a:uFillTx/>
          <a:latin typeface="Times New Roman"/>
          <a:ea typeface="Times New Roman"/>
          <a:cs typeface="Times New Roman"/>
          <a:sym typeface="Times New Roman"/>
        </a:defRPr>
      </a:lvl8pPr>
      <a:lvl9pPr marL="3810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53585F"/>
          </a:solidFill>
          <a:uFillTx/>
          <a:latin typeface="Times New Roman"/>
          <a:ea typeface="Times New Roman"/>
          <a:cs typeface="Times New Roman"/>
          <a:sym typeface="Times New Roman"/>
        </a:defRPr>
      </a:lvl9pPr>
    </p:titleStyle>
    <p:bodyStyle>
      <a:lvl1pPr marL="273842" marR="0" indent="-235742" algn="l" defTabSz="630237" rtl="0" latinLnBrk="0">
        <a:lnSpc>
          <a:spcPct val="90000"/>
        </a:lnSpc>
        <a:spcBef>
          <a:spcPts val="1100"/>
        </a:spcBef>
        <a:spcAft>
          <a:spcPts val="0"/>
        </a:spcAft>
        <a:buClrTx/>
        <a:buSzPct val="100000"/>
        <a:buFontTx/>
        <a:buChar char="»"/>
        <a:tabLst/>
        <a:defRPr sz="2200" b="1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437443" marR="0" indent="-397756" algn="l" defTabSz="630237" rtl="0" latinLnBrk="0">
        <a:lnSpc>
          <a:spcPct val="90000"/>
        </a:lnSpc>
        <a:spcBef>
          <a:spcPts val="1100"/>
        </a:spcBef>
        <a:spcAft>
          <a:spcPts val="0"/>
        </a:spcAft>
        <a:buClrTx/>
        <a:buSzPct val="100000"/>
        <a:buFontTx/>
        <a:buChar char="»"/>
        <a:tabLst/>
        <a:defRPr sz="2200" b="1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461432" marR="0" indent="-372533" algn="l" defTabSz="630237" rtl="0" latinLnBrk="0">
        <a:lnSpc>
          <a:spcPct val="90000"/>
        </a:lnSpc>
        <a:spcBef>
          <a:spcPts val="1100"/>
        </a:spcBef>
        <a:spcAft>
          <a:spcPts val="0"/>
        </a:spcAft>
        <a:buClrTx/>
        <a:buSzPct val="100000"/>
        <a:buFontTx/>
        <a:buChar char="»"/>
        <a:tabLst/>
        <a:defRPr sz="2200" b="1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993950" marR="0" indent="-446263" algn="l" defTabSz="630237" rtl="0" latinLnBrk="0">
        <a:lnSpc>
          <a:spcPct val="90000"/>
        </a:lnSpc>
        <a:spcBef>
          <a:spcPts val="1100"/>
        </a:spcBef>
        <a:spcAft>
          <a:spcPts val="0"/>
        </a:spcAft>
        <a:buClrTx/>
        <a:buSzPct val="100000"/>
        <a:buFontTx/>
        <a:buChar char="»"/>
        <a:tabLst/>
        <a:defRPr sz="2200" b="1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1500010" marR="0" indent="-496710" algn="l" defTabSz="630237" rtl="0" latinLnBrk="0">
        <a:lnSpc>
          <a:spcPct val="90000"/>
        </a:lnSpc>
        <a:spcBef>
          <a:spcPts val="1100"/>
        </a:spcBef>
        <a:spcAft>
          <a:spcPts val="0"/>
        </a:spcAft>
        <a:buClrTx/>
        <a:buSzPct val="100000"/>
        <a:buFontTx/>
        <a:buChar char="»"/>
        <a:tabLst/>
        <a:defRPr sz="2200" b="1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1957210" marR="0" indent="-496710" algn="l" defTabSz="630237" rtl="0" latinLnBrk="0">
        <a:lnSpc>
          <a:spcPct val="90000"/>
        </a:lnSpc>
        <a:spcBef>
          <a:spcPts val="1100"/>
        </a:spcBef>
        <a:spcAft>
          <a:spcPts val="0"/>
        </a:spcAft>
        <a:buClrTx/>
        <a:buSzPct val="100000"/>
        <a:buFontTx/>
        <a:buChar char="•"/>
        <a:tabLst/>
        <a:defRPr sz="2200" b="1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2414410" marR="0" indent="-496710" algn="l" defTabSz="630237" rtl="0" latinLnBrk="0">
        <a:lnSpc>
          <a:spcPct val="90000"/>
        </a:lnSpc>
        <a:spcBef>
          <a:spcPts val="1100"/>
        </a:spcBef>
        <a:spcAft>
          <a:spcPts val="0"/>
        </a:spcAft>
        <a:buClrTx/>
        <a:buSzPct val="100000"/>
        <a:buFontTx/>
        <a:buChar char="•"/>
        <a:tabLst/>
        <a:defRPr sz="2200" b="1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2871610" marR="0" indent="-496710" algn="l" defTabSz="630237" rtl="0" latinLnBrk="0">
        <a:lnSpc>
          <a:spcPct val="90000"/>
        </a:lnSpc>
        <a:spcBef>
          <a:spcPts val="1100"/>
        </a:spcBef>
        <a:spcAft>
          <a:spcPts val="0"/>
        </a:spcAft>
        <a:buClrTx/>
        <a:buSzPct val="100000"/>
        <a:buFontTx/>
        <a:buChar char="•"/>
        <a:tabLst/>
        <a:defRPr sz="2200" b="1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3328811" marR="0" indent="-496710" algn="l" defTabSz="630237" rtl="0" latinLnBrk="0">
        <a:lnSpc>
          <a:spcPct val="90000"/>
        </a:lnSpc>
        <a:spcBef>
          <a:spcPts val="1100"/>
        </a:spcBef>
        <a:spcAft>
          <a:spcPts val="0"/>
        </a:spcAft>
        <a:buClrTx/>
        <a:buSzPct val="100000"/>
        <a:buFontTx/>
        <a:buChar char="•"/>
        <a:tabLst/>
        <a:defRPr sz="2200" b="1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bodyStyle>
    <p:other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8.jpeg"/><Relationship Id="rId6" Type="http://schemas.openxmlformats.org/officeDocument/2006/relationships/image" Target="../media/image9.png"/><Relationship Id="rId7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eg"/><Relationship Id="rId3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61093" y="2900361"/>
            <a:ext cx="2971800" cy="3192464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Shape 21"/>
          <p:cNvSpPr>
            <a:spLocks noGrp="1"/>
          </p:cNvSpPr>
          <p:nvPr>
            <p:ph type="title" idx="4294967295"/>
          </p:nvPr>
        </p:nvSpPr>
        <p:spPr>
          <a:xfrm>
            <a:off x="655637" y="-500063"/>
            <a:ext cx="6919913" cy="46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  <p:txBody>
          <a:bodyPr>
            <a:normAutofit fontScale="90000"/>
          </a:bodyPr>
          <a:lstStyle/>
          <a:p>
            <a:pPr marL="0" indent="0" defTabSz="84836">
              <a:defRPr sz="36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pPr>
            <a:r>
              <a:t> </a:t>
            </a:r>
            <a:br/>
            <a:r>
              <a:t>        </a:t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>			</a:t>
            </a:r>
            <a:br/>
            <a:r>
              <a:t/>
            </a:r>
            <a:br/>
            <a:r>
              <a:t/>
            </a:r>
            <a:br/>
            <a:r>
              <a:rPr sz="320"/>
              <a:t>2th. Annual Congress of ESVM</a:t>
            </a:r>
            <a:br>
              <a:rPr sz="320"/>
            </a:br>
            <a:r>
              <a:rPr sz="320"/>
              <a:t>Roma 8.-10.05.2016</a:t>
            </a:r>
            <a:br>
              <a:rPr sz="320"/>
            </a:br>
            <a:r>
              <a:rPr sz="320"/>
              <a:t/>
            </a:r>
            <a:br>
              <a:rPr sz="320"/>
            </a:br>
            <a:r>
              <a:rPr sz="320"/>
              <a:t> 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half" idx="4294967295"/>
          </p:nvPr>
        </p:nvSpPr>
        <p:spPr>
          <a:xfrm>
            <a:off x="0" y="1623660"/>
            <a:ext cx="9144000" cy="125702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  <p:txBody>
          <a:bodyPr>
            <a:normAutofit/>
          </a:bodyPr>
          <a:lstStyle/>
          <a:p>
            <a:pPr marL="0" lvl="2" indent="491066" algn="ctr">
              <a:buSzTx/>
              <a:buNone/>
              <a:defRPr sz="2000"/>
            </a:pPr>
            <a:r>
              <a:rPr sz="2900" dirty="0">
                <a:latin typeface="Calibri"/>
                <a:cs typeface="Calibri"/>
              </a:rPr>
              <a:t>Sealing veins with „</a:t>
            </a:r>
            <a:r>
              <a:rPr sz="2900" dirty="0" smtClean="0">
                <a:latin typeface="Calibri"/>
                <a:cs typeface="Calibri"/>
              </a:rPr>
              <a:t>Vena</a:t>
            </a:r>
            <a:r>
              <a:rPr lang="de-DE" sz="2900" dirty="0" smtClean="0">
                <a:latin typeface="Calibri"/>
                <a:cs typeface="Calibri"/>
              </a:rPr>
              <a:t>S</a:t>
            </a:r>
            <a:r>
              <a:rPr sz="2900" dirty="0" smtClean="0">
                <a:latin typeface="Calibri"/>
                <a:cs typeface="Calibri"/>
              </a:rPr>
              <a:t>eal</a:t>
            </a:r>
            <a:r>
              <a:rPr lang="de-DE" sz="2900" dirty="0">
                <a:latin typeface="Calibri"/>
                <a:cs typeface="Calibri"/>
              </a:rPr>
              <a:t> </a:t>
            </a:r>
            <a:r>
              <a:rPr sz="2900" dirty="0" smtClean="0">
                <a:latin typeface="Calibri"/>
                <a:cs typeface="Calibri"/>
              </a:rPr>
              <a:t>Closure</a:t>
            </a:r>
            <a:r>
              <a:rPr sz="2900" dirty="0">
                <a:latin typeface="Calibri"/>
                <a:cs typeface="Calibri"/>
              </a:rPr>
              <a:t>“ </a:t>
            </a:r>
            <a:r>
              <a:rPr sz="2900" dirty="0" smtClean="0">
                <a:latin typeface="Calibri"/>
                <a:cs typeface="Calibri"/>
              </a:rPr>
              <a:t>system</a:t>
            </a:r>
            <a:r>
              <a:rPr sz="2800" dirty="0" smtClean="0">
                <a:latin typeface="Calibri"/>
                <a:cs typeface="Calibri"/>
              </a:rPr>
              <a:t>  </a:t>
            </a:r>
            <a:endParaRPr sz="2800" dirty="0">
              <a:latin typeface="Calibri"/>
              <a:cs typeface="Calibri"/>
            </a:endParaRPr>
          </a:p>
          <a:p>
            <a:pPr marL="279400" indent="-215900" algn="ctr">
              <a:buSzTx/>
              <a:buNone/>
              <a:defRPr sz="2000"/>
            </a:pPr>
            <a:r>
              <a:rPr sz="2800" dirty="0">
                <a:latin typeface="Calibri"/>
                <a:cs typeface="Calibri"/>
              </a:rPr>
              <a:t>     </a:t>
            </a:r>
            <a:r>
              <a:rPr sz="2800" dirty="0" smtClean="0">
                <a:latin typeface="Calibri"/>
                <a:cs typeface="Calibri"/>
              </a:rPr>
              <a:t> </a:t>
            </a:r>
            <a:r>
              <a:rPr lang="de-DE" sz="2800" dirty="0" smtClean="0">
                <a:solidFill>
                  <a:srgbClr val="F79646"/>
                </a:solidFill>
                <a:latin typeface="Calibri"/>
                <a:cs typeface="Calibri"/>
              </a:rPr>
              <a:t>50</a:t>
            </a:r>
            <a:r>
              <a:rPr sz="2800" dirty="0" smtClean="0">
                <a:solidFill>
                  <a:srgbClr val="F79646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79646"/>
                </a:solidFill>
                <a:latin typeface="Calibri"/>
                <a:cs typeface="Calibri"/>
              </a:rPr>
              <a:t>Month </a:t>
            </a:r>
            <a:r>
              <a:rPr lang="de-DE" sz="2800" dirty="0" smtClean="0">
                <a:solidFill>
                  <a:srgbClr val="F79646"/>
                </a:solidFill>
                <a:latin typeface="Calibri"/>
                <a:cs typeface="Calibri"/>
              </a:rPr>
              <a:t>-</a:t>
            </a:r>
            <a:r>
              <a:rPr sz="2800" dirty="0" smtClean="0">
                <a:solidFill>
                  <a:srgbClr val="F79646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F79646"/>
                </a:solidFill>
                <a:latin typeface="Calibri"/>
                <a:cs typeface="Calibri"/>
              </a:rPr>
              <a:t>Study: results for </a:t>
            </a:r>
            <a:r>
              <a:rPr sz="2800" dirty="0" smtClean="0">
                <a:solidFill>
                  <a:srgbClr val="F79646"/>
                </a:solidFill>
                <a:latin typeface="Calibri"/>
                <a:cs typeface="Calibri"/>
              </a:rPr>
              <a:t>1</a:t>
            </a:r>
            <a:r>
              <a:rPr lang="de-DE" sz="2800" dirty="0" smtClean="0">
                <a:solidFill>
                  <a:srgbClr val="F79646"/>
                </a:solidFill>
                <a:latin typeface="Calibri"/>
                <a:cs typeface="Calibri"/>
              </a:rPr>
              <a:t>251 </a:t>
            </a:r>
            <a:r>
              <a:rPr sz="2800" dirty="0" smtClean="0">
                <a:solidFill>
                  <a:srgbClr val="F79646"/>
                </a:solidFill>
                <a:latin typeface="Calibri"/>
                <a:cs typeface="Calibri"/>
              </a:rPr>
              <a:t>treated </a:t>
            </a:r>
            <a:r>
              <a:rPr sz="2800" dirty="0">
                <a:solidFill>
                  <a:srgbClr val="F79646"/>
                </a:solidFill>
                <a:latin typeface="Calibri"/>
                <a:cs typeface="Calibri"/>
              </a:rPr>
              <a:t>veins</a:t>
            </a:r>
          </a:p>
        </p:txBody>
      </p:sp>
      <p:pic>
        <p:nvPicPr>
          <p:cNvPr id="23" name="image2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093" y="2895600"/>
            <a:ext cx="3048000" cy="319405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" name="image3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019800" y="2895600"/>
            <a:ext cx="3124200" cy="32004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>
            <a:spLocks noGrp="1"/>
          </p:cNvSpPr>
          <p:nvPr>
            <p:ph type="title" idx="4294967295"/>
          </p:nvPr>
        </p:nvSpPr>
        <p:spPr>
          <a:xfrm>
            <a:off x="655637" y="-500063"/>
            <a:ext cx="6919913" cy="46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  <p:txBody>
          <a:bodyPr>
            <a:normAutofit fontScale="90000"/>
          </a:bodyPr>
          <a:lstStyle/>
          <a:p>
            <a:pPr marL="0" indent="0" defTabSz="84836">
              <a:defRPr sz="36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pPr>
            <a:r>
              <a:t> </a:t>
            </a:r>
            <a:br/>
            <a:r>
              <a:t>        </a:t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>			</a:t>
            </a:r>
            <a:br/>
            <a:r>
              <a:t/>
            </a:r>
            <a:br/>
            <a:r>
              <a:t>			</a:t>
            </a:r>
          </a:p>
        </p:txBody>
      </p:sp>
      <p:sp>
        <p:nvSpPr>
          <p:cNvPr id="28" name="Shape 28"/>
          <p:cNvSpPr>
            <a:spLocks noGrp="1"/>
          </p:cNvSpPr>
          <p:nvPr>
            <p:ph type="body" sz="half" idx="4294967295"/>
          </p:nvPr>
        </p:nvSpPr>
        <p:spPr>
          <a:xfrm>
            <a:off x="664411" y="1064389"/>
            <a:ext cx="6432109" cy="131872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  <p:txBody>
          <a:bodyPr>
            <a:normAutofit/>
          </a:bodyPr>
          <a:lstStyle>
            <a:lvl1pPr marL="279400" indent="-215900" algn="ctr">
              <a:buSzTx/>
              <a:buNone/>
              <a:defRPr sz="2800"/>
            </a:lvl1pPr>
          </a:lstStyle>
          <a:p>
            <a:pPr algn="l"/>
            <a:r>
              <a:rPr dirty="0">
                <a:latin typeface="Calibri"/>
                <a:cs typeface="Calibri"/>
              </a:rPr>
              <a:t>Disclosure</a:t>
            </a:r>
          </a:p>
        </p:txBody>
      </p:sp>
      <p:sp>
        <p:nvSpPr>
          <p:cNvPr id="30" name="Shape 30"/>
          <p:cNvSpPr/>
          <p:nvPr/>
        </p:nvSpPr>
        <p:spPr>
          <a:xfrm>
            <a:off x="655636" y="1773236"/>
            <a:ext cx="7961315" cy="4224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l">
              <a:spcBef>
                <a:spcPts val="700"/>
              </a:spcBef>
              <a:defRPr sz="2300"/>
            </a:pPr>
            <a:r>
              <a:rPr b="1" dirty="0" smtClean="0">
                <a:latin typeface="Calibri"/>
                <a:cs typeface="Calibri"/>
              </a:rPr>
              <a:t>Speaker </a:t>
            </a:r>
            <a:r>
              <a:rPr b="1" dirty="0">
                <a:latin typeface="Calibri"/>
                <a:cs typeface="Calibri"/>
              </a:rPr>
              <a:t>name:</a:t>
            </a:r>
            <a:r>
              <a:rPr dirty="0">
                <a:latin typeface="Calibri"/>
                <a:cs typeface="Calibri"/>
              </a:rPr>
              <a:t>  </a:t>
            </a:r>
            <a:r>
              <a:rPr b="1" dirty="0" smtClean="0">
                <a:solidFill>
                  <a:srgbClr val="F79646"/>
                </a:solidFill>
                <a:latin typeface="Calibri"/>
                <a:cs typeface="Calibri"/>
              </a:rPr>
              <a:t>Dr</a:t>
            </a:r>
            <a:r>
              <a:rPr b="1" dirty="0">
                <a:solidFill>
                  <a:srgbClr val="F79646"/>
                </a:solidFill>
                <a:latin typeface="Calibri"/>
                <a:cs typeface="Calibri"/>
              </a:rPr>
              <a:t>. Ulf </a:t>
            </a:r>
            <a:r>
              <a:rPr b="1" dirty="0" smtClean="0">
                <a:solidFill>
                  <a:srgbClr val="F79646"/>
                </a:solidFill>
                <a:latin typeface="Calibri"/>
                <a:cs typeface="Calibri"/>
              </a:rPr>
              <a:t>Th</a:t>
            </a:r>
            <a:r>
              <a:rPr lang="de-DE" b="1" dirty="0" err="1" smtClean="0">
                <a:solidFill>
                  <a:srgbClr val="F79646"/>
                </a:solidFill>
                <a:latin typeface="Calibri"/>
                <a:cs typeface="Calibri"/>
              </a:rPr>
              <a:t>orsten</a:t>
            </a:r>
            <a:r>
              <a:rPr b="1" dirty="0" smtClean="0">
                <a:solidFill>
                  <a:srgbClr val="F79646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79646"/>
                </a:solidFill>
                <a:latin typeface="Calibri"/>
                <a:cs typeface="Calibri"/>
              </a:rPr>
              <a:t>Zierau</a:t>
            </a:r>
          </a:p>
          <a:p>
            <a:pPr algn="l">
              <a:spcBef>
                <a:spcPts val="700"/>
              </a:spcBef>
              <a:defRPr sz="1600"/>
            </a:pPr>
            <a:endParaRPr dirty="0">
              <a:latin typeface="Calibri"/>
              <a:cs typeface="Calibri"/>
            </a:endParaRPr>
          </a:p>
          <a:p>
            <a:pPr algn="l">
              <a:spcBef>
                <a:spcPts val="700"/>
              </a:spcBef>
              <a:defRPr sz="2300"/>
            </a:pPr>
            <a:r>
              <a:rPr dirty="0" smtClean="0">
                <a:latin typeface="Calibri"/>
                <a:cs typeface="Calibri"/>
              </a:rPr>
              <a:t>I </a:t>
            </a:r>
            <a:r>
              <a:rPr dirty="0">
                <a:latin typeface="Calibri"/>
                <a:cs typeface="Calibri"/>
              </a:rPr>
              <a:t>have the following potential conflicts of interest to report:</a:t>
            </a:r>
          </a:p>
          <a:p>
            <a:pPr marL="342900" lvl="8" indent="-342900" algn="l">
              <a:spcBef>
                <a:spcPts val="700"/>
              </a:spcBef>
              <a:buFont typeface="Arial"/>
              <a:buChar char="•"/>
              <a:defRPr sz="2300"/>
            </a:pPr>
            <a:r>
              <a:rPr dirty="0" smtClean="0">
                <a:latin typeface="Calibri"/>
                <a:cs typeface="Calibri"/>
              </a:rPr>
              <a:t>Consulting</a:t>
            </a:r>
            <a:endParaRPr dirty="0">
              <a:latin typeface="Calibri"/>
              <a:cs typeface="Calibri"/>
            </a:endParaRPr>
          </a:p>
          <a:p>
            <a:pPr marL="342900" lvl="8" indent="-342900" algn="l">
              <a:spcBef>
                <a:spcPts val="700"/>
              </a:spcBef>
              <a:buFont typeface="Arial"/>
              <a:buChar char="•"/>
              <a:defRPr sz="2300"/>
            </a:pPr>
            <a:r>
              <a:rPr dirty="0" smtClean="0">
                <a:latin typeface="Calibri"/>
                <a:cs typeface="Calibri"/>
              </a:rPr>
              <a:t>Employment </a:t>
            </a:r>
            <a:r>
              <a:rPr dirty="0">
                <a:latin typeface="Calibri"/>
                <a:cs typeface="Calibri"/>
              </a:rPr>
              <a:t>in industry</a:t>
            </a:r>
          </a:p>
          <a:p>
            <a:pPr marL="342900" lvl="8" indent="-342900" algn="l">
              <a:spcBef>
                <a:spcPts val="700"/>
              </a:spcBef>
              <a:buFont typeface="Arial"/>
              <a:buChar char="•"/>
              <a:defRPr sz="2300"/>
            </a:pPr>
            <a:r>
              <a:rPr dirty="0" smtClean="0">
                <a:latin typeface="Calibri"/>
                <a:cs typeface="Calibri"/>
              </a:rPr>
              <a:t>Stockholder </a:t>
            </a:r>
            <a:r>
              <a:rPr dirty="0">
                <a:latin typeface="Calibri"/>
                <a:cs typeface="Calibri"/>
              </a:rPr>
              <a:t>of a healthcare company</a:t>
            </a:r>
          </a:p>
          <a:p>
            <a:pPr marL="342900" lvl="8" indent="-342900" algn="l">
              <a:spcBef>
                <a:spcPts val="700"/>
              </a:spcBef>
              <a:buFont typeface="Arial"/>
              <a:buChar char="•"/>
              <a:defRPr sz="2300"/>
            </a:pPr>
            <a:r>
              <a:rPr dirty="0" smtClean="0">
                <a:latin typeface="Calibri"/>
                <a:cs typeface="Calibri"/>
              </a:rPr>
              <a:t>Owner </a:t>
            </a:r>
            <a:r>
              <a:rPr dirty="0">
                <a:latin typeface="Calibri"/>
                <a:cs typeface="Calibri"/>
              </a:rPr>
              <a:t>of a healthcare company</a:t>
            </a:r>
          </a:p>
          <a:p>
            <a:pPr marL="342900" lvl="8" indent="-342900" algn="l">
              <a:spcBef>
                <a:spcPts val="700"/>
              </a:spcBef>
              <a:buFont typeface="Arial"/>
              <a:buChar char="•"/>
              <a:defRPr sz="2300"/>
            </a:pPr>
            <a:r>
              <a:rPr dirty="0" smtClean="0">
                <a:latin typeface="Calibri"/>
                <a:cs typeface="Calibri"/>
              </a:rPr>
              <a:t>Other</a:t>
            </a:r>
            <a:r>
              <a:rPr dirty="0">
                <a:latin typeface="Calibri"/>
                <a:cs typeface="Calibri"/>
              </a:rPr>
              <a:t>(s)</a:t>
            </a:r>
          </a:p>
          <a:p>
            <a:pPr algn="l">
              <a:spcBef>
                <a:spcPts val="700"/>
              </a:spcBef>
              <a:defRPr sz="1600"/>
            </a:pPr>
            <a:endParaRPr dirty="0">
              <a:latin typeface="Calibri"/>
              <a:cs typeface="Calibri"/>
            </a:endParaRPr>
          </a:p>
          <a:p>
            <a:pPr algn="l">
              <a:spcBef>
                <a:spcPts val="700"/>
              </a:spcBef>
              <a:defRPr sz="2300" b="1"/>
            </a:pPr>
            <a:r>
              <a:rPr lang="de-DE" dirty="0" smtClean="0">
                <a:latin typeface="Calibri"/>
                <a:cs typeface="Calibri"/>
              </a:rPr>
              <a:t>X</a:t>
            </a:r>
            <a:r>
              <a:rPr dirty="0" smtClean="0">
                <a:latin typeface="Calibri"/>
                <a:cs typeface="Calibri"/>
              </a:rPr>
              <a:t> </a:t>
            </a:r>
            <a:r>
              <a:rPr lang="de-DE" dirty="0">
                <a:latin typeface="Calibri"/>
                <a:cs typeface="Calibri"/>
              </a:rPr>
              <a:t> </a:t>
            </a:r>
            <a:r>
              <a:rPr lang="de-DE" dirty="0" smtClean="0">
                <a:latin typeface="Calibri"/>
                <a:cs typeface="Calibri"/>
              </a:rPr>
              <a:t> </a:t>
            </a:r>
            <a:r>
              <a:rPr dirty="0" smtClean="0">
                <a:latin typeface="Calibri"/>
                <a:cs typeface="Calibri"/>
              </a:rPr>
              <a:t>I </a:t>
            </a:r>
            <a:r>
              <a:rPr dirty="0">
                <a:latin typeface="Calibri"/>
                <a:cs typeface="Calibri"/>
              </a:rPr>
              <a:t>do not have any potential conflict of </a:t>
            </a:r>
            <a:r>
              <a:rPr dirty="0" smtClean="0">
                <a:latin typeface="Calibri"/>
                <a:cs typeface="Calibri"/>
              </a:rPr>
              <a:t>interest</a:t>
            </a:r>
            <a:r>
              <a:rPr lang="de-DE" dirty="0" smtClean="0">
                <a:latin typeface="Calibri"/>
                <a:cs typeface="Calibri"/>
              </a:rPr>
              <a:t>.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589201" y="5551871"/>
            <a:ext cx="392793" cy="405915"/>
          </a:xfrm>
          <a:prstGeom prst="rect">
            <a:avLst/>
          </a:prstGeom>
          <a:noFill/>
          <a:ln w="25400" cap="flat">
            <a:solidFill>
              <a:schemeClr val="accent6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2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</p:spTree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>
        <p:dissolv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 idx="4294967295"/>
          </p:nvPr>
        </p:nvSpPr>
        <p:spPr>
          <a:xfrm>
            <a:off x="547686" y="739763"/>
            <a:ext cx="7783515" cy="9223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  <p:txBody>
          <a:bodyPr>
            <a:normAutofit/>
          </a:bodyPr>
          <a:lstStyle>
            <a:lvl1pPr marL="0" indent="0" algn="l">
              <a:defRPr sz="2800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b="1" dirty="0">
                <a:latin typeface="Calibri"/>
                <a:cs typeface="Calibri"/>
              </a:rPr>
              <a:t>Saphenion since 1997</a:t>
            </a:r>
          </a:p>
        </p:txBody>
      </p:sp>
      <p:sp>
        <p:nvSpPr>
          <p:cNvPr id="33" name="Shape 33"/>
          <p:cNvSpPr/>
          <p:nvPr/>
        </p:nvSpPr>
        <p:spPr>
          <a:xfrm>
            <a:off x="574674" y="1924823"/>
            <a:ext cx="8289457" cy="39138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algn="l">
              <a:spcBef>
                <a:spcPts val="700"/>
              </a:spcBef>
              <a:defRPr sz="1900"/>
            </a:pPr>
            <a:r>
              <a:rPr dirty="0">
                <a:latin typeface="Calibri"/>
                <a:cs typeface="Calibri"/>
              </a:rPr>
              <a:t>Since the opening of our vascular praxis in Berlin, February </a:t>
            </a:r>
            <a:r>
              <a:rPr dirty="0" smtClean="0">
                <a:latin typeface="Calibri"/>
                <a:cs typeface="Calibri"/>
              </a:rPr>
              <a:t>1</a:t>
            </a:r>
            <a:r>
              <a:rPr baseline="30000" dirty="0" smtClean="0">
                <a:latin typeface="Calibri"/>
                <a:cs typeface="Calibri"/>
              </a:rPr>
              <a:t>st</a:t>
            </a:r>
            <a:r>
              <a:rPr lang="de-DE" baseline="30000" dirty="0" smtClean="0">
                <a:latin typeface="Calibri"/>
                <a:cs typeface="Calibri"/>
              </a:rPr>
              <a:t>.</a:t>
            </a:r>
            <a:r>
              <a:rPr lang="de-DE" dirty="0" smtClean="0">
                <a:latin typeface="Calibri"/>
                <a:cs typeface="Calibri"/>
              </a:rPr>
              <a:t> </a:t>
            </a:r>
            <a:r>
              <a:rPr dirty="0" smtClean="0">
                <a:latin typeface="Calibri"/>
                <a:cs typeface="Calibri"/>
              </a:rPr>
              <a:t>1997  </a:t>
            </a:r>
            <a:r>
              <a:rPr dirty="0">
                <a:latin typeface="Calibri"/>
                <a:cs typeface="Calibri"/>
              </a:rPr>
              <a:t>and the opening of a second venous center in Rostock August </a:t>
            </a:r>
            <a:r>
              <a:rPr dirty="0" smtClean="0">
                <a:latin typeface="Calibri"/>
                <a:cs typeface="Calibri"/>
              </a:rPr>
              <a:t>1</a:t>
            </a:r>
            <a:r>
              <a:rPr baseline="30000" dirty="0" smtClean="0">
                <a:latin typeface="Calibri"/>
                <a:cs typeface="Calibri"/>
              </a:rPr>
              <a:t>st</a:t>
            </a:r>
            <a:r>
              <a:rPr lang="de-DE" baseline="30000" dirty="0" smtClean="0">
                <a:latin typeface="Calibri"/>
                <a:cs typeface="Calibri"/>
              </a:rPr>
              <a:t>.</a:t>
            </a:r>
            <a:r>
              <a:rPr lang="de-DE" dirty="0" smtClean="0">
                <a:latin typeface="Calibri"/>
                <a:cs typeface="Calibri"/>
              </a:rPr>
              <a:t> </a:t>
            </a:r>
            <a:r>
              <a:rPr dirty="0" smtClean="0">
                <a:latin typeface="Calibri"/>
                <a:cs typeface="Calibri"/>
              </a:rPr>
              <a:t>2012 </a:t>
            </a:r>
            <a:r>
              <a:rPr dirty="0">
                <a:latin typeface="Calibri"/>
                <a:cs typeface="Calibri"/>
              </a:rPr>
              <a:t>we have done the following</a:t>
            </a:r>
            <a:r>
              <a:rPr dirty="0" smtClean="0">
                <a:latin typeface="Calibri"/>
                <a:cs typeface="Calibri"/>
              </a:rPr>
              <a:t>:</a:t>
            </a:r>
            <a:endParaRPr lang="de-DE" dirty="0" smtClean="0">
              <a:latin typeface="Calibri"/>
              <a:cs typeface="Calibri"/>
            </a:endParaRPr>
          </a:p>
          <a:p>
            <a:pPr algn="l">
              <a:spcBef>
                <a:spcPts val="700"/>
              </a:spcBef>
              <a:defRPr sz="1900"/>
            </a:pPr>
            <a:endParaRPr sz="800" dirty="0">
              <a:latin typeface="Calibri"/>
              <a:cs typeface="Calibri"/>
            </a:endParaRPr>
          </a:p>
          <a:p>
            <a:pPr marL="342900" indent="-342900" algn="l">
              <a:spcBef>
                <a:spcPts val="700"/>
              </a:spcBef>
              <a:buFont typeface="Arial"/>
              <a:buChar char="•"/>
              <a:defRPr sz="1900"/>
            </a:pPr>
            <a:r>
              <a:rPr dirty="0">
                <a:latin typeface="Calibri"/>
                <a:cs typeface="Calibri"/>
              </a:rPr>
              <a:t>Conventional surgery of stripping and phlebectomy in </a:t>
            </a:r>
            <a:r>
              <a:rPr dirty="0" smtClean="0">
                <a:latin typeface="Calibri"/>
                <a:cs typeface="Calibri"/>
              </a:rPr>
              <a:t>1</a:t>
            </a:r>
            <a:r>
              <a:rPr lang="de-DE" dirty="0" smtClean="0">
                <a:latin typeface="Calibri"/>
                <a:cs typeface="Calibri"/>
              </a:rPr>
              <a:t>.</a:t>
            </a:r>
            <a:r>
              <a:rPr dirty="0" smtClean="0">
                <a:latin typeface="Calibri"/>
                <a:cs typeface="Calibri"/>
              </a:rPr>
              <a:t>000 </a:t>
            </a:r>
            <a:r>
              <a:rPr dirty="0">
                <a:latin typeface="Calibri"/>
                <a:cs typeface="Calibri"/>
              </a:rPr>
              <a:t>cases  (until 2012</a:t>
            </a:r>
            <a:r>
              <a:rPr dirty="0" smtClean="0">
                <a:latin typeface="Calibri"/>
                <a:cs typeface="Calibri"/>
              </a:rPr>
              <a:t>)</a:t>
            </a:r>
            <a:endParaRPr lang="de-DE" dirty="0" smtClean="0">
              <a:latin typeface="Calibri"/>
              <a:cs typeface="Calibri"/>
            </a:endParaRPr>
          </a:p>
          <a:p>
            <a:pPr algn="l">
              <a:spcBef>
                <a:spcPts val="700"/>
              </a:spcBef>
              <a:defRPr sz="1900"/>
            </a:pPr>
            <a:endParaRPr sz="800" dirty="0">
              <a:latin typeface="Calibri"/>
              <a:cs typeface="Calibri"/>
            </a:endParaRPr>
          </a:p>
          <a:p>
            <a:pPr marL="342900" indent="-342900" algn="l">
              <a:spcBef>
                <a:spcPts val="700"/>
              </a:spcBef>
              <a:buFont typeface="Arial"/>
              <a:buChar char="•"/>
              <a:defRPr sz="1900"/>
            </a:pPr>
            <a:r>
              <a:rPr dirty="0">
                <a:latin typeface="Calibri"/>
                <a:cs typeface="Calibri"/>
              </a:rPr>
              <a:t>Laser ablation (2002 - 2008) of nearly </a:t>
            </a:r>
            <a:r>
              <a:rPr dirty="0" smtClean="0">
                <a:latin typeface="Calibri"/>
                <a:cs typeface="Calibri"/>
              </a:rPr>
              <a:t>2</a:t>
            </a:r>
            <a:r>
              <a:rPr lang="de-DE" dirty="0" smtClean="0">
                <a:latin typeface="Calibri"/>
                <a:cs typeface="Calibri"/>
              </a:rPr>
              <a:t>.</a:t>
            </a:r>
            <a:r>
              <a:rPr dirty="0" smtClean="0">
                <a:latin typeface="Calibri"/>
                <a:cs typeface="Calibri"/>
              </a:rPr>
              <a:t>800 veins</a:t>
            </a:r>
            <a:endParaRPr lang="de-DE" dirty="0" smtClean="0">
              <a:latin typeface="Calibri"/>
              <a:cs typeface="Calibri"/>
            </a:endParaRPr>
          </a:p>
          <a:p>
            <a:pPr algn="l">
              <a:spcBef>
                <a:spcPts val="700"/>
              </a:spcBef>
              <a:defRPr sz="1900"/>
            </a:pPr>
            <a:endParaRPr sz="800" dirty="0">
              <a:latin typeface="Calibri"/>
              <a:cs typeface="Calibri"/>
            </a:endParaRPr>
          </a:p>
          <a:p>
            <a:pPr marL="342900" indent="-342900" algn="l">
              <a:spcBef>
                <a:spcPts val="700"/>
              </a:spcBef>
              <a:buFont typeface="Arial"/>
              <a:buChar char="•"/>
              <a:defRPr sz="1900"/>
            </a:pPr>
            <a:r>
              <a:rPr dirty="0">
                <a:latin typeface="Calibri"/>
                <a:cs typeface="Calibri"/>
              </a:rPr>
              <a:t>Radio frequency of </a:t>
            </a:r>
            <a:r>
              <a:rPr dirty="0" smtClean="0">
                <a:latin typeface="Calibri"/>
                <a:cs typeface="Calibri"/>
              </a:rPr>
              <a:t>2</a:t>
            </a:r>
            <a:r>
              <a:rPr lang="de-DE" dirty="0" smtClean="0">
                <a:latin typeface="Calibri"/>
                <a:cs typeface="Calibri"/>
              </a:rPr>
              <a:t>.</a:t>
            </a:r>
            <a:r>
              <a:rPr dirty="0" smtClean="0">
                <a:latin typeface="Calibri"/>
                <a:cs typeface="Calibri"/>
              </a:rPr>
              <a:t>500 </a:t>
            </a:r>
            <a:r>
              <a:rPr dirty="0">
                <a:latin typeface="Calibri"/>
                <a:cs typeface="Calibri"/>
              </a:rPr>
              <a:t>truncal veins </a:t>
            </a:r>
            <a:endParaRPr lang="de-DE" dirty="0">
              <a:latin typeface="Calibri"/>
              <a:cs typeface="Calibri"/>
            </a:endParaRPr>
          </a:p>
          <a:p>
            <a:pPr algn="l">
              <a:spcBef>
                <a:spcPts val="700"/>
              </a:spcBef>
              <a:defRPr sz="1900"/>
            </a:pPr>
            <a:endParaRPr sz="800" dirty="0">
              <a:latin typeface="Calibri"/>
              <a:cs typeface="Calibri"/>
            </a:endParaRPr>
          </a:p>
          <a:p>
            <a:pPr>
              <a:spcBef>
                <a:spcPts val="700"/>
              </a:spcBef>
              <a:defRPr sz="1900" b="1"/>
            </a:pPr>
            <a:r>
              <a:rPr sz="2500" dirty="0" smtClean="0">
                <a:solidFill>
                  <a:srgbClr val="F79646"/>
                </a:solidFill>
                <a:latin typeface="Calibri"/>
                <a:cs typeface="Calibri"/>
              </a:rPr>
              <a:t>VenaSeal</a:t>
            </a:r>
            <a:r>
              <a:rPr lang="de-DE" sz="2500" dirty="0" smtClean="0">
                <a:solidFill>
                  <a:srgbClr val="F79646"/>
                </a:solidFill>
                <a:latin typeface="Calibri"/>
                <a:cs typeface="Calibri"/>
              </a:rPr>
              <a:t> </a:t>
            </a:r>
            <a:r>
              <a:rPr sz="2500" dirty="0" smtClean="0">
                <a:solidFill>
                  <a:srgbClr val="F79646"/>
                </a:solidFill>
                <a:latin typeface="Calibri"/>
                <a:cs typeface="Calibri"/>
              </a:rPr>
              <a:t>Closure </a:t>
            </a:r>
            <a:r>
              <a:rPr sz="2500" dirty="0">
                <a:solidFill>
                  <a:srgbClr val="F79646"/>
                </a:solidFill>
                <a:latin typeface="Calibri"/>
                <a:cs typeface="Calibri"/>
              </a:rPr>
              <a:t>treatment since August, </a:t>
            </a:r>
            <a:r>
              <a:rPr sz="2500" dirty="0" smtClean="0">
                <a:solidFill>
                  <a:srgbClr val="F79646"/>
                </a:solidFill>
                <a:latin typeface="Calibri"/>
                <a:cs typeface="Calibri"/>
              </a:rPr>
              <a:t>1</a:t>
            </a:r>
            <a:r>
              <a:rPr sz="2500" baseline="30000" dirty="0" smtClean="0">
                <a:solidFill>
                  <a:srgbClr val="F79646"/>
                </a:solidFill>
                <a:latin typeface="Calibri"/>
                <a:cs typeface="Calibri"/>
              </a:rPr>
              <a:t>st</a:t>
            </a:r>
            <a:r>
              <a:rPr lang="de-DE" sz="2500" baseline="30000" dirty="0" smtClean="0">
                <a:solidFill>
                  <a:srgbClr val="F79646"/>
                </a:solidFill>
                <a:latin typeface="Calibri"/>
                <a:cs typeface="Calibri"/>
              </a:rPr>
              <a:t>.</a:t>
            </a:r>
            <a:r>
              <a:rPr lang="de-DE" sz="2500" dirty="0" smtClean="0">
                <a:solidFill>
                  <a:srgbClr val="F79646"/>
                </a:solidFill>
                <a:latin typeface="Calibri"/>
                <a:cs typeface="Calibri"/>
              </a:rPr>
              <a:t> </a:t>
            </a:r>
            <a:r>
              <a:rPr sz="2500" dirty="0" smtClean="0">
                <a:solidFill>
                  <a:srgbClr val="F79646"/>
                </a:solidFill>
                <a:latin typeface="Calibri"/>
                <a:cs typeface="Calibri"/>
              </a:rPr>
              <a:t>2012</a:t>
            </a:r>
            <a:r>
              <a:rPr sz="2500" dirty="0">
                <a:solidFill>
                  <a:srgbClr val="F79646"/>
                </a:solidFill>
                <a:latin typeface="Calibri"/>
                <a:cs typeface="Calibri"/>
              </a:rPr>
              <a:t>:</a:t>
            </a:r>
          </a:p>
          <a:p>
            <a:pPr>
              <a:spcBef>
                <a:spcPts val="700"/>
              </a:spcBef>
              <a:defRPr sz="1900" b="1"/>
            </a:pPr>
            <a:r>
              <a:rPr sz="2500" dirty="0">
                <a:solidFill>
                  <a:srgbClr val="F79646"/>
                </a:solidFill>
                <a:latin typeface="Calibri"/>
                <a:cs typeface="Calibri"/>
              </a:rPr>
              <a:t>Implantation into </a:t>
            </a:r>
            <a:r>
              <a:rPr sz="2500" dirty="0" smtClean="0">
                <a:solidFill>
                  <a:srgbClr val="F79646"/>
                </a:solidFill>
                <a:latin typeface="Calibri"/>
                <a:cs typeface="Calibri"/>
              </a:rPr>
              <a:t>1</a:t>
            </a:r>
            <a:r>
              <a:rPr lang="de-DE" sz="2500" dirty="0" smtClean="0">
                <a:solidFill>
                  <a:srgbClr val="F79646"/>
                </a:solidFill>
                <a:latin typeface="Calibri"/>
                <a:cs typeface="Calibri"/>
              </a:rPr>
              <a:t>.251 </a:t>
            </a:r>
            <a:r>
              <a:rPr sz="2500" dirty="0" smtClean="0">
                <a:solidFill>
                  <a:srgbClr val="F79646"/>
                </a:solidFill>
                <a:latin typeface="Calibri"/>
                <a:cs typeface="Calibri"/>
              </a:rPr>
              <a:t>veins </a:t>
            </a:r>
            <a:r>
              <a:rPr sz="2500" dirty="0">
                <a:solidFill>
                  <a:srgbClr val="F79646"/>
                </a:solidFill>
                <a:latin typeface="Calibri"/>
                <a:cs typeface="Calibri"/>
              </a:rPr>
              <a:t>in</a:t>
            </a:r>
            <a:r>
              <a:rPr sz="2500" dirty="0" smtClean="0">
                <a:solidFill>
                  <a:srgbClr val="F79646"/>
                </a:solidFill>
                <a:latin typeface="Calibri"/>
                <a:cs typeface="Calibri"/>
              </a:rPr>
              <a:t> </a:t>
            </a:r>
            <a:r>
              <a:rPr lang="de-DE" sz="2500" dirty="0" smtClean="0">
                <a:solidFill>
                  <a:srgbClr val="F79646"/>
                </a:solidFill>
                <a:latin typeface="Calibri"/>
                <a:cs typeface="Calibri"/>
              </a:rPr>
              <a:t>700</a:t>
            </a:r>
            <a:r>
              <a:rPr sz="2500" dirty="0" smtClean="0">
                <a:solidFill>
                  <a:srgbClr val="F79646"/>
                </a:solidFill>
                <a:latin typeface="Calibri"/>
                <a:cs typeface="Calibri"/>
              </a:rPr>
              <a:t> patients</a:t>
            </a:r>
            <a:endParaRPr sz="2500" dirty="0">
              <a:solidFill>
                <a:srgbClr val="F79646"/>
              </a:solidFill>
              <a:latin typeface="Calibri"/>
              <a:ea typeface="Times New Roman"/>
              <a:cs typeface="Calibri"/>
              <a:sym typeface="Times New Roman"/>
            </a:endParaRPr>
          </a:p>
        </p:txBody>
      </p:sp>
    </p:spTree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>
        <p:dissolv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>
            <a:spLocks noGrp="1"/>
          </p:cNvSpPr>
          <p:nvPr>
            <p:ph type="title" idx="4294967295"/>
          </p:nvPr>
        </p:nvSpPr>
        <p:spPr>
          <a:xfrm>
            <a:off x="257175" y="493701"/>
            <a:ext cx="7113588" cy="111283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  <p:txBody>
          <a:bodyPr>
            <a:normAutofit/>
          </a:bodyPr>
          <a:lstStyle/>
          <a:p>
            <a:pPr marL="0" indent="0" algn="l">
              <a:defRPr sz="2800">
                <a:solidFill>
                  <a:srgbClr val="000000"/>
                </a:solidFill>
              </a:defRPr>
            </a:pPr>
            <a:r>
              <a:rPr dirty="0"/>
              <a:t> </a:t>
            </a:r>
            <a:r>
              <a:rPr b="1" dirty="0">
                <a:latin typeface="Calibri"/>
                <a:ea typeface="+mn-ea"/>
                <a:cs typeface="Calibri"/>
                <a:sym typeface="Arial"/>
              </a:rPr>
              <a:t>VenaSeal</a:t>
            </a:r>
            <a:r>
              <a:rPr b="1" dirty="0" smtClean="0">
                <a:latin typeface="Calibri"/>
                <a:ea typeface="+mn-ea"/>
                <a:cs typeface="Calibri"/>
                <a:sym typeface="Arial"/>
              </a:rPr>
              <a:t>® </a:t>
            </a:r>
            <a:r>
              <a:rPr b="1" dirty="0">
                <a:latin typeface="Calibri"/>
                <a:ea typeface="+mn-ea"/>
                <a:cs typeface="Calibri"/>
                <a:sym typeface="Arial"/>
              </a:rPr>
              <a:t>Closure </a:t>
            </a:r>
            <a:r>
              <a:rPr lang="de-DE" b="1" dirty="0" smtClean="0">
                <a:latin typeface="Calibri"/>
                <a:ea typeface="+mn-ea"/>
                <a:cs typeface="Calibri"/>
                <a:sym typeface="Arial"/>
              </a:rPr>
              <a:t>-</a:t>
            </a:r>
            <a:r>
              <a:rPr b="1" dirty="0" smtClean="0">
                <a:latin typeface="Calibri"/>
                <a:ea typeface="+mn-ea"/>
                <a:cs typeface="Calibri"/>
                <a:sym typeface="Arial"/>
              </a:rPr>
              <a:t> </a:t>
            </a:r>
            <a:r>
              <a:rPr b="1" dirty="0">
                <a:latin typeface="Calibri"/>
                <a:ea typeface="+mn-ea"/>
                <a:cs typeface="Calibri"/>
                <a:sym typeface="Arial"/>
              </a:rPr>
              <a:t>our experience</a:t>
            </a:r>
          </a:p>
        </p:txBody>
      </p:sp>
      <p:sp>
        <p:nvSpPr>
          <p:cNvPr id="37" name="Shape 37"/>
          <p:cNvSpPr/>
          <p:nvPr/>
        </p:nvSpPr>
        <p:spPr>
          <a:xfrm>
            <a:off x="283361" y="1554162"/>
            <a:ext cx="8886825" cy="46858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l">
              <a:defRPr sz="2200" b="1">
                <a:solidFill>
                  <a:srgbClr val="32333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dirty="0" smtClean="0">
                <a:latin typeface="Calibri"/>
                <a:cs typeface="Calibri"/>
              </a:rPr>
              <a:t>Treatment </a:t>
            </a:r>
            <a:r>
              <a:rPr dirty="0">
                <a:latin typeface="Calibri"/>
                <a:cs typeface="Calibri"/>
              </a:rPr>
              <a:t>with Cyanoacrylat   </a:t>
            </a:r>
          </a:p>
          <a:p>
            <a:pPr algn="l">
              <a:defRPr b="1">
                <a:solidFill>
                  <a:srgbClr val="32333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dirty="0">
              <a:latin typeface="Calibri"/>
              <a:cs typeface="Calibri"/>
            </a:endParaRPr>
          </a:p>
          <a:p>
            <a:pPr marL="342900" indent="-342900" algn="l">
              <a:buFont typeface="Arial"/>
              <a:buChar char="•"/>
              <a:defRPr sz="2100"/>
            </a:pPr>
            <a:r>
              <a:rPr dirty="0">
                <a:latin typeface="Calibri"/>
                <a:cs typeface="Calibri"/>
              </a:rPr>
              <a:t>Since 1949 the chemical compound is known, first being used in operative medicine in the early 60s.</a:t>
            </a:r>
          </a:p>
          <a:p>
            <a:pPr marL="342900" indent="-342900" algn="l">
              <a:spcBef>
                <a:spcPts val="700"/>
              </a:spcBef>
              <a:buFont typeface="Arial"/>
              <a:buChar char="•"/>
              <a:defRPr sz="2100"/>
            </a:pPr>
            <a:r>
              <a:rPr dirty="0">
                <a:latin typeface="Calibri"/>
                <a:cs typeface="Calibri"/>
              </a:rPr>
              <a:t>Tissue adhesive or replacement of wound sutures </a:t>
            </a:r>
          </a:p>
          <a:p>
            <a:pPr marL="342900" indent="-342900" algn="l">
              <a:spcBef>
                <a:spcPts val="700"/>
              </a:spcBef>
              <a:buFont typeface="Arial"/>
              <a:buChar char="•"/>
              <a:defRPr sz="2100"/>
            </a:pPr>
            <a:r>
              <a:rPr dirty="0">
                <a:latin typeface="Calibri"/>
                <a:cs typeface="Calibri"/>
              </a:rPr>
              <a:t>Nearly all operative disciplines were using cyanoacrylate i.e </a:t>
            </a:r>
            <a:r>
              <a:rPr dirty="0" smtClean="0">
                <a:latin typeface="Calibri"/>
                <a:cs typeface="Calibri"/>
              </a:rPr>
              <a:t>dermatology</a:t>
            </a:r>
            <a:r>
              <a:rPr dirty="0">
                <a:latin typeface="Calibri"/>
                <a:cs typeface="Calibri"/>
              </a:rPr>
              <a:t>, ophthalmology, orthopedics, surgery orthodontics, interventional radiologists.</a:t>
            </a:r>
          </a:p>
          <a:p>
            <a:pPr marL="342900" indent="-342900" algn="l">
              <a:spcBef>
                <a:spcPts val="700"/>
              </a:spcBef>
              <a:buFont typeface="Arial"/>
              <a:buChar char="•"/>
              <a:defRPr sz="2100"/>
            </a:pPr>
            <a:r>
              <a:rPr dirty="0">
                <a:latin typeface="Calibri"/>
                <a:cs typeface="Calibri"/>
              </a:rPr>
              <a:t>The risk of allergic reaction is not real </a:t>
            </a:r>
            <a:r>
              <a:rPr lang="de-DE" dirty="0" smtClean="0">
                <a:latin typeface="Calibri"/>
                <a:cs typeface="Calibri"/>
              </a:rPr>
              <a:t>-</a:t>
            </a:r>
            <a:r>
              <a:rPr dirty="0" smtClean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we didn`t find any report or scientific study in </a:t>
            </a:r>
            <a:r>
              <a:rPr i="1" dirty="0">
                <a:latin typeface="Calibri"/>
                <a:cs typeface="Calibri"/>
              </a:rPr>
              <a:t>medline or pubmed 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300" dirty="0">
                <a:latin typeface="Calibri"/>
                <a:cs typeface="Calibri"/>
              </a:rPr>
              <a:t> </a:t>
            </a:r>
          </a:p>
          <a:p>
            <a:pPr>
              <a:defRPr sz="230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400" dirty="0">
                <a:solidFill>
                  <a:srgbClr val="F79646"/>
                </a:solidFill>
                <a:latin typeface="Calibri"/>
                <a:cs typeface="Calibri"/>
              </a:rPr>
              <a:t>FDA </a:t>
            </a:r>
            <a:r>
              <a:rPr lang="de-DE" sz="2400" dirty="0" smtClean="0">
                <a:solidFill>
                  <a:srgbClr val="F79646"/>
                </a:solidFill>
                <a:latin typeface="Calibri"/>
                <a:cs typeface="Calibri"/>
              </a:rPr>
              <a:t>-</a:t>
            </a:r>
            <a:r>
              <a:rPr sz="2400" dirty="0" smtClean="0">
                <a:solidFill>
                  <a:srgbClr val="F7964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79646"/>
                </a:solidFill>
                <a:latin typeface="Calibri"/>
                <a:cs typeface="Calibri"/>
              </a:rPr>
              <a:t>approval states: VenaSeal® is bio-compatible, bio-resorptive, not carcinogenic and not allergenic!</a:t>
            </a:r>
            <a:endParaRPr sz="2300" dirty="0">
              <a:solidFill>
                <a:srgbClr val="F79646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>
        <p:dissolv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>
            <a:spLocks noGrp="1"/>
          </p:cNvSpPr>
          <p:nvPr>
            <p:ph type="body" idx="4294967295"/>
          </p:nvPr>
        </p:nvSpPr>
        <p:spPr>
          <a:xfrm>
            <a:off x="363104" y="1676036"/>
            <a:ext cx="8653466" cy="501501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  <p:txBody>
          <a:bodyPr>
            <a:normAutofit/>
          </a:bodyPr>
          <a:lstStyle/>
          <a:p>
            <a:pPr marL="0" indent="31115" defTabSz="320038">
              <a:lnSpc>
                <a:spcPct val="100000"/>
              </a:lnSpc>
              <a:spcBef>
                <a:spcPts val="500"/>
              </a:spcBef>
              <a:buSzTx/>
              <a:buNone/>
              <a:defRPr sz="2000" b="0"/>
            </a:pPr>
            <a:r>
              <a:rPr dirty="0">
                <a:latin typeface="Calibri"/>
                <a:cs typeface="Calibri"/>
              </a:rPr>
              <a:t>Until</a:t>
            </a:r>
            <a:r>
              <a:rPr dirty="0" smtClean="0">
                <a:latin typeface="Calibri"/>
                <a:cs typeface="Calibri"/>
              </a:rPr>
              <a:t> </a:t>
            </a:r>
            <a:r>
              <a:rPr lang="de-DE" dirty="0" smtClean="0">
                <a:latin typeface="Calibri"/>
                <a:cs typeface="Calibri"/>
              </a:rPr>
              <a:t>August</a:t>
            </a:r>
            <a:r>
              <a:rPr dirty="0" smtClean="0">
                <a:latin typeface="Calibri"/>
                <a:cs typeface="Calibri"/>
              </a:rPr>
              <a:t>, 1</a:t>
            </a:r>
            <a:r>
              <a:rPr lang="de-DE" dirty="0" smtClean="0">
                <a:latin typeface="Calibri"/>
                <a:cs typeface="Calibri"/>
              </a:rPr>
              <a:t>6</a:t>
            </a:r>
            <a:r>
              <a:rPr baseline="30000" dirty="0" smtClean="0">
                <a:latin typeface="Calibri"/>
                <a:cs typeface="Calibri"/>
              </a:rPr>
              <a:t>st</a:t>
            </a:r>
            <a:r>
              <a:rPr lang="de-DE" baseline="30000" dirty="0" smtClean="0">
                <a:latin typeface="Calibri"/>
                <a:cs typeface="Calibri"/>
              </a:rPr>
              <a:t>.</a:t>
            </a:r>
            <a:r>
              <a:rPr lang="de-DE" dirty="0" smtClean="0">
                <a:latin typeface="Calibri"/>
                <a:cs typeface="Calibri"/>
              </a:rPr>
              <a:t> </a:t>
            </a:r>
            <a:r>
              <a:rPr lang="de-DE" dirty="0" err="1" smtClean="0">
                <a:latin typeface="Calibri"/>
                <a:cs typeface="Calibri"/>
              </a:rPr>
              <a:t>w</a:t>
            </a:r>
            <a:r>
              <a:rPr dirty="0" smtClean="0">
                <a:latin typeface="Calibri"/>
                <a:cs typeface="Calibri"/>
              </a:rPr>
              <a:t>e </a:t>
            </a:r>
            <a:r>
              <a:rPr lang="de-DE" dirty="0" err="1" smtClean="0">
                <a:latin typeface="Calibri"/>
                <a:cs typeface="Calibri"/>
              </a:rPr>
              <a:t>sealed</a:t>
            </a:r>
            <a:r>
              <a:rPr dirty="0" smtClean="0">
                <a:latin typeface="Calibri"/>
                <a:cs typeface="Calibri"/>
              </a:rPr>
              <a:t> </a:t>
            </a:r>
            <a:r>
              <a:rPr dirty="0">
                <a:solidFill>
                  <a:srgbClr val="F79646"/>
                </a:solidFill>
                <a:latin typeface="Calibri"/>
                <a:cs typeface="Calibri"/>
              </a:rPr>
              <a:t>greater saphenous vein in</a:t>
            </a:r>
            <a:r>
              <a:rPr dirty="0" smtClean="0">
                <a:solidFill>
                  <a:srgbClr val="F79646"/>
                </a:solidFill>
                <a:latin typeface="Calibri"/>
                <a:cs typeface="Calibri"/>
              </a:rPr>
              <a:t> </a:t>
            </a:r>
            <a:r>
              <a:rPr lang="de-DE" dirty="0" smtClean="0">
                <a:solidFill>
                  <a:srgbClr val="F79646"/>
                </a:solidFill>
                <a:latin typeface="Calibri"/>
                <a:cs typeface="Calibri"/>
              </a:rPr>
              <a:t>876 </a:t>
            </a:r>
            <a:r>
              <a:rPr dirty="0" smtClean="0">
                <a:solidFill>
                  <a:srgbClr val="F79646"/>
                </a:solidFill>
                <a:latin typeface="Calibri"/>
                <a:cs typeface="Calibri"/>
              </a:rPr>
              <a:t>cases</a:t>
            </a:r>
            <a:r>
              <a:rPr dirty="0">
                <a:latin typeface="Calibri"/>
                <a:cs typeface="Calibri"/>
              </a:rPr>
              <a:t>, smaller saphenous vein in </a:t>
            </a:r>
            <a:r>
              <a:rPr dirty="0" smtClean="0">
                <a:latin typeface="Calibri"/>
                <a:cs typeface="Calibri"/>
              </a:rPr>
              <a:t>3</a:t>
            </a:r>
            <a:r>
              <a:rPr lang="de-DE" dirty="0" smtClean="0">
                <a:latin typeface="Calibri"/>
                <a:cs typeface="Calibri"/>
              </a:rPr>
              <a:t>65 </a:t>
            </a:r>
            <a:r>
              <a:rPr dirty="0" smtClean="0">
                <a:latin typeface="Calibri"/>
                <a:cs typeface="Calibri"/>
              </a:rPr>
              <a:t>cases</a:t>
            </a:r>
            <a:r>
              <a:rPr lang="de-DE" dirty="0" smtClean="0">
                <a:latin typeface="Calibri"/>
                <a:cs typeface="Calibri"/>
              </a:rPr>
              <a:t> and saphena - </a:t>
            </a:r>
            <a:r>
              <a:rPr lang="de-DE" dirty="0" err="1" smtClean="0">
                <a:latin typeface="Calibri"/>
                <a:cs typeface="Calibri"/>
              </a:rPr>
              <a:t>accessoria</a:t>
            </a:r>
            <a:r>
              <a:rPr lang="de-DE" dirty="0" smtClean="0">
                <a:latin typeface="Calibri"/>
                <a:cs typeface="Calibri"/>
              </a:rPr>
              <a:t> - </a:t>
            </a:r>
            <a:r>
              <a:rPr lang="de-DE" dirty="0" err="1" smtClean="0">
                <a:latin typeface="Calibri"/>
                <a:cs typeface="Calibri"/>
              </a:rPr>
              <a:t>veins</a:t>
            </a:r>
            <a:r>
              <a:rPr lang="de-DE" dirty="0" smtClean="0">
                <a:latin typeface="Calibri"/>
                <a:cs typeface="Calibri"/>
              </a:rPr>
              <a:t> in 10 </a:t>
            </a:r>
            <a:r>
              <a:rPr lang="de-DE" dirty="0" err="1" smtClean="0">
                <a:latin typeface="Calibri"/>
                <a:cs typeface="Calibri"/>
              </a:rPr>
              <a:t>cases</a:t>
            </a:r>
            <a:endParaRPr lang="de-DE" dirty="0">
              <a:latin typeface="Calibri"/>
              <a:cs typeface="Calibri"/>
            </a:endParaRPr>
          </a:p>
          <a:p>
            <a:pPr marL="0" indent="31115" defTabSz="320038">
              <a:lnSpc>
                <a:spcPct val="100000"/>
              </a:lnSpc>
              <a:spcBef>
                <a:spcPts val="500"/>
              </a:spcBef>
              <a:buSzTx/>
              <a:buNone/>
              <a:defRPr sz="2000" b="0"/>
            </a:pPr>
            <a:endParaRPr sz="800" dirty="0">
              <a:latin typeface="Calibri"/>
              <a:cs typeface="Calibri"/>
            </a:endParaRPr>
          </a:p>
          <a:p>
            <a:pPr marL="0" indent="31115" defTabSz="320038">
              <a:lnSpc>
                <a:spcPct val="100000"/>
              </a:lnSpc>
              <a:spcBef>
                <a:spcPts val="500"/>
              </a:spcBef>
              <a:buSzTx/>
              <a:buNone/>
              <a:defRPr sz="2000" b="0"/>
            </a:pPr>
            <a:r>
              <a:rPr dirty="0">
                <a:latin typeface="Calibri"/>
                <a:cs typeface="Calibri"/>
              </a:rPr>
              <a:t>Treatment of </a:t>
            </a:r>
            <a:r>
              <a:rPr dirty="0">
                <a:solidFill>
                  <a:srgbClr val="F79646"/>
                </a:solidFill>
                <a:latin typeface="Calibri"/>
                <a:cs typeface="Calibri"/>
              </a:rPr>
              <a:t>one truncal vein in</a:t>
            </a:r>
            <a:r>
              <a:rPr dirty="0" smtClean="0">
                <a:solidFill>
                  <a:srgbClr val="F79646"/>
                </a:solidFill>
                <a:latin typeface="Calibri"/>
                <a:cs typeface="Calibri"/>
              </a:rPr>
              <a:t> </a:t>
            </a:r>
            <a:r>
              <a:rPr lang="de-DE" dirty="0" smtClean="0">
                <a:solidFill>
                  <a:srgbClr val="F79646"/>
                </a:solidFill>
                <a:latin typeface="Calibri"/>
                <a:cs typeface="Calibri"/>
              </a:rPr>
              <a:t>202</a:t>
            </a:r>
            <a:r>
              <a:rPr dirty="0" smtClean="0">
                <a:solidFill>
                  <a:srgbClr val="F79646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F79646"/>
                </a:solidFill>
                <a:latin typeface="Calibri"/>
                <a:cs typeface="Calibri"/>
              </a:rPr>
              <a:t>cases</a:t>
            </a:r>
            <a:r>
              <a:rPr dirty="0">
                <a:latin typeface="Calibri"/>
                <a:cs typeface="Calibri"/>
              </a:rPr>
              <a:t>, </a:t>
            </a:r>
            <a:r>
              <a:rPr dirty="0" smtClean="0">
                <a:solidFill>
                  <a:srgbClr val="F79646"/>
                </a:solidFill>
                <a:latin typeface="Calibri"/>
                <a:cs typeface="Calibri"/>
              </a:rPr>
              <a:t>4</a:t>
            </a:r>
            <a:r>
              <a:rPr lang="de-DE" dirty="0" smtClean="0">
                <a:solidFill>
                  <a:srgbClr val="F79646"/>
                </a:solidFill>
                <a:latin typeface="Calibri"/>
                <a:cs typeface="Calibri"/>
              </a:rPr>
              <a:t>49</a:t>
            </a:r>
            <a:r>
              <a:rPr dirty="0" smtClean="0">
                <a:solidFill>
                  <a:srgbClr val="F79646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F79646"/>
                </a:solidFill>
                <a:latin typeface="Calibri"/>
                <a:cs typeface="Calibri"/>
              </a:rPr>
              <a:t>patients </a:t>
            </a:r>
            <a:r>
              <a:rPr dirty="0">
                <a:solidFill>
                  <a:schemeClr val="tx1"/>
                </a:solidFill>
                <a:latin typeface="Calibri"/>
                <a:cs typeface="Calibri"/>
              </a:rPr>
              <a:t>received treatment for</a:t>
            </a:r>
            <a:r>
              <a:rPr dirty="0">
                <a:solidFill>
                  <a:srgbClr val="F79646"/>
                </a:solidFill>
                <a:latin typeface="Calibri"/>
                <a:cs typeface="Calibri"/>
              </a:rPr>
              <a:t> two truncal veins</a:t>
            </a:r>
            <a:r>
              <a:rPr dirty="0">
                <a:latin typeface="Calibri"/>
                <a:cs typeface="Calibri"/>
              </a:rPr>
              <a:t> simultaneously, in </a:t>
            </a:r>
            <a:r>
              <a:rPr dirty="0" smtClean="0">
                <a:solidFill>
                  <a:srgbClr val="F79646"/>
                </a:solidFill>
                <a:latin typeface="Calibri"/>
                <a:cs typeface="Calibri"/>
              </a:rPr>
              <a:t>4</a:t>
            </a:r>
            <a:r>
              <a:rPr lang="de-DE" dirty="0" smtClean="0">
                <a:solidFill>
                  <a:srgbClr val="F79646"/>
                </a:solidFill>
                <a:latin typeface="Calibri"/>
                <a:cs typeface="Calibri"/>
              </a:rPr>
              <a:t>5</a:t>
            </a:r>
            <a:r>
              <a:rPr dirty="0" smtClean="0">
                <a:solidFill>
                  <a:srgbClr val="F79646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F79646"/>
                </a:solidFill>
                <a:latin typeface="Calibri"/>
                <a:cs typeface="Calibri"/>
              </a:rPr>
              <a:t>cases</a:t>
            </a:r>
            <a:r>
              <a:rPr dirty="0">
                <a:latin typeface="Calibri"/>
                <a:cs typeface="Calibri"/>
              </a:rPr>
              <a:t> we treated</a:t>
            </a:r>
            <a:r>
              <a:rPr dirty="0">
                <a:solidFill>
                  <a:srgbClr val="F79646"/>
                </a:solidFill>
                <a:latin typeface="Calibri"/>
                <a:cs typeface="Calibri"/>
              </a:rPr>
              <a:t> three truncal </a:t>
            </a:r>
            <a:r>
              <a:rPr dirty="0" smtClean="0">
                <a:solidFill>
                  <a:srgbClr val="F79646"/>
                </a:solidFill>
                <a:latin typeface="Calibri"/>
                <a:cs typeface="Calibri"/>
              </a:rPr>
              <a:t>veins</a:t>
            </a:r>
            <a:r>
              <a:rPr lang="de-DE" dirty="0" smtClean="0">
                <a:latin typeface="Calibri"/>
                <a:cs typeface="Calibri"/>
              </a:rPr>
              <a:t>; </a:t>
            </a:r>
            <a:r>
              <a:rPr lang="de-DE" dirty="0" smtClean="0">
                <a:solidFill>
                  <a:schemeClr val="accent6"/>
                </a:solidFill>
                <a:latin typeface="Calibri"/>
                <a:cs typeface="Calibri"/>
              </a:rPr>
              <a:t>4</a:t>
            </a:r>
            <a:r>
              <a:rPr dirty="0" smtClean="0">
                <a:solidFill>
                  <a:schemeClr val="accent6"/>
                </a:solidFill>
                <a:latin typeface="Calibri"/>
                <a:cs typeface="Calibri"/>
              </a:rPr>
              <a:t> patients</a:t>
            </a:r>
            <a:r>
              <a:rPr dirty="0" smtClean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had </a:t>
            </a:r>
            <a:r>
              <a:rPr dirty="0">
                <a:solidFill>
                  <a:srgbClr val="F79646"/>
                </a:solidFill>
                <a:latin typeface="Calibri"/>
                <a:cs typeface="Calibri"/>
              </a:rPr>
              <a:t>four truncal veins</a:t>
            </a:r>
            <a:r>
              <a:rPr dirty="0">
                <a:latin typeface="Calibri"/>
                <a:cs typeface="Calibri"/>
              </a:rPr>
              <a:t> treated in a single session</a:t>
            </a:r>
            <a:r>
              <a:rPr dirty="0" smtClean="0">
                <a:latin typeface="Calibri"/>
                <a:cs typeface="Calibri"/>
              </a:rPr>
              <a:t> (</a:t>
            </a:r>
            <a:r>
              <a:rPr dirty="0">
                <a:latin typeface="Calibri"/>
                <a:cs typeface="Calibri"/>
              </a:rPr>
              <a:t>summary:</a:t>
            </a:r>
            <a:r>
              <a:rPr dirty="0" smtClean="0">
                <a:latin typeface="Calibri"/>
                <a:cs typeface="Calibri"/>
              </a:rPr>
              <a:t> </a:t>
            </a:r>
            <a:r>
              <a:rPr lang="de-DE" dirty="0" smtClean="0">
                <a:latin typeface="Calibri"/>
                <a:cs typeface="Calibri"/>
              </a:rPr>
              <a:t>700</a:t>
            </a:r>
            <a:r>
              <a:rPr dirty="0" smtClean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patients</a:t>
            </a:r>
            <a:r>
              <a:rPr dirty="0" smtClean="0">
                <a:latin typeface="Calibri"/>
                <a:cs typeface="Calibri"/>
              </a:rPr>
              <a:t>)</a:t>
            </a:r>
            <a:endParaRPr lang="de-DE" dirty="0" smtClean="0">
              <a:latin typeface="Calibri"/>
              <a:cs typeface="Calibri"/>
            </a:endParaRPr>
          </a:p>
          <a:p>
            <a:pPr marL="0" indent="31115" defTabSz="320038">
              <a:lnSpc>
                <a:spcPct val="100000"/>
              </a:lnSpc>
              <a:spcBef>
                <a:spcPts val="500"/>
              </a:spcBef>
              <a:buSzTx/>
              <a:buNone/>
              <a:defRPr sz="2000" b="0"/>
            </a:pPr>
            <a:endParaRPr lang="de-DE" sz="800" dirty="0" smtClean="0">
              <a:latin typeface="Calibri"/>
              <a:cs typeface="Calibri"/>
            </a:endParaRPr>
          </a:p>
          <a:p>
            <a:pPr marL="0" indent="31115" defTabSz="320038">
              <a:lnSpc>
                <a:spcPct val="100000"/>
              </a:lnSpc>
              <a:spcBef>
                <a:spcPts val="500"/>
              </a:spcBef>
              <a:buSzTx/>
              <a:buNone/>
              <a:defRPr sz="2000" b="0"/>
            </a:pPr>
            <a:r>
              <a:rPr lang="de-DE" dirty="0" smtClean="0">
                <a:latin typeface="Calibri"/>
                <a:cs typeface="Calibri"/>
              </a:rPr>
              <a:t>In</a:t>
            </a:r>
            <a:r>
              <a:rPr lang="de-DE" dirty="0" smtClean="0">
                <a:solidFill>
                  <a:srgbClr val="F79646"/>
                </a:solidFill>
                <a:latin typeface="Calibri"/>
                <a:cs typeface="Calibri"/>
              </a:rPr>
              <a:t> 6 </a:t>
            </a:r>
            <a:r>
              <a:rPr lang="de-DE" dirty="0" err="1" smtClean="0">
                <a:solidFill>
                  <a:srgbClr val="F79646"/>
                </a:solidFill>
                <a:latin typeface="Calibri"/>
                <a:cs typeface="Calibri"/>
              </a:rPr>
              <a:t>cases</a:t>
            </a:r>
            <a:r>
              <a:rPr lang="de-DE" dirty="0" smtClean="0">
                <a:latin typeface="Calibri"/>
                <a:cs typeface="Calibri"/>
              </a:rPr>
              <a:t> </a:t>
            </a:r>
            <a:r>
              <a:rPr lang="de-DE" dirty="0" err="1" smtClean="0">
                <a:latin typeface="Calibri"/>
                <a:cs typeface="Calibri"/>
              </a:rPr>
              <a:t>we</a:t>
            </a:r>
            <a:r>
              <a:rPr lang="de-DE" dirty="0" smtClean="0">
                <a:latin typeface="Calibri"/>
                <a:cs typeface="Calibri"/>
              </a:rPr>
              <a:t> </a:t>
            </a:r>
            <a:r>
              <a:rPr lang="de-DE" dirty="0" err="1" smtClean="0">
                <a:latin typeface="Calibri"/>
                <a:cs typeface="Calibri"/>
              </a:rPr>
              <a:t>treated</a:t>
            </a:r>
            <a:r>
              <a:rPr lang="de-DE" dirty="0" smtClean="0">
                <a:latin typeface="Calibri"/>
                <a:cs typeface="Calibri"/>
              </a:rPr>
              <a:t> a </a:t>
            </a:r>
            <a:r>
              <a:rPr lang="de-DE" dirty="0" err="1" smtClean="0">
                <a:solidFill>
                  <a:srgbClr val="F79646"/>
                </a:solidFill>
                <a:latin typeface="Calibri"/>
                <a:cs typeface="Calibri"/>
              </a:rPr>
              <a:t>truncal</a:t>
            </a:r>
            <a:r>
              <a:rPr lang="de-DE" dirty="0" smtClean="0">
                <a:solidFill>
                  <a:srgbClr val="F79646"/>
                </a:solidFill>
                <a:latin typeface="Calibri"/>
                <a:cs typeface="Calibri"/>
              </a:rPr>
              <a:t> </a:t>
            </a:r>
            <a:r>
              <a:rPr lang="de-DE" dirty="0" err="1" smtClean="0">
                <a:solidFill>
                  <a:srgbClr val="F79646"/>
                </a:solidFill>
                <a:latin typeface="Calibri"/>
                <a:cs typeface="Calibri"/>
              </a:rPr>
              <a:t>veins</a:t>
            </a:r>
            <a:r>
              <a:rPr lang="de-DE" dirty="0" smtClean="0">
                <a:solidFill>
                  <a:srgbClr val="F79646"/>
                </a:solidFill>
                <a:latin typeface="Calibri"/>
                <a:cs typeface="Calibri"/>
              </a:rPr>
              <a:t> </a:t>
            </a:r>
            <a:r>
              <a:rPr lang="de-DE" dirty="0" err="1" smtClean="0">
                <a:solidFill>
                  <a:srgbClr val="F79646"/>
                </a:solidFill>
                <a:latin typeface="Calibri"/>
                <a:cs typeface="Calibri"/>
              </a:rPr>
              <a:t>with</a:t>
            </a:r>
            <a:r>
              <a:rPr lang="de-DE" dirty="0" smtClean="0">
                <a:solidFill>
                  <a:srgbClr val="F79646"/>
                </a:solidFill>
                <a:latin typeface="Calibri"/>
                <a:cs typeface="Calibri"/>
              </a:rPr>
              <a:t> </a:t>
            </a:r>
            <a:r>
              <a:rPr lang="de-DE" dirty="0" err="1" smtClean="0">
                <a:solidFill>
                  <a:srgbClr val="F79646"/>
                </a:solidFill>
                <a:latin typeface="Calibri"/>
                <a:cs typeface="Calibri"/>
              </a:rPr>
              <a:t>ulcera</a:t>
            </a:r>
            <a:r>
              <a:rPr lang="de-DE" dirty="0" smtClean="0">
                <a:solidFill>
                  <a:srgbClr val="F79646"/>
                </a:solidFill>
                <a:latin typeface="Calibri"/>
                <a:cs typeface="Calibri"/>
              </a:rPr>
              <a:t> </a:t>
            </a:r>
            <a:r>
              <a:rPr lang="de-DE" dirty="0" err="1" smtClean="0">
                <a:solidFill>
                  <a:srgbClr val="F79646"/>
                </a:solidFill>
                <a:latin typeface="Calibri"/>
                <a:cs typeface="Calibri"/>
              </a:rPr>
              <a:t>crures</a:t>
            </a:r>
            <a:r>
              <a:rPr lang="de-DE" dirty="0" smtClean="0">
                <a:latin typeface="Calibri"/>
                <a:cs typeface="Calibri"/>
              </a:rPr>
              <a:t> - </a:t>
            </a:r>
            <a:r>
              <a:rPr lang="de-DE" dirty="0" err="1" smtClean="0">
                <a:latin typeface="Calibri"/>
                <a:cs typeface="Calibri"/>
              </a:rPr>
              <a:t>healed</a:t>
            </a:r>
            <a:r>
              <a:rPr lang="de-DE" dirty="0" smtClean="0">
                <a:latin typeface="Calibri"/>
                <a:cs typeface="Calibri"/>
              </a:rPr>
              <a:t> 2 </a:t>
            </a:r>
            <a:r>
              <a:rPr lang="de-DE" dirty="0" err="1" smtClean="0">
                <a:latin typeface="Calibri"/>
                <a:cs typeface="Calibri"/>
              </a:rPr>
              <a:t>weeks</a:t>
            </a:r>
            <a:r>
              <a:rPr lang="de-DE" dirty="0" smtClean="0">
                <a:latin typeface="Calibri"/>
                <a:cs typeface="Calibri"/>
              </a:rPr>
              <a:t> after.</a:t>
            </a:r>
            <a:endParaRPr dirty="0" smtClean="0">
              <a:latin typeface="Calibri"/>
              <a:cs typeface="Calibri"/>
            </a:endParaRPr>
          </a:p>
          <a:p>
            <a:pPr marL="0" indent="31115" defTabSz="320038">
              <a:lnSpc>
                <a:spcPct val="100000"/>
              </a:lnSpc>
              <a:spcBef>
                <a:spcPts val="500"/>
              </a:spcBef>
              <a:buSzTx/>
              <a:buNone/>
              <a:defRPr sz="2000" b="0"/>
            </a:pPr>
            <a:r>
              <a:rPr dirty="0">
                <a:latin typeface="Calibri"/>
                <a:cs typeface="Calibri"/>
              </a:rPr>
              <a:t>Nearly all procedures carried out under sedation (dormicum), </a:t>
            </a:r>
            <a:r>
              <a:rPr dirty="0" smtClean="0">
                <a:solidFill>
                  <a:srgbClr val="F79646"/>
                </a:solidFill>
                <a:latin typeface="Calibri"/>
                <a:cs typeface="Calibri"/>
              </a:rPr>
              <a:t>2</a:t>
            </a:r>
            <a:r>
              <a:rPr lang="de-DE" dirty="0" smtClean="0">
                <a:solidFill>
                  <a:srgbClr val="F79646"/>
                </a:solidFill>
                <a:latin typeface="Calibri"/>
                <a:cs typeface="Calibri"/>
              </a:rPr>
              <a:t>7</a:t>
            </a:r>
            <a:r>
              <a:rPr dirty="0" smtClean="0">
                <a:solidFill>
                  <a:srgbClr val="F79646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F79646"/>
                </a:solidFill>
                <a:latin typeface="Calibri"/>
                <a:cs typeface="Calibri"/>
              </a:rPr>
              <a:t>patients without any anesthesia</a:t>
            </a:r>
            <a:r>
              <a:rPr dirty="0">
                <a:latin typeface="Calibri"/>
                <a:cs typeface="Calibri"/>
              </a:rPr>
              <a:t>, one patient performed pain acupuncture on herself on point </a:t>
            </a:r>
            <a:r>
              <a:rPr dirty="0" smtClean="0">
                <a:latin typeface="Calibri"/>
                <a:cs typeface="Calibri"/>
              </a:rPr>
              <a:t>G4</a:t>
            </a:r>
            <a:endParaRPr lang="de-DE" dirty="0" smtClean="0">
              <a:latin typeface="Calibri"/>
              <a:cs typeface="Calibri"/>
            </a:endParaRPr>
          </a:p>
          <a:p>
            <a:pPr marL="0" indent="31115" defTabSz="320038">
              <a:lnSpc>
                <a:spcPct val="100000"/>
              </a:lnSpc>
              <a:spcBef>
                <a:spcPts val="500"/>
              </a:spcBef>
              <a:buSzTx/>
              <a:buNone/>
              <a:defRPr sz="2000" b="0"/>
            </a:pPr>
            <a:endParaRPr sz="800" dirty="0">
              <a:latin typeface="Calibri"/>
              <a:cs typeface="Calibri"/>
            </a:endParaRPr>
          </a:p>
          <a:p>
            <a:pPr marL="0" indent="31115" defTabSz="320038">
              <a:lnSpc>
                <a:spcPct val="100000"/>
              </a:lnSpc>
              <a:spcBef>
                <a:spcPts val="500"/>
              </a:spcBef>
              <a:buSzTx/>
              <a:buNone/>
              <a:defRPr sz="2000" b="0"/>
            </a:pPr>
            <a:r>
              <a:rPr dirty="0">
                <a:latin typeface="Calibri"/>
                <a:cs typeface="Calibri"/>
              </a:rPr>
              <a:t>In over 95% our patients chose to use music therapy with head phones, no general anesthesia in any case, in nearly </a:t>
            </a:r>
            <a:r>
              <a:rPr dirty="0">
                <a:solidFill>
                  <a:srgbClr val="F79646"/>
                </a:solidFill>
                <a:latin typeface="Calibri"/>
                <a:cs typeface="Calibri"/>
              </a:rPr>
              <a:t>98% of all cases</a:t>
            </a:r>
            <a:r>
              <a:rPr dirty="0">
                <a:latin typeface="Calibri"/>
                <a:cs typeface="Calibri"/>
              </a:rPr>
              <a:t> the patients left </a:t>
            </a:r>
            <a:r>
              <a:rPr dirty="0">
                <a:solidFill>
                  <a:srgbClr val="F79646"/>
                </a:solidFill>
                <a:latin typeface="Calibri"/>
                <a:cs typeface="Calibri"/>
              </a:rPr>
              <a:t>without compression stockings</a:t>
            </a:r>
            <a:r>
              <a:rPr dirty="0">
                <a:latin typeface="Calibri"/>
                <a:cs typeface="Calibri"/>
              </a:rPr>
              <a:t> </a:t>
            </a:r>
            <a:endParaRPr lang="de-DE" dirty="0" smtClean="0">
              <a:latin typeface="Calibri"/>
              <a:cs typeface="Calibri"/>
            </a:endParaRPr>
          </a:p>
          <a:p>
            <a:pPr marL="0" indent="31115" defTabSz="320038">
              <a:lnSpc>
                <a:spcPct val="100000"/>
              </a:lnSpc>
              <a:spcBef>
                <a:spcPts val="500"/>
              </a:spcBef>
              <a:buSzTx/>
              <a:buNone/>
              <a:defRPr sz="2000" b="0"/>
            </a:pPr>
            <a:endParaRPr lang="de-DE" sz="800" dirty="0" smtClean="0">
              <a:latin typeface="Calibri"/>
              <a:cs typeface="Calibri"/>
            </a:endParaRPr>
          </a:p>
          <a:p>
            <a:pPr marL="0" indent="31115" defTabSz="320038">
              <a:lnSpc>
                <a:spcPct val="100000"/>
              </a:lnSpc>
              <a:spcBef>
                <a:spcPts val="500"/>
              </a:spcBef>
              <a:buSzTx/>
              <a:buNone/>
              <a:defRPr sz="2000" b="0"/>
            </a:pPr>
            <a:r>
              <a:rPr dirty="0" smtClean="0">
                <a:latin typeface="Calibri"/>
                <a:cs typeface="Calibri"/>
              </a:rPr>
              <a:t>Recommendation </a:t>
            </a:r>
            <a:r>
              <a:rPr dirty="0">
                <a:latin typeface="Calibri"/>
                <a:cs typeface="Calibri"/>
              </a:rPr>
              <a:t>for ectatic veins (over 1.2 cm in diameter)  and aneurysms</a:t>
            </a:r>
            <a:r>
              <a:rPr dirty="0"/>
              <a:t> </a:t>
            </a:r>
          </a:p>
        </p:txBody>
      </p:sp>
      <p:sp>
        <p:nvSpPr>
          <p:cNvPr id="5" name="Shape 36"/>
          <p:cNvSpPr txBox="1">
            <a:spLocks/>
          </p:cNvSpPr>
          <p:nvPr/>
        </p:nvSpPr>
        <p:spPr>
          <a:xfrm>
            <a:off x="257175" y="493701"/>
            <a:ext cx="7113588" cy="11128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  <p:txBody>
          <a:bodyPr lIns="0" tIns="0" rIns="0" bIns="0" anchor="ctr">
            <a:normAutofit/>
          </a:bodyPr>
          <a:lstStyle>
            <a:lvl1pPr marL="38100" marR="0" indent="-381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53585F"/>
                </a:solidFill>
                <a:uFillTx/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38100" marR="0" indent="-381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53585F"/>
                </a:solidFill>
                <a:uFillTx/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38100" marR="0" indent="-381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53585F"/>
                </a:solidFill>
                <a:uFillTx/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38100" marR="0" indent="-381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53585F"/>
                </a:solidFill>
                <a:uFillTx/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38100" marR="0" indent="-381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53585F"/>
                </a:solidFill>
                <a:uFillTx/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3810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53585F"/>
                </a:solidFill>
                <a:uFillTx/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810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53585F"/>
                </a:solidFill>
                <a:uFillTx/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810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53585F"/>
                </a:solidFill>
                <a:uFillTx/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10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53585F"/>
                </a:solidFill>
                <a:uFillTx/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indent="0" algn="l">
              <a:defRPr sz="2800">
                <a:solidFill>
                  <a:srgbClr val="000000"/>
                </a:solidFill>
              </a:defRPr>
            </a:pPr>
            <a:r>
              <a:rPr lang="de-DE" sz="2800" dirty="0" smtClean="0">
                <a:solidFill>
                  <a:srgbClr val="000000"/>
                </a:solidFill>
              </a:rPr>
              <a:t> </a:t>
            </a:r>
            <a:r>
              <a:rPr lang="de-DE" sz="2800" b="1" dirty="0" smtClean="0">
                <a:solidFill>
                  <a:srgbClr val="000000"/>
                </a:solidFill>
                <a:latin typeface="Calibri"/>
                <a:ea typeface="+mn-ea"/>
                <a:cs typeface="Calibri"/>
                <a:sym typeface="Arial"/>
              </a:rPr>
              <a:t>VenaSeal® Closure - </a:t>
            </a:r>
            <a:r>
              <a:rPr lang="de-DE" sz="2800" b="1" dirty="0" err="1" smtClean="0">
                <a:solidFill>
                  <a:srgbClr val="000000"/>
                </a:solidFill>
                <a:latin typeface="Calibri"/>
                <a:ea typeface="+mn-ea"/>
                <a:cs typeface="Calibri"/>
                <a:sym typeface="Arial"/>
              </a:rPr>
              <a:t>our</a:t>
            </a:r>
            <a:r>
              <a:rPr lang="de-DE" sz="2800" b="1" dirty="0" smtClean="0">
                <a:solidFill>
                  <a:srgbClr val="000000"/>
                </a:solidFill>
                <a:latin typeface="Calibri"/>
                <a:ea typeface="+mn-ea"/>
                <a:cs typeface="Calibri"/>
                <a:sym typeface="Arial"/>
              </a:rPr>
              <a:t> </a:t>
            </a:r>
            <a:r>
              <a:rPr lang="de-DE" sz="2800" b="1" dirty="0" err="1" smtClean="0">
                <a:solidFill>
                  <a:srgbClr val="000000"/>
                </a:solidFill>
                <a:latin typeface="Calibri"/>
                <a:ea typeface="+mn-ea"/>
                <a:cs typeface="Calibri"/>
                <a:sym typeface="Arial"/>
              </a:rPr>
              <a:t>experience</a:t>
            </a:r>
            <a:endParaRPr lang="de-DE" sz="2800" b="1" dirty="0">
              <a:solidFill>
                <a:srgbClr val="000000"/>
              </a:solidFill>
              <a:latin typeface="Calibri"/>
              <a:ea typeface="+mn-ea"/>
              <a:cs typeface="Calibri"/>
              <a:sym typeface="Arial"/>
            </a:endParaRPr>
          </a:p>
        </p:txBody>
      </p:sp>
    </p:spTree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>
        <p:dissolv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image6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5773400" y="-10134600"/>
            <a:ext cx="1800225" cy="1200150"/>
          </a:xfrm>
          <a:prstGeom prst="rect">
            <a:avLst/>
          </a:prstGeom>
          <a:ln w="12700">
            <a:miter lim="400000"/>
          </a:ln>
        </p:spPr>
      </p:pic>
      <p:pic>
        <p:nvPicPr>
          <p:cNvPr id="45" name="image7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7143750" y="-11144250"/>
            <a:ext cx="5400675" cy="3600450"/>
          </a:xfrm>
          <a:prstGeom prst="rect">
            <a:avLst/>
          </a:prstGeom>
          <a:ln w="12700">
            <a:miter lim="400000"/>
          </a:ln>
        </p:spPr>
      </p:pic>
      <p:pic>
        <p:nvPicPr>
          <p:cNvPr id="46" name="image8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15773400" y="-10134600"/>
            <a:ext cx="3600450" cy="2400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7" name="image9.jpe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-15773400" y="-10134600"/>
            <a:ext cx="3600450" cy="2400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8" name="image7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6991350" y="-10991850"/>
            <a:ext cx="5400675" cy="3600450"/>
          </a:xfrm>
          <a:prstGeom prst="rect">
            <a:avLst/>
          </a:prstGeom>
          <a:ln w="12700">
            <a:miter lim="400000"/>
          </a:ln>
        </p:spPr>
      </p:pic>
      <p:pic>
        <p:nvPicPr>
          <p:cNvPr id="50" name="image1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38680" y="2368616"/>
            <a:ext cx="4281919" cy="3616302"/>
          </a:xfrm>
          <a:prstGeom prst="rect">
            <a:avLst/>
          </a:prstGeom>
          <a:ln w="12700">
            <a:miter lim="400000"/>
          </a:ln>
        </p:spPr>
      </p:pic>
      <p:pic>
        <p:nvPicPr>
          <p:cNvPr id="51" name="image10.jpe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4602792" y="2401236"/>
            <a:ext cx="4417218" cy="3583682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Shape 54"/>
          <p:cNvSpPr txBox="1">
            <a:spLocks/>
          </p:cNvSpPr>
          <p:nvPr/>
        </p:nvSpPr>
        <p:spPr>
          <a:xfrm>
            <a:off x="336550" y="448427"/>
            <a:ext cx="5886450" cy="15081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  <p:txBody>
          <a:bodyPr lIns="0" tIns="0" rIns="0" bIns="0" anchor="ctr">
            <a:normAutofit/>
          </a:bodyPr>
          <a:lstStyle>
            <a:lvl1pPr marL="38100" marR="0" indent="-381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53585F"/>
                </a:solidFill>
                <a:uFillTx/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38100" marR="0" indent="-381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53585F"/>
                </a:solidFill>
                <a:uFillTx/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38100" marR="0" indent="-381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53585F"/>
                </a:solidFill>
                <a:uFillTx/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38100" marR="0" indent="-381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53585F"/>
                </a:solidFill>
                <a:uFillTx/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38100" marR="0" indent="-381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53585F"/>
                </a:solidFill>
                <a:uFillTx/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3810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53585F"/>
                </a:solidFill>
                <a:uFillTx/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810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53585F"/>
                </a:solidFill>
                <a:uFillTx/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810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53585F"/>
                </a:solidFill>
                <a:uFillTx/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810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53585F"/>
                </a:solidFill>
                <a:uFillTx/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indent="0" algn="l">
              <a:defRPr sz="2800">
                <a:solidFill>
                  <a:srgbClr val="000000"/>
                </a:solidFill>
              </a:defRPr>
            </a:pPr>
            <a:r>
              <a:rPr lang="de-DE" sz="2800" dirty="0" smtClean="0">
                <a:solidFill>
                  <a:srgbClr val="000000"/>
                </a:solidFill>
              </a:rPr>
              <a:t> </a:t>
            </a:r>
            <a:r>
              <a:rPr lang="de-DE" sz="2800" b="1" dirty="0" smtClean="0">
                <a:solidFill>
                  <a:srgbClr val="000000"/>
                </a:solidFill>
                <a:latin typeface="Calibri"/>
                <a:ea typeface="+mn-ea"/>
                <a:cs typeface="Calibri"/>
                <a:sym typeface="Arial"/>
              </a:rPr>
              <a:t>VenaSeal® Closure - </a:t>
            </a:r>
            <a:r>
              <a:rPr lang="de-DE" sz="2800" b="1" dirty="0" err="1" smtClean="0">
                <a:solidFill>
                  <a:srgbClr val="000000"/>
                </a:solidFill>
                <a:latin typeface="Calibri"/>
                <a:ea typeface="+mn-ea"/>
                <a:cs typeface="Calibri"/>
                <a:sym typeface="Arial"/>
              </a:rPr>
              <a:t>sealing</a:t>
            </a:r>
            <a:r>
              <a:rPr lang="de-DE" sz="2800" b="1" dirty="0" smtClean="0">
                <a:solidFill>
                  <a:srgbClr val="000000"/>
                </a:solidFill>
                <a:latin typeface="Calibri"/>
                <a:ea typeface="+mn-ea"/>
                <a:cs typeface="Calibri"/>
                <a:sym typeface="Arial"/>
              </a:rPr>
              <a:t> </a:t>
            </a:r>
            <a:r>
              <a:rPr lang="de-DE" sz="2800" b="1" dirty="0" err="1" smtClean="0">
                <a:solidFill>
                  <a:srgbClr val="000000"/>
                </a:solidFill>
                <a:latin typeface="Calibri"/>
                <a:ea typeface="+mn-ea"/>
                <a:cs typeface="Calibri"/>
                <a:sym typeface="Arial"/>
              </a:rPr>
              <a:t>veins</a:t>
            </a:r>
            <a:endParaRPr lang="de-DE" sz="2800" b="1" dirty="0">
              <a:solidFill>
                <a:srgbClr val="000000"/>
              </a:solidFill>
              <a:latin typeface="Calibri"/>
              <a:ea typeface="+mn-ea"/>
              <a:cs typeface="Calibri"/>
              <a:sym typeface="Arial"/>
            </a:endParaRPr>
          </a:p>
        </p:txBody>
      </p:sp>
    </p:spTree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>
        <p:dissolv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>
            <a:spLocks noGrp="1"/>
          </p:cNvSpPr>
          <p:nvPr>
            <p:ph type="title" idx="4294967295"/>
          </p:nvPr>
        </p:nvSpPr>
        <p:spPr>
          <a:xfrm>
            <a:off x="336550" y="448427"/>
            <a:ext cx="5886450" cy="150812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  <p:txBody>
          <a:bodyPr>
            <a:normAutofit/>
          </a:bodyPr>
          <a:lstStyle/>
          <a:p>
            <a:pPr marL="0" indent="0" algn="l">
              <a:defRPr sz="2800">
                <a:solidFill>
                  <a:srgbClr val="000000"/>
                </a:solidFill>
              </a:defRPr>
            </a:pPr>
            <a:r>
              <a:rPr dirty="0"/>
              <a:t> </a:t>
            </a:r>
            <a:r>
              <a:rPr b="1" dirty="0">
                <a:latin typeface="Calibri"/>
                <a:ea typeface="+mn-ea"/>
                <a:cs typeface="Calibri"/>
                <a:sym typeface="Arial"/>
              </a:rPr>
              <a:t>VenaSeal® </a:t>
            </a:r>
            <a:r>
              <a:rPr b="1" dirty="0" smtClean="0">
                <a:latin typeface="Calibri"/>
                <a:ea typeface="+mn-ea"/>
                <a:cs typeface="Calibri"/>
                <a:sym typeface="Arial"/>
              </a:rPr>
              <a:t> </a:t>
            </a:r>
            <a:r>
              <a:rPr b="1" dirty="0">
                <a:latin typeface="Calibri"/>
                <a:ea typeface="+mn-ea"/>
                <a:cs typeface="Calibri"/>
                <a:sym typeface="Arial"/>
              </a:rPr>
              <a:t>Closure </a:t>
            </a:r>
            <a:r>
              <a:rPr lang="de-DE" b="1" dirty="0" smtClean="0">
                <a:latin typeface="Calibri"/>
                <a:ea typeface="+mn-ea"/>
                <a:cs typeface="Calibri"/>
                <a:sym typeface="Arial"/>
              </a:rPr>
              <a:t>- </a:t>
            </a:r>
            <a:r>
              <a:rPr b="1" dirty="0" smtClean="0">
                <a:latin typeface="Calibri"/>
                <a:ea typeface="+mn-ea"/>
                <a:cs typeface="Calibri"/>
                <a:sym typeface="Arial"/>
              </a:rPr>
              <a:t>our </a:t>
            </a:r>
            <a:r>
              <a:rPr b="1" dirty="0">
                <a:latin typeface="Calibri"/>
                <a:ea typeface="+mn-ea"/>
                <a:cs typeface="Calibri"/>
                <a:sym typeface="Arial"/>
              </a:rPr>
              <a:t>results</a:t>
            </a:r>
          </a:p>
        </p:txBody>
      </p:sp>
      <p:sp>
        <p:nvSpPr>
          <p:cNvPr id="55" name="Shape 55"/>
          <p:cNvSpPr>
            <a:spLocks noGrp="1"/>
          </p:cNvSpPr>
          <p:nvPr>
            <p:ph type="body" idx="4294967295"/>
          </p:nvPr>
        </p:nvSpPr>
        <p:spPr>
          <a:xfrm>
            <a:off x="336550" y="1554162"/>
            <a:ext cx="8280400" cy="509428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  <p:txBody>
          <a:bodyPr>
            <a:normAutofit/>
          </a:bodyPr>
          <a:lstStyle/>
          <a:p>
            <a:pPr marL="205703" indent="-176810" defTabSz="297179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1400" b="0"/>
            </a:pPr>
            <a:endParaRPr dirty="0"/>
          </a:p>
          <a:p>
            <a:pPr marL="371793" indent="-342900" defTabSz="297179">
              <a:lnSpc>
                <a:spcPct val="150000"/>
              </a:lnSpc>
              <a:spcBef>
                <a:spcPts val="500"/>
              </a:spcBef>
              <a:buFont typeface="Arial"/>
              <a:buChar char="•"/>
              <a:defRPr sz="2100" b="0"/>
            </a:pPr>
            <a:r>
              <a:rPr sz="2000" dirty="0">
                <a:latin typeface="Calibri"/>
                <a:cs typeface="Calibri"/>
              </a:rPr>
              <a:t>for the treatment of one truncal vein we need 1.2 ml to 1.8 ml of glue.</a:t>
            </a:r>
          </a:p>
          <a:p>
            <a:pPr marL="371793" indent="-342900" defTabSz="297179">
              <a:lnSpc>
                <a:spcPct val="150000"/>
              </a:lnSpc>
              <a:spcBef>
                <a:spcPts val="500"/>
              </a:spcBef>
              <a:buFont typeface="Arial"/>
              <a:buChar char="•"/>
              <a:defRPr sz="2100" b="0"/>
            </a:pPr>
            <a:r>
              <a:rPr sz="2000" dirty="0">
                <a:latin typeface="Calibri"/>
                <a:cs typeface="Calibri"/>
              </a:rPr>
              <a:t>time of treatment for one GSV: 12-18 </a:t>
            </a:r>
            <a:r>
              <a:rPr sz="2000" dirty="0" smtClean="0">
                <a:latin typeface="Calibri"/>
                <a:cs typeface="Calibri"/>
              </a:rPr>
              <a:t>min</a:t>
            </a:r>
            <a:r>
              <a:rPr lang="de-DE" sz="2000" dirty="0" smtClean="0">
                <a:latin typeface="Calibri"/>
                <a:cs typeface="Calibri"/>
              </a:rPr>
              <a:t>., </a:t>
            </a:r>
            <a:r>
              <a:rPr lang="de-DE" sz="2000" dirty="0" err="1" smtClean="0">
                <a:latin typeface="Calibri"/>
                <a:cs typeface="Calibri"/>
              </a:rPr>
              <a:t>for</a:t>
            </a:r>
            <a:r>
              <a:rPr lang="de-DE" sz="2000" dirty="0" smtClean="0">
                <a:latin typeface="Calibri"/>
                <a:cs typeface="Calibri"/>
              </a:rPr>
              <a:t> </a:t>
            </a:r>
            <a:r>
              <a:rPr lang="de-DE" sz="2000" dirty="0" err="1" smtClean="0">
                <a:latin typeface="Calibri"/>
                <a:cs typeface="Calibri"/>
              </a:rPr>
              <a:t>two</a:t>
            </a:r>
            <a:r>
              <a:rPr lang="de-DE" sz="2000" dirty="0" smtClean="0">
                <a:latin typeface="Calibri"/>
                <a:cs typeface="Calibri"/>
              </a:rPr>
              <a:t> </a:t>
            </a:r>
            <a:r>
              <a:rPr lang="de-DE" sz="2000" dirty="0" err="1" smtClean="0">
                <a:latin typeface="Calibri"/>
                <a:cs typeface="Calibri"/>
              </a:rPr>
              <a:t>veins</a:t>
            </a:r>
            <a:r>
              <a:rPr lang="de-DE" sz="2000" dirty="0" smtClean="0">
                <a:latin typeface="Calibri"/>
                <a:cs typeface="Calibri"/>
              </a:rPr>
              <a:t> 20-30 min.</a:t>
            </a:r>
            <a:endParaRPr sz="2000" dirty="0" smtClean="0">
              <a:latin typeface="Calibri"/>
              <a:cs typeface="Calibri"/>
            </a:endParaRPr>
          </a:p>
          <a:p>
            <a:pPr marL="371793" indent="-342900" defTabSz="297179">
              <a:lnSpc>
                <a:spcPct val="150000"/>
              </a:lnSpc>
              <a:spcBef>
                <a:spcPts val="500"/>
              </a:spcBef>
              <a:buFont typeface="Arial"/>
              <a:buChar char="•"/>
              <a:defRPr sz="2100" b="0"/>
            </a:pPr>
            <a:r>
              <a:rPr sz="2000" dirty="0">
                <a:latin typeface="Calibri"/>
                <a:cs typeface="Calibri"/>
              </a:rPr>
              <a:t>side effects in 10 - 13% of all cases: </a:t>
            </a:r>
          </a:p>
          <a:p>
            <a:pPr marL="371793" indent="-342900" defTabSz="297179">
              <a:lnSpc>
                <a:spcPct val="150000"/>
              </a:lnSpc>
              <a:spcBef>
                <a:spcPts val="500"/>
              </a:spcBef>
              <a:buFont typeface="Arial"/>
              <a:buChar char="•"/>
              <a:defRPr sz="2100" b="0"/>
            </a:pPr>
            <a:r>
              <a:rPr sz="2000" dirty="0">
                <a:latin typeface="Calibri"/>
                <a:cs typeface="Calibri"/>
              </a:rPr>
              <a:t>unspecific inflammatory reaction of tissue in </a:t>
            </a:r>
            <a:r>
              <a:rPr sz="2000" dirty="0" smtClean="0">
                <a:latin typeface="Calibri"/>
                <a:cs typeface="Calibri"/>
              </a:rPr>
              <a:t>1</a:t>
            </a:r>
            <a:r>
              <a:rPr lang="de-DE" sz="2000" dirty="0" smtClean="0">
                <a:latin typeface="Calibri"/>
                <a:cs typeface="Calibri"/>
              </a:rPr>
              <a:t>3</a:t>
            </a:r>
            <a:r>
              <a:rPr sz="2000" dirty="0" smtClean="0">
                <a:latin typeface="Calibri"/>
                <a:cs typeface="Calibri"/>
              </a:rPr>
              <a:t>.0</a:t>
            </a:r>
            <a:r>
              <a:rPr sz="2000" dirty="0">
                <a:latin typeface="Calibri"/>
                <a:cs typeface="Calibri"/>
              </a:rPr>
              <a:t>% (no phlebitis!)</a:t>
            </a:r>
          </a:p>
          <a:p>
            <a:pPr marL="371793" indent="-342900" defTabSz="297179">
              <a:lnSpc>
                <a:spcPct val="150000"/>
              </a:lnSpc>
              <a:spcBef>
                <a:spcPts val="500"/>
              </a:spcBef>
              <a:buFont typeface="Arial"/>
              <a:buChar char="•"/>
              <a:defRPr sz="2100" b="0"/>
            </a:pPr>
            <a:r>
              <a:rPr sz="2000" dirty="0">
                <a:latin typeface="Calibri"/>
                <a:cs typeface="Calibri"/>
              </a:rPr>
              <a:t>ecchymosis in</a:t>
            </a:r>
            <a:r>
              <a:rPr sz="2000" dirty="0" smtClean="0">
                <a:latin typeface="Calibri"/>
                <a:cs typeface="Calibri"/>
              </a:rPr>
              <a:t> </a:t>
            </a:r>
            <a:r>
              <a:rPr lang="de-DE" sz="2000" dirty="0" smtClean="0">
                <a:latin typeface="Calibri"/>
                <a:cs typeface="Calibri"/>
              </a:rPr>
              <a:t>6</a:t>
            </a:r>
            <a:r>
              <a:rPr sz="2000" dirty="0" smtClean="0">
                <a:latin typeface="Calibri"/>
                <a:cs typeface="Calibri"/>
              </a:rPr>
              <a:t>%</a:t>
            </a:r>
            <a:r>
              <a:rPr sz="2000" dirty="0">
                <a:latin typeface="Calibri"/>
                <a:cs typeface="Calibri"/>
              </a:rPr>
              <a:t>, especially in extra-anatomic subcutaneous truncal veins</a:t>
            </a:r>
          </a:p>
          <a:p>
            <a:pPr marL="371793" indent="-342900" defTabSz="297179">
              <a:lnSpc>
                <a:spcPct val="150000"/>
              </a:lnSpc>
              <a:spcBef>
                <a:spcPts val="500"/>
              </a:spcBef>
              <a:buFont typeface="Arial"/>
              <a:buChar char="•"/>
              <a:defRPr sz="2100" b="0"/>
            </a:pPr>
            <a:r>
              <a:rPr sz="2000" dirty="0">
                <a:latin typeface="Calibri"/>
                <a:cs typeface="Calibri"/>
              </a:rPr>
              <a:t>lymph fistula at the puncture site in three cases</a:t>
            </a:r>
          </a:p>
          <a:p>
            <a:pPr marL="0" lvl="1" indent="18573" defTabSz="297179">
              <a:lnSpc>
                <a:spcPct val="100000"/>
              </a:lnSpc>
              <a:spcBef>
                <a:spcPts val="500"/>
              </a:spcBef>
              <a:buSzTx/>
              <a:buNone/>
              <a:defRPr sz="1300"/>
            </a:pPr>
            <a:endParaRPr sz="2000" dirty="0">
              <a:latin typeface="Calibri"/>
              <a:cs typeface="Calibri"/>
            </a:endParaRPr>
          </a:p>
          <a:p>
            <a:pPr marL="0" lvl="1" indent="18573" algn="ctr" defTabSz="297179">
              <a:lnSpc>
                <a:spcPct val="100000"/>
              </a:lnSpc>
              <a:spcBef>
                <a:spcPts val="500"/>
              </a:spcBef>
              <a:buSzTx/>
              <a:buNone/>
              <a:defRPr sz="2300"/>
            </a:pPr>
            <a:r>
              <a:rPr sz="2500" dirty="0">
                <a:solidFill>
                  <a:srgbClr val="F79646"/>
                </a:solidFill>
                <a:latin typeface="Calibri"/>
                <a:cs typeface="Calibri"/>
              </a:rPr>
              <a:t>There was not to be found: </a:t>
            </a:r>
            <a:r>
              <a:rPr sz="2500" dirty="0" smtClean="0">
                <a:solidFill>
                  <a:srgbClr val="F79646"/>
                </a:solidFill>
                <a:latin typeface="Calibri"/>
                <a:cs typeface="Calibri"/>
              </a:rPr>
              <a:t>hypesthesia</a:t>
            </a:r>
            <a:r>
              <a:rPr sz="2500" dirty="0">
                <a:solidFill>
                  <a:srgbClr val="F79646"/>
                </a:solidFill>
                <a:latin typeface="Calibri"/>
                <a:cs typeface="Calibri"/>
              </a:rPr>
              <a:t>, paresthesia, permanent skin reaction, no phlebitis </a:t>
            </a:r>
            <a:r>
              <a:rPr sz="2500" dirty="0" smtClean="0">
                <a:solidFill>
                  <a:srgbClr val="F79646"/>
                </a:solidFill>
                <a:latin typeface="Calibri"/>
                <a:cs typeface="Calibri"/>
              </a:rPr>
              <a:t>or thrombosis</a:t>
            </a:r>
            <a:r>
              <a:rPr sz="2500" dirty="0">
                <a:solidFill>
                  <a:srgbClr val="F79646"/>
                </a:solidFill>
                <a:latin typeface="Calibri"/>
                <a:cs typeface="Calibri"/>
              </a:rPr>
              <a:t>. </a:t>
            </a:r>
          </a:p>
          <a:p>
            <a:pPr marL="0" lvl="1" indent="18573" defTabSz="297179">
              <a:lnSpc>
                <a:spcPct val="100000"/>
              </a:lnSpc>
              <a:spcBef>
                <a:spcPts val="500"/>
              </a:spcBef>
              <a:buSzTx/>
              <a:buNone/>
              <a:defRPr sz="1400" b="0"/>
            </a:pPr>
            <a:r>
              <a:rPr dirty="0"/>
              <a:t>	</a:t>
            </a:r>
            <a:endParaRPr sz="1000" dirty="0"/>
          </a:p>
          <a:p>
            <a:pPr marL="0" indent="28891" defTabSz="297179">
              <a:lnSpc>
                <a:spcPct val="100000"/>
              </a:lnSpc>
              <a:spcBef>
                <a:spcPts val="500"/>
              </a:spcBef>
              <a:buSzTx/>
              <a:buNone/>
              <a:defRPr sz="1400" b="0"/>
            </a:pPr>
            <a:r>
              <a:rPr dirty="0"/>
              <a:t>	</a:t>
            </a:r>
          </a:p>
        </p:txBody>
      </p:sp>
    </p:spTree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>
        <p:dissolv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>
            <a:spLocks noGrp="1"/>
          </p:cNvSpPr>
          <p:nvPr>
            <p:ph type="title" idx="4294967295"/>
          </p:nvPr>
        </p:nvSpPr>
        <p:spPr>
          <a:xfrm>
            <a:off x="349250" y="326595"/>
            <a:ext cx="5873750" cy="174466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  <p:txBody>
          <a:bodyPr>
            <a:normAutofit/>
          </a:bodyPr>
          <a:lstStyle/>
          <a:p>
            <a:pPr marL="0" indent="0" algn="l">
              <a:defRPr sz="2800">
                <a:solidFill>
                  <a:srgbClr val="000000"/>
                </a:solidFill>
              </a:defRPr>
            </a:pPr>
            <a:r>
              <a:rPr dirty="0"/>
              <a:t> </a:t>
            </a:r>
            <a:r>
              <a:rPr b="1" dirty="0">
                <a:latin typeface="Calibri"/>
                <a:ea typeface="+mn-ea"/>
                <a:cs typeface="Calibri"/>
                <a:sym typeface="Arial"/>
              </a:rPr>
              <a:t>VenaSeal</a:t>
            </a:r>
            <a:r>
              <a:rPr b="1" dirty="0" smtClean="0">
                <a:latin typeface="Calibri"/>
                <a:ea typeface="+mn-ea"/>
                <a:cs typeface="Calibri"/>
                <a:sym typeface="Arial"/>
              </a:rPr>
              <a:t>® </a:t>
            </a:r>
            <a:r>
              <a:rPr b="1" dirty="0">
                <a:latin typeface="Calibri"/>
                <a:ea typeface="+mn-ea"/>
                <a:cs typeface="Calibri"/>
                <a:sym typeface="Arial"/>
              </a:rPr>
              <a:t>Closure </a:t>
            </a:r>
            <a:r>
              <a:rPr lang="de-DE" b="1" dirty="0" smtClean="0">
                <a:latin typeface="Calibri"/>
                <a:ea typeface="+mn-ea"/>
                <a:cs typeface="Calibri"/>
                <a:sym typeface="Arial"/>
              </a:rPr>
              <a:t>- </a:t>
            </a:r>
            <a:r>
              <a:rPr b="1" dirty="0" smtClean="0">
                <a:latin typeface="Calibri"/>
                <a:ea typeface="+mn-ea"/>
                <a:cs typeface="Calibri"/>
                <a:sym typeface="Arial"/>
              </a:rPr>
              <a:t>our </a:t>
            </a:r>
            <a:r>
              <a:rPr b="1" dirty="0">
                <a:latin typeface="Calibri"/>
                <a:ea typeface="+mn-ea"/>
                <a:cs typeface="Calibri"/>
                <a:sym typeface="Arial"/>
              </a:rPr>
              <a:t>results</a:t>
            </a:r>
          </a:p>
        </p:txBody>
      </p:sp>
      <p:sp>
        <p:nvSpPr>
          <p:cNvPr id="59" name="Shape 59"/>
          <p:cNvSpPr>
            <a:spLocks noGrp="1"/>
          </p:cNvSpPr>
          <p:nvPr>
            <p:ph type="body" idx="4294967295"/>
          </p:nvPr>
        </p:nvSpPr>
        <p:spPr>
          <a:xfrm>
            <a:off x="349249" y="1943461"/>
            <a:ext cx="8445501" cy="474759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  <p:txBody>
          <a:bodyPr>
            <a:normAutofit/>
          </a:bodyPr>
          <a:lstStyle/>
          <a:p>
            <a:pPr marL="360324" indent="-342900" defTabSz="179222">
              <a:lnSpc>
                <a:spcPct val="100000"/>
              </a:lnSpc>
              <a:spcBef>
                <a:spcPts val="200"/>
              </a:spcBef>
              <a:buFont typeface="Arial"/>
              <a:buChar char="•"/>
              <a:defRPr sz="1666" b="0"/>
            </a:pPr>
            <a:r>
              <a:rPr sz="2000" dirty="0" smtClean="0">
                <a:latin typeface="Calibri"/>
                <a:cs typeface="Calibri"/>
              </a:rPr>
              <a:t>Duplex </a:t>
            </a:r>
            <a:r>
              <a:rPr sz="2000" dirty="0">
                <a:latin typeface="Calibri"/>
                <a:cs typeface="Calibri"/>
              </a:rPr>
              <a:t>control follow up over almost</a:t>
            </a:r>
            <a:r>
              <a:rPr sz="2000" dirty="0" smtClean="0">
                <a:latin typeface="Calibri"/>
                <a:cs typeface="Calibri"/>
              </a:rPr>
              <a:t> </a:t>
            </a:r>
            <a:r>
              <a:rPr lang="de-DE" sz="2000" dirty="0" smtClean="0">
                <a:latin typeface="Calibri"/>
                <a:cs typeface="Calibri"/>
              </a:rPr>
              <a:t>50</a:t>
            </a:r>
            <a:r>
              <a:rPr sz="2000" dirty="0" smtClean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month: the first day </a:t>
            </a:r>
            <a:r>
              <a:rPr sz="2000" dirty="0" smtClean="0">
                <a:latin typeface="Calibri"/>
                <a:cs typeface="Calibri"/>
              </a:rPr>
              <a:t>1</a:t>
            </a:r>
            <a:r>
              <a:rPr lang="de-DE" sz="2000" dirty="0" smtClean="0">
                <a:latin typeface="Calibri"/>
                <a:cs typeface="Calibri"/>
              </a:rPr>
              <a:t>.251</a:t>
            </a:r>
            <a:r>
              <a:rPr sz="2000" dirty="0" smtClean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veins were re</a:t>
            </a:r>
            <a:r>
              <a:rPr sz="2000" dirty="0" smtClean="0">
                <a:latin typeface="Calibri"/>
                <a:cs typeface="Calibri"/>
              </a:rPr>
              <a:t>-examined </a:t>
            </a:r>
            <a:r>
              <a:rPr sz="2000" dirty="0">
                <a:latin typeface="Calibri"/>
                <a:cs typeface="Calibri"/>
              </a:rPr>
              <a:t>– </a:t>
            </a:r>
            <a:r>
              <a:rPr sz="2000" dirty="0" smtClean="0">
                <a:latin typeface="Calibri"/>
                <a:cs typeface="Calibri"/>
              </a:rPr>
              <a:t>1</a:t>
            </a:r>
            <a:r>
              <a:rPr lang="de-DE" sz="2000" dirty="0" smtClean="0">
                <a:latin typeface="Calibri"/>
                <a:cs typeface="Calibri"/>
              </a:rPr>
              <a:t>.241 </a:t>
            </a:r>
            <a:r>
              <a:rPr sz="2000" dirty="0" smtClean="0">
                <a:latin typeface="Calibri"/>
                <a:cs typeface="Calibri"/>
              </a:rPr>
              <a:t>veins </a:t>
            </a:r>
            <a:r>
              <a:rPr sz="2000" dirty="0">
                <a:latin typeface="Calibri"/>
                <a:cs typeface="Calibri"/>
              </a:rPr>
              <a:t>were sealed initially</a:t>
            </a:r>
            <a:r>
              <a:rPr sz="2000" dirty="0" smtClean="0">
                <a:latin typeface="Calibri"/>
                <a:cs typeface="Calibri"/>
              </a:rPr>
              <a:t>: </a:t>
            </a:r>
            <a:r>
              <a:rPr sz="2000" dirty="0">
                <a:latin typeface="Calibri"/>
                <a:cs typeface="Calibri"/>
              </a:rPr>
              <a:t>=  </a:t>
            </a:r>
            <a:r>
              <a:rPr sz="2000" b="1" dirty="0" smtClean="0">
                <a:latin typeface="Calibri"/>
                <a:cs typeface="Calibri"/>
              </a:rPr>
              <a:t>99.</a:t>
            </a:r>
            <a:r>
              <a:rPr lang="de-DE" sz="2000" b="0" dirty="0" smtClean="0">
                <a:latin typeface="Calibri"/>
                <a:cs typeface="Calibri"/>
              </a:rPr>
              <a:t>2</a:t>
            </a:r>
            <a:r>
              <a:rPr sz="2000" b="1" dirty="0" smtClean="0">
                <a:latin typeface="Calibri"/>
                <a:cs typeface="Calibri"/>
              </a:rPr>
              <a:t>% </a:t>
            </a:r>
            <a:r>
              <a:rPr sz="2000" b="1" dirty="0">
                <a:latin typeface="Calibri"/>
                <a:cs typeface="Calibri"/>
              </a:rPr>
              <a:t>closure rate</a:t>
            </a:r>
          </a:p>
          <a:p>
            <a:pPr marL="17424" indent="0" defTabSz="179222">
              <a:lnSpc>
                <a:spcPct val="100000"/>
              </a:lnSpc>
              <a:spcBef>
                <a:spcPts val="200"/>
              </a:spcBef>
              <a:buNone/>
              <a:defRPr sz="1666"/>
            </a:pPr>
            <a:endParaRPr sz="800" dirty="0" smtClean="0">
              <a:latin typeface="Calibri"/>
              <a:cs typeface="Calibri"/>
            </a:endParaRPr>
          </a:p>
          <a:p>
            <a:pPr marL="360324" indent="-342900" defTabSz="179222">
              <a:lnSpc>
                <a:spcPct val="100000"/>
              </a:lnSpc>
              <a:spcBef>
                <a:spcPts val="200"/>
              </a:spcBef>
              <a:buFont typeface="Arial"/>
              <a:buChar char="•"/>
              <a:defRPr sz="1666" b="0"/>
            </a:pPr>
            <a:r>
              <a:rPr sz="2000" dirty="0" smtClean="0">
                <a:latin typeface="Calibri"/>
                <a:cs typeface="Calibri"/>
              </a:rPr>
              <a:t>after </a:t>
            </a:r>
            <a:r>
              <a:rPr sz="2000" dirty="0">
                <a:latin typeface="Calibri"/>
                <a:cs typeface="Calibri"/>
              </a:rPr>
              <a:t>14 - 30 days we found</a:t>
            </a:r>
            <a:r>
              <a:rPr sz="2000" dirty="0" smtClean="0">
                <a:latin typeface="Calibri"/>
                <a:cs typeface="Calibri"/>
              </a:rPr>
              <a:t> </a:t>
            </a:r>
            <a:r>
              <a:rPr lang="de-DE" sz="2000" dirty="0" smtClean="0">
                <a:latin typeface="Calibri"/>
                <a:cs typeface="Calibri"/>
              </a:rPr>
              <a:t>24</a:t>
            </a:r>
            <a:r>
              <a:rPr sz="2000" dirty="0" smtClean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partial and 4 completely recanalized veins</a:t>
            </a:r>
            <a:r>
              <a:rPr sz="2000" dirty="0" smtClean="0">
                <a:latin typeface="Calibri"/>
                <a:cs typeface="Calibri"/>
              </a:rPr>
              <a:t>: </a:t>
            </a:r>
            <a:endParaRPr lang="de-DE" sz="2000" dirty="0" smtClean="0">
              <a:latin typeface="Calibri"/>
              <a:cs typeface="Calibri"/>
            </a:endParaRPr>
          </a:p>
          <a:p>
            <a:pPr marL="17424" indent="0" defTabSz="179222">
              <a:lnSpc>
                <a:spcPct val="100000"/>
              </a:lnSpc>
              <a:spcBef>
                <a:spcPts val="200"/>
              </a:spcBef>
              <a:buNone/>
              <a:defRPr sz="1666" b="0"/>
            </a:pPr>
            <a:r>
              <a:rPr lang="de-DE" sz="2000" dirty="0">
                <a:latin typeface="Calibri"/>
                <a:cs typeface="Calibri"/>
              </a:rPr>
              <a:t>	</a:t>
            </a:r>
            <a:r>
              <a:rPr lang="de-DE" sz="2000" dirty="0" smtClean="0">
                <a:latin typeface="Calibri"/>
                <a:cs typeface="Calibri"/>
              </a:rPr>
              <a:t>	</a:t>
            </a:r>
            <a:r>
              <a:rPr sz="2000" dirty="0" smtClean="0">
                <a:latin typeface="Calibri"/>
                <a:cs typeface="Calibri"/>
              </a:rPr>
              <a:t> =  </a:t>
            </a:r>
            <a:r>
              <a:rPr sz="2000" b="1" dirty="0" smtClean="0">
                <a:latin typeface="Calibri"/>
                <a:cs typeface="Calibri"/>
              </a:rPr>
              <a:t>9</a:t>
            </a:r>
            <a:r>
              <a:rPr lang="de-DE" sz="2000" b="1" dirty="0" smtClean="0">
                <a:latin typeface="Calibri"/>
                <a:cs typeface="Calibri"/>
              </a:rPr>
              <a:t>7</a:t>
            </a:r>
            <a:r>
              <a:rPr sz="2000" b="1" dirty="0" smtClean="0">
                <a:latin typeface="Calibri"/>
                <a:cs typeface="Calibri"/>
              </a:rPr>
              <a:t>.</a:t>
            </a:r>
            <a:r>
              <a:rPr lang="de-DE" sz="2000" b="0" dirty="0" smtClean="0">
                <a:latin typeface="Calibri"/>
                <a:cs typeface="Calibri"/>
              </a:rPr>
              <a:t>8</a:t>
            </a:r>
            <a:r>
              <a:rPr sz="2000" b="1" dirty="0" smtClean="0">
                <a:latin typeface="Calibri"/>
                <a:cs typeface="Calibri"/>
              </a:rPr>
              <a:t>% </a:t>
            </a:r>
            <a:r>
              <a:rPr sz="2000" b="1" dirty="0">
                <a:latin typeface="Calibri"/>
                <a:cs typeface="Calibri"/>
              </a:rPr>
              <a:t>closure rate</a:t>
            </a:r>
          </a:p>
          <a:p>
            <a:pPr marL="17424" indent="0" defTabSz="179222">
              <a:lnSpc>
                <a:spcPct val="100000"/>
              </a:lnSpc>
              <a:spcBef>
                <a:spcPts val="200"/>
              </a:spcBef>
              <a:buNone/>
              <a:defRPr sz="1666" b="0"/>
            </a:pPr>
            <a:endParaRPr lang="de-DE" sz="800" dirty="0">
              <a:latin typeface="Calibri"/>
              <a:cs typeface="Calibri"/>
            </a:endParaRPr>
          </a:p>
          <a:p>
            <a:pPr marL="360324" indent="-342900" defTabSz="179222">
              <a:lnSpc>
                <a:spcPct val="100000"/>
              </a:lnSpc>
              <a:spcBef>
                <a:spcPts val="200"/>
              </a:spcBef>
              <a:buFont typeface="Arial"/>
              <a:buChar char="•"/>
              <a:defRPr sz="1666" b="0"/>
            </a:pPr>
            <a:r>
              <a:rPr sz="2000" dirty="0" smtClean="0">
                <a:latin typeface="Calibri"/>
                <a:cs typeface="Calibri"/>
              </a:rPr>
              <a:t>three </a:t>
            </a:r>
            <a:r>
              <a:rPr sz="2000" dirty="0">
                <a:latin typeface="Calibri"/>
                <a:cs typeface="Calibri"/>
              </a:rPr>
              <a:t>to four months post operationem we had</a:t>
            </a:r>
            <a:r>
              <a:rPr sz="2000" dirty="0" smtClean="0">
                <a:latin typeface="Calibri"/>
                <a:cs typeface="Calibri"/>
              </a:rPr>
              <a:t> </a:t>
            </a:r>
            <a:r>
              <a:rPr lang="de-DE" sz="2000" dirty="0" smtClean="0">
                <a:latin typeface="Calibri"/>
                <a:cs typeface="Calibri"/>
              </a:rPr>
              <a:t>25</a:t>
            </a:r>
            <a:r>
              <a:rPr sz="2000" dirty="0" smtClean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partial and 6 complete recanalisations: </a:t>
            </a:r>
            <a:r>
              <a:rPr sz="2000" dirty="0" smtClean="0">
                <a:latin typeface="Calibri"/>
                <a:cs typeface="Calibri"/>
              </a:rPr>
              <a:t>=  </a:t>
            </a:r>
            <a:r>
              <a:rPr sz="2000" b="1" dirty="0" smtClean="0">
                <a:latin typeface="Calibri"/>
                <a:cs typeface="Calibri"/>
              </a:rPr>
              <a:t>97,</a:t>
            </a:r>
            <a:r>
              <a:rPr lang="de-DE" sz="2000" b="0" dirty="0" smtClean="0">
                <a:latin typeface="Calibri"/>
                <a:cs typeface="Calibri"/>
              </a:rPr>
              <a:t>5</a:t>
            </a:r>
            <a:r>
              <a:rPr sz="2000" b="1" dirty="0" smtClean="0">
                <a:latin typeface="Calibri"/>
                <a:cs typeface="Calibri"/>
              </a:rPr>
              <a:t>% </a:t>
            </a:r>
            <a:r>
              <a:rPr sz="2000" b="1" dirty="0">
                <a:latin typeface="Calibri"/>
                <a:cs typeface="Calibri"/>
              </a:rPr>
              <a:t>closure rate</a:t>
            </a:r>
            <a:endParaRPr sz="2000" b="1" dirty="0" smtClean="0">
              <a:latin typeface="Calibri"/>
              <a:cs typeface="Calibri"/>
            </a:endParaRPr>
          </a:p>
          <a:p>
            <a:pPr marL="17424" indent="0" defTabSz="179222">
              <a:lnSpc>
                <a:spcPct val="100000"/>
              </a:lnSpc>
              <a:spcBef>
                <a:spcPts val="200"/>
              </a:spcBef>
              <a:buNone/>
              <a:defRPr sz="1666" b="0"/>
            </a:pPr>
            <a:endParaRPr sz="800" dirty="0" smtClean="0">
              <a:latin typeface="Calibri"/>
              <a:cs typeface="Calibri"/>
            </a:endParaRPr>
          </a:p>
          <a:p>
            <a:pPr marL="360324" indent="-342900" defTabSz="179222">
              <a:lnSpc>
                <a:spcPct val="100000"/>
              </a:lnSpc>
              <a:spcBef>
                <a:spcPts val="200"/>
              </a:spcBef>
              <a:buFont typeface="Arial"/>
              <a:buChar char="•"/>
              <a:defRPr sz="1666" b="0"/>
            </a:pPr>
            <a:r>
              <a:rPr sz="2000" dirty="0" smtClean="0">
                <a:latin typeface="Calibri"/>
                <a:cs typeface="Calibri"/>
              </a:rPr>
              <a:t>after </a:t>
            </a:r>
            <a:r>
              <a:rPr sz="2000" dirty="0">
                <a:latin typeface="Calibri"/>
                <a:cs typeface="Calibri"/>
              </a:rPr>
              <a:t>six to eight months we observed</a:t>
            </a:r>
            <a:r>
              <a:rPr sz="2000" dirty="0" smtClean="0">
                <a:latin typeface="Calibri"/>
                <a:cs typeface="Calibri"/>
              </a:rPr>
              <a:t> </a:t>
            </a:r>
            <a:r>
              <a:rPr lang="de-DE" sz="2000" dirty="0" smtClean="0">
                <a:latin typeface="Calibri"/>
                <a:cs typeface="Calibri"/>
              </a:rPr>
              <a:t>25</a:t>
            </a:r>
            <a:r>
              <a:rPr sz="2000" dirty="0" smtClean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partial and 9 complete recanalisations</a:t>
            </a:r>
            <a:r>
              <a:rPr sz="2000" dirty="0" smtClean="0">
                <a:latin typeface="Calibri"/>
                <a:cs typeface="Calibri"/>
              </a:rPr>
              <a:t>:</a:t>
            </a:r>
            <a:r>
              <a:rPr lang="de-DE" sz="2000" dirty="0" smtClean="0">
                <a:latin typeface="Calibri"/>
                <a:cs typeface="Calibri"/>
              </a:rPr>
              <a:t> </a:t>
            </a:r>
            <a:r>
              <a:rPr sz="2000" dirty="0" smtClean="0">
                <a:latin typeface="Calibri"/>
                <a:cs typeface="Calibri"/>
              </a:rPr>
              <a:t>=  </a:t>
            </a:r>
            <a:r>
              <a:rPr sz="2000" b="1" dirty="0" smtClean="0">
                <a:latin typeface="Calibri"/>
                <a:cs typeface="Calibri"/>
              </a:rPr>
              <a:t>97.</a:t>
            </a:r>
            <a:r>
              <a:rPr lang="de-DE" sz="2000" b="0" dirty="0" smtClean="0">
                <a:latin typeface="Calibri"/>
                <a:cs typeface="Calibri"/>
              </a:rPr>
              <a:t>3</a:t>
            </a:r>
            <a:r>
              <a:rPr sz="2000" b="1" dirty="0" smtClean="0">
                <a:latin typeface="Calibri"/>
                <a:cs typeface="Calibri"/>
              </a:rPr>
              <a:t>% </a:t>
            </a:r>
            <a:r>
              <a:rPr sz="2000" b="1" dirty="0">
                <a:latin typeface="Calibri"/>
                <a:cs typeface="Calibri"/>
              </a:rPr>
              <a:t>closure </a:t>
            </a:r>
            <a:r>
              <a:rPr sz="2000" b="1" dirty="0" smtClean="0">
                <a:latin typeface="Calibri"/>
                <a:cs typeface="Calibri"/>
              </a:rPr>
              <a:t>rate</a:t>
            </a:r>
            <a:endParaRPr lang="de-DE" sz="2000" b="1" dirty="0" smtClean="0">
              <a:latin typeface="Calibri"/>
              <a:cs typeface="Calibri"/>
            </a:endParaRPr>
          </a:p>
          <a:p>
            <a:pPr marL="17424" indent="0" defTabSz="179222">
              <a:lnSpc>
                <a:spcPct val="100000"/>
              </a:lnSpc>
              <a:spcBef>
                <a:spcPts val="200"/>
              </a:spcBef>
              <a:buNone/>
              <a:defRPr sz="1666" b="0"/>
            </a:pPr>
            <a:endParaRPr sz="800" b="1" dirty="0" smtClean="0">
              <a:latin typeface="Calibri"/>
              <a:cs typeface="Calibri"/>
            </a:endParaRPr>
          </a:p>
          <a:p>
            <a:pPr marL="360324" indent="-342900" defTabSz="179222">
              <a:lnSpc>
                <a:spcPct val="100000"/>
              </a:lnSpc>
              <a:spcBef>
                <a:spcPts val="200"/>
              </a:spcBef>
              <a:buFont typeface="Arial"/>
              <a:buChar char="•"/>
              <a:defRPr sz="1666" b="0"/>
            </a:pPr>
            <a:r>
              <a:rPr sz="2000" dirty="0" smtClean="0">
                <a:latin typeface="Calibri"/>
                <a:cs typeface="Calibri"/>
              </a:rPr>
              <a:t>further </a:t>
            </a:r>
            <a:r>
              <a:rPr sz="2000" dirty="0">
                <a:latin typeface="Calibri"/>
                <a:cs typeface="Calibri"/>
              </a:rPr>
              <a:t>recanalisations were not observed until month 37 in this retrospective </a:t>
            </a:r>
            <a:r>
              <a:rPr sz="2000" dirty="0" smtClean="0">
                <a:latin typeface="Calibri"/>
                <a:cs typeface="Calibri"/>
              </a:rPr>
              <a:t>study</a:t>
            </a:r>
            <a:endParaRPr sz="2000" dirty="0">
              <a:latin typeface="Calibri"/>
              <a:cs typeface="Calibri"/>
            </a:endParaRPr>
          </a:p>
          <a:p>
            <a:pPr marL="0" indent="17423" defTabSz="179222">
              <a:lnSpc>
                <a:spcPct val="60000"/>
              </a:lnSpc>
              <a:spcBef>
                <a:spcPts val="200"/>
              </a:spcBef>
              <a:buSzTx/>
              <a:buNone/>
              <a:defRPr sz="1568" b="0"/>
            </a:pPr>
            <a:r>
              <a:rPr sz="2300" dirty="0">
                <a:latin typeface="Calibri"/>
                <a:cs typeface="Calibri"/>
              </a:rPr>
              <a:t>	</a:t>
            </a:r>
          </a:p>
          <a:p>
            <a:pPr marL="0" indent="17423" algn="ctr" defTabSz="179222">
              <a:lnSpc>
                <a:spcPct val="100000"/>
              </a:lnSpc>
              <a:spcBef>
                <a:spcPts val="200"/>
              </a:spcBef>
              <a:buSzTx/>
              <a:buNone/>
              <a:defRPr sz="1666"/>
            </a:pPr>
            <a:r>
              <a:rPr sz="2500" dirty="0">
                <a:solidFill>
                  <a:srgbClr val="F79646"/>
                </a:solidFill>
                <a:latin typeface="Calibri"/>
                <a:cs typeface="Calibri"/>
              </a:rPr>
              <a:t>closure rate over</a:t>
            </a:r>
            <a:r>
              <a:rPr sz="2500" dirty="0" smtClean="0">
                <a:solidFill>
                  <a:srgbClr val="F79646"/>
                </a:solidFill>
                <a:latin typeface="Calibri"/>
                <a:cs typeface="Calibri"/>
              </a:rPr>
              <a:t> </a:t>
            </a:r>
            <a:r>
              <a:rPr lang="de-DE" sz="2500" dirty="0" smtClean="0">
                <a:solidFill>
                  <a:srgbClr val="F79646"/>
                </a:solidFill>
                <a:latin typeface="Calibri"/>
                <a:cs typeface="Calibri"/>
              </a:rPr>
              <a:t>50</a:t>
            </a:r>
            <a:r>
              <a:rPr sz="2500" dirty="0" smtClean="0">
                <a:solidFill>
                  <a:srgbClr val="F79646"/>
                </a:solidFill>
                <a:latin typeface="Calibri"/>
                <a:cs typeface="Calibri"/>
              </a:rPr>
              <a:t> </a:t>
            </a:r>
            <a:r>
              <a:rPr sz="2500" dirty="0">
                <a:solidFill>
                  <a:srgbClr val="F79646"/>
                </a:solidFill>
                <a:latin typeface="Calibri"/>
                <a:cs typeface="Calibri"/>
              </a:rPr>
              <a:t>months: </a:t>
            </a:r>
            <a:r>
              <a:rPr sz="2500" dirty="0" smtClean="0">
                <a:solidFill>
                  <a:srgbClr val="F79646"/>
                </a:solidFill>
                <a:latin typeface="Calibri"/>
                <a:cs typeface="Calibri"/>
              </a:rPr>
              <a:t>97.</a:t>
            </a:r>
            <a:r>
              <a:rPr lang="de-DE" sz="2500" dirty="0" smtClean="0">
                <a:solidFill>
                  <a:srgbClr val="F79646"/>
                </a:solidFill>
                <a:latin typeface="Calibri"/>
                <a:cs typeface="Calibri"/>
              </a:rPr>
              <a:t>3</a:t>
            </a:r>
            <a:r>
              <a:rPr sz="2500" dirty="0" smtClean="0">
                <a:solidFill>
                  <a:srgbClr val="F79646"/>
                </a:solidFill>
                <a:latin typeface="Calibri"/>
                <a:cs typeface="Calibri"/>
              </a:rPr>
              <a:t>%</a:t>
            </a:r>
            <a:r>
              <a:rPr lang="de-DE" sz="2300" dirty="0" smtClean="0">
                <a:latin typeface="Calibri"/>
                <a:cs typeface="Calibri"/>
              </a:rPr>
              <a:t>	</a:t>
            </a:r>
            <a:r>
              <a:rPr lang="de-DE" dirty="0" smtClean="0"/>
              <a:t>								</a:t>
            </a:r>
            <a:endParaRPr dirty="0"/>
          </a:p>
        </p:txBody>
      </p:sp>
    </p:spTree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>
        <p:dissolv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/>
          </p:cNvSpPr>
          <p:nvPr>
            <p:ph type="title" idx="4294967295"/>
          </p:nvPr>
        </p:nvSpPr>
        <p:spPr>
          <a:xfrm>
            <a:off x="285750" y="650041"/>
            <a:ext cx="7078663" cy="109855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  <p:txBody>
          <a:bodyPr>
            <a:normAutofit/>
          </a:bodyPr>
          <a:lstStyle/>
          <a:p>
            <a:pPr marL="0" indent="0" algn="l">
              <a:defRPr sz="2800">
                <a:solidFill>
                  <a:srgbClr val="000000"/>
                </a:solidFill>
              </a:defRPr>
            </a:pPr>
            <a:r>
              <a:rPr dirty="0"/>
              <a:t>  </a:t>
            </a:r>
            <a:r>
              <a:rPr b="1" dirty="0">
                <a:latin typeface="Calibri"/>
                <a:ea typeface="+mn-ea"/>
                <a:cs typeface="Calibri"/>
                <a:sym typeface="Arial"/>
              </a:rPr>
              <a:t>VenaSeal</a:t>
            </a:r>
            <a:r>
              <a:rPr b="1" dirty="0" smtClean="0">
                <a:latin typeface="Calibri"/>
                <a:ea typeface="+mn-ea"/>
                <a:cs typeface="Calibri"/>
                <a:sym typeface="Arial"/>
              </a:rPr>
              <a:t>® </a:t>
            </a:r>
            <a:r>
              <a:rPr b="1" dirty="0">
                <a:latin typeface="Calibri"/>
                <a:ea typeface="+mn-ea"/>
                <a:cs typeface="Calibri"/>
                <a:sym typeface="Arial"/>
              </a:rPr>
              <a:t>Closure </a:t>
            </a:r>
            <a:r>
              <a:rPr lang="de-DE" b="1" dirty="0" smtClean="0">
                <a:latin typeface="Calibri"/>
                <a:ea typeface="+mn-ea"/>
                <a:cs typeface="Calibri"/>
                <a:sym typeface="Arial"/>
              </a:rPr>
              <a:t>- </a:t>
            </a:r>
            <a:r>
              <a:rPr b="1" dirty="0" smtClean="0">
                <a:latin typeface="Calibri"/>
                <a:ea typeface="+mn-ea"/>
                <a:cs typeface="Calibri"/>
                <a:sym typeface="Arial"/>
              </a:rPr>
              <a:t>our </a:t>
            </a:r>
            <a:r>
              <a:rPr b="1" dirty="0">
                <a:latin typeface="Calibri"/>
                <a:ea typeface="+mn-ea"/>
                <a:cs typeface="Calibri"/>
                <a:sym typeface="Arial"/>
              </a:rPr>
              <a:t>discussion</a:t>
            </a:r>
          </a:p>
        </p:txBody>
      </p:sp>
      <p:sp>
        <p:nvSpPr>
          <p:cNvPr id="63" name="Shape 63"/>
          <p:cNvSpPr>
            <a:spLocks noGrp="1"/>
          </p:cNvSpPr>
          <p:nvPr>
            <p:ph type="body" idx="4294967295"/>
          </p:nvPr>
        </p:nvSpPr>
        <p:spPr>
          <a:xfrm>
            <a:off x="379704" y="1642298"/>
            <a:ext cx="8418961" cy="52058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  <p:txBody>
          <a:bodyPr lIns="12700" tIns="12700" rIns="12700" bIns="12700">
            <a:normAutofit fontScale="32500" lnSpcReduction="20000"/>
          </a:bodyPr>
          <a:lstStyle/>
          <a:p>
            <a:pPr marL="586969" indent="-571500" defTabSz="159105">
              <a:lnSpc>
                <a:spcPct val="120000"/>
              </a:lnSpc>
              <a:spcBef>
                <a:spcPts val="200"/>
              </a:spcBef>
              <a:buFont typeface="Arial"/>
              <a:buChar char="•"/>
              <a:defRPr sz="1479"/>
            </a:pPr>
            <a:r>
              <a:rPr sz="6200" b="0" dirty="0" smtClean="0">
                <a:latin typeface="Calibri"/>
                <a:cs typeface="Calibri"/>
              </a:rPr>
              <a:t>quality </a:t>
            </a:r>
            <a:r>
              <a:rPr sz="6200" b="0" dirty="0">
                <a:latin typeface="Calibri"/>
                <a:cs typeface="Calibri"/>
              </a:rPr>
              <a:t>standards for endovenous therapy have been developed</a:t>
            </a:r>
            <a:r>
              <a:rPr sz="6200" dirty="0">
                <a:latin typeface="Calibri"/>
                <a:cs typeface="Calibri"/>
              </a:rPr>
              <a:t>               </a:t>
            </a:r>
            <a:endParaRPr sz="6200" dirty="0" smtClean="0">
              <a:latin typeface="Calibri"/>
              <a:cs typeface="Calibri"/>
            </a:endParaRPr>
          </a:p>
          <a:p>
            <a:pPr marL="586969" indent="-571500" defTabSz="159105">
              <a:lnSpc>
                <a:spcPct val="120000"/>
              </a:lnSpc>
              <a:spcBef>
                <a:spcPts val="200"/>
              </a:spcBef>
              <a:buFont typeface="Arial"/>
              <a:buChar char="•"/>
              <a:defRPr sz="1479"/>
            </a:pPr>
            <a:endParaRPr sz="3200" dirty="0" smtClean="0">
              <a:latin typeface="Calibri"/>
              <a:cs typeface="Calibri"/>
            </a:endParaRPr>
          </a:p>
          <a:p>
            <a:pPr marL="586969" indent="-571500" defTabSz="159105">
              <a:lnSpc>
                <a:spcPct val="120000"/>
              </a:lnSpc>
              <a:spcBef>
                <a:spcPts val="200"/>
              </a:spcBef>
              <a:buFont typeface="Arial"/>
              <a:buChar char="•"/>
              <a:defRPr sz="1479" b="0"/>
            </a:pPr>
            <a:r>
              <a:rPr sz="6200" dirty="0" smtClean="0">
                <a:latin typeface="Calibri"/>
                <a:cs typeface="Calibri"/>
              </a:rPr>
              <a:t>colleagues </a:t>
            </a:r>
            <a:r>
              <a:rPr sz="6200" dirty="0">
                <a:latin typeface="Calibri"/>
                <a:cs typeface="Calibri"/>
              </a:rPr>
              <a:t>have secure quality criteria for trans-catheter treatment methods. </a:t>
            </a:r>
            <a:r>
              <a:rPr sz="6200" dirty="0" smtClean="0">
                <a:latin typeface="Calibri"/>
                <a:cs typeface="Calibri"/>
              </a:rPr>
              <a:t>VenaSeal</a:t>
            </a:r>
            <a:r>
              <a:rPr sz="6200" dirty="0">
                <a:latin typeface="Calibri"/>
                <a:cs typeface="Calibri"/>
              </a:rPr>
              <a:t>® closure is the newest development.</a:t>
            </a:r>
          </a:p>
          <a:p>
            <a:pPr marL="586969" indent="-571500" defTabSz="159105">
              <a:lnSpc>
                <a:spcPct val="120000"/>
              </a:lnSpc>
              <a:spcBef>
                <a:spcPts val="200"/>
              </a:spcBef>
              <a:buFont typeface="Arial"/>
              <a:buChar char="•"/>
              <a:defRPr sz="1479" b="0"/>
            </a:pPr>
            <a:endParaRPr sz="2500" dirty="0" smtClean="0">
              <a:latin typeface="Calibri"/>
              <a:cs typeface="Calibri"/>
            </a:endParaRPr>
          </a:p>
          <a:p>
            <a:pPr marL="586969" indent="-571500" defTabSz="159105">
              <a:lnSpc>
                <a:spcPct val="120000"/>
              </a:lnSpc>
              <a:spcBef>
                <a:spcPts val="200"/>
              </a:spcBef>
              <a:buFont typeface="Arial"/>
              <a:buChar char="•"/>
              <a:defRPr sz="1479" b="0"/>
            </a:pPr>
            <a:r>
              <a:rPr sz="6200" dirty="0" smtClean="0">
                <a:latin typeface="Calibri"/>
                <a:cs typeface="Calibri"/>
              </a:rPr>
              <a:t>in </a:t>
            </a:r>
            <a:r>
              <a:rPr sz="6200" dirty="0">
                <a:latin typeface="Calibri"/>
                <a:cs typeface="Calibri"/>
              </a:rPr>
              <a:t>contrast to most other methods VenaSeal® is performed without using thermal or </a:t>
            </a:r>
            <a:r>
              <a:rPr sz="6200" dirty="0" smtClean="0">
                <a:latin typeface="Calibri"/>
                <a:cs typeface="Calibri"/>
              </a:rPr>
              <a:t>mechanical </a:t>
            </a:r>
            <a:r>
              <a:rPr sz="6200" dirty="0">
                <a:latin typeface="Calibri"/>
                <a:cs typeface="Calibri"/>
              </a:rPr>
              <a:t>energy</a:t>
            </a:r>
            <a:r>
              <a:rPr sz="6200" dirty="0" smtClean="0">
                <a:latin typeface="Calibri"/>
                <a:cs typeface="Calibri"/>
              </a:rPr>
              <a:t>.</a:t>
            </a:r>
            <a:endParaRPr lang="de-DE" sz="6200" dirty="0" smtClean="0">
              <a:latin typeface="Calibri"/>
              <a:cs typeface="Calibri"/>
            </a:endParaRPr>
          </a:p>
          <a:p>
            <a:pPr marL="586969" indent="-571500" defTabSz="159105">
              <a:lnSpc>
                <a:spcPct val="120000"/>
              </a:lnSpc>
              <a:spcBef>
                <a:spcPts val="200"/>
              </a:spcBef>
              <a:buFont typeface="Arial"/>
              <a:buChar char="•"/>
              <a:defRPr sz="1479" b="0"/>
            </a:pPr>
            <a:endParaRPr sz="2500" dirty="0" smtClean="0">
              <a:latin typeface="Calibri"/>
              <a:cs typeface="Calibri"/>
            </a:endParaRPr>
          </a:p>
          <a:p>
            <a:pPr marL="586969" indent="-571500" defTabSz="159105">
              <a:lnSpc>
                <a:spcPct val="120000"/>
              </a:lnSpc>
              <a:spcBef>
                <a:spcPts val="200"/>
              </a:spcBef>
              <a:buFont typeface="Arial"/>
              <a:buChar char="•"/>
              <a:defRPr sz="1479" b="0"/>
            </a:pPr>
            <a:r>
              <a:rPr sz="6200" dirty="0" smtClean="0">
                <a:latin typeface="Calibri"/>
                <a:cs typeface="Calibri"/>
              </a:rPr>
              <a:t>the </a:t>
            </a:r>
            <a:r>
              <a:rPr sz="6200" dirty="0">
                <a:latin typeface="Calibri"/>
                <a:cs typeface="Calibri"/>
              </a:rPr>
              <a:t>side effects of laser or radiowave are not an issue, pain score compared to</a:t>
            </a:r>
            <a:r>
              <a:rPr sz="6200" dirty="0" smtClean="0">
                <a:latin typeface="Calibri"/>
                <a:cs typeface="Calibri"/>
              </a:rPr>
              <a:t> </a:t>
            </a:r>
            <a:r>
              <a:rPr lang="de-DE" sz="6200" dirty="0" smtClean="0">
                <a:latin typeface="Calibri"/>
                <a:cs typeface="Calibri"/>
              </a:rPr>
              <a:t>  </a:t>
            </a:r>
            <a:r>
              <a:rPr sz="6200" dirty="0" smtClean="0">
                <a:latin typeface="Calibri"/>
                <a:cs typeface="Calibri"/>
              </a:rPr>
              <a:t>radiowave </a:t>
            </a:r>
            <a:r>
              <a:rPr sz="6200" dirty="0">
                <a:latin typeface="Calibri"/>
                <a:cs typeface="Calibri"/>
              </a:rPr>
              <a:t>is  significantly lower (1.6 – 3.4</a:t>
            </a:r>
            <a:r>
              <a:rPr sz="6200" dirty="0" smtClean="0">
                <a:latin typeface="Calibri"/>
                <a:cs typeface="Calibri"/>
              </a:rPr>
              <a:t>)</a:t>
            </a:r>
            <a:endParaRPr lang="de-DE" sz="6200" dirty="0" smtClean="0">
              <a:latin typeface="Calibri"/>
              <a:cs typeface="Calibri"/>
            </a:endParaRPr>
          </a:p>
          <a:p>
            <a:pPr marL="15469" indent="0" defTabSz="159105">
              <a:lnSpc>
                <a:spcPct val="120000"/>
              </a:lnSpc>
              <a:spcBef>
                <a:spcPts val="200"/>
              </a:spcBef>
              <a:buNone/>
              <a:defRPr sz="1479" b="0"/>
            </a:pPr>
            <a:endParaRPr sz="2500" dirty="0" smtClean="0">
              <a:latin typeface="Calibri"/>
              <a:cs typeface="Calibri"/>
            </a:endParaRPr>
          </a:p>
          <a:p>
            <a:pPr marL="586969" indent="-571500" defTabSz="159105">
              <a:lnSpc>
                <a:spcPct val="120000"/>
              </a:lnSpc>
              <a:spcBef>
                <a:spcPts val="200"/>
              </a:spcBef>
              <a:buFont typeface="Arial"/>
              <a:buChar char="•"/>
              <a:defRPr sz="1479" b="0"/>
            </a:pPr>
            <a:r>
              <a:rPr sz="6200" dirty="0" smtClean="0">
                <a:latin typeface="Calibri"/>
                <a:cs typeface="Calibri"/>
              </a:rPr>
              <a:t>we </a:t>
            </a:r>
            <a:r>
              <a:rPr sz="6200" dirty="0">
                <a:latin typeface="Calibri"/>
                <a:cs typeface="Calibri"/>
              </a:rPr>
              <a:t>neither need general anesthesia or tumescence, nor do we need compression </a:t>
            </a:r>
            <a:r>
              <a:rPr sz="6200" dirty="0" smtClean="0">
                <a:latin typeface="Calibri"/>
                <a:cs typeface="Calibri"/>
              </a:rPr>
              <a:t>stockings</a:t>
            </a:r>
            <a:endParaRPr lang="de-DE" sz="6200" dirty="0" smtClean="0">
              <a:latin typeface="Calibri"/>
              <a:cs typeface="Calibri"/>
            </a:endParaRPr>
          </a:p>
          <a:p>
            <a:pPr marL="586969" indent="-571500" defTabSz="159105">
              <a:lnSpc>
                <a:spcPct val="120000"/>
              </a:lnSpc>
              <a:spcBef>
                <a:spcPts val="200"/>
              </a:spcBef>
              <a:buFont typeface="Arial"/>
              <a:buChar char="•"/>
              <a:defRPr sz="1479" b="0"/>
            </a:pPr>
            <a:endParaRPr sz="2500" dirty="0" smtClean="0">
              <a:latin typeface="Calibri"/>
              <a:cs typeface="Calibri"/>
            </a:endParaRPr>
          </a:p>
          <a:p>
            <a:pPr marL="586969" indent="-571500" defTabSz="159105">
              <a:lnSpc>
                <a:spcPct val="120000"/>
              </a:lnSpc>
              <a:spcBef>
                <a:spcPts val="200"/>
              </a:spcBef>
              <a:buFont typeface="Arial"/>
              <a:buChar char="•"/>
              <a:defRPr sz="1479" b="0"/>
            </a:pPr>
            <a:r>
              <a:rPr sz="6200" dirty="0" smtClean="0">
                <a:latin typeface="Calibri"/>
                <a:cs typeface="Calibri"/>
              </a:rPr>
              <a:t>we </a:t>
            </a:r>
            <a:r>
              <a:rPr sz="6200" dirty="0">
                <a:latin typeface="Calibri"/>
                <a:cs typeface="Calibri"/>
              </a:rPr>
              <a:t>can treat two or more truncal veins simultaneously in one single session</a:t>
            </a:r>
            <a:r>
              <a:rPr sz="5000" dirty="0">
                <a:latin typeface="Calibri"/>
                <a:cs typeface="Calibri"/>
              </a:rPr>
              <a:t> </a:t>
            </a:r>
            <a:r>
              <a:rPr sz="4200" dirty="0">
                <a:latin typeface="Calibri"/>
                <a:cs typeface="Calibri"/>
              </a:rPr>
              <a:t> </a:t>
            </a:r>
            <a:r>
              <a:rPr sz="4200" dirty="0" smtClean="0">
                <a:latin typeface="Calibri"/>
                <a:cs typeface="Calibri"/>
              </a:rPr>
              <a:t>                                         </a:t>
            </a:r>
            <a:endParaRPr sz="4200" dirty="0">
              <a:latin typeface="Calibri"/>
              <a:cs typeface="Calibri"/>
            </a:endParaRPr>
          </a:p>
          <a:p>
            <a:pPr marL="15469" indent="0" defTabSz="159105">
              <a:lnSpc>
                <a:spcPct val="80000"/>
              </a:lnSpc>
              <a:spcBef>
                <a:spcPts val="200"/>
              </a:spcBef>
              <a:buNone/>
              <a:defRPr sz="1479" b="0"/>
            </a:pPr>
            <a:endParaRPr sz="4200" dirty="0" smtClean="0">
              <a:latin typeface="Calibri"/>
              <a:cs typeface="Calibri"/>
            </a:endParaRPr>
          </a:p>
          <a:p>
            <a:pPr marL="15469" indent="0" algn="ctr" defTabSz="159105">
              <a:lnSpc>
                <a:spcPct val="120000"/>
              </a:lnSpc>
              <a:spcBef>
                <a:spcPts val="200"/>
              </a:spcBef>
              <a:buNone/>
              <a:defRPr sz="1479"/>
            </a:pPr>
            <a:r>
              <a:rPr sz="7700" dirty="0" smtClean="0">
                <a:solidFill>
                  <a:schemeClr val="accent6"/>
                </a:solidFill>
                <a:latin typeface="Calibri"/>
                <a:cs typeface="Calibri"/>
              </a:rPr>
              <a:t>The </a:t>
            </a:r>
            <a:r>
              <a:rPr sz="7700" dirty="0">
                <a:solidFill>
                  <a:schemeClr val="accent6"/>
                </a:solidFill>
                <a:latin typeface="Calibri"/>
                <a:cs typeface="Calibri"/>
              </a:rPr>
              <a:t>closure rate of VenaSeal® compared to radiowave is the same or better</a:t>
            </a:r>
            <a:r>
              <a:rPr sz="7700" dirty="0" smtClean="0">
                <a:solidFill>
                  <a:schemeClr val="accent6"/>
                </a:solidFill>
                <a:latin typeface="Calibri"/>
                <a:cs typeface="Calibri"/>
              </a:rPr>
              <a:t>!</a:t>
            </a:r>
            <a:endParaRPr sz="7700" dirty="0">
              <a:solidFill>
                <a:schemeClr val="accent6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>
        <p:dissolv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image1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72000" y="3429000"/>
            <a:ext cx="4191000" cy="2971800"/>
          </a:xfrm>
          <a:prstGeom prst="rect">
            <a:avLst/>
          </a:prstGeom>
          <a:ln w="12700">
            <a:miter lim="400000"/>
          </a:ln>
        </p:spPr>
      </p:pic>
      <p:sp>
        <p:nvSpPr>
          <p:cNvPr id="67" name="Shape 67"/>
          <p:cNvSpPr>
            <a:spLocks noGrp="1"/>
          </p:cNvSpPr>
          <p:nvPr>
            <p:ph type="body" sz="half" idx="4294967295"/>
          </p:nvPr>
        </p:nvSpPr>
        <p:spPr>
          <a:xfrm>
            <a:off x="272677" y="1625889"/>
            <a:ext cx="8490323" cy="17732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  <p:txBody>
          <a:bodyPr>
            <a:normAutofit fontScale="92500" lnSpcReduction="10000"/>
          </a:bodyPr>
          <a:lstStyle/>
          <a:p>
            <a:pPr marL="185926" indent="-129538" algn="ctr" defTabSz="798574">
              <a:lnSpc>
                <a:spcPct val="70000"/>
              </a:lnSpc>
              <a:spcBef>
                <a:spcPts val="500"/>
              </a:spcBef>
              <a:buSzTx/>
              <a:buNone/>
              <a:defRPr sz="300">
                <a:solidFill>
                  <a:srgbClr val="FF2600"/>
                </a:solidFill>
              </a:defRPr>
            </a:pPr>
            <a:r>
              <a:rPr dirty="0"/>
              <a:t>		</a:t>
            </a:r>
          </a:p>
          <a:p>
            <a:pPr marL="185926" indent="-129538" algn="ctr" defTabSz="798574">
              <a:lnSpc>
                <a:spcPct val="70000"/>
              </a:lnSpc>
              <a:spcBef>
                <a:spcPts val="500"/>
              </a:spcBef>
              <a:buSzTx/>
              <a:buNone/>
              <a:defRPr sz="1800"/>
            </a:pPr>
            <a:r>
              <a:rPr sz="2700" dirty="0">
                <a:latin typeface="Calibri"/>
                <a:cs typeface="Calibri"/>
              </a:rPr>
              <a:t>After 14 years of working with endovenous techniques we say:</a:t>
            </a:r>
          </a:p>
          <a:p>
            <a:pPr marL="185926" indent="-129538" algn="ctr" defTabSz="798574">
              <a:lnSpc>
                <a:spcPct val="70000"/>
              </a:lnSpc>
              <a:spcBef>
                <a:spcPts val="500"/>
              </a:spcBef>
              <a:buSzTx/>
              <a:buNone/>
              <a:defRPr sz="1000"/>
            </a:pPr>
            <a:r>
              <a:rPr sz="1100" dirty="0">
                <a:latin typeface="Calibri"/>
                <a:cs typeface="Calibri"/>
              </a:rPr>
              <a:t>	</a:t>
            </a:r>
            <a:r>
              <a:rPr sz="2500" dirty="0">
                <a:latin typeface="Calibri"/>
                <a:cs typeface="Calibri"/>
              </a:rPr>
              <a:t>			</a:t>
            </a:r>
            <a:endParaRPr sz="2500" dirty="0" smtClean="0">
              <a:latin typeface="Calibri"/>
              <a:cs typeface="Calibri"/>
            </a:endParaRPr>
          </a:p>
          <a:p>
            <a:pPr marL="185926" indent="-129538" algn="ctr" defTabSz="798574">
              <a:lnSpc>
                <a:spcPct val="70000"/>
              </a:lnSpc>
              <a:spcBef>
                <a:spcPts val="500"/>
              </a:spcBef>
              <a:buSzTx/>
              <a:buNone/>
              <a:defRPr sz="1900">
                <a:solidFill>
                  <a:srgbClr val="FF0000"/>
                </a:solidFill>
              </a:defRPr>
            </a:pPr>
            <a:r>
              <a:rPr sz="2700" dirty="0" smtClean="0">
                <a:solidFill>
                  <a:srgbClr val="F79646"/>
                </a:solidFill>
                <a:latin typeface="Calibri"/>
                <a:cs typeface="Calibri"/>
              </a:rPr>
              <a:t>			Think endovenously!</a:t>
            </a:r>
          </a:p>
          <a:p>
            <a:pPr marL="185926" indent="-129538" algn="ctr" defTabSz="798574">
              <a:lnSpc>
                <a:spcPct val="70000"/>
              </a:lnSpc>
              <a:spcBef>
                <a:spcPts val="500"/>
              </a:spcBef>
              <a:buSzTx/>
              <a:buNone/>
              <a:defRPr sz="1900"/>
            </a:pPr>
            <a:endParaRPr sz="1100" dirty="0">
              <a:latin typeface="Calibri"/>
              <a:cs typeface="Calibri"/>
            </a:endParaRPr>
          </a:p>
          <a:p>
            <a:pPr marL="185926" indent="-129538" algn="ctr" defTabSz="798574">
              <a:lnSpc>
                <a:spcPct val="70000"/>
              </a:lnSpc>
              <a:spcBef>
                <a:spcPts val="500"/>
              </a:spcBef>
              <a:buSzTx/>
              <a:buNone/>
              <a:defRPr sz="1900" b="0"/>
            </a:pPr>
            <a:r>
              <a:rPr b="0" dirty="0">
                <a:latin typeface="Calibri Light"/>
                <a:cs typeface="Calibri Light"/>
              </a:rPr>
              <a:t>Our experience with endovenous therapy and especially with </a:t>
            </a:r>
          </a:p>
          <a:p>
            <a:pPr marL="185926" indent="-129538" algn="ctr" defTabSz="798574">
              <a:lnSpc>
                <a:spcPct val="70000"/>
              </a:lnSpc>
              <a:spcBef>
                <a:spcPts val="500"/>
              </a:spcBef>
              <a:buSzTx/>
              <a:buNone/>
              <a:defRPr sz="1900" b="0"/>
            </a:pPr>
            <a:r>
              <a:rPr b="0" dirty="0">
                <a:latin typeface="Calibri Light"/>
                <a:cs typeface="Calibri Light"/>
              </a:rPr>
              <a:t>VenaSeal® </a:t>
            </a:r>
            <a:r>
              <a:rPr b="0" dirty="0" smtClean="0">
                <a:latin typeface="Calibri Light"/>
                <a:cs typeface="Calibri Light"/>
              </a:rPr>
              <a:t> </a:t>
            </a:r>
            <a:r>
              <a:rPr b="0" dirty="0">
                <a:latin typeface="Calibri Light"/>
                <a:cs typeface="Calibri Light"/>
              </a:rPr>
              <a:t>Closure made it our basic therapy of truncal varicous </a:t>
            </a:r>
            <a:r>
              <a:rPr b="0" dirty="0" smtClean="0">
                <a:latin typeface="Calibri Light"/>
                <a:cs typeface="Calibri Light"/>
              </a:rPr>
              <a:t>vein</a:t>
            </a:r>
            <a:r>
              <a:rPr lang="de-DE" b="0" dirty="0" smtClean="0">
                <a:latin typeface="Calibri Light"/>
                <a:cs typeface="Calibri Light"/>
              </a:rPr>
              <a:t>s.</a:t>
            </a:r>
            <a:endParaRPr sz="2500" dirty="0">
              <a:latin typeface="Calibri"/>
              <a:cs typeface="Calibri"/>
            </a:endParaRPr>
          </a:p>
          <a:p>
            <a:pPr marL="185926" indent="-129538" algn="ctr" defTabSz="798574">
              <a:lnSpc>
                <a:spcPct val="70000"/>
              </a:lnSpc>
              <a:spcBef>
                <a:spcPts val="500"/>
              </a:spcBef>
              <a:buSzTx/>
              <a:buNone/>
              <a:defRPr sz="300" b="0"/>
            </a:pPr>
            <a:r>
              <a:rPr dirty="0"/>
              <a:t> </a:t>
            </a:r>
          </a:p>
        </p:txBody>
      </p:sp>
      <p:pic>
        <p:nvPicPr>
          <p:cNvPr id="68" name="image3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81000" y="3429000"/>
            <a:ext cx="4267200" cy="2971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>
        <p:dissolv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image12.jpeg"/>
          <p:cNvPicPr>
            <a:picLocks noChangeAspect="1"/>
          </p:cNvPicPr>
          <p:nvPr/>
        </p:nvPicPr>
        <p:blipFill>
          <a:blip r:embed="rId2">
            <a:extLst/>
          </a:blip>
          <a:srcRect b="12298"/>
          <a:stretch>
            <a:fillRect/>
          </a:stretch>
        </p:blipFill>
        <p:spPr>
          <a:xfrm>
            <a:off x="2051050" y="1844675"/>
            <a:ext cx="4897438" cy="2989264"/>
          </a:xfrm>
          <a:prstGeom prst="rect">
            <a:avLst/>
          </a:prstGeom>
          <a:ln w="12700">
            <a:miter lim="400000"/>
          </a:ln>
        </p:spPr>
      </p:pic>
      <p:sp>
        <p:nvSpPr>
          <p:cNvPr id="73" name="Shape 73"/>
          <p:cNvSpPr/>
          <p:nvPr/>
        </p:nvSpPr>
        <p:spPr>
          <a:xfrm>
            <a:off x="1801264" y="5195887"/>
            <a:ext cx="5563150" cy="52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2800"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dirty="0">
                <a:solidFill>
                  <a:srgbClr val="F79646"/>
                </a:solidFill>
                <a:latin typeface="Calibri"/>
                <a:cs typeface="Calibri"/>
              </a:rPr>
              <a:t>Thank you for your attention.</a:t>
            </a:r>
          </a:p>
        </p:txBody>
      </p:sp>
    </p:spTree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>
        <p:dissolv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893</Words>
  <Application>Microsoft Macintosh PowerPoint</Application>
  <PresentationFormat>Bildschirmpräsentation (4:3)</PresentationFormat>
  <Paragraphs>95</Paragraphs>
  <Slides>11</Slides>
  <Notes>0</Notes>
  <HiddenSlides>0</HiddenSlides>
  <MMClips>0</MMClips>
  <ScaleCrop>false</ScaleCrop>
  <HeadingPairs>
    <vt:vector size="4" baseType="variant">
      <vt:variant>
        <vt:lpstr>Entwurfsvorlage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2" baseType="lpstr">
      <vt:lpstr>White</vt:lpstr>
      <vt:lpstr>                      2th. Annual Congress of ESVM Roma 8.-10.05.2016   </vt:lpstr>
      <vt:lpstr>                        </vt:lpstr>
      <vt:lpstr>Saphenion since 1997</vt:lpstr>
      <vt:lpstr> VenaSeal® Closure - our experience</vt:lpstr>
      <vt:lpstr>Folie 5</vt:lpstr>
      <vt:lpstr>Folie 6</vt:lpstr>
      <vt:lpstr> VenaSeal®  Closure - our results</vt:lpstr>
      <vt:lpstr> VenaSeal® Closure - our results</vt:lpstr>
      <vt:lpstr>  VenaSeal® Closure - our discussion</vt:lpstr>
      <vt:lpstr>Folie 10</vt:lpstr>
      <vt:lpstr>Folie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      2th. Annual Congress of ESVM Roma 8.-10.05.2016   </dc:title>
  <cp:lastModifiedBy>Zierau</cp:lastModifiedBy>
  <cp:revision>54</cp:revision>
  <dcterms:created xsi:type="dcterms:W3CDTF">2016-10-08T06:43:09Z</dcterms:created>
  <dcterms:modified xsi:type="dcterms:W3CDTF">2016-10-08T06:44:13Z</dcterms:modified>
</cp:coreProperties>
</file>