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charts/chart28.xml" ContentType="application/vnd.openxmlformats-officedocument.drawingml.char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charts/chart17.xml" ContentType="application/vnd.openxmlformats-officedocument.drawingml.chart+xml"/>
  <Override PartName="/ppt/charts/chart26.xml" ContentType="application/vnd.openxmlformats-officedocument.drawingml.char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charts/chart24.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charts/chart7.xml" ContentType="application/vnd.openxmlformats-officedocument.drawingml.chart+xml"/>
  <Override PartName="/ppt/charts/chart2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charts/chart29.xml" ContentType="application/vnd.openxmlformats-officedocument.drawingml.char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charts/chart18.xml" ContentType="application/vnd.openxmlformats-officedocument.drawingml.chart+xml"/>
  <Override PartName="/ppt/charts/chart27.xml" ContentType="application/vnd.openxmlformats-officedocument.drawingml.char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charts/chart16.xml" ContentType="application/vnd.openxmlformats-officedocument.drawingml.chart+xml"/>
  <Override PartName="/ppt/charts/chart25.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ppt/charts/chart23.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Override PartName="/ppt/charts/chart21.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10.xml" ContentType="application/vnd.openxmlformats-officedocument.drawingml.chart+xml"/>
  <Override PartName="/ppt/charts/chart4.xml" ContentType="application/vnd.openxmlformats-officedocument.drawingml.chart+xml"/>
  <Override PartName="/ppt/slides/slide8.xml" ContentType="application/vnd.openxmlformats-officedocument.presentationml.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charts/chart19.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307" r:id="rId2"/>
    <p:sldId id="294" r:id="rId3"/>
    <p:sldId id="296" r:id="rId4"/>
    <p:sldId id="287" r:id="rId5"/>
    <p:sldId id="288" r:id="rId6"/>
    <p:sldId id="289" r:id="rId7"/>
    <p:sldId id="290" r:id="rId8"/>
    <p:sldId id="291" r:id="rId9"/>
    <p:sldId id="292" r:id="rId10"/>
    <p:sldId id="293" r:id="rId11"/>
    <p:sldId id="256" r:id="rId12"/>
    <p:sldId id="309" r:id="rId13"/>
    <p:sldId id="257" r:id="rId14"/>
    <p:sldId id="258" r:id="rId15"/>
    <p:sldId id="285"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83" r:id="rId30"/>
    <p:sldId id="272" r:id="rId31"/>
    <p:sldId id="273" r:id="rId32"/>
    <p:sldId id="278" r:id="rId33"/>
    <p:sldId id="280" r:id="rId34"/>
    <p:sldId id="308" r:id="rId35"/>
    <p:sldId id="275" r:id="rId36"/>
    <p:sldId id="276" r:id="rId37"/>
    <p:sldId id="277" r:id="rId38"/>
    <p:sldId id="279" r:id="rId39"/>
    <p:sldId id="284" r:id="rId40"/>
    <p:sldId id="298" r:id="rId41"/>
    <p:sldId id="299" r:id="rId42"/>
    <p:sldId id="300" r:id="rId43"/>
    <p:sldId id="301" r:id="rId44"/>
    <p:sldId id="302" r:id="rId45"/>
    <p:sldId id="303" r:id="rId46"/>
    <p:sldId id="304" r:id="rId47"/>
    <p:sldId id="305" r:id="rId48"/>
    <p:sldId id="30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3590" autoAdjust="0"/>
  </p:normalViewPr>
  <p:slideViewPr>
    <p:cSldViewPr>
      <p:cViewPr varScale="1">
        <p:scale>
          <a:sx n="64" d="100"/>
          <a:sy n="64" d="100"/>
        </p:scale>
        <p:origin x="-1260"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Office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Office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Office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Office_Excel_Worksheet18.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Office_Excel_Worksheet19.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Office_Excel_Worksheet20.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Office_Excel_Worksheet21.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Office_Excel_Worksheet22.xlsx"/></Relationships>
</file>

<file path=ppt/charts/_rels/chart23.xml.rels><?xml version="1.0" encoding="UTF-8" standalone="yes"?>
<Relationships xmlns="http://schemas.openxmlformats.org/package/2006/relationships"><Relationship Id="rId1" Type="http://schemas.openxmlformats.org/officeDocument/2006/relationships/package" Target="../embeddings/Microsoft_Office_Excel_Worksheet23.xlsx"/></Relationships>
</file>

<file path=ppt/charts/_rels/chart24.xml.rels><?xml version="1.0" encoding="UTF-8" standalone="yes"?>
<Relationships xmlns="http://schemas.openxmlformats.org/package/2006/relationships"><Relationship Id="rId1" Type="http://schemas.openxmlformats.org/officeDocument/2006/relationships/package" Target="../embeddings/Microsoft_Office_Excel_Worksheet24.xlsx"/></Relationships>
</file>

<file path=ppt/charts/_rels/chart25.xml.rels><?xml version="1.0" encoding="UTF-8" standalone="yes"?>
<Relationships xmlns="http://schemas.openxmlformats.org/package/2006/relationships"><Relationship Id="rId1" Type="http://schemas.openxmlformats.org/officeDocument/2006/relationships/package" Target="../embeddings/Microsoft_Office_Excel_Worksheet25.xlsx"/></Relationships>
</file>

<file path=ppt/charts/_rels/chart26.xml.rels><?xml version="1.0" encoding="UTF-8" standalone="yes"?>
<Relationships xmlns="http://schemas.openxmlformats.org/package/2006/relationships"><Relationship Id="rId1" Type="http://schemas.openxmlformats.org/officeDocument/2006/relationships/package" Target="../embeddings/Microsoft_Office_Excel_Worksheet26.xlsx"/></Relationships>
</file>

<file path=ppt/charts/_rels/chart27.xml.rels><?xml version="1.0" encoding="UTF-8" standalone="yes"?>
<Relationships xmlns="http://schemas.openxmlformats.org/package/2006/relationships"><Relationship Id="rId1" Type="http://schemas.openxmlformats.org/officeDocument/2006/relationships/package" Target="../embeddings/Microsoft_Office_Excel_Worksheet27.xlsx"/></Relationships>
</file>

<file path=ppt/charts/_rels/chart28.xml.rels><?xml version="1.0" encoding="UTF-8" standalone="yes"?>
<Relationships xmlns="http://schemas.openxmlformats.org/package/2006/relationships"><Relationship Id="rId1" Type="http://schemas.openxmlformats.org/officeDocument/2006/relationships/package" Target="../embeddings/Microsoft_Office_Excel_Worksheet28.xlsx"/></Relationships>
</file>

<file path=ppt/charts/_rels/chart29.xml.rels><?xml version="1.0" encoding="UTF-8" standalone="yes"?>
<Relationships xmlns="http://schemas.openxmlformats.org/package/2006/relationships"><Relationship Id="rId1" Type="http://schemas.openxmlformats.org/officeDocument/2006/relationships/package" Target="../embeddings/Microsoft_Office_Excel_Worksheet29.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USG  Total</a:t>
            </a:r>
            <a:r>
              <a:rPr lang="en-US" baseline="0" dirty="0" smtClean="0"/>
              <a:t> 6529</a:t>
            </a:r>
            <a:r>
              <a:rPr lang="en-US" dirty="0" smtClean="0"/>
              <a:t> </a:t>
            </a:r>
            <a:endParaRPr lang="en-US" dirty="0"/>
          </a:p>
        </c:rich>
      </c:tx>
      <c:layout/>
    </c:title>
    <c:view3D>
      <c:perspective val="30"/>
    </c:view3D>
    <c:plotArea>
      <c:layout/>
      <c:bar3DChart>
        <c:barDir val="col"/>
        <c:grouping val="standard"/>
        <c:ser>
          <c:idx val="0"/>
          <c:order val="0"/>
          <c:tx>
            <c:strRef>
              <c:f>Sheet1!$B$1</c:f>
              <c:strCache>
                <c:ptCount val="1"/>
                <c:pt idx="0">
                  <c:v>Series 1</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422</c:v>
                </c:pt>
                <c:pt idx="1">
                  <c:v>426</c:v>
                </c:pt>
                <c:pt idx="2">
                  <c:v>546</c:v>
                </c:pt>
                <c:pt idx="3">
                  <c:v>524</c:v>
                </c:pt>
                <c:pt idx="4">
                  <c:v>647</c:v>
                </c:pt>
                <c:pt idx="5">
                  <c:v>404</c:v>
                </c:pt>
                <c:pt idx="6">
                  <c:v>421</c:v>
                </c:pt>
                <c:pt idx="7">
                  <c:v>398</c:v>
                </c:pt>
                <c:pt idx="8">
                  <c:v>671</c:v>
                </c:pt>
                <c:pt idx="9">
                  <c:v>646</c:v>
                </c:pt>
                <c:pt idx="10">
                  <c:v>650</c:v>
                </c:pt>
                <c:pt idx="11">
                  <c:v>774</c:v>
                </c:pt>
              </c:numCache>
            </c:numRef>
          </c:val>
        </c:ser>
        <c:dLbls>
          <c:showVal val="1"/>
        </c:dLbls>
        <c:shape val="cylinder"/>
        <c:axId val="112641536"/>
        <c:axId val="112643072"/>
        <c:axId val="108093888"/>
      </c:bar3DChart>
      <c:catAx>
        <c:axId val="112641536"/>
        <c:scaling>
          <c:orientation val="minMax"/>
        </c:scaling>
        <c:axPos val="b"/>
        <c:majorTickMark val="none"/>
        <c:tickLblPos val="nextTo"/>
        <c:crossAx val="112643072"/>
        <c:crosses val="autoZero"/>
        <c:auto val="1"/>
        <c:lblAlgn val="ctr"/>
        <c:lblOffset val="100"/>
      </c:catAx>
      <c:valAx>
        <c:axId val="112643072"/>
        <c:scaling>
          <c:orientation val="minMax"/>
        </c:scaling>
        <c:delete val="1"/>
        <c:axPos val="l"/>
        <c:numFmt formatCode="General" sourceLinked="1"/>
        <c:majorTickMark val="none"/>
        <c:tickLblPos val="nextTo"/>
        <c:crossAx val="112641536"/>
        <c:crosses val="autoZero"/>
        <c:crossBetween val="between"/>
      </c:valAx>
      <c:serAx>
        <c:axId val="108093888"/>
        <c:scaling>
          <c:orientation val="minMax"/>
        </c:scaling>
        <c:delete val="1"/>
        <c:axPos val="b"/>
        <c:tickLblPos val="nextTo"/>
        <c:crossAx val="112643072"/>
        <c:crosses val="autoZero"/>
      </c:ser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Endoscopy 367</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28</c:v>
                </c:pt>
                <c:pt idx="1">
                  <c:v>23</c:v>
                </c:pt>
                <c:pt idx="2">
                  <c:v>35</c:v>
                </c:pt>
                <c:pt idx="3">
                  <c:v>28</c:v>
                </c:pt>
                <c:pt idx="4">
                  <c:v>40</c:v>
                </c:pt>
                <c:pt idx="5">
                  <c:v>23</c:v>
                </c:pt>
                <c:pt idx="6">
                  <c:v>23</c:v>
                </c:pt>
                <c:pt idx="7">
                  <c:v>22</c:v>
                </c:pt>
                <c:pt idx="8">
                  <c:v>42</c:v>
                </c:pt>
                <c:pt idx="9">
                  <c:v>29</c:v>
                </c:pt>
                <c:pt idx="10">
                  <c:v>36</c:v>
                </c:pt>
                <c:pt idx="11">
                  <c:v>38</c:v>
                </c:pt>
              </c:numCache>
            </c:numRef>
          </c:val>
        </c:ser>
        <c:dLbls>
          <c:showVal val="1"/>
        </c:dLbls>
        <c:shape val="cylinder"/>
        <c:axId val="114221824"/>
        <c:axId val="114223360"/>
        <c:axId val="108082496"/>
      </c:bar3DChart>
      <c:catAx>
        <c:axId val="114221824"/>
        <c:scaling>
          <c:orientation val="minMax"/>
        </c:scaling>
        <c:axPos val="b"/>
        <c:majorTickMark val="none"/>
        <c:tickLblPos val="nextTo"/>
        <c:crossAx val="114223360"/>
        <c:crosses val="autoZero"/>
        <c:auto val="1"/>
        <c:lblAlgn val="ctr"/>
        <c:lblOffset val="100"/>
      </c:catAx>
      <c:valAx>
        <c:axId val="114223360"/>
        <c:scaling>
          <c:orientation val="minMax"/>
        </c:scaling>
        <c:delete val="1"/>
        <c:axPos val="l"/>
        <c:numFmt formatCode="General" sourceLinked="1"/>
        <c:tickLblPos val="nextTo"/>
        <c:crossAx val="114221824"/>
        <c:crosses val="autoZero"/>
        <c:crossBetween val="between"/>
      </c:valAx>
      <c:serAx>
        <c:axId val="108082496"/>
        <c:scaling>
          <c:orientation val="minMax"/>
        </c:scaling>
        <c:delete val="1"/>
        <c:axPos val="b"/>
        <c:tickLblPos val="nextTo"/>
        <c:crossAx val="114223360"/>
        <c:crosses val="autoZero"/>
      </c:serAx>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Laboratory Test Visit 53557</a:t>
            </a:r>
            <a:endParaRPr lang="en-US" dirty="0"/>
          </a:p>
        </c:rich>
      </c:tx>
      <c:layout/>
    </c:title>
    <c:view3D>
      <c:perspective val="30"/>
    </c:view3D>
    <c:plotArea>
      <c:layout/>
      <c:bar3DChart>
        <c:barDir val="col"/>
        <c:grouping val="standard"/>
        <c:ser>
          <c:idx val="0"/>
          <c:order val="0"/>
          <c:tx>
            <c:strRef>
              <c:f>Sheet1!$B$1</c:f>
              <c:strCache>
                <c:ptCount val="1"/>
                <c:pt idx="0">
                  <c:v>Total</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3465</c:v>
                </c:pt>
                <c:pt idx="1">
                  <c:v>3548</c:v>
                </c:pt>
                <c:pt idx="2">
                  <c:v>3733</c:v>
                </c:pt>
                <c:pt idx="3">
                  <c:v>3710</c:v>
                </c:pt>
                <c:pt idx="4">
                  <c:v>4328</c:v>
                </c:pt>
                <c:pt idx="5">
                  <c:v>4312</c:v>
                </c:pt>
                <c:pt idx="6">
                  <c:v>4450</c:v>
                </c:pt>
                <c:pt idx="7">
                  <c:v>4810</c:v>
                </c:pt>
                <c:pt idx="8">
                  <c:v>4865</c:v>
                </c:pt>
                <c:pt idx="9">
                  <c:v>4836</c:v>
                </c:pt>
                <c:pt idx="10">
                  <c:v>5715</c:v>
                </c:pt>
                <c:pt idx="11">
                  <c:v>5785</c:v>
                </c:pt>
              </c:numCache>
            </c:numRef>
          </c:val>
        </c:ser>
        <c:dLbls>
          <c:showVal val="1"/>
        </c:dLbls>
        <c:shape val="cylinder"/>
        <c:axId val="114282496"/>
        <c:axId val="114284032"/>
        <c:axId val="108083840"/>
      </c:bar3DChart>
      <c:catAx>
        <c:axId val="114282496"/>
        <c:scaling>
          <c:orientation val="minMax"/>
        </c:scaling>
        <c:axPos val="b"/>
        <c:majorTickMark val="none"/>
        <c:tickLblPos val="nextTo"/>
        <c:crossAx val="114284032"/>
        <c:crosses val="autoZero"/>
        <c:auto val="1"/>
        <c:lblAlgn val="ctr"/>
        <c:lblOffset val="100"/>
      </c:catAx>
      <c:valAx>
        <c:axId val="114284032"/>
        <c:scaling>
          <c:orientation val="minMax"/>
        </c:scaling>
        <c:delete val="1"/>
        <c:axPos val="l"/>
        <c:numFmt formatCode="General" sourceLinked="1"/>
        <c:tickLblPos val="nextTo"/>
        <c:crossAx val="114282496"/>
        <c:crosses val="autoZero"/>
        <c:crossBetween val="between"/>
      </c:valAx>
      <c:serAx>
        <c:axId val="108083840"/>
        <c:scaling>
          <c:orientation val="minMax"/>
        </c:scaling>
        <c:delete val="1"/>
        <c:axPos val="b"/>
        <c:tickLblPos val="nextTo"/>
        <c:crossAx val="114284032"/>
        <c:crosses val="autoZero"/>
      </c:serAx>
    </c:plotArea>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a:t>X- </a:t>
            </a:r>
            <a:r>
              <a:rPr lang="en-US" dirty="0" smtClean="0"/>
              <a:t>ray Total 14112</a:t>
            </a:r>
            <a:endParaRPr lang="en-US" dirty="0"/>
          </a:p>
        </c:rich>
      </c:tx>
      <c:layout/>
    </c:title>
    <c:view3D>
      <c:perspective val="30"/>
    </c:view3D>
    <c:plotArea>
      <c:layout>
        <c:manualLayout>
          <c:layoutTarget val="inner"/>
          <c:xMode val="edge"/>
          <c:yMode val="edge"/>
          <c:x val="1.6666666666666701E-2"/>
          <c:y val="1.711032088730844E-2"/>
          <c:w val="0.96666666666666667"/>
          <c:h val="0.71372364744729644"/>
        </c:manualLayout>
      </c:layout>
      <c:bar3DChart>
        <c:barDir val="col"/>
        <c:grouping val="standard"/>
        <c:ser>
          <c:idx val="0"/>
          <c:order val="0"/>
          <c:tx>
            <c:strRef>
              <c:f>Sheet1!$B$1</c:f>
              <c:strCache>
                <c:ptCount val="1"/>
                <c:pt idx="0">
                  <c:v>X- ray</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899</c:v>
                </c:pt>
                <c:pt idx="1">
                  <c:v>914</c:v>
                </c:pt>
                <c:pt idx="2">
                  <c:v>959</c:v>
                </c:pt>
                <c:pt idx="3">
                  <c:v>1094</c:v>
                </c:pt>
                <c:pt idx="4">
                  <c:v>1070</c:v>
                </c:pt>
                <c:pt idx="5">
                  <c:v>791</c:v>
                </c:pt>
                <c:pt idx="6">
                  <c:v>1047</c:v>
                </c:pt>
                <c:pt idx="7">
                  <c:v>1142</c:v>
                </c:pt>
                <c:pt idx="8">
                  <c:v>1332</c:v>
                </c:pt>
                <c:pt idx="9">
                  <c:v>1380</c:v>
                </c:pt>
                <c:pt idx="10">
                  <c:v>1930</c:v>
                </c:pt>
                <c:pt idx="11">
                  <c:v>1553</c:v>
                </c:pt>
              </c:numCache>
            </c:numRef>
          </c:val>
        </c:ser>
        <c:dLbls>
          <c:showVal val="1"/>
        </c:dLbls>
        <c:shape val="cylinder"/>
        <c:axId val="114256896"/>
        <c:axId val="123106048"/>
        <c:axId val="108093440"/>
      </c:bar3DChart>
      <c:catAx>
        <c:axId val="114256896"/>
        <c:scaling>
          <c:orientation val="minMax"/>
        </c:scaling>
        <c:axPos val="b"/>
        <c:majorTickMark val="none"/>
        <c:tickLblPos val="nextTo"/>
        <c:crossAx val="123106048"/>
        <c:crosses val="autoZero"/>
        <c:auto val="1"/>
        <c:lblAlgn val="ctr"/>
        <c:lblOffset val="100"/>
      </c:catAx>
      <c:valAx>
        <c:axId val="123106048"/>
        <c:scaling>
          <c:orientation val="minMax"/>
        </c:scaling>
        <c:delete val="1"/>
        <c:axPos val="l"/>
        <c:numFmt formatCode="General" sourceLinked="1"/>
        <c:tickLblPos val="nextTo"/>
        <c:crossAx val="114256896"/>
        <c:crosses val="autoZero"/>
        <c:crossBetween val="between"/>
      </c:valAx>
      <c:serAx>
        <c:axId val="108093440"/>
        <c:scaling>
          <c:orientation val="minMax"/>
        </c:scaling>
        <c:delete val="1"/>
        <c:axPos val="b"/>
        <c:tickLblPos val="nextTo"/>
        <c:crossAx val="123106048"/>
        <c:crosses val="autoZero"/>
      </c:serAx>
    </c:plotArea>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perspective val="30"/>
    </c:view3D>
    <c:plotArea>
      <c:layout/>
      <c:bar3DChart>
        <c:barDir val="col"/>
        <c:grouping val="standard"/>
        <c:ser>
          <c:idx val="0"/>
          <c:order val="0"/>
          <c:tx>
            <c:strRef>
              <c:f>Sheet1!$B$1</c:f>
              <c:strCache>
                <c:ptCount val="1"/>
                <c:pt idx="0">
                  <c:v>Echo 286</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30</c:v>
                </c:pt>
                <c:pt idx="1">
                  <c:v>26</c:v>
                </c:pt>
                <c:pt idx="2">
                  <c:v>21</c:v>
                </c:pt>
                <c:pt idx="3">
                  <c:v>31</c:v>
                </c:pt>
                <c:pt idx="4">
                  <c:v>28</c:v>
                </c:pt>
                <c:pt idx="5">
                  <c:v>12</c:v>
                </c:pt>
                <c:pt idx="6">
                  <c:v>19</c:v>
                </c:pt>
                <c:pt idx="7">
                  <c:v>22</c:v>
                </c:pt>
                <c:pt idx="8">
                  <c:v>23</c:v>
                </c:pt>
                <c:pt idx="9">
                  <c:v>23</c:v>
                </c:pt>
                <c:pt idx="10">
                  <c:v>22</c:v>
                </c:pt>
                <c:pt idx="11">
                  <c:v>29</c:v>
                </c:pt>
              </c:numCache>
            </c:numRef>
          </c:val>
        </c:ser>
        <c:ser>
          <c:idx val="1"/>
          <c:order val="1"/>
          <c:tx>
            <c:strRef>
              <c:f>Sheet1!$C$1</c:f>
              <c:strCache>
                <c:ptCount val="1"/>
                <c:pt idx="0">
                  <c:v>ECG 2505</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Sheet1!$C$2:$C$13</c:f>
              <c:numCache>
                <c:formatCode>General</c:formatCode>
                <c:ptCount val="12"/>
                <c:pt idx="0">
                  <c:v>70</c:v>
                </c:pt>
                <c:pt idx="1">
                  <c:v>87</c:v>
                </c:pt>
                <c:pt idx="2">
                  <c:v>98</c:v>
                </c:pt>
                <c:pt idx="3">
                  <c:v>106</c:v>
                </c:pt>
                <c:pt idx="4">
                  <c:v>129</c:v>
                </c:pt>
                <c:pt idx="5">
                  <c:v>169</c:v>
                </c:pt>
                <c:pt idx="6">
                  <c:v>241</c:v>
                </c:pt>
                <c:pt idx="7">
                  <c:v>327</c:v>
                </c:pt>
                <c:pt idx="8">
                  <c:v>281</c:v>
                </c:pt>
                <c:pt idx="9">
                  <c:v>382</c:v>
                </c:pt>
                <c:pt idx="10">
                  <c:v>330</c:v>
                </c:pt>
                <c:pt idx="11">
                  <c:v>285</c:v>
                </c:pt>
              </c:numCache>
            </c:numRef>
          </c:val>
        </c:ser>
        <c:dLbls>
          <c:showVal val="1"/>
        </c:dLbls>
        <c:shape val="cylinder"/>
        <c:axId val="123133312"/>
        <c:axId val="123139200"/>
        <c:axId val="108094784"/>
      </c:bar3DChart>
      <c:catAx>
        <c:axId val="123133312"/>
        <c:scaling>
          <c:orientation val="minMax"/>
        </c:scaling>
        <c:axPos val="b"/>
        <c:majorTickMark val="none"/>
        <c:tickLblPos val="nextTo"/>
        <c:crossAx val="123139200"/>
        <c:crosses val="autoZero"/>
        <c:auto val="1"/>
        <c:lblAlgn val="ctr"/>
        <c:lblOffset val="100"/>
      </c:catAx>
      <c:valAx>
        <c:axId val="123139200"/>
        <c:scaling>
          <c:orientation val="minMax"/>
        </c:scaling>
        <c:delete val="1"/>
        <c:axPos val="l"/>
        <c:numFmt formatCode="General" sourceLinked="1"/>
        <c:tickLblPos val="nextTo"/>
        <c:crossAx val="123133312"/>
        <c:crosses val="autoZero"/>
        <c:crossBetween val="between"/>
      </c:valAx>
      <c:serAx>
        <c:axId val="108094784"/>
        <c:scaling>
          <c:orientation val="minMax"/>
        </c:scaling>
        <c:delete val="1"/>
        <c:axPos val="b"/>
        <c:tickLblPos val="nextTo"/>
        <c:crossAx val="123139200"/>
        <c:crosses val="autoZero"/>
      </c:serAx>
    </c:plotArea>
    <c:legend>
      <c:legendPos val="t"/>
      <c:layout/>
    </c:legend>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Dental OPD 7197</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562</c:v>
                </c:pt>
                <c:pt idx="1">
                  <c:v>495</c:v>
                </c:pt>
                <c:pt idx="2">
                  <c:v>573</c:v>
                </c:pt>
                <c:pt idx="3">
                  <c:v>696</c:v>
                </c:pt>
                <c:pt idx="4">
                  <c:v>596</c:v>
                </c:pt>
                <c:pt idx="5">
                  <c:v>412</c:v>
                </c:pt>
                <c:pt idx="6">
                  <c:v>542</c:v>
                </c:pt>
                <c:pt idx="7">
                  <c:v>621</c:v>
                </c:pt>
                <c:pt idx="8">
                  <c:v>727</c:v>
                </c:pt>
                <c:pt idx="9">
                  <c:v>639</c:v>
                </c:pt>
                <c:pt idx="10">
                  <c:v>614</c:v>
                </c:pt>
                <c:pt idx="11">
                  <c:v>720</c:v>
                </c:pt>
              </c:numCache>
            </c:numRef>
          </c:val>
        </c:ser>
        <c:dLbls>
          <c:showVal val="1"/>
        </c:dLbls>
        <c:shape val="cylinder"/>
        <c:axId val="123296384"/>
        <c:axId val="123302272"/>
        <c:axId val="108096128"/>
      </c:bar3DChart>
      <c:catAx>
        <c:axId val="123296384"/>
        <c:scaling>
          <c:orientation val="minMax"/>
        </c:scaling>
        <c:axPos val="b"/>
        <c:majorTickMark val="none"/>
        <c:tickLblPos val="nextTo"/>
        <c:crossAx val="123302272"/>
        <c:crosses val="autoZero"/>
        <c:auto val="1"/>
        <c:lblAlgn val="ctr"/>
        <c:lblOffset val="100"/>
      </c:catAx>
      <c:valAx>
        <c:axId val="123302272"/>
        <c:scaling>
          <c:orientation val="minMax"/>
        </c:scaling>
        <c:delete val="1"/>
        <c:axPos val="l"/>
        <c:numFmt formatCode="General" sourceLinked="1"/>
        <c:tickLblPos val="nextTo"/>
        <c:crossAx val="123296384"/>
        <c:crosses val="autoZero"/>
        <c:crossBetween val="between"/>
      </c:valAx>
      <c:serAx>
        <c:axId val="108096128"/>
        <c:scaling>
          <c:orientation val="minMax"/>
        </c:scaling>
        <c:delete val="1"/>
        <c:axPos val="b"/>
        <c:tickLblPos val="nextTo"/>
        <c:crossAx val="123302272"/>
        <c:crosses val="autoZero"/>
      </c:serAx>
    </c:plotArea>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General OPD 10838</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584</c:v>
                </c:pt>
                <c:pt idx="1">
                  <c:v>719</c:v>
                </c:pt>
                <c:pt idx="2">
                  <c:v>892</c:v>
                </c:pt>
                <c:pt idx="3">
                  <c:v>704</c:v>
                </c:pt>
                <c:pt idx="4">
                  <c:v>561</c:v>
                </c:pt>
                <c:pt idx="5">
                  <c:v>680</c:v>
                </c:pt>
                <c:pt idx="6">
                  <c:v>800</c:v>
                </c:pt>
                <c:pt idx="7">
                  <c:v>960</c:v>
                </c:pt>
                <c:pt idx="8">
                  <c:v>1166</c:v>
                </c:pt>
                <c:pt idx="9">
                  <c:v>1400</c:v>
                </c:pt>
                <c:pt idx="10">
                  <c:v>1173</c:v>
                </c:pt>
                <c:pt idx="11">
                  <c:v>1199</c:v>
                </c:pt>
              </c:numCache>
            </c:numRef>
          </c:val>
        </c:ser>
        <c:dLbls>
          <c:showVal val="1"/>
        </c:dLbls>
        <c:shape val="cylinder"/>
        <c:axId val="123340672"/>
        <c:axId val="123342208"/>
        <c:axId val="123207680"/>
      </c:bar3DChart>
      <c:catAx>
        <c:axId val="123340672"/>
        <c:scaling>
          <c:orientation val="minMax"/>
        </c:scaling>
        <c:axPos val="b"/>
        <c:majorTickMark val="none"/>
        <c:tickLblPos val="nextTo"/>
        <c:crossAx val="123342208"/>
        <c:crosses val="autoZero"/>
        <c:auto val="1"/>
        <c:lblAlgn val="ctr"/>
        <c:lblOffset val="100"/>
      </c:catAx>
      <c:valAx>
        <c:axId val="123342208"/>
        <c:scaling>
          <c:orientation val="minMax"/>
        </c:scaling>
        <c:delete val="1"/>
        <c:axPos val="l"/>
        <c:numFmt formatCode="General" sourceLinked="1"/>
        <c:tickLblPos val="nextTo"/>
        <c:crossAx val="123340672"/>
        <c:crosses val="autoZero"/>
        <c:crossBetween val="between"/>
      </c:valAx>
      <c:serAx>
        <c:axId val="123207680"/>
        <c:scaling>
          <c:orientation val="minMax"/>
        </c:scaling>
        <c:delete val="1"/>
        <c:axPos val="b"/>
        <c:tickLblPos val="nextTo"/>
        <c:crossAx val="123342208"/>
        <c:crosses val="autoZero"/>
      </c:serAx>
    </c:plotArea>
    <c:plotVisOnly val="1"/>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Ortho OPD 10365</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728</c:v>
                </c:pt>
                <c:pt idx="1">
                  <c:v>725</c:v>
                </c:pt>
                <c:pt idx="2">
                  <c:v>767</c:v>
                </c:pt>
                <c:pt idx="3">
                  <c:v>830</c:v>
                </c:pt>
                <c:pt idx="4">
                  <c:v>907</c:v>
                </c:pt>
                <c:pt idx="5">
                  <c:v>599</c:v>
                </c:pt>
                <c:pt idx="6">
                  <c:v>853</c:v>
                </c:pt>
                <c:pt idx="7">
                  <c:v>851</c:v>
                </c:pt>
                <c:pt idx="8">
                  <c:v>1074</c:v>
                </c:pt>
                <c:pt idx="9">
                  <c:v>997</c:v>
                </c:pt>
                <c:pt idx="10">
                  <c:v>952</c:v>
                </c:pt>
                <c:pt idx="11">
                  <c:v>1082</c:v>
                </c:pt>
              </c:numCache>
            </c:numRef>
          </c:val>
        </c:ser>
        <c:dLbls>
          <c:showVal val="1"/>
        </c:dLbls>
        <c:shape val="cylinder"/>
        <c:axId val="123380864"/>
        <c:axId val="123382400"/>
        <c:axId val="123209920"/>
      </c:bar3DChart>
      <c:catAx>
        <c:axId val="123380864"/>
        <c:scaling>
          <c:orientation val="minMax"/>
        </c:scaling>
        <c:axPos val="b"/>
        <c:majorTickMark val="none"/>
        <c:tickLblPos val="nextTo"/>
        <c:crossAx val="123382400"/>
        <c:crosses val="autoZero"/>
        <c:auto val="1"/>
        <c:lblAlgn val="ctr"/>
        <c:lblOffset val="100"/>
      </c:catAx>
      <c:valAx>
        <c:axId val="123382400"/>
        <c:scaling>
          <c:orientation val="minMax"/>
        </c:scaling>
        <c:delete val="1"/>
        <c:axPos val="l"/>
        <c:numFmt formatCode="General" sourceLinked="1"/>
        <c:tickLblPos val="nextTo"/>
        <c:crossAx val="123380864"/>
        <c:crosses val="autoZero"/>
        <c:crossBetween val="between"/>
      </c:valAx>
      <c:serAx>
        <c:axId val="123209920"/>
        <c:scaling>
          <c:orientation val="minMax"/>
        </c:scaling>
        <c:delete val="1"/>
        <c:axPos val="b"/>
        <c:tickLblPos val="nextTo"/>
        <c:crossAx val="123382400"/>
        <c:crosses val="autoZero"/>
      </c:serAx>
    </c:plotArea>
    <c:plotVisOnly val="1"/>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PeadiatricOPD 3388</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230</c:v>
                </c:pt>
                <c:pt idx="1">
                  <c:v>252</c:v>
                </c:pt>
                <c:pt idx="2">
                  <c:v>271</c:v>
                </c:pt>
                <c:pt idx="3">
                  <c:v>286</c:v>
                </c:pt>
                <c:pt idx="4">
                  <c:v>471</c:v>
                </c:pt>
                <c:pt idx="5">
                  <c:v>242</c:v>
                </c:pt>
                <c:pt idx="6">
                  <c:v>195</c:v>
                </c:pt>
                <c:pt idx="7">
                  <c:v>317</c:v>
                </c:pt>
                <c:pt idx="8">
                  <c:v>329</c:v>
                </c:pt>
                <c:pt idx="9">
                  <c:v>346</c:v>
                </c:pt>
                <c:pt idx="10">
                  <c:v>449</c:v>
                </c:pt>
              </c:numCache>
            </c:numRef>
          </c:val>
        </c:ser>
        <c:dLbls>
          <c:showVal val="1"/>
        </c:dLbls>
        <c:shape val="cylinder"/>
        <c:axId val="123457920"/>
        <c:axId val="123459456"/>
        <c:axId val="123211264"/>
      </c:bar3DChart>
      <c:catAx>
        <c:axId val="123457920"/>
        <c:scaling>
          <c:orientation val="minMax"/>
        </c:scaling>
        <c:axPos val="b"/>
        <c:majorTickMark val="none"/>
        <c:tickLblPos val="nextTo"/>
        <c:crossAx val="123459456"/>
        <c:crosses val="autoZero"/>
        <c:auto val="1"/>
        <c:lblAlgn val="ctr"/>
        <c:lblOffset val="100"/>
      </c:catAx>
      <c:valAx>
        <c:axId val="123459456"/>
        <c:scaling>
          <c:orientation val="minMax"/>
        </c:scaling>
        <c:delete val="1"/>
        <c:axPos val="l"/>
        <c:numFmt formatCode="General" sourceLinked="1"/>
        <c:majorTickMark val="none"/>
        <c:tickLblPos val="nextTo"/>
        <c:crossAx val="123457920"/>
        <c:crosses val="autoZero"/>
        <c:crossBetween val="between"/>
      </c:valAx>
      <c:serAx>
        <c:axId val="123211264"/>
        <c:scaling>
          <c:orientation val="minMax"/>
        </c:scaling>
        <c:delete val="1"/>
        <c:axPos val="b"/>
        <c:tickLblPos val="nextTo"/>
        <c:crossAx val="123459456"/>
        <c:crosses val="autoZero"/>
      </c:serAx>
    </c:plotArea>
    <c:plotVisOnly val="1"/>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Gastro. OPD 746</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55</c:v>
                </c:pt>
                <c:pt idx="1">
                  <c:v>43</c:v>
                </c:pt>
                <c:pt idx="2">
                  <c:v>66</c:v>
                </c:pt>
                <c:pt idx="3">
                  <c:v>61</c:v>
                </c:pt>
                <c:pt idx="4">
                  <c:v>74</c:v>
                </c:pt>
                <c:pt idx="5">
                  <c:v>39</c:v>
                </c:pt>
                <c:pt idx="6">
                  <c:v>57</c:v>
                </c:pt>
                <c:pt idx="7">
                  <c:v>76</c:v>
                </c:pt>
                <c:pt idx="8">
                  <c:v>55</c:v>
                </c:pt>
                <c:pt idx="9">
                  <c:v>75</c:v>
                </c:pt>
                <c:pt idx="10">
                  <c:v>68</c:v>
                </c:pt>
                <c:pt idx="11">
                  <c:v>77</c:v>
                </c:pt>
              </c:numCache>
            </c:numRef>
          </c:val>
        </c:ser>
        <c:dLbls>
          <c:showVal val="1"/>
        </c:dLbls>
        <c:shape val="cylinder"/>
        <c:axId val="123497856"/>
        <c:axId val="123499648"/>
        <c:axId val="123518976"/>
      </c:bar3DChart>
      <c:catAx>
        <c:axId val="123497856"/>
        <c:scaling>
          <c:orientation val="minMax"/>
        </c:scaling>
        <c:axPos val="b"/>
        <c:majorTickMark val="none"/>
        <c:tickLblPos val="nextTo"/>
        <c:crossAx val="123499648"/>
        <c:crosses val="autoZero"/>
        <c:auto val="1"/>
        <c:lblAlgn val="ctr"/>
        <c:lblOffset val="100"/>
      </c:catAx>
      <c:valAx>
        <c:axId val="123499648"/>
        <c:scaling>
          <c:orientation val="minMax"/>
        </c:scaling>
        <c:delete val="1"/>
        <c:axPos val="l"/>
        <c:numFmt formatCode="General" sourceLinked="1"/>
        <c:tickLblPos val="nextTo"/>
        <c:crossAx val="123497856"/>
        <c:crosses val="autoZero"/>
        <c:crossBetween val="between"/>
      </c:valAx>
      <c:serAx>
        <c:axId val="123518976"/>
        <c:scaling>
          <c:orientation val="minMax"/>
        </c:scaling>
        <c:delete val="1"/>
        <c:axPos val="b"/>
        <c:tickLblPos val="nextTo"/>
        <c:crossAx val="123499648"/>
        <c:crosses val="autoZero"/>
      </c:serAx>
    </c:plotArea>
    <c:plotVisOnly val="1"/>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a:t>Internal Medicine OPD </a:t>
            </a:r>
            <a:r>
              <a:rPr lang="en-US" dirty="0" smtClean="0"/>
              <a:t>440</a:t>
            </a:r>
            <a:endParaRPr lang="en-US" dirty="0"/>
          </a:p>
        </c:rich>
      </c:tx>
      <c:layout>
        <c:manualLayout>
          <c:xMode val="edge"/>
          <c:yMode val="edge"/>
          <c:x val="0.31391197628074435"/>
          <c:y val="3.3672391930733854E-2"/>
        </c:manualLayout>
      </c:layout>
    </c:title>
    <c:view3D>
      <c:perspective val="30"/>
    </c:view3D>
    <c:plotArea>
      <c:layout/>
      <c:bar3DChart>
        <c:barDir val="col"/>
        <c:grouping val="standard"/>
        <c:ser>
          <c:idx val="0"/>
          <c:order val="0"/>
          <c:tx>
            <c:strRef>
              <c:f>Sheet1!$B$1</c:f>
              <c:strCache>
                <c:ptCount val="1"/>
                <c:pt idx="0">
                  <c:v>Internal Medicine OPD 399</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53</c:v>
                </c:pt>
                <c:pt idx="1">
                  <c:v>42</c:v>
                </c:pt>
                <c:pt idx="2">
                  <c:v>54</c:v>
                </c:pt>
                <c:pt idx="3">
                  <c:v>54</c:v>
                </c:pt>
                <c:pt idx="4">
                  <c:v>67</c:v>
                </c:pt>
                <c:pt idx="5">
                  <c:v>9</c:v>
                </c:pt>
                <c:pt idx="6">
                  <c:v>29</c:v>
                </c:pt>
                <c:pt idx="7">
                  <c:v>20</c:v>
                </c:pt>
                <c:pt idx="8">
                  <c:v>45</c:v>
                </c:pt>
                <c:pt idx="9">
                  <c:v>26</c:v>
                </c:pt>
                <c:pt idx="10">
                  <c:v>26</c:v>
                </c:pt>
                <c:pt idx="11">
                  <c:v>15</c:v>
                </c:pt>
              </c:numCache>
            </c:numRef>
          </c:val>
        </c:ser>
        <c:dLbls>
          <c:showVal val="1"/>
        </c:dLbls>
        <c:shape val="cylinder"/>
        <c:axId val="123480704"/>
        <c:axId val="123593088"/>
        <c:axId val="123520768"/>
      </c:bar3DChart>
      <c:catAx>
        <c:axId val="123480704"/>
        <c:scaling>
          <c:orientation val="minMax"/>
        </c:scaling>
        <c:axPos val="b"/>
        <c:majorTickMark val="none"/>
        <c:tickLblPos val="nextTo"/>
        <c:crossAx val="123593088"/>
        <c:crosses val="autoZero"/>
        <c:auto val="1"/>
        <c:lblAlgn val="ctr"/>
        <c:lblOffset val="100"/>
      </c:catAx>
      <c:valAx>
        <c:axId val="123593088"/>
        <c:scaling>
          <c:orientation val="minMax"/>
        </c:scaling>
        <c:delete val="1"/>
        <c:axPos val="l"/>
        <c:numFmt formatCode="General" sourceLinked="1"/>
        <c:tickLblPos val="nextTo"/>
        <c:crossAx val="123480704"/>
        <c:crosses val="autoZero"/>
        <c:crossBetween val="between"/>
      </c:valAx>
      <c:serAx>
        <c:axId val="123520768"/>
        <c:scaling>
          <c:orientation val="minMax"/>
        </c:scaling>
        <c:delete val="1"/>
        <c:axPos val="b"/>
        <c:tickLblPos val="nextTo"/>
        <c:crossAx val="123593088"/>
        <c:crosses val="autoZero"/>
      </c:serAx>
    </c:plotArea>
    <c:plotVisOnly val="1"/>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Dermatology OPD 1124</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32</c:v>
                </c:pt>
                <c:pt idx="1">
                  <c:v>92</c:v>
                </c:pt>
                <c:pt idx="2">
                  <c:v>82</c:v>
                </c:pt>
                <c:pt idx="3">
                  <c:v>65</c:v>
                </c:pt>
                <c:pt idx="4">
                  <c:v>104</c:v>
                </c:pt>
                <c:pt idx="5">
                  <c:v>64</c:v>
                </c:pt>
                <c:pt idx="6">
                  <c:v>101</c:v>
                </c:pt>
                <c:pt idx="7">
                  <c:v>117</c:v>
                </c:pt>
                <c:pt idx="8">
                  <c:v>96</c:v>
                </c:pt>
                <c:pt idx="9">
                  <c:v>132</c:v>
                </c:pt>
                <c:pt idx="10">
                  <c:v>98</c:v>
                </c:pt>
                <c:pt idx="11">
                  <c:v>141</c:v>
                </c:pt>
              </c:numCache>
            </c:numRef>
          </c:val>
        </c:ser>
        <c:dLbls>
          <c:showVal val="1"/>
        </c:dLbls>
        <c:shape val="cylinder"/>
        <c:axId val="123627392"/>
        <c:axId val="123628928"/>
        <c:axId val="123522112"/>
      </c:bar3DChart>
      <c:catAx>
        <c:axId val="123627392"/>
        <c:scaling>
          <c:orientation val="minMax"/>
        </c:scaling>
        <c:axPos val="b"/>
        <c:majorTickMark val="none"/>
        <c:tickLblPos val="nextTo"/>
        <c:crossAx val="123628928"/>
        <c:crosses val="autoZero"/>
        <c:auto val="1"/>
        <c:lblAlgn val="ctr"/>
        <c:lblOffset val="100"/>
      </c:catAx>
      <c:valAx>
        <c:axId val="123628928"/>
        <c:scaling>
          <c:orientation val="minMax"/>
        </c:scaling>
        <c:delete val="1"/>
        <c:axPos val="l"/>
        <c:numFmt formatCode="General" sourceLinked="1"/>
        <c:tickLblPos val="nextTo"/>
        <c:crossAx val="123627392"/>
        <c:crosses val="autoZero"/>
        <c:crossBetween val="between"/>
      </c:valAx>
      <c:serAx>
        <c:axId val="123522112"/>
        <c:scaling>
          <c:orientation val="minMax"/>
        </c:scaling>
        <c:delete val="1"/>
        <c:axPos val="b"/>
        <c:tickLblPos val="nextTo"/>
        <c:crossAx val="123628928"/>
        <c:crosses val="autoZero"/>
      </c:serAx>
    </c:plotArea>
    <c:plotVisOnly val="1"/>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Pulmonology 862</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42</c:v>
                </c:pt>
                <c:pt idx="1">
                  <c:v>37</c:v>
                </c:pt>
                <c:pt idx="2">
                  <c:v>58</c:v>
                </c:pt>
                <c:pt idx="3">
                  <c:v>61</c:v>
                </c:pt>
                <c:pt idx="4">
                  <c:v>50</c:v>
                </c:pt>
                <c:pt idx="5">
                  <c:v>60</c:v>
                </c:pt>
                <c:pt idx="6">
                  <c:v>76</c:v>
                </c:pt>
                <c:pt idx="7">
                  <c:v>77</c:v>
                </c:pt>
                <c:pt idx="8">
                  <c:v>71</c:v>
                </c:pt>
                <c:pt idx="9">
                  <c:v>94</c:v>
                </c:pt>
                <c:pt idx="10">
                  <c:v>107</c:v>
                </c:pt>
                <c:pt idx="11">
                  <c:v>129</c:v>
                </c:pt>
              </c:numCache>
            </c:numRef>
          </c:val>
        </c:ser>
        <c:dLbls>
          <c:showVal val="1"/>
        </c:dLbls>
        <c:shape val="cylinder"/>
        <c:axId val="123679872"/>
        <c:axId val="123681408"/>
        <c:axId val="123682816"/>
      </c:bar3DChart>
      <c:catAx>
        <c:axId val="123679872"/>
        <c:scaling>
          <c:orientation val="minMax"/>
        </c:scaling>
        <c:axPos val="b"/>
        <c:majorTickMark val="none"/>
        <c:tickLblPos val="nextTo"/>
        <c:crossAx val="123681408"/>
        <c:crosses val="autoZero"/>
        <c:auto val="1"/>
        <c:lblAlgn val="ctr"/>
        <c:lblOffset val="100"/>
      </c:catAx>
      <c:valAx>
        <c:axId val="123681408"/>
        <c:scaling>
          <c:orientation val="minMax"/>
        </c:scaling>
        <c:delete val="1"/>
        <c:axPos val="l"/>
        <c:numFmt formatCode="General" sourceLinked="1"/>
        <c:tickLblPos val="nextTo"/>
        <c:crossAx val="123679872"/>
        <c:crosses val="autoZero"/>
        <c:crossBetween val="between"/>
      </c:valAx>
      <c:serAx>
        <c:axId val="123682816"/>
        <c:scaling>
          <c:orientation val="minMax"/>
        </c:scaling>
        <c:delete val="1"/>
        <c:axPos val="b"/>
        <c:tickLblPos val="nextTo"/>
        <c:crossAx val="123681408"/>
        <c:crosses val="autoZero"/>
      </c:serAx>
    </c:plotArea>
    <c:plotVisOnly val="1"/>
  </c:chart>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chart>
    <c:title>
      <c:layout>
        <c:manualLayout>
          <c:xMode val="edge"/>
          <c:yMode val="edge"/>
          <c:x val="0.35291666666666793"/>
          <c:y val="6.25E-2"/>
        </c:manualLayout>
      </c:layout>
    </c:title>
    <c:view3D>
      <c:perspective val="30"/>
    </c:view3D>
    <c:plotArea>
      <c:layout>
        <c:manualLayout>
          <c:layoutTarget val="inner"/>
          <c:xMode val="edge"/>
          <c:yMode val="edge"/>
          <c:x val="1.6975308641975353E-2"/>
          <c:y val="0.14382285547639911"/>
          <c:w val="0.96604938271604934"/>
          <c:h val="0.59128358955130356"/>
        </c:manualLayout>
      </c:layout>
      <c:bar3DChart>
        <c:barDir val="col"/>
        <c:grouping val="standard"/>
        <c:ser>
          <c:idx val="0"/>
          <c:order val="0"/>
          <c:tx>
            <c:strRef>
              <c:f>Sheet1!$B$1</c:f>
              <c:strCache>
                <c:ptCount val="1"/>
                <c:pt idx="0">
                  <c:v>Endocrinology 1173</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42</c:v>
                </c:pt>
                <c:pt idx="1">
                  <c:v>31</c:v>
                </c:pt>
                <c:pt idx="2">
                  <c:v>80</c:v>
                </c:pt>
                <c:pt idx="3">
                  <c:v>50</c:v>
                </c:pt>
                <c:pt idx="4">
                  <c:v>77</c:v>
                </c:pt>
                <c:pt idx="5">
                  <c:v>61</c:v>
                </c:pt>
                <c:pt idx="6">
                  <c:v>94</c:v>
                </c:pt>
                <c:pt idx="7">
                  <c:v>113</c:v>
                </c:pt>
                <c:pt idx="8">
                  <c:v>123</c:v>
                </c:pt>
                <c:pt idx="9">
                  <c:v>135</c:v>
                </c:pt>
                <c:pt idx="10">
                  <c:v>160</c:v>
                </c:pt>
                <c:pt idx="11">
                  <c:v>207</c:v>
                </c:pt>
              </c:numCache>
            </c:numRef>
          </c:val>
        </c:ser>
        <c:dLbls>
          <c:showVal val="1"/>
        </c:dLbls>
        <c:shape val="cylinder"/>
        <c:axId val="123748736"/>
        <c:axId val="123750272"/>
        <c:axId val="123684160"/>
      </c:bar3DChart>
      <c:catAx>
        <c:axId val="123748736"/>
        <c:scaling>
          <c:orientation val="minMax"/>
        </c:scaling>
        <c:axPos val="b"/>
        <c:majorTickMark val="none"/>
        <c:tickLblPos val="nextTo"/>
        <c:crossAx val="123750272"/>
        <c:crosses val="autoZero"/>
        <c:auto val="1"/>
        <c:lblAlgn val="ctr"/>
        <c:lblOffset val="100"/>
      </c:catAx>
      <c:valAx>
        <c:axId val="123750272"/>
        <c:scaling>
          <c:orientation val="minMax"/>
        </c:scaling>
        <c:delete val="1"/>
        <c:axPos val="l"/>
        <c:numFmt formatCode="General" sourceLinked="1"/>
        <c:tickLblPos val="nextTo"/>
        <c:crossAx val="123748736"/>
        <c:crosses val="autoZero"/>
        <c:crossBetween val="between"/>
      </c:valAx>
      <c:serAx>
        <c:axId val="123684160"/>
        <c:scaling>
          <c:orientation val="minMax"/>
        </c:scaling>
        <c:delete val="1"/>
        <c:axPos val="b"/>
        <c:tickLblPos val="nextTo"/>
        <c:crossAx val="123750272"/>
        <c:crosses val="autoZero"/>
      </c:serAx>
    </c:plotArea>
    <c:plotVisOnly val="1"/>
  </c:chart>
  <c:txPr>
    <a:bodyPr/>
    <a:lstStyle/>
    <a:p>
      <a:pPr>
        <a:defRPr sz="1800"/>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Cardiology 753</a:t>
            </a:r>
            <a:endParaRPr lang="en-US" dirty="0"/>
          </a:p>
        </c:rich>
      </c:tx>
      <c:layout/>
    </c:title>
    <c:view3D>
      <c:perspective val="30"/>
    </c:view3D>
    <c:plotArea>
      <c:layout/>
      <c:bar3DChart>
        <c:barDir val="col"/>
        <c:grouping val="standard"/>
        <c:ser>
          <c:idx val="0"/>
          <c:order val="0"/>
          <c:tx>
            <c:strRef>
              <c:f>Sheet1!$B$1</c:f>
              <c:strCache>
                <c:ptCount val="1"/>
                <c:pt idx="0">
                  <c:v>Cardiology</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62</c:v>
                </c:pt>
                <c:pt idx="1">
                  <c:v>63</c:v>
                </c:pt>
                <c:pt idx="2">
                  <c:v>47</c:v>
                </c:pt>
                <c:pt idx="3">
                  <c:v>75</c:v>
                </c:pt>
                <c:pt idx="4">
                  <c:v>101</c:v>
                </c:pt>
                <c:pt idx="5">
                  <c:v>61</c:v>
                </c:pt>
                <c:pt idx="6">
                  <c:v>49</c:v>
                </c:pt>
                <c:pt idx="7">
                  <c:v>77</c:v>
                </c:pt>
                <c:pt idx="8">
                  <c:v>75</c:v>
                </c:pt>
                <c:pt idx="9">
                  <c:v>77</c:v>
                </c:pt>
                <c:pt idx="10">
                  <c:v>47</c:v>
                </c:pt>
                <c:pt idx="11">
                  <c:v>19</c:v>
                </c:pt>
              </c:numCache>
            </c:numRef>
          </c:val>
        </c:ser>
        <c:dLbls>
          <c:showVal val="1"/>
        </c:dLbls>
        <c:shape val="cylinder"/>
        <c:axId val="123780480"/>
        <c:axId val="123794560"/>
        <c:axId val="123685504"/>
      </c:bar3DChart>
      <c:catAx>
        <c:axId val="123780480"/>
        <c:scaling>
          <c:orientation val="minMax"/>
        </c:scaling>
        <c:axPos val="b"/>
        <c:majorTickMark val="none"/>
        <c:tickLblPos val="nextTo"/>
        <c:crossAx val="123794560"/>
        <c:crosses val="autoZero"/>
        <c:auto val="1"/>
        <c:lblAlgn val="ctr"/>
        <c:lblOffset val="100"/>
      </c:catAx>
      <c:valAx>
        <c:axId val="123794560"/>
        <c:scaling>
          <c:orientation val="minMax"/>
        </c:scaling>
        <c:delete val="1"/>
        <c:axPos val="l"/>
        <c:numFmt formatCode="General" sourceLinked="1"/>
        <c:tickLblPos val="nextTo"/>
        <c:crossAx val="123780480"/>
        <c:crosses val="autoZero"/>
        <c:crossBetween val="between"/>
      </c:valAx>
      <c:serAx>
        <c:axId val="123685504"/>
        <c:scaling>
          <c:orientation val="minMax"/>
        </c:scaling>
        <c:delete val="1"/>
        <c:axPos val="b"/>
        <c:tickLblPos val="nextTo"/>
        <c:crossAx val="123794560"/>
        <c:crosses val="autoZero"/>
      </c:serAx>
    </c:plotArea>
    <c:plotVisOnly val="1"/>
  </c:chart>
  <c:txPr>
    <a:bodyPr/>
    <a:lstStyle/>
    <a:p>
      <a:pPr>
        <a:defRPr sz="1800"/>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Physiotherapy 6145</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455</c:v>
                </c:pt>
                <c:pt idx="1">
                  <c:v>469</c:v>
                </c:pt>
                <c:pt idx="2">
                  <c:v>500</c:v>
                </c:pt>
                <c:pt idx="3">
                  <c:v>522</c:v>
                </c:pt>
                <c:pt idx="4">
                  <c:v>443</c:v>
                </c:pt>
                <c:pt idx="5">
                  <c:v>414</c:v>
                </c:pt>
                <c:pt idx="6">
                  <c:v>387</c:v>
                </c:pt>
                <c:pt idx="7">
                  <c:v>668</c:v>
                </c:pt>
                <c:pt idx="8">
                  <c:v>627</c:v>
                </c:pt>
                <c:pt idx="9">
                  <c:v>698</c:v>
                </c:pt>
                <c:pt idx="10">
                  <c:v>603</c:v>
                </c:pt>
                <c:pt idx="11">
                  <c:v>569</c:v>
                </c:pt>
              </c:numCache>
            </c:numRef>
          </c:val>
        </c:ser>
        <c:dLbls>
          <c:showVal val="1"/>
        </c:dLbls>
        <c:shape val="cylinder"/>
        <c:axId val="134490752"/>
        <c:axId val="134492544"/>
        <c:axId val="134476672"/>
      </c:bar3DChart>
      <c:catAx>
        <c:axId val="134490752"/>
        <c:scaling>
          <c:orientation val="minMax"/>
        </c:scaling>
        <c:axPos val="b"/>
        <c:majorTickMark val="none"/>
        <c:tickLblPos val="nextTo"/>
        <c:crossAx val="134492544"/>
        <c:crosses val="autoZero"/>
        <c:auto val="1"/>
        <c:lblAlgn val="ctr"/>
        <c:lblOffset val="100"/>
      </c:catAx>
      <c:valAx>
        <c:axId val="134492544"/>
        <c:scaling>
          <c:orientation val="minMax"/>
        </c:scaling>
        <c:delete val="1"/>
        <c:axPos val="l"/>
        <c:numFmt formatCode="General" sourceLinked="1"/>
        <c:tickLblPos val="nextTo"/>
        <c:crossAx val="134490752"/>
        <c:crosses val="autoZero"/>
        <c:crossBetween val="between"/>
      </c:valAx>
      <c:serAx>
        <c:axId val="134476672"/>
        <c:scaling>
          <c:orientation val="minMax"/>
        </c:scaling>
        <c:delete val="1"/>
        <c:axPos val="b"/>
        <c:tickLblPos val="nextTo"/>
        <c:crossAx val="134492544"/>
        <c:crosses val="autoZero"/>
      </c:serAx>
    </c:plotArea>
    <c:plotVisOnly val="1"/>
  </c:chart>
  <c:txPr>
    <a:bodyPr/>
    <a:lstStyle/>
    <a:p>
      <a:pPr>
        <a:defRPr sz="1800"/>
      </a:pPr>
      <a:endParaRPr lang="en-US"/>
    </a:p>
  </c:txPr>
  <c:externalData r:id="rId1"/>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Surgical OPD 2421</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102</c:v>
                </c:pt>
                <c:pt idx="1">
                  <c:v>86</c:v>
                </c:pt>
                <c:pt idx="2">
                  <c:v>119</c:v>
                </c:pt>
                <c:pt idx="3">
                  <c:v>116</c:v>
                </c:pt>
                <c:pt idx="4">
                  <c:v>168</c:v>
                </c:pt>
                <c:pt idx="5">
                  <c:v>195</c:v>
                </c:pt>
                <c:pt idx="6">
                  <c:v>195</c:v>
                </c:pt>
                <c:pt idx="7">
                  <c:v>270</c:v>
                </c:pt>
                <c:pt idx="8">
                  <c:v>281</c:v>
                </c:pt>
                <c:pt idx="9">
                  <c:v>240</c:v>
                </c:pt>
                <c:pt idx="10">
                  <c:v>311</c:v>
                </c:pt>
                <c:pt idx="11">
                  <c:v>338</c:v>
                </c:pt>
              </c:numCache>
            </c:numRef>
          </c:val>
        </c:ser>
        <c:dLbls>
          <c:showVal val="1"/>
        </c:dLbls>
        <c:shape val="cylinder"/>
        <c:axId val="134539136"/>
        <c:axId val="134540672"/>
        <c:axId val="134478016"/>
      </c:bar3DChart>
      <c:catAx>
        <c:axId val="134539136"/>
        <c:scaling>
          <c:orientation val="minMax"/>
        </c:scaling>
        <c:axPos val="b"/>
        <c:majorTickMark val="none"/>
        <c:tickLblPos val="nextTo"/>
        <c:crossAx val="134540672"/>
        <c:crosses val="autoZero"/>
        <c:auto val="1"/>
        <c:lblAlgn val="ctr"/>
        <c:lblOffset val="100"/>
      </c:catAx>
      <c:valAx>
        <c:axId val="134540672"/>
        <c:scaling>
          <c:orientation val="minMax"/>
        </c:scaling>
        <c:delete val="1"/>
        <c:axPos val="l"/>
        <c:numFmt formatCode="General" sourceLinked="1"/>
        <c:tickLblPos val="nextTo"/>
        <c:crossAx val="134539136"/>
        <c:crosses val="autoZero"/>
        <c:crossBetween val="between"/>
      </c:valAx>
      <c:serAx>
        <c:axId val="134478016"/>
        <c:scaling>
          <c:orientation val="minMax"/>
        </c:scaling>
        <c:delete val="1"/>
        <c:axPos val="b"/>
        <c:tickLblPos val="nextTo"/>
        <c:crossAx val="134540672"/>
        <c:crosses val="autoZero"/>
      </c:serAx>
    </c:plotArea>
    <c:plotVisOnly val="1"/>
  </c:chart>
  <c:txPr>
    <a:bodyPr/>
    <a:lstStyle/>
    <a:p>
      <a:pPr>
        <a:defRPr sz="1800"/>
      </a:pPr>
      <a:endParaRPr lang="en-US"/>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ENT  1039</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83</c:v>
                </c:pt>
                <c:pt idx="1">
                  <c:v>86</c:v>
                </c:pt>
                <c:pt idx="2">
                  <c:v>53</c:v>
                </c:pt>
                <c:pt idx="3">
                  <c:v>32</c:v>
                </c:pt>
                <c:pt idx="4">
                  <c:v>83</c:v>
                </c:pt>
                <c:pt idx="5">
                  <c:v>42</c:v>
                </c:pt>
                <c:pt idx="6">
                  <c:v>44</c:v>
                </c:pt>
                <c:pt idx="7">
                  <c:v>109</c:v>
                </c:pt>
                <c:pt idx="8">
                  <c:v>129</c:v>
                </c:pt>
                <c:pt idx="9">
                  <c:v>132</c:v>
                </c:pt>
                <c:pt idx="10">
                  <c:v>98</c:v>
                </c:pt>
                <c:pt idx="11">
                  <c:v>148</c:v>
                </c:pt>
              </c:numCache>
            </c:numRef>
          </c:val>
        </c:ser>
        <c:dLbls>
          <c:showVal val="1"/>
        </c:dLbls>
        <c:shape val="cylinder"/>
        <c:axId val="134591616"/>
        <c:axId val="134593152"/>
        <c:axId val="134478464"/>
      </c:bar3DChart>
      <c:catAx>
        <c:axId val="134591616"/>
        <c:scaling>
          <c:orientation val="minMax"/>
        </c:scaling>
        <c:axPos val="b"/>
        <c:majorTickMark val="none"/>
        <c:tickLblPos val="nextTo"/>
        <c:crossAx val="134593152"/>
        <c:crosses val="autoZero"/>
        <c:auto val="1"/>
        <c:lblAlgn val="ctr"/>
        <c:lblOffset val="100"/>
      </c:catAx>
      <c:valAx>
        <c:axId val="134593152"/>
        <c:scaling>
          <c:orientation val="minMax"/>
        </c:scaling>
        <c:delete val="1"/>
        <c:axPos val="l"/>
        <c:numFmt formatCode="General" sourceLinked="1"/>
        <c:tickLblPos val="nextTo"/>
        <c:crossAx val="134591616"/>
        <c:crosses val="autoZero"/>
        <c:crossBetween val="between"/>
      </c:valAx>
      <c:serAx>
        <c:axId val="134478464"/>
        <c:scaling>
          <c:orientation val="minMax"/>
        </c:scaling>
        <c:delete val="1"/>
        <c:axPos val="b"/>
        <c:tickLblPos val="nextTo"/>
        <c:crossAx val="134593152"/>
        <c:crosses val="autoZero"/>
      </c:serAx>
    </c:plotArea>
    <c:plotVisOnly val="1"/>
  </c:chart>
  <c:txPr>
    <a:bodyPr/>
    <a:lstStyle/>
    <a:p>
      <a:pPr>
        <a:defRPr sz="1800"/>
      </a:pPr>
      <a:endParaRPr lang="en-US"/>
    </a:p>
  </c:txPr>
  <c:externalData r:id="rId1"/>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perspective val="30"/>
    </c:view3D>
    <c:plotArea>
      <c:layout/>
      <c:bar3DChart>
        <c:barDir val="col"/>
        <c:grouping val="standard"/>
        <c:ser>
          <c:idx val="0"/>
          <c:order val="0"/>
          <c:tx>
            <c:strRef>
              <c:f>Sheet1!$B$1</c:f>
              <c:strCache>
                <c:ptCount val="1"/>
                <c:pt idx="0">
                  <c:v>Immunization 605</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25</c:v>
                </c:pt>
                <c:pt idx="1">
                  <c:v>30</c:v>
                </c:pt>
                <c:pt idx="2">
                  <c:v>35</c:v>
                </c:pt>
                <c:pt idx="3">
                  <c:v>130</c:v>
                </c:pt>
                <c:pt idx="4">
                  <c:v>65</c:v>
                </c:pt>
                <c:pt idx="5">
                  <c:v>65</c:v>
                </c:pt>
                <c:pt idx="6">
                  <c:v>50</c:v>
                </c:pt>
                <c:pt idx="7">
                  <c:v>35</c:v>
                </c:pt>
                <c:pt idx="8">
                  <c:v>40</c:v>
                </c:pt>
                <c:pt idx="9">
                  <c:v>45</c:v>
                </c:pt>
                <c:pt idx="10">
                  <c:v>25</c:v>
                </c:pt>
                <c:pt idx="11">
                  <c:v>60</c:v>
                </c:pt>
              </c:numCache>
            </c:numRef>
          </c:val>
        </c:ser>
        <c:ser>
          <c:idx val="1"/>
          <c:order val="1"/>
          <c:tx>
            <c:strRef>
              <c:f>Sheet1!$C$1</c:f>
              <c:strCache>
                <c:ptCount val="1"/>
                <c:pt idx="0">
                  <c:v>DOTS 144</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Sheet1!$C$2:$C$13</c:f>
              <c:numCache>
                <c:formatCode>General</c:formatCode>
                <c:ptCount val="12"/>
                <c:pt idx="0">
                  <c:v>10</c:v>
                </c:pt>
                <c:pt idx="1">
                  <c:v>10</c:v>
                </c:pt>
                <c:pt idx="2">
                  <c:v>10</c:v>
                </c:pt>
                <c:pt idx="3">
                  <c:v>10</c:v>
                </c:pt>
                <c:pt idx="4">
                  <c:v>10</c:v>
                </c:pt>
                <c:pt idx="5">
                  <c:v>10</c:v>
                </c:pt>
                <c:pt idx="6">
                  <c:v>14</c:v>
                </c:pt>
                <c:pt idx="7">
                  <c:v>14</c:v>
                </c:pt>
                <c:pt idx="8">
                  <c:v>14</c:v>
                </c:pt>
                <c:pt idx="9">
                  <c:v>14</c:v>
                </c:pt>
                <c:pt idx="10">
                  <c:v>14</c:v>
                </c:pt>
                <c:pt idx="11">
                  <c:v>14</c:v>
                </c:pt>
              </c:numCache>
            </c:numRef>
          </c:val>
        </c:ser>
        <c:dLbls>
          <c:showVal val="1"/>
        </c:dLbls>
        <c:shape val="cylinder"/>
        <c:axId val="134792704"/>
        <c:axId val="134794240"/>
        <c:axId val="134599552"/>
      </c:bar3DChart>
      <c:catAx>
        <c:axId val="134792704"/>
        <c:scaling>
          <c:orientation val="minMax"/>
        </c:scaling>
        <c:axPos val="b"/>
        <c:majorTickMark val="none"/>
        <c:tickLblPos val="nextTo"/>
        <c:crossAx val="134794240"/>
        <c:crosses val="autoZero"/>
        <c:auto val="1"/>
        <c:lblAlgn val="ctr"/>
        <c:lblOffset val="100"/>
      </c:catAx>
      <c:valAx>
        <c:axId val="134794240"/>
        <c:scaling>
          <c:orientation val="minMax"/>
        </c:scaling>
        <c:delete val="1"/>
        <c:axPos val="l"/>
        <c:numFmt formatCode="General" sourceLinked="1"/>
        <c:tickLblPos val="nextTo"/>
        <c:crossAx val="134792704"/>
        <c:crosses val="autoZero"/>
        <c:crossBetween val="between"/>
      </c:valAx>
      <c:serAx>
        <c:axId val="134599552"/>
        <c:scaling>
          <c:orientation val="minMax"/>
        </c:scaling>
        <c:delete val="1"/>
        <c:axPos val="b"/>
        <c:tickLblPos val="nextTo"/>
        <c:crossAx val="134794240"/>
        <c:crosses val="autoZero"/>
      </c:serAx>
    </c:plotArea>
    <c:legend>
      <c:legendPos val="t"/>
      <c:layout/>
    </c:legend>
    <c:plotVisOnly val="1"/>
  </c:chart>
  <c:txPr>
    <a:bodyPr/>
    <a:lstStyle/>
    <a:p>
      <a:pPr>
        <a:defRPr sz="1800"/>
      </a:pPr>
      <a:endParaRPr lang="en-US"/>
    </a:p>
  </c:txPr>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Gynae/ obs OPD 3090</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123</c:v>
                </c:pt>
                <c:pt idx="1">
                  <c:v>139</c:v>
                </c:pt>
                <c:pt idx="2">
                  <c:v>143</c:v>
                </c:pt>
                <c:pt idx="3">
                  <c:v>163</c:v>
                </c:pt>
                <c:pt idx="4">
                  <c:v>146</c:v>
                </c:pt>
                <c:pt idx="5">
                  <c:v>136</c:v>
                </c:pt>
                <c:pt idx="6">
                  <c:v>93</c:v>
                </c:pt>
                <c:pt idx="7">
                  <c:v>296</c:v>
                </c:pt>
                <c:pt idx="8">
                  <c:v>386</c:v>
                </c:pt>
                <c:pt idx="9">
                  <c:v>398</c:v>
                </c:pt>
                <c:pt idx="10">
                  <c:v>485</c:v>
                </c:pt>
                <c:pt idx="11">
                  <c:v>582</c:v>
                </c:pt>
              </c:numCache>
            </c:numRef>
          </c:val>
        </c:ser>
        <c:dLbls>
          <c:showVal val="1"/>
        </c:dLbls>
        <c:shape val="cylinder"/>
        <c:axId val="134836992"/>
        <c:axId val="134838528"/>
        <c:axId val="123685952"/>
      </c:bar3DChart>
      <c:catAx>
        <c:axId val="134836992"/>
        <c:scaling>
          <c:orientation val="minMax"/>
        </c:scaling>
        <c:axPos val="b"/>
        <c:majorTickMark val="none"/>
        <c:tickLblPos val="nextTo"/>
        <c:crossAx val="134838528"/>
        <c:crosses val="autoZero"/>
        <c:auto val="1"/>
        <c:lblAlgn val="ctr"/>
        <c:lblOffset val="100"/>
      </c:catAx>
      <c:valAx>
        <c:axId val="134838528"/>
        <c:scaling>
          <c:orientation val="minMax"/>
        </c:scaling>
        <c:delete val="1"/>
        <c:axPos val="l"/>
        <c:numFmt formatCode="General" sourceLinked="1"/>
        <c:tickLblPos val="nextTo"/>
        <c:crossAx val="134836992"/>
        <c:crosses val="autoZero"/>
        <c:crossBetween val="between"/>
      </c:valAx>
      <c:serAx>
        <c:axId val="123685952"/>
        <c:scaling>
          <c:orientation val="minMax"/>
        </c:scaling>
        <c:delete val="1"/>
        <c:axPos val="b"/>
        <c:tickLblPos val="nextTo"/>
        <c:crossAx val="134838528"/>
        <c:crosses val="autoZero"/>
      </c:serAx>
    </c:plotArea>
    <c:plotVisOnly val="1"/>
  </c:chart>
  <c:txPr>
    <a:bodyPr/>
    <a:lstStyle/>
    <a:p>
      <a:pPr>
        <a:defRPr sz="1800"/>
      </a:pPr>
      <a:endParaRPr lang="en-US"/>
    </a:p>
  </c:txPr>
  <c:externalData r:id="rId1"/>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Neuropshycratric OPD 753</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62</c:v>
                </c:pt>
                <c:pt idx="1">
                  <c:v>63</c:v>
                </c:pt>
                <c:pt idx="2">
                  <c:v>47</c:v>
                </c:pt>
                <c:pt idx="3">
                  <c:v>75</c:v>
                </c:pt>
                <c:pt idx="4">
                  <c:v>101</c:v>
                </c:pt>
                <c:pt idx="5">
                  <c:v>61</c:v>
                </c:pt>
                <c:pt idx="6">
                  <c:v>49</c:v>
                </c:pt>
                <c:pt idx="7">
                  <c:v>77</c:v>
                </c:pt>
                <c:pt idx="8">
                  <c:v>75</c:v>
                </c:pt>
                <c:pt idx="9">
                  <c:v>77</c:v>
                </c:pt>
                <c:pt idx="10">
                  <c:v>47</c:v>
                </c:pt>
                <c:pt idx="11">
                  <c:v>19</c:v>
                </c:pt>
              </c:numCache>
            </c:numRef>
          </c:val>
        </c:ser>
        <c:dLbls>
          <c:showVal val="1"/>
        </c:dLbls>
        <c:shape val="cylinder"/>
        <c:axId val="134881280"/>
        <c:axId val="134882816"/>
        <c:axId val="134868992"/>
      </c:bar3DChart>
      <c:catAx>
        <c:axId val="134881280"/>
        <c:scaling>
          <c:orientation val="minMax"/>
        </c:scaling>
        <c:axPos val="b"/>
        <c:majorTickMark val="none"/>
        <c:tickLblPos val="nextTo"/>
        <c:crossAx val="134882816"/>
        <c:crosses val="autoZero"/>
        <c:auto val="1"/>
        <c:lblAlgn val="ctr"/>
        <c:lblOffset val="100"/>
      </c:catAx>
      <c:valAx>
        <c:axId val="134882816"/>
        <c:scaling>
          <c:orientation val="minMax"/>
        </c:scaling>
        <c:delete val="1"/>
        <c:axPos val="l"/>
        <c:numFmt formatCode="General" sourceLinked="1"/>
        <c:tickLblPos val="nextTo"/>
        <c:crossAx val="134881280"/>
        <c:crosses val="autoZero"/>
        <c:crossBetween val="between"/>
      </c:valAx>
      <c:serAx>
        <c:axId val="134868992"/>
        <c:scaling>
          <c:orientation val="minMax"/>
        </c:scaling>
        <c:delete val="1"/>
        <c:axPos val="b"/>
        <c:tickLblPos val="nextTo"/>
        <c:crossAx val="134882816"/>
        <c:crosses val="autoZero"/>
      </c:serAx>
    </c:plotArea>
    <c:plotVisOnly val="1"/>
  </c:chart>
  <c:txPr>
    <a:bodyPr/>
    <a:lstStyle/>
    <a:p>
      <a:pPr>
        <a:defRPr sz="1800"/>
      </a:pPr>
      <a:endParaRPr lang="en-US"/>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en-US"/>
  <c:chart>
    <c:title>
      <c:layout/>
    </c:title>
    <c:view3D>
      <c:perspective val="30"/>
    </c:view3D>
    <c:plotArea>
      <c:layout/>
      <c:bar3DChart>
        <c:barDir val="col"/>
        <c:grouping val="standard"/>
        <c:ser>
          <c:idx val="0"/>
          <c:order val="0"/>
          <c:tx>
            <c:strRef>
              <c:f>Sheet1!$B$1</c:f>
              <c:strCache>
                <c:ptCount val="1"/>
                <c:pt idx="0">
                  <c:v>Emergency  10494</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676</c:v>
                </c:pt>
                <c:pt idx="1">
                  <c:v>648</c:v>
                </c:pt>
                <c:pt idx="2">
                  <c:v>684</c:v>
                </c:pt>
                <c:pt idx="3">
                  <c:v>852</c:v>
                </c:pt>
                <c:pt idx="4">
                  <c:v>947</c:v>
                </c:pt>
                <c:pt idx="5">
                  <c:v>876</c:v>
                </c:pt>
                <c:pt idx="6">
                  <c:v>945</c:v>
                </c:pt>
                <c:pt idx="7">
                  <c:v>1069</c:v>
                </c:pt>
                <c:pt idx="8">
                  <c:v>851</c:v>
                </c:pt>
                <c:pt idx="9">
                  <c:v>1023</c:v>
                </c:pt>
                <c:pt idx="10">
                  <c:v>1040</c:v>
                </c:pt>
                <c:pt idx="11">
                  <c:v>883</c:v>
                </c:pt>
              </c:numCache>
            </c:numRef>
          </c:val>
        </c:ser>
        <c:dLbls>
          <c:showVal val="1"/>
        </c:dLbls>
        <c:shape val="cylinder"/>
        <c:axId val="134953984"/>
        <c:axId val="134959872"/>
        <c:axId val="134870336"/>
      </c:bar3DChart>
      <c:catAx>
        <c:axId val="134953984"/>
        <c:scaling>
          <c:orientation val="minMax"/>
        </c:scaling>
        <c:axPos val="b"/>
        <c:majorTickMark val="none"/>
        <c:tickLblPos val="nextTo"/>
        <c:crossAx val="134959872"/>
        <c:crosses val="autoZero"/>
        <c:auto val="1"/>
        <c:lblAlgn val="ctr"/>
        <c:lblOffset val="100"/>
      </c:catAx>
      <c:valAx>
        <c:axId val="134959872"/>
        <c:scaling>
          <c:orientation val="minMax"/>
        </c:scaling>
        <c:delete val="1"/>
        <c:axPos val="l"/>
        <c:numFmt formatCode="General" sourceLinked="1"/>
        <c:tickLblPos val="nextTo"/>
        <c:crossAx val="134953984"/>
        <c:crosses val="autoZero"/>
        <c:crossBetween val="between"/>
      </c:valAx>
      <c:serAx>
        <c:axId val="134870336"/>
        <c:scaling>
          <c:orientation val="minMax"/>
        </c:scaling>
        <c:delete val="1"/>
        <c:axPos val="b"/>
        <c:tickLblPos val="nextTo"/>
        <c:crossAx val="134959872"/>
        <c:crosses val="autoZero"/>
      </c:serAx>
    </c:plotArea>
    <c:plotVisOnly val="1"/>
  </c:chart>
  <c:txPr>
    <a:bodyPr/>
    <a:lstStyle/>
    <a:p>
      <a:pPr>
        <a:defRPr sz="1800"/>
      </a:pPr>
      <a:endParaRPr lang="en-US"/>
    </a:p>
  </c:txPr>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Patient Visit 60828 </a:t>
            </a:r>
            <a:endParaRPr lang="en-US" dirty="0"/>
          </a:p>
        </c:rich>
      </c:tx>
      <c:layout/>
    </c:title>
    <c:view3D>
      <c:perspective val="30"/>
    </c:view3D>
    <c:plotArea>
      <c:layout/>
      <c:bar3DChart>
        <c:barDir val="col"/>
        <c:grouping val="standard"/>
        <c:ser>
          <c:idx val="0"/>
          <c:order val="0"/>
          <c:tx>
            <c:strRef>
              <c:f>Sheet1!$B$1</c:f>
              <c:strCache>
                <c:ptCount val="1"/>
                <c:pt idx="0">
                  <c:v>Series 1</c:v>
                </c:pt>
              </c:strCache>
            </c:strRef>
          </c:tx>
          <c:dLbls>
            <c:showVal val="1"/>
          </c:dLbls>
          <c:cat>
            <c:strRef>
              <c:f>Sheet1!$A$2:$A$18</c:f>
              <c:strCache>
                <c:ptCount val="17"/>
                <c:pt idx="0">
                  <c:v>Dental OPD</c:v>
                </c:pt>
                <c:pt idx="1">
                  <c:v>Gastro OPD</c:v>
                </c:pt>
                <c:pt idx="2">
                  <c:v>Intl  MedicineOPD</c:v>
                </c:pt>
                <c:pt idx="3">
                  <c:v>Derma OPD</c:v>
                </c:pt>
                <c:pt idx="4">
                  <c:v>Endocrino. OPD</c:v>
                </c:pt>
                <c:pt idx="5">
                  <c:v>Pulmono.OPD</c:v>
                </c:pt>
                <c:pt idx="6">
                  <c:v>Cardio OPD</c:v>
                </c:pt>
                <c:pt idx="7">
                  <c:v>Physio</c:v>
                </c:pt>
                <c:pt idx="8">
                  <c:v>Surgical OPD</c:v>
                </c:pt>
                <c:pt idx="9">
                  <c:v>ENT OPD</c:v>
                </c:pt>
                <c:pt idx="10">
                  <c:v>Gynae OPD</c:v>
                </c:pt>
                <c:pt idx="11">
                  <c:v>Neuropshy.OPD</c:v>
                </c:pt>
                <c:pt idx="12">
                  <c:v>General OPD</c:v>
                </c:pt>
                <c:pt idx="13">
                  <c:v>Ortho.OPD</c:v>
                </c:pt>
                <c:pt idx="14">
                  <c:v>Peadia.OPD</c:v>
                </c:pt>
                <c:pt idx="15">
                  <c:v>Emergency </c:v>
                </c:pt>
                <c:pt idx="16">
                  <c:v>Inmmunization DOTS</c:v>
                </c:pt>
              </c:strCache>
            </c:strRef>
          </c:cat>
          <c:val>
            <c:numRef>
              <c:f>Sheet1!$B$2:$B$18</c:f>
              <c:numCache>
                <c:formatCode>General</c:formatCode>
                <c:ptCount val="17"/>
                <c:pt idx="0">
                  <c:v>7197</c:v>
                </c:pt>
                <c:pt idx="1">
                  <c:v>746</c:v>
                </c:pt>
                <c:pt idx="2">
                  <c:v>440</c:v>
                </c:pt>
                <c:pt idx="3">
                  <c:v>1124</c:v>
                </c:pt>
                <c:pt idx="4">
                  <c:v>1173</c:v>
                </c:pt>
                <c:pt idx="5">
                  <c:v>862</c:v>
                </c:pt>
                <c:pt idx="6">
                  <c:v>753</c:v>
                </c:pt>
                <c:pt idx="7">
                  <c:v>6145</c:v>
                </c:pt>
                <c:pt idx="8">
                  <c:v>2421</c:v>
                </c:pt>
                <c:pt idx="9">
                  <c:v>1039</c:v>
                </c:pt>
                <c:pt idx="10">
                  <c:v>3090</c:v>
                </c:pt>
                <c:pt idx="11">
                  <c:v>753</c:v>
                </c:pt>
                <c:pt idx="12">
                  <c:v>10838</c:v>
                </c:pt>
                <c:pt idx="13">
                  <c:v>10365</c:v>
                </c:pt>
                <c:pt idx="14">
                  <c:v>3388</c:v>
                </c:pt>
                <c:pt idx="15">
                  <c:v>10494</c:v>
                </c:pt>
                <c:pt idx="16">
                  <c:v>749</c:v>
                </c:pt>
              </c:numCache>
            </c:numRef>
          </c:val>
        </c:ser>
        <c:dLbls>
          <c:showVal val="1"/>
        </c:dLbls>
        <c:shape val="cylinder"/>
        <c:axId val="135010560"/>
        <c:axId val="135012352"/>
        <c:axId val="134870784"/>
      </c:bar3DChart>
      <c:catAx>
        <c:axId val="135010560"/>
        <c:scaling>
          <c:orientation val="minMax"/>
        </c:scaling>
        <c:axPos val="b"/>
        <c:majorTickMark val="none"/>
        <c:tickLblPos val="nextTo"/>
        <c:crossAx val="135012352"/>
        <c:crosses val="autoZero"/>
        <c:auto val="1"/>
        <c:lblAlgn val="ctr"/>
        <c:lblOffset val="100"/>
      </c:catAx>
      <c:valAx>
        <c:axId val="135012352"/>
        <c:scaling>
          <c:orientation val="minMax"/>
        </c:scaling>
        <c:delete val="1"/>
        <c:axPos val="l"/>
        <c:numFmt formatCode="General" sourceLinked="1"/>
        <c:tickLblPos val="nextTo"/>
        <c:crossAx val="135010560"/>
        <c:crosses val="autoZero"/>
        <c:crossBetween val="between"/>
      </c:valAx>
      <c:serAx>
        <c:axId val="134870784"/>
        <c:scaling>
          <c:orientation val="minMax"/>
        </c:scaling>
        <c:delete val="1"/>
        <c:axPos val="b"/>
        <c:tickLblPos val="nextTo"/>
        <c:crossAx val="135012352"/>
        <c:crosses val="autoZero"/>
      </c:serAx>
    </c:plotArea>
    <c:plotVisOnly val="1"/>
  </c:chart>
  <c:txPr>
    <a:bodyPr/>
    <a:lstStyle/>
    <a:p>
      <a:pPr>
        <a:defRPr sz="1800"/>
      </a:pPr>
      <a:endParaRPr lang="en-US"/>
    </a:p>
  </c:txPr>
  <c:externalData r:id="rId1"/>
</c:chartSpace>
</file>

<file path=ppt/charts/chart24.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OT=</a:t>
            </a:r>
            <a:r>
              <a:rPr lang="en-US" baseline="0" dirty="0" smtClean="0"/>
              <a:t> 883</a:t>
            </a:r>
            <a:r>
              <a:rPr lang="en-US" dirty="0" smtClean="0"/>
              <a:t> </a:t>
            </a:r>
            <a:endParaRPr lang="en-US" dirty="0"/>
          </a:p>
        </c:rich>
      </c:tx>
      <c:layout/>
    </c:title>
    <c:view3D>
      <c:perspective val="30"/>
    </c:view3D>
    <c:plotArea>
      <c:layout>
        <c:manualLayout>
          <c:layoutTarget val="inner"/>
          <c:xMode val="edge"/>
          <c:yMode val="edge"/>
          <c:x val="1.5277777777777781E-2"/>
          <c:y val="0.17661496966177542"/>
          <c:w val="0.96944444444444466"/>
          <c:h val="0.55592659094011376"/>
        </c:manualLayout>
      </c:layout>
      <c:bar3DChart>
        <c:barDir val="col"/>
        <c:grouping val="standard"/>
        <c:ser>
          <c:idx val="0"/>
          <c:order val="0"/>
          <c:tx>
            <c:strRef>
              <c:f>Sheet1!$B$1</c:f>
              <c:strCache>
                <c:ptCount val="1"/>
                <c:pt idx="0">
                  <c:v>Ortho</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Sheet1!$B$2:$B$13</c:f>
              <c:numCache>
                <c:formatCode>General</c:formatCode>
                <c:ptCount val="12"/>
                <c:pt idx="0">
                  <c:v>30</c:v>
                </c:pt>
                <c:pt idx="1">
                  <c:v>27</c:v>
                </c:pt>
                <c:pt idx="2">
                  <c:v>25</c:v>
                </c:pt>
                <c:pt idx="3">
                  <c:v>35</c:v>
                </c:pt>
                <c:pt idx="4">
                  <c:v>21</c:v>
                </c:pt>
                <c:pt idx="5">
                  <c:v>11</c:v>
                </c:pt>
                <c:pt idx="6">
                  <c:v>30</c:v>
                </c:pt>
                <c:pt idx="7">
                  <c:v>47</c:v>
                </c:pt>
                <c:pt idx="8">
                  <c:v>31</c:v>
                </c:pt>
                <c:pt idx="9">
                  <c:v>41</c:v>
                </c:pt>
                <c:pt idx="10">
                  <c:v>35</c:v>
                </c:pt>
                <c:pt idx="11">
                  <c:v>31</c:v>
                </c:pt>
              </c:numCache>
            </c:numRef>
          </c:val>
        </c:ser>
        <c:ser>
          <c:idx val="1"/>
          <c:order val="1"/>
          <c:tx>
            <c:strRef>
              <c:f>Sheet1!$C$1</c:f>
              <c:strCache>
                <c:ptCount val="1"/>
                <c:pt idx="0">
                  <c:v>General</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Sheet1!$C$2:$C$13</c:f>
              <c:numCache>
                <c:formatCode>General</c:formatCode>
                <c:ptCount val="12"/>
                <c:pt idx="0">
                  <c:v>32</c:v>
                </c:pt>
                <c:pt idx="1">
                  <c:v>32</c:v>
                </c:pt>
                <c:pt idx="2">
                  <c:v>28</c:v>
                </c:pt>
                <c:pt idx="3">
                  <c:v>30</c:v>
                </c:pt>
                <c:pt idx="4">
                  <c:v>44</c:v>
                </c:pt>
                <c:pt idx="5">
                  <c:v>30</c:v>
                </c:pt>
                <c:pt idx="6">
                  <c:v>32</c:v>
                </c:pt>
                <c:pt idx="7">
                  <c:v>25</c:v>
                </c:pt>
                <c:pt idx="8">
                  <c:v>38</c:v>
                </c:pt>
                <c:pt idx="9">
                  <c:v>41</c:v>
                </c:pt>
                <c:pt idx="10">
                  <c:v>32</c:v>
                </c:pt>
                <c:pt idx="11">
                  <c:v>38</c:v>
                </c:pt>
              </c:numCache>
            </c:numRef>
          </c:val>
        </c:ser>
        <c:ser>
          <c:idx val="2"/>
          <c:order val="2"/>
          <c:tx>
            <c:strRef>
              <c:f>Sheet1!$D$1</c:f>
              <c:strCache>
                <c:ptCount val="1"/>
                <c:pt idx="0">
                  <c:v>Gynae</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Sheet1!$D$2:$D$13</c:f>
              <c:numCache>
                <c:formatCode>General</c:formatCode>
                <c:ptCount val="12"/>
                <c:pt idx="0">
                  <c:v>4</c:v>
                </c:pt>
                <c:pt idx="1">
                  <c:v>1</c:v>
                </c:pt>
                <c:pt idx="2">
                  <c:v>5</c:v>
                </c:pt>
                <c:pt idx="3">
                  <c:v>10</c:v>
                </c:pt>
                <c:pt idx="4">
                  <c:v>12</c:v>
                </c:pt>
                <c:pt idx="5">
                  <c:v>7</c:v>
                </c:pt>
                <c:pt idx="6">
                  <c:v>4</c:v>
                </c:pt>
                <c:pt idx="7">
                  <c:v>9</c:v>
                </c:pt>
                <c:pt idx="8">
                  <c:v>8</c:v>
                </c:pt>
                <c:pt idx="9">
                  <c:v>6</c:v>
                </c:pt>
                <c:pt idx="10">
                  <c:v>11</c:v>
                </c:pt>
                <c:pt idx="11">
                  <c:v>38</c:v>
                </c:pt>
              </c:numCache>
            </c:numRef>
          </c:val>
        </c:ser>
        <c:ser>
          <c:idx val="3"/>
          <c:order val="3"/>
          <c:tx>
            <c:strRef>
              <c:f>Sheet1!$E$1</c:f>
              <c:strCache>
                <c:ptCount val="1"/>
                <c:pt idx="0">
                  <c:v>ENT</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Sheet1!$E$2:$E$13</c:f>
              <c:numCache>
                <c:formatCode>General</c:formatCode>
                <c:ptCount val="12"/>
                <c:pt idx="0">
                  <c:v>0</c:v>
                </c:pt>
                <c:pt idx="1">
                  <c:v>0</c:v>
                </c:pt>
                <c:pt idx="2">
                  <c:v>0</c:v>
                </c:pt>
                <c:pt idx="3">
                  <c:v>0</c:v>
                </c:pt>
                <c:pt idx="4">
                  <c:v>0</c:v>
                </c:pt>
                <c:pt idx="5">
                  <c:v>0</c:v>
                </c:pt>
                <c:pt idx="6">
                  <c:v>0</c:v>
                </c:pt>
                <c:pt idx="7">
                  <c:v>0</c:v>
                </c:pt>
                <c:pt idx="8">
                  <c:v>0</c:v>
                </c:pt>
                <c:pt idx="9">
                  <c:v>1</c:v>
                </c:pt>
                <c:pt idx="10">
                  <c:v>0</c:v>
                </c:pt>
                <c:pt idx="11">
                  <c:v>1</c:v>
                </c:pt>
              </c:numCache>
            </c:numRef>
          </c:val>
        </c:ser>
        <c:ser>
          <c:idx val="4"/>
          <c:order val="4"/>
          <c:tx>
            <c:strRef>
              <c:f>Sheet1!$F$1</c:f>
              <c:strCache>
                <c:ptCount val="1"/>
                <c:pt idx="0">
                  <c:v>Total</c:v>
                </c:pt>
              </c:strCache>
            </c:strRef>
          </c:tx>
          <c:dLbls>
            <c:showVal val="1"/>
          </c:dLbls>
          <c:cat>
            <c:strRef>
              <c:f>Sheet1!$A$2:$A$13</c:f>
              <c:strCache>
                <c:ptCount val="12"/>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strCache>
            </c:strRef>
          </c:cat>
          <c:val>
            <c:numRef>
              <c:f>Sheet1!$F$2:$F$13</c:f>
              <c:numCache>
                <c:formatCode>General</c:formatCode>
                <c:ptCount val="12"/>
                <c:pt idx="0">
                  <c:v>66</c:v>
                </c:pt>
                <c:pt idx="1">
                  <c:v>60</c:v>
                </c:pt>
                <c:pt idx="2">
                  <c:v>58</c:v>
                </c:pt>
                <c:pt idx="3">
                  <c:v>75</c:v>
                </c:pt>
                <c:pt idx="4">
                  <c:v>77</c:v>
                </c:pt>
                <c:pt idx="5">
                  <c:v>48</c:v>
                </c:pt>
                <c:pt idx="6">
                  <c:v>66</c:v>
                </c:pt>
                <c:pt idx="7">
                  <c:v>81</c:v>
                </c:pt>
                <c:pt idx="8">
                  <c:v>77</c:v>
                </c:pt>
                <c:pt idx="9">
                  <c:v>89</c:v>
                </c:pt>
                <c:pt idx="10">
                  <c:v>78</c:v>
                </c:pt>
                <c:pt idx="11">
                  <c:v>108</c:v>
                </c:pt>
              </c:numCache>
            </c:numRef>
          </c:val>
        </c:ser>
        <c:dLbls>
          <c:showVal val="1"/>
        </c:dLbls>
        <c:shape val="cylinder"/>
        <c:axId val="135170304"/>
        <c:axId val="135196672"/>
        <c:axId val="134600896"/>
      </c:bar3DChart>
      <c:catAx>
        <c:axId val="135170304"/>
        <c:scaling>
          <c:orientation val="minMax"/>
        </c:scaling>
        <c:axPos val="b"/>
        <c:majorTickMark val="none"/>
        <c:tickLblPos val="nextTo"/>
        <c:crossAx val="135196672"/>
        <c:crosses val="autoZero"/>
        <c:auto val="1"/>
        <c:lblAlgn val="ctr"/>
        <c:lblOffset val="100"/>
      </c:catAx>
      <c:valAx>
        <c:axId val="135196672"/>
        <c:scaling>
          <c:orientation val="minMax"/>
        </c:scaling>
        <c:delete val="1"/>
        <c:axPos val="l"/>
        <c:numFmt formatCode="General" sourceLinked="1"/>
        <c:tickLblPos val="nextTo"/>
        <c:crossAx val="135170304"/>
        <c:crosses val="autoZero"/>
        <c:crossBetween val="between"/>
      </c:valAx>
      <c:serAx>
        <c:axId val="134600896"/>
        <c:scaling>
          <c:orientation val="minMax"/>
        </c:scaling>
        <c:delete val="1"/>
        <c:axPos val="b"/>
        <c:tickLblPos val="nextTo"/>
        <c:crossAx val="135196672"/>
        <c:crosses val="autoZero"/>
      </c:serAx>
    </c:plotArea>
    <c:legend>
      <c:legendPos val="t"/>
      <c:layout/>
    </c:legend>
    <c:plotVisOnly val="1"/>
  </c:chart>
  <c:txPr>
    <a:bodyPr/>
    <a:lstStyle/>
    <a:p>
      <a:pPr>
        <a:defRPr sz="1800"/>
      </a:pPr>
      <a:endParaRPr lang="en-US"/>
    </a:p>
  </c:txPr>
  <c:externalData r:id="rId1"/>
</c:chartSpace>
</file>

<file path=ppt/charts/chart25.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Sheet1!$B$1</c:f>
              <c:strCache>
                <c:ptCount val="1"/>
                <c:pt idx="0">
                  <c:v>Sales</c:v>
                </c:pt>
              </c:strCache>
            </c:strRef>
          </c:tx>
          <c:dLbls>
            <c:showCatName val="1"/>
            <c:showPercent val="1"/>
          </c:dLbls>
          <c:cat>
            <c:strRef>
              <c:f>Sheet1!$A$2:$A$7</c:f>
              <c:strCache>
                <c:ptCount val="5"/>
                <c:pt idx="0">
                  <c:v>OPD</c:v>
                </c:pt>
                <c:pt idx="1">
                  <c:v>Emergency</c:v>
                </c:pt>
                <c:pt idx="2">
                  <c:v>Surgery (OT)</c:v>
                </c:pt>
                <c:pt idx="3">
                  <c:v>Admission</c:v>
                </c:pt>
                <c:pt idx="4">
                  <c:v>Discharge</c:v>
                </c:pt>
              </c:strCache>
            </c:strRef>
          </c:cat>
          <c:val>
            <c:numRef>
              <c:f>Sheet1!$B$2:$B$7</c:f>
              <c:numCache>
                <c:formatCode>General</c:formatCode>
                <c:ptCount val="5"/>
                <c:pt idx="0">
                  <c:v>46946</c:v>
                </c:pt>
                <c:pt idx="1">
                  <c:v>10494</c:v>
                </c:pt>
                <c:pt idx="2">
                  <c:v>883</c:v>
                </c:pt>
                <c:pt idx="3">
                  <c:v>737</c:v>
                </c:pt>
                <c:pt idx="4">
                  <c:v>691</c:v>
                </c:pt>
              </c:numCache>
            </c:numRef>
          </c:val>
        </c:ser>
        <c:dLbls>
          <c:showCatName val="1"/>
          <c:showPercent val="1"/>
        </c:dLbls>
        <c:firstSliceAng val="0"/>
      </c:pieChart>
    </c:plotArea>
    <c:plotVisOnly val="1"/>
  </c:chart>
  <c:txPr>
    <a:bodyPr/>
    <a:lstStyle/>
    <a:p>
      <a:pPr>
        <a:defRPr sz="1800"/>
      </a:pPr>
      <a:endParaRPr lang="en-US"/>
    </a:p>
  </c:txPr>
  <c:externalData r:id="rId1"/>
</c:chartSpace>
</file>

<file path=ppt/charts/chart26.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21837115246957764"/>
          <c:y val="0.13312135771164188"/>
          <c:w val="0.50719708900023774"/>
          <c:h val="0.86687864228835942"/>
        </c:manualLayout>
      </c:layout>
      <c:pieChart>
        <c:varyColors val="1"/>
        <c:ser>
          <c:idx val="0"/>
          <c:order val="0"/>
          <c:tx>
            <c:strRef>
              <c:f>Sheet1!$B$1</c:f>
              <c:strCache>
                <c:ptCount val="1"/>
                <c:pt idx="0">
                  <c:v>Male Female Ratio</c:v>
                </c:pt>
              </c:strCache>
            </c:strRef>
          </c:tx>
          <c:dLbls>
            <c:showVal val="1"/>
            <c:showCatName val="1"/>
          </c:dLbls>
          <c:cat>
            <c:strRef>
              <c:f>Sheet1!$A$2:$A$3</c:f>
              <c:strCache>
                <c:ptCount val="2"/>
                <c:pt idx="0">
                  <c:v>Male</c:v>
                </c:pt>
                <c:pt idx="1">
                  <c:v>Female</c:v>
                </c:pt>
              </c:strCache>
            </c:strRef>
          </c:cat>
          <c:val>
            <c:numRef>
              <c:f>Sheet1!$B$2:$B$3</c:f>
              <c:numCache>
                <c:formatCode>General</c:formatCode>
                <c:ptCount val="2"/>
                <c:pt idx="0">
                  <c:v>28325</c:v>
                </c:pt>
                <c:pt idx="1">
                  <c:v>33252</c:v>
                </c:pt>
              </c:numCache>
            </c:numRef>
          </c:val>
        </c:ser>
        <c:dLbls>
          <c:showVal val="1"/>
          <c:showCatName val="1"/>
        </c:dLbls>
        <c:firstSliceAng val="0"/>
      </c:pieChart>
    </c:plotArea>
    <c:plotVisOnly val="1"/>
  </c:chart>
  <c:txPr>
    <a:bodyPr/>
    <a:lstStyle/>
    <a:p>
      <a:pPr>
        <a:defRPr sz="1800"/>
      </a:pPr>
      <a:endParaRPr lang="en-US"/>
    </a:p>
  </c:txPr>
  <c:externalData r:id="rId1"/>
</c:chartSpace>
</file>

<file path=ppt/charts/chart2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Ward wise</a:t>
            </a:r>
            <a:r>
              <a:rPr lang="en-US" baseline="0" dirty="0" smtClean="0"/>
              <a:t> </a:t>
            </a:r>
            <a:r>
              <a:rPr lang="en-US" dirty="0" smtClean="0"/>
              <a:t> Bed </a:t>
            </a:r>
            <a:r>
              <a:rPr lang="en-US" dirty="0"/>
              <a:t>Occupancy  Rate</a:t>
            </a:r>
          </a:p>
        </c:rich>
      </c:tx>
      <c:layout/>
    </c:title>
    <c:view3D>
      <c:perspective val="30"/>
    </c:view3D>
    <c:plotArea>
      <c:layout>
        <c:manualLayout>
          <c:layoutTarget val="inner"/>
          <c:xMode val="edge"/>
          <c:yMode val="edge"/>
          <c:x val="1.6516516516516522E-2"/>
          <c:y val="0.15656311515748075"/>
          <c:w val="0.9669669669669656"/>
          <c:h val="0.7140727526246734"/>
        </c:manualLayout>
      </c:layout>
      <c:bar3DChart>
        <c:barDir val="col"/>
        <c:grouping val="standard"/>
        <c:ser>
          <c:idx val="0"/>
          <c:order val="0"/>
          <c:tx>
            <c:strRef>
              <c:f>Sheet1!$B$1</c:f>
              <c:strCache>
                <c:ptCount val="1"/>
                <c:pt idx="0">
                  <c:v>Bed Occupancy  Rate</c:v>
                </c:pt>
              </c:strCache>
            </c:strRef>
          </c:tx>
          <c:dLbls>
            <c:showVal val="1"/>
          </c:dLbls>
          <c:cat>
            <c:strRef>
              <c:f>Sheet1!$A$2:$A$6</c:f>
              <c:strCache>
                <c:ptCount val="5"/>
                <c:pt idx="0">
                  <c:v>Medical</c:v>
                </c:pt>
                <c:pt idx="1">
                  <c:v>Surgical</c:v>
                </c:pt>
                <c:pt idx="2">
                  <c:v>Ortho</c:v>
                </c:pt>
                <c:pt idx="3">
                  <c:v>Gynae</c:v>
                </c:pt>
                <c:pt idx="4">
                  <c:v>Total avarge</c:v>
                </c:pt>
              </c:strCache>
            </c:strRef>
          </c:cat>
          <c:val>
            <c:numRef>
              <c:f>Sheet1!$B$2:$B$6</c:f>
              <c:numCache>
                <c:formatCode>0.00%</c:formatCode>
                <c:ptCount val="5"/>
                <c:pt idx="0">
                  <c:v>0.33860000000000051</c:v>
                </c:pt>
                <c:pt idx="1">
                  <c:v>0.33710000000000051</c:v>
                </c:pt>
                <c:pt idx="2">
                  <c:v>0.36490000000000045</c:v>
                </c:pt>
                <c:pt idx="3">
                  <c:v>0.25820000000000004</c:v>
                </c:pt>
                <c:pt idx="4">
                  <c:v>0.37710000000000032</c:v>
                </c:pt>
              </c:numCache>
            </c:numRef>
          </c:val>
        </c:ser>
        <c:dLbls>
          <c:showVal val="1"/>
        </c:dLbls>
        <c:shape val="cylinder"/>
        <c:axId val="135324800"/>
        <c:axId val="135326336"/>
        <c:axId val="108084288"/>
      </c:bar3DChart>
      <c:catAx>
        <c:axId val="135324800"/>
        <c:scaling>
          <c:orientation val="minMax"/>
        </c:scaling>
        <c:axPos val="b"/>
        <c:majorTickMark val="none"/>
        <c:tickLblPos val="nextTo"/>
        <c:crossAx val="135326336"/>
        <c:crosses val="autoZero"/>
        <c:auto val="1"/>
        <c:lblAlgn val="ctr"/>
        <c:lblOffset val="100"/>
      </c:catAx>
      <c:valAx>
        <c:axId val="135326336"/>
        <c:scaling>
          <c:orientation val="minMax"/>
        </c:scaling>
        <c:delete val="1"/>
        <c:axPos val="l"/>
        <c:numFmt formatCode="0.00%" sourceLinked="1"/>
        <c:tickLblPos val="nextTo"/>
        <c:crossAx val="135324800"/>
        <c:crosses val="autoZero"/>
        <c:crossBetween val="between"/>
      </c:valAx>
      <c:serAx>
        <c:axId val="108084288"/>
        <c:scaling>
          <c:orientation val="minMax"/>
        </c:scaling>
        <c:delete val="1"/>
        <c:axPos val="b"/>
        <c:tickLblPos val="nextTo"/>
        <c:crossAx val="135326336"/>
        <c:crosses val="autoZero"/>
      </c:serAx>
    </c:plotArea>
    <c:plotVisOnly val="1"/>
  </c:chart>
  <c:txPr>
    <a:bodyPr/>
    <a:lstStyle/>
    <a:p>
      <a:pPr>
        <a:defRPr sz="1800"/>
      </a:pPr>
      <a:endParaRPr lang="en-US"/>
    </a:p>
  </c:txPr>
  <c:externalData r:id="rId1"/>
</c:chartSpace>
</file>

<file path=ppt/charts/chart28.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dirty="0" smtClean="0"/>
              <a:t>Monthly</a:t>
            </a:r>
            <a:r>
              <a:rPr lang="en-US" baseline="0" dirty="0" smtClean="0"/>
              <a:t> Hospital </a:t>
            </a:r>
            <a:r>
              <a:rPr lang="en-US" dirty="0" smtClean="0"/>
              <a:t>Bed Occupancy</a:t>
            </a:r>
            <a:endParaRPr lang="en-US" dirty="0"/>
          </a:p>
        </c:rich>
      </c:tx>
      <c:layout/>
    </c:title>
    <c:view3D>
      <c:perspective val="30"/>
    </c:view3D>
    <c:plotArea>
      <c:layout>
        <c:manualLayout>
          <c:layoutTarget val="inner"/>
          <c:xMode val="edge"/>
          <c:yMode val="edge"/>
          <c:x val="1.6666666666666687E-2"/>
          <c:y val="9.4700623359580224E-2"/>
          <c:w val="0.96666666666666667"/>
          <c:h val="0.62850598753280862"/>
        </c:manualLayout>
      </c:layout>
      <c:bar3DChart>
        <c:barDir val="col"/>
        <c:grouping val="standard"/>
        <c:ser>
          <c:idx val="0"/>
          <c:order val="0"/>
          <c:tx>
            <c:strRef>
              <c:f>Sheet1!$B$1</c:f>
              <c:strCache>
                <c:ptCount val="1"/>
                <c:pt idx="0">
                  <c:v>Medical</c:v>
                </c:pt>
              </c:strCache>
            </c:strRef>
          </c:tx>
          <c:dLbls>
            <c:showVal val="1"/>
          </c:dLbls>
          <c:cat>
            <c:strRef>
              <c:f>Sheet1!$A$2:$A$14</c:f>
              <c:strCache>
                <c:ptCount val="13"/>
                <c:pt idx="0">
                  <c:v>April</c:v>
                </c:pt>
                <c:pt idx="1">
                  <c:v>May</c:v>
                </c:pt>
                <c:pt idx="2">
                  <c:v>June</c:v>
                </c:pt>
                <c:pt idx="3">
                  <c:v>July</c:v>
                </c:pt>
                <c:pt idx="4">
                  <c:v>August</c:v>
                </c:pt>
                <c:pt idx="5">
                  <c:v>September</c:v>
                </c:pt>
                <c:pt idx="6">
                  <c:v>October</c:v>
                </c:pt>
                <c:pt idx="7">
                  <c:v>November</c:v>
                </c:pt>
                <c:pt idx="8">
                  <c:v>December</c:v>
                </c:pt>
                <c:pt idx="9">
                  <c:v>January</c:v>
                </c:pt>
                <c:pt idx="10">
                  <c:v>February</c:v>
                </c:pt>
                <c:pt idx="11">
                  <c:v>March</c:v>
                </c:pt>
                <c:pt idx="12">
                  <c:v>Avarge Total</c:v>
                </c:pt>
              </c:strCache>
            </c:strRef>
          </c:cat>
          <c:val>
            <c:numRef>
              <c:f>Sheet1!$B$2:$B$14</c:f>
              <c:numCache>
                <c:formatCode>0.00%</c:formatCode>
                <c:ptCount val="13"/>
                <c:pt idx="0">
                  <c:v>0.31900000000000051</c:v>
                </c:pt>
                <c:pt idx="1">
                  <c:v>0.37400000000000044</c:v>
                </c:pt>
                <c:pt idx="2">
                  <c:v>0.4516</c:v>
                </c:pt>
                <c:pt idx="3">
                  <c:v>0.38440000000000057</c:v>
                </c:pt>
                <c:pt idx="4">
                  <c:v>0.49690000000000051</c:v>
                </c:pt>
                <c:pt idx="5">
                  <c:v>0.31820000000000032</c:v>
                </c:pt>
                <c:pt idx="6">
                  <c:v>0.28770000000000001</c:v>
                </c:pt>
                <c:pt idx="7">
                  <c:v>0.2676</c:v>
                </c:pt>
                <c:pt idx="8">
                  <c:v>0.34960000000000002</c:v>
                </c:pt>
                <c:pt idx="9">
                  <c:v>0.42980000000000057</c:v>
                </c:pt>
                <c:pt idx="10">
                  <c:v>0.34520000000000001</c:v>
                </c:pt>
                <c:pt idx="11">
                  <c:v>0.42450000000000032</c:v>
                </c:pt>
                <c:pt idx="12">
                  <c:v>0.37710000000000032</c:v>
                </c:pt>
              </c:numCache>
            </c:numRef>
          </c:val>
        </c:ser>
        <c:dLbls>
          <c:showVal val="1"/>
        </c:dLbls>
        <c:shape val="cylinder"/>
        <c:axId val="135369088"/>
        <c:axId val="135370624"/>
        <c:axId val="135222592"/>
      </c:bar3DChart>
      <c:catAx>
        <c:axId val="135369088"/>
        <c:scaling>
          <c:orientation val="minMax"/>
        </c:scaling>
        <c:axPos val="b"/>
        <c:majorTickMark val="none"/>
        <c:tickLblPos val="nextTo"/>
        <c:crossAx val="135370624"/>
        <c:crosses val="autoZero"/>
        <c:auto val="1"/>
        <c:lblAlgn val="ctr"/>
        <c:lblOffset val="100"/>
      </c:catAx>
      <c:valAx>
        <c:axId val="135370624"/>
        <c:scaling>
          <c:orientation val="minMax"/>
        </c:scaling>
        <c:delete val="1"/>
        <c:axPos val="l"/>
        <c:numFmt formatCode="0.00%" sourceLinked="1"/>
        <c:tickLblPos val="nextTo"/>
        <c:crossAx val="135369088"/>
        <c:crosses val="autoZero"/>
        <c:crossBetween val="between"/>
      </c:valAx>
      <c:serAx>
        <c:axId val="135222592"/>
        <c:scaling>
          <c:orientation val="minMax"/>
        </c:scaling>
        <c:delete val="1"/>
        <c:axPos val="b"/>
        <c:tickLblPos val="nextTo"/>
        <c:crossAx val="135370624"/>
        <c:crosses val="autoZero"/>
      </c:serAx>
    </c:plotArea>
    <c:plotVisOnly val="1"/>
  </c:chart>
  <c:txPr>
    <a:bodyPr/>
    <a:lstStyle/>
    <a:p>
      <a:pPr>
        <a:defRPr sz="1800"/>
      </a:pPr>
      <a:endParaRPr lang="en-US"/>
    </a:p>
  </c:txPr>
  <c:externalData r:id="rId1"/>
</c:chartSpace>
</file>

<file path=ppt/charts/chart29.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perspective val="30"/>
    </c:view3D>
    <c:plotArea>
      <c:layout>
        <c:manualLayout>
          <c:layoutTarget val="inner"/>
          <c:xMode val="edge"/>
          <c:yMode val="edge"/>
          <c:x val="1.608187134502926E-2"/>
          <c:y val="3.1941920123249645E-2"/>
          <c:w val="0.96783625730994161"/>
          <c:h val="0.6918192329686349"/>
        </c:manualLayout>
      </c:layout>
      <c:bar3DChart>
        <c:barDir val="col"/>
        <c:grouping val="standard"/>
        <c:ser>
          <c:idx val="0"/>
          <c:order val="0"/>
          <c:tx>
            <c:strRef>
              <c:f>Sheet1!$B$1</c:f>
              <c:strCache>
                <c:ptCount val="1"/>
                <c:pt idx="0">
                  <c:v>Column1</c:v>
                </c:pt>
              </c:strCache>
            </c:strRef>
          </c:tx>
          <c:dLbls>
            <c:showVal val="1"/>
          </c:dLbls>
          <c:cat>
            <c:strRef>
              <c:f>Sheet1!$A$2:$A$9</c:f>
              <c:strCache>
                <c:ptCount val="8"/>
                <c:pt idx="0">
                  <c:v>August</c:v>
                </c:pt>
                <c:pt idx="1">
                  <c:v>September</c:v>
                </c:pt>
                <c:pt idx="2">
                  <c:v>October</c:v>
                </c:pt>
                <c:pt idx="3">
                  <c:v>November</c:v>
                </c:pt>
                <c:pt idx="4">
                  <c:v>December</c:v>
                </c:pt>
                <c:pt idx="5">
                  <c:v>January</c:v>
                </c:pt>
                <c:pt idx="6">
                  <c:v>February</c:v>
                </c:pt>
                <c:pt idx="7">
                  <c:v>March</c:v>
                </c:pt>
              </c:strCache>
            </c:strRef>
          </c:cat>
          <c:val>
            <c:numRef>
              <c:f>Sheet1!$B$2:$B$9</c:f>
              <c:numCache>
                <c:formatCode>General</c:formatCode>
                <c:ptCount val="8"/>
                <c:pt idx="0">
                  <c:v>458</c:v>
                </c:pt>
                <c:pt idx="1">
                  <c:v>895</c:v>
                </c:pt>
                <c:pt idx="2">
                  <c:v>1012</c:v>
                </c:pt>
                <c:pt idx="3">
                  <c:v>1883</c:v>
                </c:pt>
                <c:pt idx="4">
                  <c:v>2214</c:v>
                </c:pt>
                <c:pt idx="5">
                  <c:v>2462</c:v>
                </c:pt>
                <c:pt idx="6">
                  <c:v>2291</c:v>
                </c:pt>
                <c:pt idx="7">
                  <c:v>2991</c:v>
                </c:pt>
              </c:numCache>
            </c:numRef>
          </c:val>
        </c:ser>
        <c:dLbls>
          <c:showVal val="1"/>
        </c:dLbls>
        <c:shape val="cylinder"/>
        <c:axId val="135449984"/>
        <c:axId val="135451776"/>
        <c:axId val="135223936"/>
      </c:bar3DChart>
      <c:catAx>
        <c:axId val="135449984"/>
        <c:scaling>
          <c:orientation val="minMax"/>
        </c:scaling>
        <c:axPos val="b"/>
        <c:majorTickMark val="none"/>
        <c:tickLblPos val="nextTo"/>
        <c:crossAx val="135451776"/>
        <c:crosses val="autoZero"/>
        <c:auto val="1"/>
        <c:lblAlgn val="ctr"/>
        <c:lblOffset val="100"/>
      </c:catAx>
      <c:valAx>
        <c:axId val="135451776"/>
        <c:scaling>
          <c:orientation val="minMax"/>
        </c:scaling>
        <c:delete val="1"/>
        <c:axPos val="l"/>
        <c:numFmt formatCode="General" sourceLinked="1"/>
        <c:tickLblPos val="nextTo"/>
        <c:crossAx val="135449984"/>
        <c:crosses val="autoZero"/>
        <c:crossBetween val="between"/>
      </c:valAx>
      <c:serAx>
        <c:axId val="135223936"/>
        <c:scaling>
          <c:orientation val="minMax"/>
        </c:scaling>
        <c:delete val="1"/>
        <c:axPos val="b"/>
        <c:tickLblPos val="nextTo"/>
        <c:crossAx val="135451776"/>
        <c:crosses val="autoZero"/>
      </c:serAx>
    </c:plotArea>
    <c:plotVisOnly val="1"/>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56B51F-8E4B-44F8-9A29-ABCD22A23470}" type="datetimeFigureOut">
              <a:rPr lang="en-US" smtClean="0"/>
              <a:pPr/>
              <a:t>03/06/2018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3C3228-D624-4577-B7D8-1925783ACD3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13C3228-D624-4577-B7D8-1925783ACD36}"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F80AB5-8B90-416B-8001-15BC631967F5}" type="datetimeFigureOut">
              <a:rPr lang="en-US" smtClean="0"/>
              <a:pPr/>
              <a:t>03/06/2018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82E9B3-A6EC-471C-A82E-A8E9E108A98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F80AB5-8B90-416B-8001-15BC631967F5}" type="datetimeFigureOut">
              <a:rPr lang="en-US" smtClean="0"/>
              <a:pPr/>
              <a:t>03/06/2018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82E9B3-A6EC-471C-A82E-A8E9E108A98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knfh66@gmail.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wmf"/><Relationship Id="rId7" Type="http://schemas.openxmlformats.org/officeDocument/2006/relationships/image" Target="../media/image7.wmf"/><Relationship Id="rId2" Type="http://schemas.openxmlformats.org/officeDocument/2006/relationships/image" Target="../media/image2.wmf"/><Relationship Id="rId1" Type="http://schemas.openxmlformats.org/officeDocument/2006/relationships/slideLayout" Target="../slideLayouts/slideLayout2.xml"/><Relationship Id="rId6" Type="http://schemas.openxmlformats.org/officeDocument/2006/relationships/image" Target="../media/image6.wmf"/><Relationship Id="rId5" Type="http://schemas.openxmlformats.org/officeDocument/2006/relationships/image" Target="../media/image5.wmf"/><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4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0"/>
            <a:ext cx="8229600" cy="1200329"/>
          </a:xfrm>
          <a:prstGeom prst="rect">
            <a:avLst/>
          </a:prstGeom>
          <a:no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n-US" sz="4400" b="1" dirty="0" smtClean="0">
                <a:solidFill>
                  <a:srgbClr val="7030A0"/>
                </a:solidFill>
                <a:latin typeface="Adelon-Bold" pitchFamily="2" charset="0"/>
              </a:rPr>
              <a:t>Nepal Korea Friendship Hospital</a:t>
            </a:r>
            <a:r>
              <a:rPr lang="en-US" sz="4400" dirty="0" smtClean="0">
                <a:solidFill>
                  <a:srgbClr val="C00000"/>
                </a:solidFill>
              </a:rPr>
              <a:t/>
            </a:r>
            <a:br>
              <a:rPr lang="en-US" sz="4400" dirty="0" smtClean="0">
                <a:solidFill>
                  <a:srgbClr val="C00000"/>
                </a:solidFill>
              </a:rPr>
            </a:br>
            <a:r>
              <a:rPr lang="en-US" sz="2800" dirty="0" err="1" smtClean="0"/>
              <a:t>Madhyapur</a:t>
            </a:r>
            <a:r>
              <a:rPr lang="en-US" sz="2800" dirty="0" smtClean="0"/>
              <a:t> </a:t>
            </a:r>
            <a:r>
              <a:rPr lang="en-US" sz="2800" dirty="0" err="1" smtClean="0"/>
              <a:t>Thimi</a:t>
            </a:r>
            <a:r>
              <a:rPr lang="en-US" sz="2800" dirty="0" smtClean="0"/>
              <a:t>, </a:t>
            </a:r>
            <a:r>
              <a:rPr lang="en-US" sz="2800" dirty="0" err="1" smtClean="0"/>
              <a:t>Bhaktapur</a:t>
            </a:r>
            <a:endParaRPr lang="en-US" dirty="0"/>
          </a:p>
        </p:txBody>
      </p:sp>
      <p:sp>
        <p:nvSpPr>
          <p:cNvPr id="5" name="Rectangle 4"/>
          <p:cNvSpPr/>
          <p:nvPr/>
        </p:nvSpPr>
        <p:spPr>
          <a:xfrm>
            <a:off x="609600" y="1143001"/>
            <a:ext cx="8077200" cy="3046988"/>
          </a:xfrm>
          <a:prstGeom prst="rect">
            <a:avLst/>
          </a:prstGeom>
        </p:spPr>
        <p:txBody>
          <a:bodyPr wrap="square">
            <a:spAutoFit/>
          </a:bodyPr>
          <a:lstStyle/>
          <a:p>
            <a:pPr algn="ctr"/>
            <a:r>
              <a:rPr lang="en-US" sz="4800" dirty="0" smtClean="0">
                <a:latin typeface="CandyBits BT" pitchFamily="2" charset="0"/>
              </a:rPr>
              <a:t>Phone</a:t>
            </a:r>
            <a:r>
              <a:rPr lang="en-US" sz="4400" dirty="0" smtClean="0">
                <a:latin typeface="CandyBits BT" pitchFamily="2" charset="0"/>
              </a:rPr>
              <a:t> </a:t>
            </a:r>
            <a:r>
              <a:rPr lang="en-US" sz="4400" dirty="0" smtClean="0"/>
              <a:t>6633442</a:t>
            </a:r>
            <a:br>
              <a:rPr lang="en-US" sz="4400" dirty="0" smtClean="0"/>
            </a:br>
            <a:r>
              <a:rPr lang="en-US" sz="4800" dirty="0" smtClean="0">
                <a:solidFill>
                  <a:srgbClr val="00B0F0"/>
                </a:solidFill>
                <a:latin typeface="CandyBits BT" pitchFamily="2" charset="0"/>
              </a:rPr>
              <a:t>Email</a:t>
            </a:r>
            <a:r>
              <a:rPr lang="en-US" sz="4800" dirty="0" smtClean="0"/>
              <a:t>: </a:t>
            </a:r>
            <a:r>
              <a:rPr lang="en-US" sz="4400" dirty="0" smtClean="0">
                <a:hlinkClick r:id="rId2"/>
              </a:rPr>
              <a:t>knfh66@gmail.com</a:t>
            </a:r>
            <a:r>
              <a:rPr lang="en-US" sz="4400" dirty="0" smtClean="0"/>
              <a:t/>
            </a:r>
            <a:br>
              <a:rPr lang="en-US" sz="4400" dirty="0" smtClean="0"/>
            </a:br>
            <a:r>
              <a:rPr lang="en-US" sz="4800" dirty="0" smtClean="0">
                <a:solidFill>
                  <a:srgbClr val="0070C0"/>
                </a:solidFill>
                <a:latin typeface="CandyBits BT" pitchFamily="2" charset="0"/>
              </a:rPr>
              <a:t>Web</a:t>
            </a:r>
            <a:r>
              <a:rPr lang="en-US" sz="4800" dirty="0" smtClean="0"/>
              <a:t>: </a:t>
            </a:r>
            <a:r>
              <a:rPr lang="en-US" sz="4400" dirty="0" smtClean="0">
                <a:solidFill>
                  <a:srgbClr val="0070C0"/>
                </a:solidFill>
              </a:rPr>
              <a:t>www.knfh.org.np</a:t>
            </a:r>
            <a:r>
              <a:rPr lang="en-US" sz="4400" dirty="0" smtClean="0"/>
              <a:t/>
            </a:r>
            <a:br>
              <a:rPr lang="en-US" sz="4400" dirty="0" smtClean="0"/>
            </a:br>
            <a:r>
              <a:rPr lang="en-US" sz="4800" dirty="0" smtClean="0">
                <a:solidFill>
                  <a:srgbClr val="7030A0"/>
                </a:solidFill>
                <a:latin typeface="CandyBits BT" pitchFamily="2" charset="0"/>
              </a:rPr>
              <a:t>Face book</a:t>
            </a:r>
            <a:r>
              <a:rPr lang="en-US" sz="4800" dirty="0" smtClean="0">
                <a:latin typeface="CandyBits BT" pitchFamily="2" charset="0"/>
              </a:rPr>
              <a:t>: </a:t>
            </a:r>
            <a:r>
              <a:rPr lang="en-US" sz="4400" dirty="0" smtClean="0">
                <a:solidFill>
                  <a:srgbClr val="002060"/>
                </a:solidFill>
              </a:rPr>
              <a:t>Hospital </a:t>
            </a:r>
            <a:r>
              <a:rPr lang="en-US" sz="4400" dirty="0" err="1" smtClean="0">
                <a:solidFill>
                  <a:srgbClr val="002060"/>
                </a:solidFill>
              </a:rPr>
              <a:t>knfh</a:t>
            </a:r>
            <a:endParaRPr lang="en-US" sz="4400" dirty="0"/>
          </a:p>
        </p:txBody>
      </p:sp>
      <p:sp>
        <p:nvSpPr>
          <p:cNvPr id="6" name="Rectangle 5"/>
          <p:cNvSpPr/>
          <p:nvPr/>
        </p:nvSpPr>
        <p:spPr>
          <a:xfrm>
            <a:off x="533400" y="3505201"/>
            <a:ext cx="8077200" cy="313932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r>
              <a:rPr lang="en-US" dirty="0" smtClean="0"/>
              <a:t/>
            </a:r>
            <a:br>
              <a:rPr lang="en-US" dirty="0" smtClean="0"/>
            </a:br>
            <a:r>
              <a:rPr lang="en-US" sz="6600" dirty="0" smtClean="0">
                <a:solidFill>
                  <a:srgbClr val="7030A0"/>
                </a:solidFill>
                <a:latin typeface="AdLib BT" pitchFamily="82" charset="0"/>
              </a:rPr>
              <a:t>Annual Progress Report</a:t>
            </a:r>
            <a:r>
              <a:rPr lang="en-US" sz="4000" dirty="0" smtClean="0"/>
              <a:t/>
            </a:r>
            <a:br>
              <a:rPr lang="en-US" sz="4000" dirty="0" smtClean="0"/>
            </a:br>
            <a:r>
              <a:rPr lang="en-US" sz="4800" dirty="0" smtClean="0"/>
              <a:t>April 2017—Mar2018</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Users\admin\Desktop\DCIM\DCIM\100DICAM\100DICAM\DSC_0356.JPG"/>
          <p:cNvPicPr>
            <a:picLocks noChangeAspect="1" noChangeArrowheads="1"/>
          </p:cNvPicPr>
          <p:nvPr/>
        </p:nvPicPr>
        <p:blipFill>
          <a:blip r:embed="rId2" cstate="print"/>
          <a:srcRect/>
          <a:stretch>
            <a:fillRect/>
          </a:stretch>
        </p:blipFill>
        <p:spPr bwMode="auto">
          <a:xfrm>
            <a:off x="381000" y="533400"/>
            <a:ext cx="8458200" cy="5410200"/>
          </a:xfrm>
          <a:prstGeom prst="rect">
            <a:avLst/>
          </a:prstGeom>
          <a:noFill/>
          <a:ln w="9525">
            <a:noFill/>
            <a:miter lim="800000"/>
            <a:headEnd/>
            <a:tailEnd/>
          </a:ln>
          <a:effectLst>
            <a:outerShdw blurRad="76200" dir="13500000" sy="23000" kx="1200000" algn="br" rotWithShape="0">
              <a:prstClr val="black">
                <a:alpha val="20000"/>
              </a:prstClr>
            </a:outerShdw>
          </a:effectLst>
        </p:spPr>
      </p:pic>
      <p:sp>
        <p:nvSpPr>
          <p:cNvPr id="6" name="Rectangle 5"/>
          <p:cNvSpPr/>
          <p:nvPr/>
        </p:nvSpPr>
        <p:spPr>
          <a:xfrm rot="159114">
            <a:off x="1360846" y="1841590"/>
            <a:ext cx="52578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 name="TextBox 4"/>
          <p:cNvSpPr txBox="1"/>
          <p:nvPr/>
        </p:nvSpPr>
        <p:spPr>
          <a:xfrm rot="207234">
            <a:off x="1229628" y="1789071"/>
            <a:ext cx="5871184" cy="523220"/>
          </a:xfrm>
          <a:prstGeom prst="rect">
            <a:avLst/>
          </a:prstGeom>
          <a:noFill/>
        </p:spPr>
        <p:txBody>
          <a:bodyPr wrap="square" rtlCol="0">
            <a:spAutoFit/>
          </a:bodyPr>
          <a:lstStyle/>
          <a:p>
            <a:r>
              <a:rPr lang="en-US" sz="2800" b="1" dirty="0" smtClean="0"/>
              <a:t>NEPAL KOREA </a:t>
            </a:r>
            <a:r>
              <a:rPr lang="en-US" sz="2800" dirty="0" smtClean="0"/>
              <a:t>FRIENDSHIP</a:t>
            </a:r>
            <a:r>
              <a:rPr lang="en-US" sz="2800" b="1" dirty="0" smtClean="0"/>
              <a:t> HOSPITAL</a:t>
            </a:r>
            <a:endParaRPr lang="en-US" sz="28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flipV="1">
            <a:off x="0" y="3829707"/>
            <a:ext cx="15272845" cy="91965"/>
          </a:xfrm>
          <a:prstGeom prst="line">
            <a:avLst/>
          </a:prstGeom>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3048000" y="3581400"/>
            <a:ext cx="1554480" cy="1447800"/>
          </a:xfrm>
          <a:prstGeom prst="ellipse">
            <a:avLst/>
          </a:prstGeom>
          <a:solidFill>
            <a:schemeClr val="accent2">
              <a:lumMod val="40000"/>
              <a:lumOff val="60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endParaRPr lang="en-US" sz="2400"/>
          </a:p>
        </p:txBody>
      </p:sp>
      <p:cxnSp>
        <p:nvCxnSpPr>
          <p:cNvPr id="7" name="Straight Connector 6"/>
          <p:cNvCxnSpPr/>
          <p:nvPr/>
        </p:nvCxnSpPr>
        <p:spPr>
          <a:xfrm rot="5400000">
            <a:off x="2319338" y="5786440"/>
            <a:ext cx="1981200" cy="9525"/>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rot="5400000">
            <a:off x="3179445" y="5881689"/>
            <a:ext cx="2254571" cy="2190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flipH="1" flipV="1">
            <a:off x="3305009" y="2943391"/>
            <a:ext cx="720753" cy="1679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flipH="1" flipV="1">
            <a:off x="3867314" y="3099402"/>
            <a:ext cx="966294" cy="140905"/>
          </a:xfrm>
          <a:prstGeom prst="line">
            <a:avLst/>
          </a:prstGeom>
        </p:spPr>
        <p:style>
          <a:lnRef idx="1">
            <a:schemeClr val="accent1"/>
          </a:lnRef>
          <a:fillRef idx="0">
            <a:schemeClr val="accent1"/>
          </a:fillRef>
          <a:effectRef idx="0">
            <a:schemeClr val="accent1"/>
          </a:effectRef>
          <a:fontRef idx="minor">
            <a:schemeClr val="tx1"/>
          </a:fontRef>
        </p:style>
      </p:cxnSp>
      <p:sp>
        <p:nvSpPr>
          <p:cNvPr id="11" name="Freeform 10"/>
          <p:cNvSpPr/>
          <p:nvPr/>
        </p:nvSpPr>
        <p:spPr>
          <a:xfrm>
            <a:off x="3657600" y="1371600"/>
            <a:ext cx="3395608" cy="1447800"/>
          </a:xfrm>
          <a:custGeom>
            <a:avLst/>
            <a:gdLst>
              <a:gd name="connsiteX0" fmla="*/ 273050 w 5016500"/>
              <a:gd name="connsiteY0" fmla="*/ 1552575 h 1552575"/>
              <a:gd name="connsiteX1" fmla="*/ 273050 w 5016500"/>
              <a:gd name="connsiteY1" fmla="*/ 1162050 h 1552575"/>
              <a:gd name="connsiteX2" fmla="*/ 1911350 w 5016500"/>
              <a:gd name="connsiteY2" fmla="*/ 285750 h 1552575"/>
              <a:gd name="connsiteX3" fmla="*/ 2168525 w 5016500"/>
              <a:gd name="connsiteY3" fmla="*/ 123825 h 1552575"/>
              <a:gd name="connsiteX4" fmla="*/ 4597400 w 5016500"/>
              <a:gd name="connsiteY4" fmla="*/ 28575 h 1552575"/>
              <a:gd name="connsiteX5" fmla="*/ 4683125 w 5016500"/>
              <a:gd name="connsiteY5" fmla="*/ 19050 h 1552575"/>
              <a:gd name="connsiteX6" fmla="*/ 4740275 w 5016500"/>
              <a:gd name="connsiteY6" fmla="*/ 0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16500" h="1552575">
                <a:moveTo>
                  <a:pt x="273050" y="1552575"/>
                </a:moveTo>
                <a:cubicBezTo>
                  <a:pt x="136525" y="1462881"/>
                  <a:pt x="0" y="1373187"/>
                  <a:pt x="273050" y="1162050"/>
                </a:cubicBezTo>
                <a:cubicBezTo>
                  <a:pt x="546100" y="950913"/>
                  <a:pt x="1595438" y="458787"/>
                  <a:pt x="1911350" y="285750"/>
                </a:cubicBezTo>
                <a:cubicBezTo>
                  <a:pt x="2227262" y="112713"/>
                  <a:pt x="1720850" y="166687"/>
                  <a:pt x="2168525" y="123825"/>
                </a:cubicBezTo>
                <a:cubicBezTo>
                  <a:pt x="2616200" y="80963"/>
                  <a:pt x="4178300" y="46037"/>
                  <a:pt x="4597400" y="28575"/>
                </a:cubicBezTo>
                <a:cubicBezTo>
                  <a:pt x="5016500" y="11113"/>
                  <a:pt x="4659313" y="23812"/>
                  <a:pt x="4683125" y="19050"/>
                </a:cubicBezTo>
                <a:cubicBezTo>
                  <a:pt x="4706937" y="14288"/>
                  <a:pt x="4723606" y="7144"/>
                  <a:pt x="4740275"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lang="en-US" sz="1100"/>
          </a:p>
        </p:txBody>
      </p:sp>
      <p:sp>
        <p:nvSpPr>
          <p:cNvPr id="12" name="Freeform 11"/>
          <p:cNvSpPr/>
          <p:nvPr/>
        </p:nvSpPr>
        <p:spPr>
          <a:xfrm>
            <a:off x="4414345" y="1958209"/>
            <a:ext cx="2675540" cy="774482"/>
          </a:xfrm>
          <a:custGeom>
            <a:avLst/>
            <a:gdLst>
              <a:gd name="connsiteX0" fmla="*/ 0 w 4064000"/>
              <a:gd name="connsiteY0" fmla="*/ 762000 h 762000"/>
              <a:gd name="connsiteX1" fmla="*/ 885825 w 4064000"/>
              <a:gd name="connsiteY1" fmla="*/ 171450 h 762000"/>
              <a:gd name="connsiteX2" fmla="*/ 3609975 w 4064000"/>
              <a:gd name="connsiteY2" fmla="*/ 38100 h 762000"/>
              <a:gd name="connsiteX3" fmla="*/ 3609975 w 4064000"/>
              <a:gd name="connsiteY3" fmla="*/ 19050 h 762000"/>
              <a:gd name="connsiteX4" fmla="*/ 3714750 w 4064000"/>
              <a:gd name="connsiteY4" fmla="*/ 0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64000" h="762000">
                <a:moveTo>
                  <a:pt x="0" y="762000"/>
                </a:moveTo>
                <a:cubicBezTo>
                  <a:pt x="142081" y="527050"/>
                  <a:pt x="284163" y="292100"/>
                  <a:pt x="885825" y="171450"/>
                </a:cubicBezTo>
                <a:cubicBezTo>
                  <a:pt x="1487487" y="50800"/>
                  <a:pt x="3155950" y="63500"/>
                  <a:pt x="3609975" y="38100"/>
                </a:cubicBezTo>
                <a:cubicBezTo>
                  <a:pt x="4064000" y="12700"/>
                  <a:pt x="3592513" y="25400"/>
                  <a:pt x="3609975" y="19050"/>
                </a:cubicBezTo>
                <a:cubicBezTo>
                  <a:pt x="3627437" y="12700"/>
                  <a:pt x="3714750" y="0"/>
                  <a:pt x="3714750"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endParaRPr lang="en-US" sz="1100"/>
          </a:p>
        </p:txBody>
      </p:sp>
      <p:pic>
        <p:nvPicPr>
          <p:cNvPr id="13" name="Picture 12" descr="C:\Program Files\Microsoft Office\MEDIA\CAGCAT10\j0195534.wmf"/>
          <p:cNvPicPr>
            <a:picLocks noChangeAspect="1" noChangeArrowheads="1"/>
          </p:cNvPicPr>
          <p:nvPr/>
        </p:nvPicPr>
        <p:blipFill>
          <a:blip r:embed="rId2" cstate="print"/>
          <a:srcRect/>
          <a:stretch>
            <a:fillRect/>
          </a:stretch>
        </p:blipFill>
        <p:spPr bwMode="auto">
          <a:xfrm>
            <a:off x="7105649" y="976670"/>
            <a:ext cx="647701" cy="661630"/>
          </a:xfrm>
          <a:prstGeom prst="rect">
            <a:avLst/>
          </a:prstGeom>
          <a:noFill/>
        </p:spPr>
      </p:pic>
      <p:sp>
        <p:nvSpPr>
          <p:cNvPr id="14" name="TextBox 31"/>
          <p:cNvSpPr txBox="1"/>
          <p:nvPr/>
        </p:nvSpPr>
        <p:spPr>
          <a:xfrm>
            <a:off x="1752601" y="4191000"/>
            <a:ext cx="1190296" cy="31531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dirty="0" err="1">
                <a:latin typeface="+mn-lt"/>
              </a:rPr>
              <a:t>Gathhaghar</a:t>
            </a:r>
            <a:endParaRPr lang="en-US" sz="1400" dirty="0">
              <a:latin typeface="+mn-lt"/>
            </a:endParaRPr>
          </a:p>
        </p:txBody>
      </p:sp>
      <p:sp>
        <p:nvSpPr>
          <p:cNvPr id="15" name="Left Arrow 14"/>
          <p:cNvSpPr/>
          <p:nvPr/>
        </p:nvSpPr>
        <p:spPr>
          <a:xfrm>
            <a:off x="838200" y="3962400"/>
            <a:ext cx="981075" cy="742950"/>
          </a:xfrm>
          <a:prstGeom prst="leftArrow">
            <a:avLst>
              <a:gd name="adj1" fmla="val 83333"/>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16" name="Right Arrow 15"/>
          <p:cNvSpPr/>
          <p:nvPr/>
        </p:nvSpPr>
        <p:spPr>
          <a:xfrm>
            <a:off x="4724400" y="3981450"/>
            <a:ext cx="1000125" cy="676275"/>
          </a:xfrm>
          <a:prstGeom prst="rightArrow">
            <a:avLst>
              <a:gd name="adj1" fmla="val 7253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17" name="TextBox 39"/>
          <p:cNvSpPr txBox="1"/>
          <p:nvPr/>
        </p:nvSpPr>
        <p:spPr>
          <a:xfrm>
            <a:off x="5867400" y="4219576"/>
            <a:ext cx="1171575" cy="36195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50" dirty="0" err="1">
                <a:latin typeface="+mn-lt"/>
              </a:rPr>
              <a:t>Thimi</a:t>
            </a:r>
            <a:r>
              <a:rPr lang="en-US" sz="1050" dirty="0">
                <a:latin typeface="+mn-lt"/>
              </a:rPr>
              <a:t> chook</a:t>
            </a:r>
          </a:p>
        </p:txBody>
      </p:sp>
      <p:sp>
        <p:nvSpPr>
          <p:cNvPr id="18" name="TextBox 40"/>
          <p:cNvSpPr txBox="1"/>
          <p:nvPr/>
        </p:nvSpPr>
        <p:spPr>
          <a:xfrm rot="5400000">
            <a:off x="3111882" y="5698085"/>
            <a:ext cx="1726323" cy="409575"/>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50" dirty="0">
                <a:latin typeface="+mn-lt"/>
              </a:rPr>
              <a:t>Way</a:t>
            </a:r>
            <a:r>
              <a:rPr lang="en-US" sz="1050" baseline="0" dirty="0">
                <a:latin typeface="+mn-lt"/>
              </a:rPr>
              <a:t> to </a:t>
            </a:r>
            <a:r>
              <a:rPr lang="en-US" sz="1050" baseline="0" dirty="0" err="1">
                <a:latin typeface="+mn-lt"/>
              </a:rPr>
              <a:t>Balkot</a:t>
            </a:r>
            <a:endParaRPr lang="en-US" sz="1050" dirty="0">
              <a:latin typeface="+mn-lt"/>
            </a:endParaRPr>
          </a:p>
        </p:txBody>
      </p:sp>
      <p:sp>
        <p:nvSpPr>
          <p:cNvPr id="19" name="Down Arrow 18"/>
          <p:cNvSpPr/>
          <p:nvPr/>
        </p:nvSpPr>
        <p:spPr>
          <a:xfrm>
            <a:off x="3276600" y="5029200"/>
            <a:ext cx="649014" cy="1266825"/>
          </a:xfrm>
          <a:prstGeom prst="downArrow">
            <a:avLst>
              <a:gd name="adj1" fmla="val 70588"/>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20" name="TextBox 44"/>
          <p:cNvSpPr txBox="1"/>
          <p:nvPr/>
        </p:nvSpPr>
        <p:spPr>
          <a:xfrm>
            <a:off x="6486525" y="1619250"/>
            <a:ext cx="1457325" cy="323850"/>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50">
                <a:latin typeface="+mn-lt"/>
              </a:rPr>
              <a:t>Siddhi</a:t>
            </a:r>
            <a:r>
              <a:rPr lang="en-US" sz="1050" baseline="0">
                <a:latin typeface="+mn-lt"/>
              </a:rPr>
              <a:t>kali Temple</a:t>
            </a:r>
            <a:endParaRPr lang="en-US" sz="1050">
              <a:latin typeface="+mn-lt"/>
            </a:endParaRPr>
          </a:p>
        </p:txBody>
      </p:sp>
      <p:pic>
        <p:nvPicPr>
          <p:cNvPr id="21" name="Picture 20" descr="C:\Program Files\Microsoft Office\MEDIA\CAGCAT10\j0195812.wmf"/>
          <p:cNvPicPr>
            <a:picLocks noChangeAspect="1" noChangeArrowheads="1"/>
          </p:cNvPicPr>
          <p:nvPr/>
        </p:nvPicPr>
        <p:blipFill>
          <a:blip r:embed="rId3" cstate="print"/>
          <a:srcRect/>
          <a:stretch>
            <a:fillRect/>
          </a:stretch>
        </p:blipFill>
        <p:spPr bwMode="auto">
          <a:xfrm>
            <a:off x="4680061" y="2299466"/>
            <a:ext cx="501539" cy="519934"/>
          </a:xfrm>
          <a:prstGeom prst="rect">
            <a:avLst/>
          </a:prstGeom>
          <a:noFill/>
        </p:spPr>
      </p:pic>
      <p:sp>
        <p:nvSpPr>
          <p:cNvPr id="22" name="TextBox 46"/>
          <p:cNvSpPr txBox="1"/>
          <p:nvPr/>
        </p:nvSpPr>
        <p:spPr>
          <a:xfrm>
            <a:off x="4572001" y="2743201"/>
            <a:ext cx="609600" cy="30480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400" dirty="0">
                <a:latin typeface="+mn-lt"/>
              </a:rPr>
              <a:t>N.T.A.</a:t>
            </a:r>
          </a:p>
        </p:txBody>
      </p:sp>
      <p:sp>
        <p:nvSpPr>
          <p:cNvPr id="23" name="TextBox 30"/>
          <p:cNvSpPr txBox="1"/>
          <p:nvPr/>
        </p:nvSpPr>
        <p:spPr>
          <a:xfrm>
            <a:off x="3124200" y="3810000"/>
            <a:ext cx="1320362" cy="76200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ctr"/>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en-US" sz="1400" dirty="0">
                <a:latin typeface="+mn-lt"/>
              </a:rPr>
              <a:t>Char </a:t>
            </a:r>
            <a:r>
              <a:rPr lang="en-US" sz="1400" dirty="0" err="1">
                <a:latin typeface="+mn-lt"/>
              </a:rPr>
              <a:t>dobato</a:t>
            </a:r>
            <a:endParaRPr lang="en-US" sz="1400" dirty="0">
              <a:latin typeface="+mn-lt"/>
            </a:endParaRPr>
          </a:p>
        </p:txBody>
      </p:sp>
      <p:sp>
        <p:nvSpPr>
          <p:cNvPr id="24" name="Bent Arrow 23"/>
          <p:cNvSpPr/>
          <p:nvPr/>
        </p:nvSpPr>
        <p:spPr>
          <a:xfrm>
            <a:off x="4226144" y="1752600"/>
            <a:ext cx="803056" cy="815210"/>
          </a:xfrm>
          <a:prstGeom prst="bentArrow">
            <a:avLst>
              <a:gd name="adj1" fmla="val 25000"/>
              <a:gd name="adj2" fmla="val 25000"/>
              <a:gd name="adj3" fmla="val 17537"/>
              <a:gd name="adj4" fmla="val 7535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solidFill>
                <a:schemeClr val="tx1"/>
              </a:solidFill>
            </a:endParaRPr>
          </a:p>
        </p:txBody>
      </p:sp>
      <p:cxnSp>
        <p:nvCxnSpPr>
          <p:cNvPr id="25" name="Straight Connector 24"/>
          <p:cNvCxnSpPr/>
          <p:nvPr/>
        </p:nvCxnSpPr>
        <p:spPr>
          <a:xfrm>
            <a:off x="7657579" y="3972487"/>
            <a:ext cx="133874" cy="8963"/>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0" y="4744107"/>
            <a:ext cx="27393532" cy="66677"/>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Picture 26" descr="Image0292"/>
          <p:cNvPicPr>
            <a:picLocks noChangeAspect="1" noChangeArrowheads="1"/>
          </p:cNvPicPr>
          <p:nvPr/>
        </p:nvPicPr>
        <p:blipFill>
          <a:blip r:embed="rId4" cstate="print"/>
          <a:srcRect/>
          <a:stretch>
            <a:fillRect/>
          </a:stretch>
        </p:blipFill>
        <p:spPr bwMode="auto">
          <a:xfrm rot="244045">
            <a:off x="4514491" y="213373"/>
            <a:ext cx="2469881" cy="1392595"/>
          </a:xfrm>
          <a:prstGeom prst="rect">
            <a:avLst/>
          </a:prstGeom>
          <a:noFill/>
          <a:ln w="9525" algn="in">
            <a:noFill/>
            <a:miter lim="800000"/>
            <a:headEnd/>
            <a:tailEnd/>
          </a:ln>
          <a:effectLst/>
        </p:spPr>
      </p:pic>
      <p:cxnSp>
        <p:nvCxnSpPr>
          <p:cNvPr id="28" name="Straight Connector 27"/>
          <p:cNvCxnSpPr/>
          <p:nvPr/>
        </p:nvCxnSpPr>
        <p:spPr>
          <a:xfrm rot="5400000">
            <a:off x="6567488" y="3367087"/>
            <a:ext cx="113347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5400000">
            <a:off x="6577013" y="3376613"/>
            <a:ext cx="113347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5400000">
            <a:off x="7177088" y="3319463"/>
            <a:ext cx="1228725"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6276975" y="5705475"/>
            <a:ext cx="1752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6853238" y="5643562"/>
            <a:ext cx="1857375" cy="1588"/>
          </a:xfrm>
          <a:prstGeom prst="line">
            <a:avLst/>
          </a:prstGeom>
        </p:spPr>
        <p:style>
          <a:lnRef idx="1">
            <a:schemeClr val="accent1"/>
          </a:lnRef>
          <a:fillRef idx="0">
            <a:schemeClr val="accent1"/>
          </a:fillRef>
          <a:effectRef idx="0">
            <a:schemeClr val="accent1"/>
          </a:effectRef>
          <a:fontRef idx="minor">
            <a:schemeClr val="tx1"/>
          </a:fontRef>
        </p:style>
      </p:cxnSp>
      <p:pic>
        <p:nvPicPr>
          <p:cNvPr id="33" name="Picture 32" descr="C:\Program Files\Microsoft Office\MEDIA\CAGCAT10\j0186002.wmf"/>
          <p:cNvPicPr>
            <a:picLocks noChangeAspect="1" noChangeArrowheads="1"/>
          </p:cNvPicPr>
          <p:nvPr/>
        </p:nvPicPr>
        <p:blipFill>
          <a:blip r:embed="rId5" cstate="print"/>
          <a:srcRect/>
          <a:stretch>
            <a:fillRect/>
          </a:stretch>
        </p:blipFill>
        <p:spPr bwMode="auto">
          <a:xfrm rot="292021">
            <a:off x="4359889" y="3382384"/>
            <a:ext cx="715162" cy="419100"/>
          </a:xfrm>
          <a:prstGeom prst="rect">
            <a:avLst/>
          </a:prstGeom>
          <a:noFill/>
        </p:spPr>
      </p:pic>
      <p:pic>
        <p:nvPicPr>
          <p:cNvPr id="34" name="Picture 33" descr="C:\Program Files\Microsoft Office\MEDIA\CAGCAT10\j0235319.wmf"/>
          <p:cNvPicPr>
            <a:picLocks noChangeAspect="1" noChangeArrowheads="1"/>
          </p:cNvPicPr>
          <p:nvPr/>
        </p:nvPicPr>
        <p:blipFill>
          <a:blip r:embed="rId6" cstate="print"/>
          <a:srcRect/>
          <a:stretch>
            <a:fillRect/>
          </a:stretch>
        </p:blipFill>
        <p:spPr bwMode="auto">
          <a:xfrm>
            <a:off x="4419600" y="3505200"/>
            <a:ext cx="373021" cy="381000"/>
          </a:xfrm>
          <a:prstGeom prst="rect">
            <a:avLst/>
          </a:prstGeom>
          <a:noFill/>
        </p:spPr>
      </p:pic>
      <p:sp>
        <p:nvSpPr>
          <p:cNvPr id="35" name="TextBox 41"/>
          <p:cNvSpPr txBox="1"/>
          <p:nvPr/>
        </p:nvSpPr>
        <p:spPr>
          <a:xfrm>
            <a:off x="4876800" y="3505200"/>
            <a:ext cx="590550" cy="28575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100" dirty="0">
                <a:latin typeface="+mn-lt"/>
              </a:rPr>
              <a:t>N.T.C.</a:t>
            </a:r>
          </a:p>
        </p:txBody>
      </p:sp>
      <p:pic>
        <p:nvPicPr>
          <p:cNvPr id="36" name="Picture 35" descr="C:\Program Files\Microsoft Office\MEDIA\CAGCAT10\j0300912.wmf"/>
          <p:cNvPicPr>
            <a:picLocks noChangeAspect="1" noChangeArrowheads="1"/>
          </p:cNvPicPr>
          <p:nvPr/>
        </p:nvPicPr>
        <p:blipFill>
          <a:blip r:embed="rId7" cstate="print"/>
          <a:srcRect/>
          <a:stretch>
            <a:fillRect/>
          </a:stretch>
        </p:blipFill>
        <p:spPr bwMode="auto">
          <a:xfrm>
            <a:off x="7074043" y="3829051"/>
            <a:ext cx="869808" cy="828674"/>
          </a:xfrm>
          <a:prstGeom prst="rect">
            <a:avLst/>
          </a:prstGeom>
          <a:noFill/>
        </p:spPr>
      </p:pic>
      <p:sp>
        <p:nvSpPr>
          <p:cNvPr id="37" name="TextBox 45"/>
          <p:cNvSpPr txBox="1"/>
          <p:nvPr/>
        </p:nvSpPr>
        <p:spPr>
          <a:xfrm rot="5400000">
            <a:off x="6769483" y="5352888"/>
            <a:ext cx="1190625" cy="260789"/>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50">
                <a:latin typeface="+mn-lt"/>
              </a:rPr>
              <a:t>Way to Dadhikot</a:t>
            </a:r>
          </a:p>
        </p:txBody>
      </p:sp>
      <p:sp>
        <p:nvSpPr>
          <p:cNvPr id="38" name="Up Arrow 37"/>
          <p:cNvSpPr/>
          <p:nvPr/>
        </p:nvSpPr>
        <p:spPr>
          <a:xfrm rot="10800000">
            <a:off x="7477125" y="4886322"/>
            <a:ext cx="361950" cy="11906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39" name="TextBox 48"/>
          <p:cNvSpPr txBox="1"/>
          <p:nvPr/>
        </p:nvSpPr>
        <p:spPr>
          <a:xfrm rot="16200000">
            <a:off x="7038978" y="3124201"/>
            <a:ext cx="857249" cy="66674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1050">
                <a:latin typeface="+mn-lt"/>
              </a:rPr>
              <a:t>Thimi</a:t>
            </a:r>
            <a:endParaRPr lang="en-US" sz="2400">
              <a:latin typeface="Preeti" pitchFamily="2" charset="0"/>
            </a:endParaRPr>
          </a:p>
        </p:txBody>
      </p:sp>
      <p:sp>
        <p:nvSpPr>
          <p:cNvPr id="40" name="Up Arrow 39"/>
          <p:cNvSpPr/>
          <p:nvPr/>
        </p:nvSpPr>
        <p:spPr>
          <a:xfrm>
            <a:off x="7330966" y="2745828"/>
            <a:ext cx="600075" cy="10842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41" name="TextBox 52"/>
          <p:cNvSpPr txBox="1"/>
          <p:nvPr/>
        </p:nvSpPr>
        <p:spPr>
          <a:xfrm>
            <a:off x="6569" y="170792"/>
            <a:ext cx="433552" cy="43355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en-US" sz="2400" dirty="0" smtClean="0">
                <a:latin typeface="Playbill" pitchFamily="82" charset="0"/>
              </a:rPr>
              <a:t>N</a:t>
            </a:r>
            <a:endParaRPr lang="en-US" sz="2400" dirty="0">
              <a:latin typeface="Playbill" pitchFamily="82" charset="0"/>
            </a:endParaRPr>
          </a:p>
        </p:txBody>
      </p:sp>
      <p:sp>
        <p:nvSpPr>
          <p:cNvPr id="42" name="Up Arrow 41"/>
          <p:cNvSpPr/>
          <p:nvPr/>
        </p:nvSpPr>
        <p:spPr>
          <a:xfrm>
            <a:off x="152400" y="609600"/>
            <a:ext cx="151086" cy="834259"/>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43" name="Right Arrow 42"/>
          <p:cNvSpPr/>
          <p:nvPr/>
        </p:nvSpPr>
        <p:spPr>
          <a:xfrm>
            <a:off x="7924800" y="3962400"/>
            <a:ext cx="1219200" cy="676275"/>
          </a:xfrm>
          <a:prstGeom prst="rightArrow">
            <a:avLst>
              <a:gd name="adj1" fmla="val 72535"/>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100"/>
          </a:p>
        </p:txBody>
      </p:sp>
      <p:sp>
        <p:nvSpPr>
          <p:cNvPr id="44" name="TextBox 43"/>
          <p:cNvSpPr txBox="1"/>
          <p:nvPr/>
        </p:nvSpPr>
        <p:spPr>
          <a:xfrm>
            <a:off x="7848600" y="4114800"/>
            <a:ext cx="1295400" cy="369332"/>
          </a:xfrm>
          <a:prstGeom prst="rect">
            <a:avLst/>
          </a:prstGeom>
          <a:noFill/>
        </p:spPr>
        <p:txBody>
          <a:bodyPr wrap="square" rtlCol="0">
            <a:spAutoFit/>
          </a:bodyPr>
          <a:lstStyle/>
          <a:p>
            <a:r>
              <a:rPr lang="en-US" dirty="0" smtClean="0"/>
              <a:t>Bhaktapur</a:t>
            </a:r>
            <a:endParaRPr lang="en-US" dirty="0"/>
          </a:p>
        </p:txBody>
      </p:sp>
      <p:cxnSp>
        <p:nvCxnSpPr>
          <p:cNvPr id="46" name="Straight Connector 45"/>
          <p:cNvCxnSpPr/>
          <p:nvPr/>
        </p:nvCxnSpPr>
        <p:spPr>
          <a:xfrm rot="5400000">
            <a:off x="5105400" y="1600200"/>
            <a:ext cx="228600" cy="2286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400800"/>
          </a:xfrm>
        </p:spPr>
        <p:txBody>
          <a:bodyPr>
            <a:normAutofit/>
          </a:bodyPr>
          <a:lstStyle/>
          <a:p>
            <a:pPr algn="just">
              <a:buNone/>
            </a:pPr>
            <a:r>
              <a:rPr lang="en-US" dirty="0" smtClean="0"/>
              <a:t>		</a:t>
            </a:r>
          </a:p>
          <a:p>
            <a:pPr algn="just">
              <a:buNone/>
            </a:pPr>
            <a:r>
              <a:rPr lang="en-US" dirty="0"/>
              <a:t>	</a:t>
            </a:r>
            <a:r>
              <a:rPr lang="en-US" dirty="0" smtClean="0"/>
              <a:t>	</a:t>
            </a:r>
            <a:endParaRPr lang="en-US" sz="2000" dirty="0"/>
          </a:p>
        </p:txBody>
      </p:sp>
      <p:sp>
        <p:nvSpPr>
          <p:cNvPr id="4" name="Title 1"/>
          <p:cNvSpPr txBox="1">
            <a:spLocks/>
          </p:cNvSpPr>
          <p:nvPr/>
        </p:nvSpPr>
        <p:spPr>
          <a:xfrm>
            <a:off x="228600" y="148345"/>
            <a:ext cx="8229600" cy="1299455"/>
          </a:xfrm>
          <a:prstGeom prst="rect">
            <a:avLst/>
          </a:prstGeom>
        </p:spPr>
        <p:txBody>
          <a:bodyPr vert="horz" lIns="91440" tIns="45720" rIns="91440" bIns="45720" rtlCol="0" anchor="ctr">
            <a:normAutofit fontScale="85000" lnSpcReduction="20000"/>
          </a:bodyPr>
          <a:lstStyle/>
          <a:p>
            <a:pPr lvl="0" algn="ctr">
              <a:spcBef>
                <a:spcPct val="0"/>
              </a:spcBef>
              <a:defRPr/>
            </a:pPr>
            <a:r>
              <a:rPr kumimoji="0" lang="en-US" sz="33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Nepal </a:t>
            </a:r>
            <a:r>
              <a:rPr lang="en-US" sz="3300" b="1" dirty="0" smtClean="0">
                <a:latin typeface="Times New Roman" pitchFamily="18" charset="0"/>
                <a:cs typeface="Times New Roman" pitchFamily="18" charset="0"/>
              </a:rPr>
              <a:t>Korea </a:t>
            </a:r>
            <a:r>
              <a:rPr kumimoji="0" lang="en-US" sz="33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Friendship Hospital</a:t>
            </a:r>
            <a:r>
              <a:rPr kumimoji="0" lang="en-US" sz="33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en-US" sz="33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en-US" sz="2000" b="1"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Madhyapur</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t>
            </a:r>
            <a:r>
              <a:rPr kumimoji="0" lang="en-US" sz="2000" b="1" i="0" u="none" strike="noStrike" kern="1200" cap="none" spc="0" normalizeH="0" baseline="0" noProof="0" dirty="0" err="1" smtClean="0">
                <a:ln>
                  <a:noFill/>
                </a:ln>
                <a:solidFill>
                  <a:schemeClr val="tx1"/>
                </a:solidFill>
                <a:effectLst/>
                <a:uLnTx/>
                <a:uFillTx/>
                <a:latin typeface="Times New Roman" pitchFamily="18" charset="0"/>
                <a:ea typeface="+mj-ea"/>
                <a:cs typeface="Times New Roman" pitchFamily="18" charset="0"/>
              </a:rPr>
              <a:t>Thimi</a:t>
            </a: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Bhaktapur</a:t>
            </a:r>
            <a: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
            </a:r>
            <a:br>
              <a:rPr kumimoji="0" lang="en-US" sz="2000" b="0"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br>
            <a:r>
              <a:rPr kumimoji="0" lang="en-US" sz="2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(Brief Information</a:t>
            </a:r>
            <a:r>
              <a:rPr kumimoji="0" lang="en-US" sz="4400" b="0" i="0" u="none" strike="noStrike" kern="1200" cap="none" spc="0" normalizeH="0" baseline="0" noProof="0" dirty="0" smtClean="0">
                <a:ln>
                  <a:noFill/>
                </a:ln>
                <a:solidFill>
                  <a:schemeClr val="tx1"/>
                </a:solidFill>
                <a:effectLst/>
                <a:uLnTx/>
                <a:uFillTx/>
                <a:latin typeface="+mj-lt"/>
                <a:ea typeface="+mj-ea"/>
                <a:cs typeface="+mj-cs"/>
              </a:rPr>
              <a:t/>
            </a:r>
            <a:br>
              <a:rPr kumimoji="0" lang="en-US" sz="4400" b="0" i="0" u="none" strike="noStrike" kern="1200" cap="none" spc="0" normalizeH="0" baseline="0" noProof="0" dirty="0" smtClean="0">
                <a:ln>
                  <a:noFill/>
                </a:ln>
                <a:solidFill>
                  <a:schemeClr val="tx1"/>
                </a:solidFill>
                <a:effectLst/>
                <a:uLnTx/>
                <a:uFillTx/>
                <a:latin typeface="+mj-lt"/>
                <a:ea typeface="+mj-ea"/>
                <a:cs typeface="+mj-cs"/>
              </a:rPr>
            </a:br>
            <a:endParaRPr kumimoji="0" lang="en-US" sz="44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Rectangle 4"/>
          <p:cNvSpPr/>
          <p:nvPr/>
        </p:nvSpPr>
        <p:spPr>
          <a:xfrm>
            <a:off x="381000" y="1066800"/>
            <a:ext cx="8458200" cy="5016758"/>
          </a:xfrm>
          <a:prstGeom prst="rect">
            <a:avLst/>
          </a:prstGeom>
        </p:spPr>
        <p:txBody>
          <a:bodyPr wrap="square">
            <a:spAutoFit/>
          </a:bodyPr>
          <a:lstStyle/>
          <a:p>
            <a:pPr algn="ctr"/>
            <a:r>
              <a:rPr lang="en-US" sz="2000" b="1" dirty="0" smtClean="0">
                <a:latin typeface="Times New Roman" pitchFamily="18" charset="0"/>
                <a:cs typeface="Times New Roman" pitchFamily="18" charset="0"/>
              </a:rPr>
              <a:t>Background of the Hospital:-</a:t>
            </a:r>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Nepal</a:t>
            </a:r>
            <a:r>
              <a:rPr lang="en-US" sz="2000" b="1"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Korea Friendship Hospital was established in 1999 in the name of Kyung </a:t>
            </a:r>
            <a:r>
              <a:rPr lang="en-US" sz="2000" dirty="0" err="1" smtClean="0">
                <a:latin typeface="Times New Roman" pitchFamily="18" charset="0"/>
                <a:cs typeface="Times New Roman" pitchFamily="18" charset="0"/>
              </a:rPr>
              <a:t>Hee</a:t>
            </a:r>
            <a:r>
              <a:rPr lang="en-US" sz="2000" dirty="0" smtClean="0">
                <a:latin typeface="Times New Roman" pitchFamily="18" charset="0"/>
                <a:cs typeface="Times New Roman" pitchFamily="18" charset="0"/>
              </a:rPr>
              <a:t> Nepal Health Centre with the purpose of providing various health Services especially to the people of </a:t>
            </a:r>
            <a:r>
              <a:rPr lang="en-US" sz="2000" dirty="0" err="1" smtClean="0">
                <a:latin typeface="Times New Roman" pitchFamily="18" charset="0"/>
                <a:cs typeface="Times New Roman" pitchFamily="18" charset="0"/>
              </a:rPr>
              <a:t>Bhaktapur</a:t>
            </a:r>
            <a:r>
              <a:rPr lang="en-US" sz="2000" dirty="0" smtClean="0">
                <a:latin typeface="Times New Roman" pitchFamily="18" charset="0"/>
                <a:cs typeface="Times New Roman" pitchFamily="18" charset="0"/>
              </a:rPr>
              <a:t> and adjoining districts.</a:t>
            </a:r>
          </a:p>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To provide the preventive, Curative, </a:t>
            </a:r>
            <a:r>
              <a:rPr lang="en-US" sz="2000" dirty="0" err="1" smtClean="0">
                <a:latin typeface="Times New Roman" pitchFamily="18" charset="0"/>
                <a:cs typeface="Times New Roman" pitchFamily="18" charset="0"/>
              </a:rPr>
              <a:t>promotive</a:t>
            </a:r>
            <a:r>
              <a:rPr lang="en-US" sz="2000" dirty="0" smtClean="0">
                <a:latin typeface="Times New Roman" pitchFamily="18" charset="0"/>
                <a:cs typeface="Times New Roman" pitchFamily="18" charset="0"/>
              </a:rPr>
              <a:t> and rehabilitative health service is its motto. Passing the various phases from 1999, it has got the opportunity to be a 50 bedded general hospital by the decision made by the bill of right committee under the cabinet of Nepalese Government at the date 2009/09/14.</a:t>
            </a:r>
          </a:p>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To reach in this phase for this hospital KOICA has played a vital role by supporting the financial and technical support. This hospital stands as a well equipped hospital in </a:t>
            </a:r>
            <a:r>
              <a:rPr lang="en-US" sz="2000" dirty="0" err="1" smtClean="0">
                <a:latin typeface="Times New Roman" pitchFamily="18" charset="0"/>
                <a:cs typeface="Times New Roman" pitchFamily="18" charset="0"/>
              </a:rPr>
              <a:t>Bhaktapur</a:t>
            </a:r>
            <a:r>
              <a:rPr lang="en-US" sz="2000" dirty="0" smtClean="0">
                <a:latin typeface="Times New Roman" pitchFamily="18" charset="0"/>
                <a:cs typeface="Times New Roman" pitchFamily="18" charset="0"/>
              </a:rPr>
              <a:t> District.</a:t>
            </a:r>
          </a:p>
          <a:p>
            <a:pPr algn="just"/>
            <a:r>
              <a:rPr lang="en-US" sz="2000" dirty="0" smtClean="0">
                <a:latin typeface="Times New Roman" pitchFamily="18" charset="0"/>
                <a:cs typeface="Times New Roman" pitchFamily="18" charset="0"/>
              </a:rPr>
              <a:t>To develop the status  of this hospital KOICA,  </a:t>
            </a:r>
            <a:r>
              <a:rPr lang="en-US" sz="2000" dirty="0" err="1" smtClean="0">
                <a:latin typeface="Times New Roman" pitchFamily="18" charset="0"/>
                <a:cs typeface="Times New Roman" pitchFamily="18" charset="0"/>
              </a:rPr>
              <a:t>Madhyapur</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Thimi</a:t>
            </a:r>
            <a:r>
              <a:rPr lang="en-US" sz="2000" dirty="0" smtClean="0">
                <a:latin typeface="Times New Roman" pitchFamily="18" charset="0"/>
                <a:cs typeface="Times New Roman" pitchFamily="18" charset="0"/>
              </a:rPr>
              <a:t> Municipality are doing common efforts and executive committee are committed to make it a hospital as per the people’s hospital </a:t>
            </a:r>
            <a:r>
              <a:rPr lang="en-US" sz="2000" dirty="0" err="1" smtClean="0">
                <a:latin typeface="Times New Roman" pitchFamily="18" charset="0"/>
                <a:cs typeface="Times New Roman" pitchFamily="18" charset="0"/>
              </a:rPr>
              <a:t>runned</a:t>
            </a:r>
            <a:r>
              <a:rPr lang="en-US" sz="2000" dirty="0" smtClean="0">
                <a:latin typeface="Times New Roman" pitchFamily="18" charset="0"/>
                <a:cs typeface="Times New Roman" pitchFamily="18" charset="0"/>
              </a:rPr>
              <a:t> by community.</a:t>
            </a:r>
            <a:endParaRPr lang="en-US" sz="2000" dirty="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fontScale="62500" lnSpcReduction="20000"/>
          </a:bodyPr>
          <a:lstStyle/>
          <a:p>
            <a:pPr algn="ctr">
              <a:buNone/>
            </a:pPr>
            <a:r>
              <a:rPr lang="en-US" b="1" dirty="0" smtClean="0">
                <a:latin typeface="Times New Roman" pitchFamily="18" charset="0"/>
                <a:cs typeface="Times New Roman" pitchFamily="18" charset="0"/>
              </a:rPr>
              <a:t>Importance of the Hospital in Nepal:-</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This hospital is stand as per the symbol of the friendship between Korea and Nepal. So that it has got the opportunity to be inaugurated by the First President of Nepal, even though it is not a big hospital in Nepalese Context. This Hospital is the first baby of KOICA in Nepal and also this is only one Hospital under the ministry of Local Development in Nepal. This is a community hospital and </a:t>
            </a:r>
            <a:r>
              <a:rPr lang="en-US" dirty="0" err="1" smtClean="0">
                <a:latin typeface="Times New Roman" pitchFamily="18" charset="0"/>
                <a:cs typeface="Times New Roman" pitchFamily="18" charset="0"/>
              </a:rPr>
              <a:t>runned</a:t>
            </a:r>
            <a:r>
              <a:rPr lang="en-US" dirty="0" smtClean="0">
                <a:latin typeface="Times New Roman" pitchFamily="18" charset="0"/>
                <a:cs typeface="Times New Roman" pitchFamily="18" charset="0"/>
              </a:rPr>
              <a:t> by community for the community .So, all these are the challenges and opportunities for this hospital</a:t>
            </a:r>
          </a:p>
          <a:p>
            <a:pPr algn="just">
              <a:buNone/>
            </a:pPr>
            <a:endParaRPr lang="en-US" dirty="0" smtClean="0">
              <a:latin typeface="Times New Roman" pitchFamily="18" charset="0"/>
              <a:cs typeface="Times New Roman" pitchFamily="18" charset="0"/>
            </a:endParaRPr>
          </a:p>
          <a:p>
            <a:pPr algn="ctr">
              <a:buNone/>
            </a:pPr>
            <a:r>
              <a:rPr lang="en-US"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Governing Rule of the Hospital:-</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There is one personnel administration rule 2067 B.S. and Financial administration rule 2067 B.S. prepared and approved by the government to develop and run the hospital. All the administrative and financial activities will be guided by this rule.</a:t>
            </a:r>
          </a:p>
          <a:p>
            <a:pPr algn="just">
              <a:buNone/>
            </a:pPr>
            <a:endParaRPr lang="en-US" dirty="0" smtClean="0">
              <a:latin typeface="Times New Roman" pitchFamily="18" charset="0"/>
              <a:cs typeface="Times New Roman" pitchFamily="18" charset="0"/>
            </a:endParaRPr>
          </a:p>
          <a:p>
            <a:pPr algn="ctr">
              <a:buNone/>
            </a:pPr>
            <a:r>
              <a:rPr lang="en-US" b="1" dirty="0" smtClean="0">
                <a:latin typeface="Times New Roman" pitchFamily="18" charset="0"/>
                <a:cs typeface="Times New Roman" pitchFamily="18" charset="0"/>
              </a:rPr>
              <a:t>Governing Body:-</a:t>
            </a:r>
            <a:endParaRPr lang="en-US" dirty="0" smtClean="0">
              <a:latin typeface="Times New Roman" pitchFamily="18" charset="0"/>
              <a:cs typeface="Times New Roman" pitchFamily="18" charset="0"/>
            </a:endParaRPr>
          </a:p>
          <a:p>
            <a:pPr algn="just">
              <a:buNone/>
            </a:pPr>
            <a:r>
              <a:rPr lang="en-US" dirty="0" smtClean="0">
                <a:latin typeface="Times New Roman" pitchFamily="18" charset="0"/>
                <a:cs typeface="Times New Roman" pitchFamily="18" charset="0"/>
              </a:rPr>
              <a:t>       The governing body of this hospital has been formed by the government of </a:t>
            </a:r>
            <a:r>
              <a:rPr lang="en-US" dirty="0" err="1" smtClean="0">
                <a:latin typeface="Times New Roman" pitchFamily="18" charset="0"/>
                <a:cs typeface="Times New Roman" pitchFamily="18" charset="0"/>
              </a:rPr>
              <a:t>Nepal.It</a:t>
            </a:r>
            <a:r>
              <a:rPr lang="en-US" dirty="0" smtClean="0">
                <a:latin typeface="Times New Roman" pitchFamily="18" charset="0"/>
                <a:cs typeface="Times New Roman" pitchFamily="18" charset="0"/>
              </a:rPr>
              <a:t> has eleven numbers of members and called executive committee. It consist Mayor of </a:t>
            </a:r>
            <a:r>
              <a:rPr lang="en-US" dirty="0" err="1" smtClean="0">
                <a:latin typeface="Times New Roman" pitchFamily="18" charset="0"/>
                <a:cs typeface="Times New Roman" pitchFamily="18" charset="0"/>
              </a:rPr>
              <a:t>Madhyapur</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Thimi</a:t>
            </a:r>
            <a:r>
              <a:rPr lang="en-US" dirty="0" smtClean="0">
                <a:latin typeface="Times New Roman" pitchFamily="18" charset="0"/>
                <a:cs typeface="Times New Roman" pitchFamily="18" charset="0"/>
              </a:rPr>
              <a:t> Municipality as a president and representative from Local development Ministry, Representative from district Public health office and so on.</a:t>
            </a:r>
          </a:p>
          <a:p>
            <a:endParaRPr lang="en-US" dirty="0" smtClean="0">
              <a:latin typeface="Times New Roman" pitchFamily="18" charset="0"/>
              <a:cs typeface="Times New Roman" pitchFamily="18" charset="0"/>
            </a:endParaRPr>
          </a:p>
          <a:p>
            <a:endParaRPr lang="en-US" sz="4400" dirty="0" smtClean="0">
              <a:latin typeface="Times New Roman" pitchFamily="18" charset="0"/>
              <a:cs typeface="Times New Roman" pitchFamily="18" charset="0"/>
            </a:endParaRPr>
          </a:p>
          <a:p>
            <a:endParaRPr lang="en-US" dirty="0" smtClean="0"/>
          </a:p>
          <a:p>
            <a:endParaRPr lang="en-US" dirty="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04800"/>
            <a:ext cx="7924800" cy="4093428"/>
          </a:xfrm>
          <a:prstGeom prst="rect">
            <a:avLst/>
          </a:prstGeom>
        </p:spPr>
        <p:txBody>
          <a:bodyPr wrap="square">
            <a:spAutoFit/>
          </a:bodyPr>
          <a:lstStyle/>
          <a:p>
            <a:pPr algn="ctr">
              <a:buNone/>
            </a:pPr>
            <a:r>
              <a:rPr lang="en-US" sz="2800" b="1" dirty="0" smtClean="0">
                <a:latin typeface="Times New Roman" pitchFamily="18" charset="0"/>
                <a:cs typeface="Times New Roman" pitchFamily="18" charset="0"/>
              </a:rPr>
              <a:t>Recruitment System:-</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There is one recruitment committee under the personnel administration rules 2067 B.S. This committee is independent to recruit the vacant post .The post will be created by the executive committee as per the needs of the hospital. But sometimes for the certain period some of the post could be fulfilled by hiring in contract.</a:t>
            </a:r>
          </a:p>
          <a:p>
            <a:endParaRPr lang="en-US" dirty="0" smtClean="0">
              <a:latin typeface="Times New Roman" pitchFamily="18" charset="0"/>
              <a:cs typeface="Times New Roman" pitchFamily="18" charset="0"/>
            </a:endParaRPr>
          </a:p>
          <a:p>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8458200" cy="1905000"/>
          </a:xfrm>
        </p:spPr>
        <p:txBody>
          <a:bodyPr>
            <a:normAutofit fontScale="90000"/>
          </a:bodyPr>
          <a:lstStyle/>
          <a:p>
            <a:r>
              <a:rPr lang="en-US" dirty="0" smtClean="0"/>
              <a:t>Nineteen years Journey </a:t>
            </a:r>
            <a:r>
              <a:rPr lang="en-US" dirty="0" smtClean="0"/>
              <a:t>of</a:t>
            </a:r>
            <a:br>
              <a:rPr lang="en-US" dirty="0" smtClean="0"/>
            </a:br>
            <a:r>
              <a:rPr lang="en-US" dirty="0" smtClean="0"/>
              <a:t> </a:t>
            </a:r>
            <a:r>
              <a:rPr lang="en-US" sz="4900" dirty="0" smtClean="0"/>
              <a:t>Nepal Korea Friendship Hospital</a:t>
            </a:r>
            <a:r>
              <a:rPr lang="en-US" dirty="0" smtClean="0"/>
              <a:t/>
            </a:r>
            <a:br>
              <a:rPr lang="en-US" dirty="0" smtClean="0"/>
            </a:br>
            <a:r>
              <a:rPr lang="en-US" dirty="0" smtClean="0"/>
              <a:t>(1999-2017)</a:t>
            </a:r>
            <a:endParaRPr lang="en-US" dirty="0"/>
          </a:p>
        </p:txBody>
      </p:sp>
      <p:sp>
        <p:nvSpPr>
          <p:cNvPr id="3" name="Subtitle 2"/>
          <p:cNvSpPr>
            <a:spLocks noGrp="1"/>
          </p:cNvSpPr>
          <p:nvPr>
            <p:ph type="subTitle" idx="1"/>
          </p:nvPr>
        </p:nvSpPr>
        <p:spPr>
          <a:xfrm>
            <a:off x="304800" y="2362200"/>
            <a:ext cx="8229600" cy="3276600"/>
          </a:xfrm>
        </p:spPr>
        <p:txBody>
          <a:bodyPr/>
          <a:lstStyle/>
          <a:p>
            <a:endParaRPr lang="en-US" dirty="0"/>
          </a:p>
        </p:txBody>
      </p:sp>
      <p:graphicFrame>
        <p:nvGraphicFramePr>
          <p:cNvPr id="4" name="Table 3"/>
          <p:cNvGraphicFramePr>
            <a:graphicFrameLocks noGrp="1"/>
          </p:cNvGraphicFramePr>
          <p:nvPr/>
        </p:nvGraphicFramePr>
        <p:xfrm>
          <a:off x="304800" y="2133601"/>
          <a:ext cx="8686800" cy="4601129"/>
        </p:xfrm>
        <a:graphic>
          <a:graphicData uri="http://schemas.openxmlformats.org/drawingml/2006/table">
            <a:tbl>
              <a:tblPr firstRow="1" bandRow="1">
                <a:tableStyleId>{00A15C55-8517-42AA-B614-E9B94910E393}</a:tableStyleId>
              </a:tblPr>
              <a:tblGrid>
                <a:gridCol w="1036040"/>
                <a:gridCol w="7650760"/>
              </a:tblGrid>
              <a:tr h="388565">
                <a:tc>
                  <a:txBody>
                    <a:bodyPr/>
                    <a:lstStyle/>
                    <a:p>
                      <a:r>
                        <a:rPr lang="en-US" dirty="0" smtClean="0"/>
                        <a:t>Years</a:t>
                      </a:r>
                      <a:endParaRPr lang="en-US" dirty="0"/>
                    </a:p>
                  </a:txBody>
                  <a:tcPr/>
                </a:tc>
                <a:tc>
                  <a:txBody>
                    <a:bodyPr/>
                    <a:lstStyle/>
                    <a:p>
                      <a:r>
                        <a:rPr lang="en-US" dirty="0" smtClean="0"/>
                        <a:t>Activities</a:t>
                      </a:r>
                      <a:endParaRPr lang="en-US" dirty="0"/>
                    </a:p>
                  </a:txBody>
                  <a:tcPr/>
                </a:tc>
              </a:tr>
              <a:tr h="662007">
                <a:tc>
                  <a:txBody>
                    <a:bodyPr/>
                    <a:lstStyle/>
                    <a:p>
                      <a:r>
                        <a:rPr lang="en-US" dirty="0" smtClean="0"/>
                        <a:t>1999</a:t>
                      </a:r>
                      <a:endParaRPr lang="en-US" dirty="0"/>
                    </a:p>
                  </a:txBody>
                  <a:tcPr/>
                </a:tc>
                <a:tc>
                  <a:txBody>
                    <a:bodyPr/>
                    <a:lstStyle/>
                    <a:p>
                      <a:r>
                        <a:rPr lang="en-US" dirty="0" smtClean="0"/>
                        <a:t>Established</a:t>
                      </a:r>
                      <a:r>
                        <a:rPr lang="en-US" baseline="0" dirty="0" smtClean="0"/>
                        <a:t> Kyung </a:t>
                      </a:r>
                      <a:r>
                        <a:rPr lang="en-US" baseline="0" dirty="0" err="1" smtClean="0"/>
                        <a:t>hee</a:t>
                      </a:r>
                      <a:r>
                        <a:rPr lang="en-US" baseline="0" dirty="0" smtClean="0"/>
                        <a:t> Nepal Health Centre(Launched 2 General Health Camp) Started OPD with Lab, Pharmacy and X-Ray</a:t>
                      </a:r>
                      <a:endParaRPr lang="en-US" dirty="0"/>
                    </a:p>
                  </a:txBody>
                  <a:tcPr/>
                </a:tc>
              </a:tr>
              <a:tr h="388565">
                <a:tc>
                  <a:txBody>
                    <a:bodyPr/>
                    <a:lstStyle/>
                    <a:p>
                      <a:r>
                        <a:rPr lang="en-US" dirty="0" smtClean="0"/>
                        <a:t>2000</a:t>
                      </a:r>
                      <a:endParaRPr lang="en-US" dirty="0"/>
                    </a:p>
                  </a:txBody>
                  <a:tcPr/>
                </a:tc>
                <a:tc>
                  <a:txBody>
                    <a:bodyPr/>
                    <a:lstStyle/>
                    <a:p>
                      <a:r>
                        <a:rPr lang="en-US" dirty="0" smtClean="0"/>
                        <a:t>Added Ultrasound</a:t>
                      </a:r>
                      <a:r>
                        <a:rPr lang="en-US" baseline="0" dirty="0" smtClean="0"/>
                        <a:t> service</a:t>
                      </a:r>
                      <a:endParaRPr lang="en-US" dirty="0"/>
                    </a:p>
                  </a:txBody>
                  <a:tcPr/>
                </a:tc>
              </a:tr>
              <a:tr h="388565">
                <a:tc>
                  <a:txBody>
                    <a:bodyPr/>
                    <a:lstStyle/>
                    <a:p>
                      <a:r>
                        <a:rPr lang="en-US" dirty="0" smtClean="0"/>
                        <a:t>2001</a:t>
                      </a:r>
                      <a:endParaRPr lang="en-US" dirty="0"/>
                    </a:p>
                  </a:txBody>
                  <a:tcPr/>
                </a:tc>
                <a:tc>
                  <a:txBody>
                    <a:bodyPr/>
                    <a:lstStyle/>
                    <a:p>
                      <a:r>
                        <a:rPr lang="en-US" dirty="0" smtClean="0"/>
                        <a:t>Added</a:t>
                      </a:r>
                      <a:r>
                        <a:rPr lang="en-US" baseline="0" dirty="0" smtClean="0"/>
                        <a:t> various </a:t>
                      </a:r>
                      <a:r>
                        <a:rPr lang="en-US" baseline="0" dirty="0" err="1" smtClean="0"/>
                        <a:t>programmes</a:t>
                      </a:r>
                      <a:r>
                        <a:rPr lang="en-US" baseline="0" dirty="0" smtClean="0"/>
                        <a:t> with Nepalese Non </a:t>
                      </a:r>
                      <a:r>
                        <a:rPr lang="en-US" baseline="0" dirty="0" err="1" smtClean="0"/>
                        <a:t>Govt.Organization</a:t>
                      </a:r>
                      <a:endParaRPr lang="en-US" dirty="0"/>
                    </a:p>
                  </a:txBody>
                  <a:tcPr/>
                </a:tc>
              </a:tr>
              <a:tr h="388565">
                <a:tc>
                  <a:txBody>
                    <a:bodyPr/>
                    <a:lstStyle/>
                    <a:p>
                      <a:r>
                        <a:rPr lang="en-US" dirty="0" smtClean="0"/>
                        <a:t>2002</a:t>
                      </a:r>
                      <a:endParaRPr lang="en-US" dirty="0"/>
                    </a:p>
                  </a:txBody>
                  <a:tcPr/>
                </a:tc>
                <a:tc>
                  <a:txBody>
                    <a:bodyPr/>
                    <a:lstStyle/>
                    <a:p>
                      <a:r>
                        <a:rPr lang="en-US" dirty="0" smtClean="0"/>
                        <a:t>Ambulance service started</a:t>
                      </a:r>
                      <a:endParaRPr lang="en-US" dirty="0"/>
                    </a:p>
                  </a:txBody>
                  <a:tcPr/>
                </a:tc>
              </a:tr>
              <a:tr h="388565">
                <a:tc>
                  <a:txBody>
                    <a:bodyPr/>
                    <a:lstStyle/>
                    <a:p>
                      <a:r>
                        <a:rPr lang="en-US" dirty="0" smtClean="0"/>
                        <a:t>2003</a:t>
                      </a:r>
                      <a:endParaRPr lang="en-US" dirty="0"/>
                    </a:p>
                  </a:txBody>
                  <a:tcPr/>
                </a:tc>
                <a:tc>
                  <a:txBody>
                    <a:bodyPr/>
                    <a:lstStyle/>
                    <a:p>
                      <a:r>
                        <a:rPr lang="en-US" dirty="0" smtClean="0"/>
                        <a:t>Added</a:t>
                      </a:r>
                      <a:r>
                        <a:rPr lang="en-US" baseline="0" dirty="0" smtClean="0"/>
                        <a:t> Endoscopy service</a:t>
                      </a:r>
                      <a:endParaRPr lang="en-US" dirty="0"/>
                    </a:p>
                  </a:txBody>
                  <a:tcPr/>
                </a:tc>
              </a:tr>
              <a:tr h="662007">
                <a:tc>
                  <a:txBody>
                    <a:bodyPr/>
                    <a:lstStyle/>
                    <a:p>
                      <a:r>
                        <a:rPr lang="en-US" dirty="0" smtClean="0"/>
                        <a:t>2004</a:t>
                      </a:r>
                      <a:endParaRPr lang="en-US" dirty="0"/>
                    </a:p>
                  </a:txBody>
                  <a:tcPr/>
                </a:tc>
                <a:tc>
                  <a:txBody>
                    <a:bodyPr/>
                    <a:lstStyle/>
                    <a:p>
                      <a:r>
                        <a:rPr lang="en-US" dirty="0" smtClean="0"/>
                        <a:t>Added Emergency services</a:t>
                      </a:r>
                      <a:r>
                        <a:rPr lang="en-US" baseline="0" dirty="0" smtClean="0"/>
                        <a:t> 24 hrs in co-operation of </a:t>
                      </a:r>
                      <a:r>
                        <a:rPr lang="en-US" baseline="0" dirty="0" err="1" smtClean="0"/>
                        <a:t>Madhyapur</a:t>
                      </a:r>
                      <a:r>
                        <a:rPr lang="en-US" baseline="0" dirty="0" smtClean="0"/>
                        <a:t> </a:t>
                      </a:r>
                      <a:r>
                        <a:rPr lang="en-US" baseline="0" dirty="0" err="1" smtClean="0"/>
                        <a:t>Thimi</a:t>
                      </a:r>
                      <a:r>
                        <a:rPr lang="en-US" baseline="0" dirty="0" smtClean="0"/>
                        <a:t> Municipality and named Korea </a:t>
                      </a:r>
                      <a:r>
                        <a:rPr lang="en-US" baseline="0" dirty="0" err="1" smtClean="0"/>
                        <a:t>Thimi</a:t>
                      </a:r>
                      <a:r>
                        <a:rPr lang="en-US" baseline="0" dirty="0" smtClean="0"/>
                        <a:t> Friendship Hospital.</a:t>
                      </a:r>
                      <a:endParaRPr lang="en-US" dirty="0"/>
                    </a:p>
                  </a:txBody>
                  <a:tcPr/>
                </a:tc>
              </a:tr>
              <a:tr h="388565">
                <a:tc>
                  <a:txBody>
                    <a:bodyPr/>
                    <a:lstStyle/>
                    <a:p>
                      <a:r>
                        <a:rPr lang="en-US" dirty="0" smtClean="0"/>
                        <a:t>2005</a:t>
                      </a:r>
                      <a:endParaRPr lang="en-US" dirty="0"/>
                    </a:p>
                  </a:txBody>
                  <a:tcPr/>
                </a:tc>
                <a:tc>
                  <a:txBody>
                    <a:bodyPr/>
                    <a:lstStyle/>
                    <a:p>
                      <a:r>
                        <a:rPr lang="en-US" dirty="0" smtClean="0"/>
                        <a:t>Various</a:t>
                      </a:r>
                      <a:r>
                        <a:rPr lang="en-US" baseline="0" dirty="0" smtClean="0"/>
                        <a:t> Health Camp and regular health services was launched </a:t>
                      </a:r>
                      <a:endParaRPr lang="en-US" dirty="0"/>
                    </a:p>
                  </a:txBody>
                  <a:tcPr/>
                </a:tc>
              </a:tr>
              <a:tr h="945725">
                <a:tc>
                  <a:txBody>
                    <a:bodyPr/>
                    <a:lstStyle/>
                    <a:p>
                      <a:r>
                        <a:rPr lang="en-US" dirty="0" smtClean="0"/>
                        <a:t>2006</a:t>
                      </a:r>
                      <a:endParaRPr lang="en-US" dirty="0"/>
                    </a:p>
                  </a:txBody>
                  <a:tcPr/>
                </a:tc>
                <a:tc>
                  <a:txBody>
                    <a:bodyPr/>
                    <a:lstStyle/>
                    <a:p>
                      <a:r>
                        <a:rPr lang="en-US" dirty="0" smtClean="0"/>
                        <a:t>Developed the proposal for Korea</a:t>
                      </a:r>
                      <a:r>
                        <a:rPr lang="en-US" baseline="0" dirty="0" smtClean="0"/>
                        <a:t> Nepal Friendship Hospital and Forwarded through M.T.M to Korean  Embassy and the team from Korea started to visit to hospital ,concerning to hospital building.</a:t>
                      </a:r>
                      <a:endParaRPr lang="en-US" dirty="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304800" y="457200"/>
          <a:ext cx="8534400" cy="5943600"/>
        </p:xfrm>
        <a:graphic>
          <a:graphicData uri="http://schemas.openxmlformats.org/drawingml/2006/table">
            <a:tbl>
              <a:tblPr firstRow="1" bandRow="1">
                <a:tableStyleId>{93296810-A885-4BE3-A3E7-6D5BEEA58F35}</a:tableStyleId>
              </a:tblPr>
              <a:tblGrid>
                <a:gridCol w="1241368"/>
                <a:gridCol w="7293032"/>
              </a:tblGrid>
              <a:tr h="371475">
                <a:tc>
                  <a:txBody>
                    <a:bodyPr/>
                    <a:lstStyle/>
                    <a:p>
                      <a:r>
                        <a:rPr lang="en-US" dirty="0" smtClean="0"/>
                        <a:t>2007</a:t>
                      </a:r>
                      <a:endParaRPr lang="en-US" dirty="0"/>
                    </a:p>
                  </a:txBody>
                  <a:tcPr/>
                </a:tc>
                <a:tc>
                  <a:txBody>
                    <a:bodyPr/>
                    <a:lstStyle/>
                    <a:p>
                      <a:r>
                        <a:rPr lang="en-US" dirty="0" smtClean="0"/>
                        <a:t>Various Korean and Nepalese Team visited</a:t>
                      </a:r>
                      <a:r>
                        <a:rPr lang="en-US" baseline="0" dirty="0" smtClean="0"/>
                        <a:t> concerning to hospital building</a:t>
                      </a:r>
                      <a:endParaRPr lang="en-US" dirty="0"/>
                    </a:p>
                  </a:txBody>
                  <a:tcPr/>
                </a:tc>
              </a:tr>
              <a:tr h="650081">
                <a:tc>
                  <a:txBody>
                    <a:bodyPr/>
                    <a:lstStyle/>
                    <a:p>
                      <a:r>
                        <a:rPr lang="en-US" dirty="0" smtClean="0"/>
                        <a:t>2008</a:t>
                      </a:r>
                      <a:endParaRPr lang="en-US" dirty="0"/>
                    </a:p>
                  </a:txBody>
                  <a:tcPr/>
                </a:tc>
                <a:tc>
                  <a:txBody>
                    <a:bodyPr/>
                    <a:lstStyle/>
                    <a:p>
                      <a:r>
                        <a:rPr lang="en-US" dirty="0" smtClean="0"/>
                        <a:t>Construction</a:t>
                      </a:r>
                      <a:r>
                        <a:rPr lang="en-US" baseline="0" dirty="0" smtClean="0"/>
                        <a:t> work of hospital building completed and handover to M.T.M by KOICA /Nepal</a:t>
                      </a:r>
                      <a:endParaRPr lang="en-US" dirty="0"/>
                    </a:p>
                  </a:txBody>
                  <a:tcPr/>
                </a:tc>
              </a:tr>
              <a:tr h="650081">
                <a:tc>
                  <a:txBody>
                    <a:bodyPr/>
                    <a:lstStyle/>
                    <a:p>
                      <a:r>
                        <a:rPr lang="en-US" dirty="0" smtClean="0"/>
                        <a:t>2009</a:t>
                      </a:r>
                      <a:endParaRPr lang="en-US" dirty="0"/>
                    </a:p>
                  </a:txBody>
                  <a:tcPr/>
                </a:tc>
                <a:tc>
                  <a:txBody>
                    <a:bodyPr/>
                    <a:lstStyle/>
                    <a:p>
                      <a:r>
                        <a:rPr lang="en-US" dirty="0" smtClean="0"/>
                        <a:t>Preparation</a:t>
                      </a:r>
                      <a:r>
                        <a:rPr lang="en-US" baseline="0" dirty="0" smtClean="0"/>
                        <a:t> of rules and regulations for the hospital and efforts to get approval from Government of Nepal .Hospital  Inaugurated by President.</a:t>
                      </a:r>
                      <a:endParaRPr lang="en-US" dirty="0"/>
                    </a:p>
                  </a:txBody>
                  <a:tcPr/>
                </a:tc>
              </a:tr>
              <a:tr h="928688">
                <a:tc>
                  <a:txBody>
                    <a:bodyPr/>
                    <a:lstStyle/>
                    <a:p>
                      <a:r>
                        <a:rPr lang="en-US" dirty="0" smtClean="0"/>
                        <a:t>2010</a:t>
                      </a:r>
                      <a:endParaRPr lang="en-US" dirty="0"/>
                    </a:p>
                  </a:txBody>
                  <a:tcPr/>
                </a:tc>
                <a:tc>
                  <a:txBody>
                    <a:bodyPr/>
                    <a:lstStyle/>
                    <a:p>
                      <a:r>
                        <a:rPr lang="en-US" dirty="0" smtClean="0"/>
                        <a:t>Approval for hospital as per the hospital development</a:t>
                      </a:r>
                      <a:r>
                        <a:rPr lang="en-US" baseline="0" dirty="0" smtClean="0"/>
                        <a:t> committee by the Government .hospital started  various  major operations .</a:t>
                      </a:r>
                    </a:p>
                  </a:txBody>
                  <a:tcPr/>
                </a:tc>
              </a:tr>
              <a:tr h="1207294">
                <a:tc>
                  <a:txBody>
                    <a:bodyPr/>
                    <a:lstStyle/>
                    <a:p>
                      <a:r>
                        <a:rPr lang="en-US" dirty="0" smtClean="0"/>
                        <a:t>2011</a:t>
                      </a:r>
                      <a:endParaRPr lang="en-US" dirty="0"/>
                    </a:p>
                  </a:txBody>
                  <a:tcPr/>
                </a:tc>
                <a:tc>
                  <a:txBody>
                    <a:bodyPr/>
                    <a:lstStyle/>
                    <a:p>
                      <a:r>
                        <a:rPr lang="en-US" dirty="0" smtClean="0"/>
                        <a:t>Preparation for Epilepsy care program in hospital </a:t>
                      </a:r>
                    </a:p>
                    <a:p>
                      <a:r>
                        <a:rPr lang="en-US" dirty="0" smtClean="0"/>
                        <a:t>Human</a:t>
                      </a:r>
                      <a:r>
                        <a:rPr lang="en-US" baseline="0" dirty="0" smtClean="0"/>
                        <a:t> Resource development  training  in Korea for this purpose also established basic foundation for Epilepsy care and installed EEG machine.</a:t>
                      </a:r>
                    </a:p>
                  </a:txBody>
                  <a:tcPr/>
                </a:tc>
              </a:tr>
              <a:tr h="650081">
                <a:tc>
                  <a:txBody>
                    <a:bodyPr/>
                    <a:lstStyle/>
                    <a:p>
                      <a:r>
                        <a:rPr lang="en-US" dirty="0" smtClean="0"/>
                        <a:t>2012</a:t>
                      </a:r>
                      <a:endParaRPr lang="en-US" dirty="0"/>
                    </a:p>
                  </a:txBody>
                  <a:tcPr/>
                </a:tc>
                <a:tc>
                  <a:txBody>
                    <a:bodyPr/>
                    <a:lstStyle/>
                    <a:p>
                      <a:r>
                        <a:rPr lang="en-US" dirty="0" smtClean="0"/>
                        <a:t>Started Epilepsy</a:t>
                      </a:r>
                      <a:r>
                        <a:rPr lang="en-US" baseline="0" dirty="0" smtClean="0"/>
                        <a:t>  care program with EEG Service. And  well equipped  Physiotherapy and </a:t>
                      </a:r>
                      <a:r>
                        <a:rPr lang="en-US" baseline="0" dirty="0" err="1" smtClean="0"/>
                        <a:t>Gynae</a:t>
                      </a:r>
                      <a:r>
                        <a:rPr lang="en-US" baseline="0" dirty="0" smtClean="0"/>
                        <a:t>/obs. ward .   </a:t>
                      </a:r>
                      <a:endParaRPr lang="en-US" dirty="0"/>
                    </a:p>
                  </a:txBody>
                  <a:tcPr/>
                </a:tc>
              </a:tr>
              <a:tr h="1485900">
                <a:tc>
                  <a:txBody>
                    <a:bodyPr/>
                    <a:lstStyle/>
                    <a:p>
                      <a:r>
                        <a:rPr lang="en-US" dirty="0" smtClean="0"/>
                        <a:t>2013</a:t>
                      </a:r>
                      <a:endParaRPr lang="en-US" dirty="0"/>
                    </a:p>
                  </a:txBody>
                  <a:tcPr/>
                </a:tc>
                <a:tc>
                  <a:txBody>
                    <a:bodyPr/>
                    <a:lstStyle/>
                    <a:p>
                      <a:r>
                        <a:rPr lang="en-US" dirty="0" smtClean="0"/>
                        <a:t>Preparation for, C- arm  machine installation and doing </a:t>
                      </a:r>
                      <a:r>
                        <a:rPr lang="en-US" dirty="0" err="1" smtClean="0"/>
                        <a:t>orthro</a:t>
                      </a:r>
                      <a:r>
                        <a:rPr lang="en-US" dirty="0" smtClean="0"/>
                        <a:t>. surgery and Dental implant in hospital </a:t>
                      </a:r>
                    </a:p>
                    <a:p>
                      <a:r>
                        <a:rPr lang="en-US" baseline="0" dirty="0" smtClean="0"/>
                        <a:t> installed C-arm machine and Dental implant </a:t>
                      </a:r>
                      <a:r>
                        <a:rPr lang="en-US" baseline="0" dirty="0" err="1" smtClean="0"/>
                        <a:t>set.</a:t>
                      </a:r>
                      <a:r>
                        <a:rPr lang="en-US" dirty="0" err="1" smtClean="0"/>
                        <a:t>Digital</a:t>
                      </a:r>
                      <a:r>
                        <a:rPr lang="en-US" dirty="0" smtClean="0"/>
                        <a:t> X-ray</a:t>
                      </a:r>
                      <a:r>
                        <a:rPr lang="en-US" baseline="0" dirty="0" smtClean="0"/>
                        <a:t> machine Support by Nepal Gov.</a:t>
                      </a:r>
                    </a:p>
                    <a:p>
                      <a:endParaRPr lang="en-US" dirty="0" smtClean="0"/>
                    </a:p>
                  </a:txBody>
                  <a:tcPr/>
                </a:tc>
              </a:tr>
            </a:tbl>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457200"/>
          <a:ext cx="8153400" cy="5461555"/>
        </p:xfrm>
        <a:graphic>
          <a:graphicData uri="http://schemas.openxmlformats.org/drawingml/2006/table">
            <a:tbl>
              <a:tblPr firstRow="1" bandRow="1">
                <a:tableStyleId>{F5AB1C69-6EDB-4FF4-983F-18BD219EF322}</a:tableStyleId>
              </a:tblPr>
              <a:tblGrid>
                <a:gridCol w="1301074"/>
                <a:gridCol w="6852326"/>
              </a:tblGrid>
              <a:tr h="1098263">
                <a:tc>
                  <a:txBody>
                    <a:bodyPr/>
                    <a:lstStyle/>
                    <a:p>
                      <a:r>
                        <a:rPr lang="en-US" dirty="0" smtClean="0"/>
                        <a:t>2014</a:t>
                      </a:r>
                      <a:endParaRPr lang="en-US" dirty="0"/>
                    </a:p>
                  </a:txBody>
                  <a:tcPr/>
                </a:tc>
                <a:tc>
                  <a:txBody>
                    <a:bodyPr/>
                    <a:lstStyle/>
                    <a:p>
                      <a:r>
                        <a:rPr lang="en-US" dirty="0" smtClean="0"/>
                        <a:t>Hospital</a:t>
                      </a:r>
                      <a:r>
                        <a:rPr lang="en-US" baseline="0" dirty="0" smtClean="0"/>
                        <a:t> </a:t>
                      </a:r>
                      <a:r>
                        <a:rPr lang="en-US" dirty="0" smtClean="0"/>
                        <a:t> Based Health promotion </a:t>
                      </a:r>
                      <a:r>
                        <a:rPr lang="en-US" dirty="0" err="1" smtClean="0"/>
                        <a:t>programme</a:t>
                      </a:r>
                      <a:r>
                        <a:rPr lang="en-US" dirty="0" smtClean="0"/>
                        <a:t> established</a:t>
                      </a:r>
                      <a:r>
                        <a:rPr lang="en-US" baseline="0" dirty="0" smtClean="0"/>
                        <a:t> support by KOICA </a:t>
                      </a:r>
                    </a:p>
                    <a:p>
                      <a:endParaRPr lang="en-US" dirty="0"/>
                    </a:p>
                  </a:txBody>
                  <a:tcPr/>
                </a:tc>
              </a:tr>
              <a:tr h="1859280">
                <a:tc>
                  <a:txBody>
                    <a:bodyPr/>
                    <a:lstStyle/>
                    <a:p>
                      <a:r>
                        <a:rPr lang="en-US" dirty="0" smtClean="0"/>
                        <a:t>2015</a:t>
                      </a:r>
                      <a:endParaRPr lang="en-US" dirty="0"/>
                    </a:p>
                  </a:txBody>
                  <a:tcPr/>
                </a:tc>
                <a:tc>
                  <a:txBody>
                    <a:bodyPr/>
                    <a:lstStyle/>
                    <a:p>
                      <a:r>
                        <a:rPr lang="en-US" dirty="0" smtClean="0"/>
                        <a:t>Under the OT Development </a:t>
                      </a:r>
                      <a:r>
                        <a:rPr lang="en-US" dirty="0" err="1" smtClean="0"/>
                        <a:t>programme</a:t>
                      </a:r>
                      <a:r>
                        <a:rPr lang="en-US" dirty="0" smtClean="0"/>
                        <a:t>  add the New anesthesia  machine, Ventilator  OT light and  added the CTG</a:t>
                      </a:r>
                      <a:r>
                        <a:rPr lang="en-US" baseline="0" dirty="0" smtClean="0"/>
                        <a:t> Machine ,Baby Warmer in </a:t>
                      </a:r>
                      <a:r>
                        <a:rPr lang="en-US" dirty="0" err="1" smtClean="0"/>
                        <a:t>Gynae</a:t>
                      </a:r>
                      <a:r>
                        <a:rPr lang="en-US" dirty="0" smtClean="0"/>
                        <a:t> </a:t>
                      </a:r>
                      <a:r>
                        <a:rPr lang="en-US" dirty="0" err="1" smtClean="0"/>
                        <a:t>obs</a:t>
                      </a:r>
                      <a:r>
                        <a:rPr lang="en-US" dirty="0" smtClean="0"/>
                        <a:t> ward   </a:t>
                      </a:r>
                      <a:r>
                        <a:rPr lang="en-US" baseline="0" dirty="0" smtClean="0"/>
                        <a:t>Support  by Nepal Gov. infra Structure Development </a:t>
                      </a:r>
                      <a:r>
                        <a:rPr lang="en-US" baseline="0" dirty="0" err="1" smtClean="0"/>
                        <a:t>programme</a:t>
                      </a:r>
                      <a:r>
                        <a:rPr lang="en-US" baseline="0" dirty="0" smtClean="0"/>
                        <a:t> .</a:t>
                      </a:r>
                    </a:p>
                    <a:p>
                      <a:r>
                        <a:rPr lang="en-US" baseline="0" dirty="0" smtClean="0"/>
                        <a:t>Conducted NCD </a:t>
                      </a:r>
                      <a:r>
                        <a:rPr lang="en-US" baseline="0" dirty="0" err="1" smtClean="0"/>
                        <a:t>Programme</a:t>
                      </a:r>
                      <a:r>
                        <a:rPr lang="en-US" baseline="0" dirty="0" smtClean="0"/>
                        <a:t> in 5 out reach clinic supported  by KOICA.</a:t>
                      </a:r>
                    </a:p>
                    <a:p>
                      <a:r>
                        <a:rPr lang="en-US" baseline="0" dirty="0" smtClean="0"/>
                        <a:t>Started Surgical ICU .</a:t>
                      </a:r>
                      <a:endParaRPr lang="en-US" dirty="0"/>
                    </a:p>
                  </a:txBody>
                  <a:tcPr/>
                </a:tc>
              </a:tr>
              <a:tr h="960120">
                <a:tc>
                  <a:txBody>
                    <a:bodyPr/>
                    <a:lstStyle/>
                    <a:p>
                      <a:r>
                        <a:rPr lang="en-US" dirty="0" smtClean="0"/>
                        <a:t>2016</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Development of Cardio Unit   </a:t>
                      </a:r>
                      <a:r>
                        <a:rPr lang="en-US" baseline="0" dirty="0" smtClean="0"/>
                        <a:t>Support  by Nepal Gov. Hospital  Structure Development programmed .</a:t>
                      </a:r>
                    </a:p>
                  </a:txBody>
                  <a:tcPr/>
                </a:tc>
              </a:tr>
              <a:tr h="1543892">
                <a:tc>
                  <a:txBody>
                    <a:bodyPr/>
                    <a:lstStyle/>
                    <a:p>
                      <a:r>
                        <a:rPr lang="en-US" dirty="0" smtClean="0"/>
                        <a:t>2017</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Hospital launched health insurance program of  Nepal Gov. social health  security services. Till   date, KNFH is highest to provide service under this program in </a:t>
                      </a:r>
                      <a:r>
                        <a:rPr lang="en-US" dirty="0" err="1" smtClean="0"/>
                        <a:t>Bhaktapur</a:t>
                      </a:r>
                      <a:r>
                        <a:rPr lang="en-US" dirty="0" smtClean="0"/>
                        <a:t> District)</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txBody>
                  <a:tcPr/>
                </a:tc>
              </a:tr>
            </a:tbl>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403404" cy="1138773"/>
          </a:xfrm>
          <a:prstGeom prst="rect">
            <a:avLst/>
          </a:prstGeom>
        </p:spPr>
        <p:txBody>
          <a:bodyPr wrap="square">
            <a:spAutoFit/>
          </a:bodyPr>
          <a:lstStyle/>
          <a:p>
            <a:pPr algn="ctr"/>
            <a:r>
              <a:rPr lang="en-US" sz="2800" dirty="0" smtClean="0">
                <a:solidFill>
                  <a:srgbClr val="7030A0"/>
                </a:solidFill>
                <a:latin typeface="AdLib BT" pitchFamily="82" charset="0"/>
              </a:rPr>
              <a:t>NEPAL-KOREA FRIENDSHIP HOSPITAL</a:t>
            </a:r>
          </a:p>
          <a:p>
            <a:pPr algn="ctr"/>
            <a:r>
              <a:rPr lang="en-US" sz="4000" dirty="0" err="1" smtClean="0">
                <a:solidFill>
                  <a:srgbClr val="7030A0"/>
                </a:solidFill>
                <a:latin typeface="Preeti" pitchFamily="2" charset="0"/>
              </a:rPr>
              <a:t>pknAw</a:t>
            </a:r>
            <a:r>
              <a:rPr lang="en-US" sz="4000" dirty="0" smtClean="0">
                <a:solidFill>
                  <a:srgbClr val="7030A0"/>
                </a:solidFill>
                <a:latin typeface="Preeti" pitchFamily="2" charset="0"/>
              </a:rPr>
              <a:t> ;]</a:t>
            </a:r>
            <a:r>
              <a:rPr lang="en-US" sz="4000" dirty="0" err="1" smtClean="0">
                <a:solidFill>
                  <a:srgbClr val="7030A0"/>
                </a:solidFill>
                <a:latin typeface="Preeti" pitchFamily="2" charset="0"/>
              </a:rPr>
              <a:t>jfx</a:t>
            </a:r>
            <a:r>
              <a:rPr lang="en-US" sz="4000" dirty="0" smtClean="0">
                <a:solidFill>
                  <a:srgbClr val="7030A0"/>
                </a:solidFill>
                <a:latin typeface="Preeti" pitchFamily="2" charset="0"/>
              </a:rPr>
              <a:t>?</a:t>
            </a:r>
            <a:endParaRPr lang="en-US" sz="4000" dirty="0">
              <a:solidFill>
                <a:srgbClr val="7030A0"/>
              </a:solidFill>
              <a:latin typeface="Preeti" pitchFamily="2" charset="0"/>
            </a:endParaRPr>
          </a:p>
        </p:txBody>
      </p:sp>
      <p:sp>
        <p:nvSpPr>
          <p:cNvPr id="3" name="TextBox 2"/>
          <p:cNvSpPr txBox="1"/>
          <p:nvPr/>
        </p:nvSpPr>
        <p:spPr>
          <a:xfrm>
            <a:off x="152400" y="762000"/>
            <a:ext cx="3733800" cy="5816977"/>
          </a:xfrm>
          <a:prstGeom prst="rect">
            <a:avLst/>
          </a:prstGeom>
          <a:noFill/>
        </p:spPr>
        <p:txBody>
          <a:bodyPr wrap="square" rtlCol="0">
            <a:spAutoFit/>
          </a:bodyPr>
          <a:lstStyle/>
          <a:p>
            <a:r>
              <a:rPr lang="en-US" sz="2800" b="1" dirty="0" smtClean="0">
                <a:solidFill>
                  <a:srgbClr val="FF0000"/>
                </a:solidFill>
              </a:rPr>
              <a:t>24 hours services</a:t>
            </a:r>
          </a:p>
          <a:p>
            <a:pPr>
              <a:buFont typeface="Arial" pitchFamily="34" charset="0"/>
              <a:buChar char="•"/>
            </a:pPr>
            <a:r>
              <a:rPr lang="en-US" sz="2800" b="1" dirty="0" smtClean="0">
                <a:solidFill>
                  <a:srgbClr val="C00000"/>
                </a:solidFill>
              </a:rPr>
              <a:t>Emergency</a:t>
            </a:r>
          </a:p>
          <a:p>
            <a:pPr>
              <a:buFont typeface="Arial" pitchFamily="34" charset="0"/>
              <a:buChar char="•"/>
            </a:pPr>
            <a:r>
              <a:rPr lang="en-US" sz="2800" b="1" dirty="0" smtClean="0">
                <a:solidFill>
                  <a:srgbClr val="C00000"/>
                </a:solidFill>
              </a:rPr>
              <a:t>Pharmacy</a:t>
            </a:r>
          </a:p>
          <a:p>
            <a:pPr>
              <a:buFont typeface="Arial" pitchFamily="34" charset="0"/>
              <a:buChar char="•"/>
            </a:pPr>
            <a:r>
              <a:rPr lang="en-US" sz="2800" b="1" dirty="0" smtClean="0">
                <a:solidFill>
                  <a:srgbClr val="C00000"/>
                </a:solidFill>
              </a:rPr>
              <a:t>X-ray</a:t>
            </a:r>
          </a:p>
          <a:p>
            <a:pPr>
              <a:buFont typeface="Arial" pitchFamily="34" charset="0"/>
              <a:buChar char="•"/>
            </a:pPr>
            <a:r>
              <a:rPr lang="en-US" sz="2800" b="1" dirty="0" smtClean="0">
                <a:solidFill>
                  <a:srgbClr val="C00000"/>
                </a:solidFill>
              </a:rPr>
              <a:t>Laboratory</a:t>
            </a:r>
          </a:p>
          <a:p>
            <a:pPr>
              <a:buFont typeface="Arial" pitchFamily="34" charset="0"/>
              <a:buChar char="•"/>
            </a:pPr>
            <a:r>
              <a:rPr lang="en-US" sz="2800" b="1" dirty="0" smtClean="0">
                <a:solidFill>
                  <a:srgbClr val="C00000"/>
                </a:solidFill>
              </a:rPr>
              <a:t>Medical Service</a:t>
            </a:r>
          </a:p>
          <a:p>
            <a:pPr>
              <a:buFont typeface="Arial" pitchFamily="34" charset="0"/>
              <a:buChar char="•"/>
            </a:pPr>
            <a:r>
              <a:rPr lang="en-US" sz="2800" b="1" dirty="0" smtClean="0">
                <a:solidFill>
                  <a:srgbClr val="C00000"/>
                </a:solidFill>
              </a:rPr>
              <a:t>Surgical Service</a:t>
            </a:r>
          </a:p>
          <a:p>
            <a:pPr>
              <a:buFont typeface="Arial" pitchFamily="34" charset="0"/>
              <a:buChar char="•"/>
            </a:pPr>
            <a:r>
              <a:rPr lang="en-US" sz="2800" b="1" dirty="0" smtClean="0">
                <a:solidFill>
                  <a:srgbClr val="C00000"/>
                </a:solidFill>
              </a:rPr>
              <a:t>SICU</a:t>
            </a:r>
          </a:p>
          <a:p>
            <a:pPr>
              <a:buFont typeface="Arial" pitchFamily="34" charset="0"/>
              <a:buChar char="•"/>
            </a:pPr>
            <a:r>
              <a:rPr lang="en-US" sz="2800" b="1" dirty="0" err="1" smtClean="0">
                <a:solidFill>
                  <a:srgbClr val="C00000"/>
                </a:solidFill>
              </a:rPr>
              <a:t>Gynae</a:t>
            </a:r>
            <a:r>
              <a:rPr lang="en-US" sz="2800" b="1" dirty="0" smtClean="0">
                <a:solidFill>
                  <a:srgbClr val="C00000"/>
                </a:solidFill>
              </a:rPr>
              <a:t>./ obs. Service</a:t>
            </a:r>
          </a:p>
          <a:p>
            <a:pPr>
              <a:buFont typeface="Arial" pitchFamily="34" charset="0"/>
              <a:buChar char="•"/>
            </a:pPr>
            <a:r>
              <a:rPr lang="en-US" sz="2800" b="1" dirty="0" err="1" smtClean="0">
                <a:solidFill>
                  <a:srgbClr val="C00000"/>
                </a:solidFill>
              </a:rPr>
              <a:t>Orthro</a:t>
            </a:r>
            <a:r>
              <a:rPr lang="en-US" sz="2800" b="1" dirty="0" smtClean="0">
                <a:solidFill>
                  <a:srgbClr val="C00000"/>
                </a:solidFill>
              </a:rPr>
              <a:t>.  Service</a:t>
            </a:r>
          </a:p>
          <a:p>
            <a:pPr>
              <a:buFont typeface="Arial" pitchFamily="34" charset="0"/>
              <a:buChar char="•"/>
            </a:pPr>
            <a:r>
              <a:rPr lang="en-US" sz="2800" b="1" dirty="0" smtClean="0">
                <a:solidFill>
                  <a:srgbClr val="C00000"/>
                </a:solidFill>
              </a:rPr>
              <a:t>Emergency OT Service</a:t>
            </a:r>
          </a:p>
          <a:p>
            <a:pPr>
              <a:buFont typeface="Arial" pitchFamily="34" charset="0"/>
              <a:buChar char="•"/>
            </a:pPr>
            <a:r>
              <a:rPr lang="en-US" sz="2800" b="1" dirty="0" smtClean="0">
                <a:solidFill>
                  <a:srgbClr val="C00000"/>
                </a:solidFill>
              </a:rPr>
              <a:t>Ambulance</a:t>
            </a:r>
          </a:p>
          <a:p>
            <a:endParaRPr lang="en-US" dirty="0" smtClean="0"/>
          </a:p>
          <a:p>
            <a:endParaRPr lang="en-US" dirty="0"/>
          </a:p>
        </p:txBody>
      </p:sp>
      <p:sp>
        <p:nvSpPr>
          <p:cNvPr id="7" name="TextBox 6"/>
          <p:cNvSpPr txBox="1"/>
          <p:nvPr/>
        </p:nvSpPr>
        <p:spPr>
          <a:xfrm>
            <a:off x="6096000" y="838200"/>
            <a:ext cx="2743200" cy="6494085"/>
          </a:xfrm>
          <a:prstGeom prst="rect">
            <a:avLst/>
          </a:prstGeom>
          <a:noFill/>
        </p:spPr>
        <p:txBody>
          <a:bodyPr wrap="square" rtlCol="0">
            <a:spAutoFit/>
          </a:bodyPr>
          <a:lstStyle/>
          <a:p>
            <a:r>
              <a:rPr lang="en-US" sz="2000" b="1" dirty="0" smtClean="0">
                <a:solidFill>
                  <a:srgbClr val="FF0000"/>
                </a:solidFill>
              </a:rPr>
              <a:t>Sunday To Friday</a:t>
            </a:r>
          </a:p>
          <a:p>
            <a:pPr>
              <a:buFont typeface="Wingdings" pitchFamily="2" charset="2"/>
              <a:buChar char="Ø"/>
            </a:pPr>
            <a:r>
              <a:rPr lang="en-US" dirty="0" smtClean="0">
                <a:solidFill>
                  <a:srgbClr val="002060"/>
                </a:solidFill>
              </a:rPr>
              <a:t> OPD( General)</a:t>
            </a:r>
          </a:p>
          <a:p>
            <a:pPr>
              <a:buFont typeface="Wingdings" pitchFamily="2" charset="2"/>
              <a:buChar char="Ø"/>
            </a:pPr>
            <a:r>
              <a:rPr lang="en-US" dirty="0" smtClean="0">
                <a:solidFill>
                  <a:srgbClr val="002060"/>
                </a:solidFill>
              </a:rPr>
              <a:t>Dental Service</a:t>
            </a:r>
          </a:p>
          <a:p>
            <a:pPr>
              <a:buFont typeface="Wingdings" pitchFamily="2" charset="2"/>
              <a:buChar char="Ø"/>
            </a:pPr>
            <a:r>
              <a:rPr lang="en-US" dirty="0" smtClean="0">
                <a:solidFill>
                  <a:srgbClr val="002060"/>
                </a:solidFill>
              </a:rPr>
              <a:t>Immunization</a:t>
            </a:r>
          </a:p>
          <a:p>
            <a:pPr>
              <a:buFont typeface="Wingdings" pitchFamily="2" charset="2"/>
              <a:buChar char="Ø"/>
            </a:pPr>
            <a:r>
              <a:rPr lang="en-US" dirty="0" smtClean="0">
                <a:solidFill>
                  <a:srgbClr val="002060"/>
                </a:solidFill>
              </a:rPr>
              <a:t>Nutrition</a:t>
            </a:r>
          </a:p>
          <a:p>
            <a:pPr>
              <a:buFont typeface="Wingdings" pitchFamily="2" charset="2"/>
              <a:buChar char="Ø"/>
            </a:pPr>
            <a:r>
              <a:rPr lang="en-US" dirty="0" smtClean="0">
                <a:solidFill>
                  <a:srgbClr val="002060"/>
                </a:solidFill>
              </a:rPr>
              <a:t>DOTS</a:t>
            </a:r>
          </a:p>
          <a:p>
            <a:pPr>
              <a:buFont typeface="Wingdings" pitchFamily="2" charset="2"/>
              <a:buChar char="Ø"/>
            </a:pPr>
            <a:r>
              <a:rPr lang="en-US" dirty="0" smtClean="0">
                <a:solidFill>
                  <a:srgbClr val="002060"/>
                </a:solidFill>
              </a:rPr>
              <a:t>Pregnancy and Women Health Check up</a:t>
            </a:r>
          </a:p>
          <a:p>
            <a:pPr>
              <a:buFont typeface="Wingdings" pitchFamily="2" charset="2"/>
              <a:buChar char="Ø"/>
            </a:pPr>
            <a:r>
              <a:rPr lang="en-US" dirty="0" smtClean="0">
                <a:solidFill>
                  <a:srgbClr val="002060"/>
                </a:solidFill>
              </a:rPr>
              <a:t>F.P.</a:t>
            </a:r>
          </a:p>
          <a:p>
            <a:pPr>
              <a:buFont typeface="Wingdings" pitchFamily="2" charset="2"/>
              <a:buChar char="Ø"/>
            </a:pPr>
            <a:r>
              <a:rPr lang="en-US" dirty="0" smtClean="0">
                <a:solidFill>
                  <a:srgbClr val="002060"/>
                </a:solidFill>
              </a:rPr>
              <a:t> Consultant OPD  (</a:t>
            </a:r>
            <a:r>
              <a:rPr lang="en-US" dirty="0" err="1" smtClean="0">
                <a:solidFill>
                  <a:srgbClr val="002060"/>
                </a:solidFill>
              </a:rPr>
              <a:t>Orthro</a:t>
            </a:r>
            <a:r>
              <a:rPr lang="en-US" dirty="0" smtClean="0">
                <a:solidFill>
                  <a:srgbClr val="002060"/>
                </a:solidFill>
              </a:rPr>
              <a:t>, Chest, cardiac , Surgery Diabetic Skin, ENT, Eye, abdomen and liver, Internal Medicine </a:t>
            </a:r>
            <a:r>
              <a:rPr lang="en-US" dirty="0" err="1" smtClean="0">
                <a:solidFill>
                  <a:srgbClr val="002060"/>
                </a:solidFill>
              </a:rPr>
              <a:t>Epi.Etc</a:t>
            </a:r>
            <a:r>
              <a:rPr lang="en-US" dirty="0" smtClean="0">
                <a:solidFill>
                  <a:srgbClr val="002060"/>
                </a:solidFill>
              </a:rPr>
              <a:t>)</a:t>
            </a:r>
          </a:p>
          <a:p>
            <a:pPr>
              <a:buFont typeface="Wingdings" pitchFamily="2" charset="2"/>
              <a:buChar char="Ø"/>
            </a:pPr>
            <a:r>
              <a:rPr lang="en-US" dirty="0" smtClean="0">
                <a:solidFill>
                  <a:srgbClr val="002060"/>
                </a:solidFill>
              </a:rPr>
              <a:t>NCD Clinic</a:t>
            </a:r>
          </a:p>
          <a:p>
            <a:pPr>
              <a:buFont typeface="Wingdings" pitchFamily="2" charset="2"/>
              <a:buChar char="Ø"/>
            </a:pPr>
            <a:r>
              <a:rPr lang="en-US" dirty="0" smtClean="0">
                <a:solidFill>
                  <a:srgbClr val="002060"/>
                </a:solidFill>
              </a:rPr>
              <a:t>Echo, TMT</a:t>
            </a:r>
          </a:p>
          <a:p>
            <a:pPr>
              <a:buFont typeface="Wingdings" pitchFamily="2" charset="2"/>
              <a:buChar char="Ø"/>
            </a:pPr>
            <a:r>
              <a:rPr lang="en-US" dirty="0" smtClean="0">
                <a:solidFill>
                  <a:srgbClr val="002060"/>
                </a:solidFill>
              </a:rPr>
              <a:t>Endoscopy, Colonoscopy</a:t>
            </a:r>
          </a:p>
          <a:p>
            <a:pPr>
              <a:buFont typeface="Wingdings" pitchFamily="2" charset="2"/>
              <a:buChar char="Ø"/>
            </a:pPr>
            <a:r>
              <a:rPr lang="en-US" dirty="0" smtClean="0">
                <a:solidFill>
                  <a:srgbClr val="002060"/>
                </a:solidFill>
              </a:rPr>
              <a:t>USG </a:t>
            </a:r>
          </a:p>
          <a:p>
            <a:pPr>
              <a:buFont typeface="Wingdings" pitchFamily="2" charset="2"/>
              <a:buChar char="Ø"/>
            </a:pPr>
            <a:r>
              <a:rPr lang="en-US" dirty="0" smtClean="0">
                <a:solidFill>
                  <a:srgbClr val="002060"/>
                </a:solidFill>
              </a:rPr>
              <a:t>EEG</a:t>
            </a:r>
          </a:p>
          <a:p>
            <a:pPr>
              <a:buFont typeface="Wingdings" pitchFamily="2" charset="2"/>
              <a:buChar char="Ø"/>
            </a:pPr>
            <a:endParaRPr lang="en-US" dirty="0" smtClean="0">
              <a:solidFill>
                <a:srgbClr val="002060"/>
              </a:solidFill>
            </a:endParaRPr>
          </a:p>
          <a:p>
            <a:pPr>
              <a:buFont typeface="Wingdings" pitchFamily="2" charset="2"/>
              <a:buChar char="Ø"/>
            </a:pPr>
            <a:endParaRPr lang="en-US" dirty="0" smtClean="0"/>
          </a:p>
          <a:p>
            <a:endParaRPr lang="en-US" dirty="0"/>
          </a:p>
        </p:txBody>
      </p:sp>
      <p:sp>
        <p:nvSpPr>
          <p:cNvPr id="10" name="TextBox 9"/>
          <p:cNvSpPr txBox="1"/>
          <p:nvPr/>
        </p:nvSpPr>
        <p:spPr>
          <a:xfrm>
            <a:off x="4038600" y="3810000"/>
            <a:ext cx="1371600" cy="369332"/>
          </a:xfrm>
          <a:prstGeom prst="rect">
            <a:avLst/>
          </a:prstGeom>
          <a:noFill/>
        </p:spPr>
        <p:txBody>
          <a:bodyPr wrap="square" rtlCol="0">
            <a:spAutoFit/>
          </a:bodyPr>
          <a:lstStyle/>
          <a:p>
            <a:endParaRPr lang="en-US" dirty="0"/>
          </a:p>
        </p:txBody>
      </p:sp>
      <p:sp>
        <p:nvSpPr>
          <p:cNvPr id="12" name="Rectangle 11"/>
          <p:cNvSpPr/>
          <p:nvPr/>
        </p:nvSpPr>
        <p:spPr>
          <a:xfrm>
            <a:off x="4038600" y="5181600"/>
            <a:ext cx="1695208" cy="923330"/>
          </a:xfrm>
          <a:prstGeom prst="rect">
            <a:avLst/>
          </a:prstGeom>
        </p:spPr>
        <p:txBody>
          <a:bodyPr wrap="none">
            <a:spAutoFit/>
          </a:bodyPr>
          <a:lstStyle/>
          <a:p>
            <a:pPr>
              <a:buFont typeface="Wingdings" pitchFamily="2" charset="2"/>
              <a:buChar char="Ø"/>
            </a:pPr>
            <a:r>
              <a:rPr lang="en-US" dirty="0" smtClean="0">
                <a:solidFill>
                  <a:srgbClr val="002060"/>
                </a:solidFill>
              </a:rPr>
              <a:t>Physiotherapy</a:t>
            </a:r>
          </a:p>
          <a:p>
            <a:pPr>
              <a:buFont typeface="Wingdings" pitchFamily="2" charset="2"/>
              <a:buChar char="Ø"/>
            </a:pPr>
            <a:r>
              <a:rPr lang="en-US" dirty="0" smtClean="0">
                <a:solidFill>
                  <a:srgbClr val="002060"/>
                </a:solidFill>
              </a:rPr>
              <a:t>ECG</a:t>
            </a:r>
          </a:p>
          <a:p>
            <a:pPr>
              <a:buFont typeface="Wingdings" pitchFamily="2" charset="2"/>
              <a:buChar char="Ø"/>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8229600" cy="1524000"/>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solidFill>
                  <a:srgbClr val="7030A0"/>
                </a:solidFill>
              </a:rPr>
              <a:t/>
            </a:r>
            <a:br>
              <a:rPr lang="en-US" dirty="0" smtClean="0">
                <a:solidFill>
                  <a:srgbClr val="7030A0"/>
                </a:solidFill>
              </a:rPr>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Investigation Status 2017/2018</a:t>
            </a:r>
            <a:endParaRPr lang="en-US" dirty="0"/>
          </a:p>
        </p:txBody>
      </p:sp>
      <p:graphicFrame>
        <p:nvGraphicFramePr>
          <p:cNvPr id="5" name="Chart 4"/>
          <p:cNvGraphicFramePr/>
          <p:nvPr/>
        </p:nvGraphicFramePr>
        <p:xfrm>
          <a:off x="381000" y="1905000"/>
          <a:ext cx="8229600" cy="4648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solidFill>
                  <a:srgbClr val="7030A0"/>
                </a:solidFill>
              </a:rPr>
              <a:t/>
            </a:r>
            <a:br>
              <a:rPr lang="en-US" dirty="0" smtClean="0">
                <a:solidFill>
                  <a:srgbClr val="7030A0"/>
                </a:solidFill>
              </a:rPr>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Investigation Status 2017/2018</a:t>
            </a:r>
            <a:endParaRPr lang="en-US" dirty="0">
              <a:solidFill>
                <a:srgbClr val="7030A0"/>
              </a:solidFill>
            </a:endParaRPr>
          </a:p>
        </p:txBody>
      </p:sp>
      <p:graphicFrame>
        <p:nvGraphicFramePr>
          <p:cNvPr id="4" name="Content Placeholder 3"/>
          <p:cNvGraphicFramePr>
            <a:graphicFrameLocks noGrp="1"/>
          </p:cNvGraphicFramePr>
          <p:nvPr>
            <p:ph idx="1"/>
          </p:nvPr>
        </p:nvGraphicFramePr>
        <p:xfrm>
          <a:off x="457200" y="1600200"/>
          <a:ext cx="82296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457200" y="0"/>
            <a:ext cx="7772400" cy="1676400"/>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Investigation Status 2017/2018</a:t>
            </a:r>
            <a:endParaRPr lang="en-US" dirty="0">
              <a:solidFill>
                <a:srgbClr val="7030A0"/>
              </a:solidFill>
            </a:endParaRPr>
          </a:p>
        </p:txBody>
      </p:sp>
      <p:graphicFrame>
        <p:nvGraphicFramePr>
          <p:cNvPr id="6" name="Chart 5"/>
          <p:cNvGraphicFramePr/>
          <p:nvPr/>
        </p:nvGraphicFramePr>
        <p:xfrm>
          <a:off x="838200" y="1676400"/>
          <a:ext cx="7848600" cy="4343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Investigation Status 2017/2018</a:t>
            </a:r>
            <a:endParaRPr lang="en-US" dirty="0"/>
          </a:p>
        </p:txBody>
      </p:sp>
      <p:graphicFrame>
        <p:nvGraphicFramePr>
          <p:cNvPr id="4" name="Content Placeholder 3"/>
          <p:cNvGraphicFramePr>
            <a:graphicFrameLocks noGrp="1"/>
          </p:cNvGraphicFramePr>
          <p:nvPr>
            <p:ph idx="1"/>
          </p:nvPr>
        </p:nvGraphicFramePr>
        <p:xfrm>
          <a:off x="457200" y="1752600"/>
          <a:ext cx="8382000" cy="4724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Investigation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76400"/>
          <a:ext cx="8229600" cy="4648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524000"/>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6" name="Content Placeholder 5"/>
          <p:cNvGraphicFramePr>
            <a:graphicFrameLocks noGrp="1"/>
          </p:cNvGraphicFramePr>
          <p:nvPr>
            <p:ph idx="1"/>
          </p:nvPr>
        </p:nvGraphicFramePr>
        <p:xfrm>
          <a:off x="457200" y="1600200"/>
          <a:ext cx="84582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305800" cy="47244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76400"/>
          <a:ext cx="8229600" cy="4876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52600"/>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382000" cy="4953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304800" y="1600200"/>
          <a:ext cx="8458200" cy="4876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752600"/>
          <a:ext cx="8229600" cy="4495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01762"/>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8" name="Content Placeholder 7"/>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08038"/>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t/>
            </a:r>
            <a:br>
              <a:rPr lang="en-US" dirty="0" smtClean="0"/>
            </a:br>
            <a:r>
              <a:rPr lang="en-US" dirty="0" smtClean="0"/>
              <a:t> DOTS &amp; Immunization Status 2017/2018</a:t>
            </a:r>
            <a:endParaRPr lang="en-US" dirty="0"/>
          </a:p>
        </p:txBody>
      </p:sp>
      <p:graphicFrame>
        <p:nvGraphicFramePr>
          <p:cNvPr id="4" name="Content Placeholder 3"/>
          <p:cNvGraphicFramePr>
            <a:graphicFrameLocks noGrp="1"/>
          </p:cNvGraphicFramePr>
          <p:nvPr>
            <p:ph idx="1"/>
          </p:nvPr>
        </p:nvGraphicFramePr>
        <p:xfrm>
          <a:off x="457200" y="2438400"/>
          <a:ext cx="8382000" cy="3886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r>
            <a:br>
              <a:rPr lang="en-US" dirty="0" smtClean="0">
                <a:solidFill>
                  <a:srgbClr val="7030A0"/>
                </a:solidFill>
              </a:rPr>
            </a:br>
            <a:r>
              <a:rPr lang="en-US" dirty="0" smtClean="0">
                <a:solidFill>
                  <a:srgbClr val="7030A0"/>
                </a:solidFill>
              </a:rPr>
              <a:t>OPD Status 2017/2018</a:t>
            </a:r>
            <a:endParaRPr lang="en-US" dirty="0"/>
          </a:p>
        </p:txBody>
      </p:sp>
      <p:graphicFrame>
        <p:nvGraphicFramePr>
          <p:cNvPr id="4" name="Content Placeholder 3"/>
          <p:cNvGraphicFramePr>
            <a:graphicFrameLocks noGrp="1"/>
          </p:cNvGraphicFramePr>
          <p:nvPr>
            <p:ph idx="1"/>
          </p:nvPr>
        </p:nvGraphicFramePr>
        <p:xfrm>
          <a:off x="228600" y="1600200"/>
          <a:ext cx="8610600" cy="45259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t>
            </a:r>
            <a:r>
              <a:rPr lang="en-US" dirty="0" smtClean="0"/>
              <a:t/>
            </a:r>
            <a:br>
              <a:rPr lang="en-US" dirty="0" smtClean="0"/>
            </a:br>
            <a:r>
              <a:rPr lang="en-US" dirty="0" smtClean="0"/>
              <a:t>  Surgery Status 2017/2018</a:t>
            </a:r>
            <a:endParaRPr lang="en-US" dirty="0"/>
          </a:p>
        </p:txBody>
      </p:sp>
      <p:graphicFrame>
        <p:nvGraphicFramePr>
          <p:cNvPr id="4" name="Content Placeholder 3"/>
          <p:cNvGraphicFramePr>
            <a:graphicFrameLocks noGrp="1"/>
          </p:cNvGraphicFramePr>
          <p:nvPr>
            <p:ph idx="1"/>
          </p:nvPr>
        </p:nvGraphicFramePr>
        <p:xfrm>
          <a:off x="0" y="1828800"/>
          <a:ext cx="9144000" cy="47545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t>
            </a:r>
            <a:r>
              <a:rPr lang="en-US" dirty="0" smtClean="0"/>
              <a:t/>
            </a:r>
            <a:br>
              <a:rPr lang="en-US" dirty="0" smtClean="0"/>
            </a:br>
            <a:r>
              <a:rPr lang="en-US" dirty="0" smtClean="0"/>
              <a:t> Status 2017/2018</a:t>
            </a:r>
            <a:endParaRPr lang="en-US" dirty="0"/>
          </a:p>
        </p:txBody>
      </p:sp>
      <p:graphicFrame>
        <p:nvGraphicFramePr>
          <p:cNvPr id="4" name="Content Placeholder 3"/>
          <p:cNvGraphicFramePr>
            <a:graphicFrameLocks noGrp="1"/>
          </p:cNvGraphicFramePr>
          <p:nvPr>
            <p:ph idx="1"/>
          </p:nvPr>
        </p:nvGraphicFramePr>
        <p:xfrm>
          <a:off x="457200" y="1600200"/>
          <a:ext cx="8305800" cy="4800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t/>
            </a:r>
            <a:br>
              <a:rPr lang="en-US" dirty="0" smtClean="0"/>
            </a:br>
            <a:r>
              <a:rPr lang="en-US" dirty="0" smtClean="0"/>
              <a:t>Male Female Status 2017/2018</a:t>
            </a:r>
            <a:endParaRPr lang="en-US" dirty="0"/>
          </a:p>
        </p:txBody>
      </p:sp>
      <p:graphicFrame>
        <p:nvGraphicFramePr>
          <p:cNvPr id="4" name="Content Placeholder 3"/>
          <p:cNvGraphicFramePr>
            <a:graphicFrameLocks noGrp="1"/>
          </p:cNvGraphicFramePr>
          <p:nvPr>
            <p:ph idx="1"/>
          </p:nvPr>
        </p:nvGraphicFramePr>
        <p:xfrm>
          <a:off x="457200" y="1752600"/>
          <a:ext cx="8458200" cy="4648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t>
            </a:r>
            <a:r>
              <a:rPr lang="en-US" dirty="0" smtClean="0"/>
              <a:t/>
            </a:r>
            <a:br>
              <a:rPr lang="en-US" dirty="0" smtClean="0"/>
            </a:br>
            <a:r>
              <a:rPr lang="en-US" dirty="0" smtClean="0"/>
              <a:t> Status 2017/2018</a:t>
            </a:r>
            <a:endParaRPr lang="en-US" dirty="0"/>
          </a:p>
        </p:txBody>
      </p:sp>
      <p:graphicFrame>
        <p:nvGraphicFramePr>
          <p:cNvPr id="4" name="Content Placeholder 3"/>
          <p:cNvGraphicFramePr>
            <a:graphicFrameLocks noGrp="1"/>
          </p:cNvGraphicFramePr>
          <p:nvPr>
            <p:ph idx="1"/>
          </p:nvPr>
        </p:nvGraphicFramePr>
        <p:xfrm>
          <a:off x="381000" y="1600200"/>
          <a:ext cx="8763000" cy="5257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249362"/>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t>
            </a:r>
            <a:r>
              <a:rPr lang="en-US" dirty="0" smtClean="0"/>
              <a:t/>
            </a:r>
            <a:br>
              <a:rPr lang="en-US" dirty="0" smtClean="0"/>
            </a:br>
            <a:r>
              <a:rPr lang="en-US" dirty="0" smtClean="0"/>
              <a:t> Status 2017/2018</a:t>
            </a:r>
            <a:endParaRPr lang="en-US" dirty="0"/>
          </a:p>
        </p:txBody>
      </p:sp>
      <p:graphicFrame>
        <p:nvGraphicFramePr>
          <p:cNvPr id="4" name="Content Placeholder 3"/>
          <p:cNvGraphicFramePr>
            <a:graphicFrameLocks noGrp="1"/>
          </p:cNvGraphicFramePr>
          <p:nvPr>
            <p:ph idx="1"/>
          </p:nvPr>
        </p:nvGraphicFramePr>
        <p:xfrm>
          <a:off x="457200" y="1676400"/>
          <a:ext cx="8382000" cy="4876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219200"/>
          </a:xfrm>
        </p:spPr>
        <p:txBody>
          <a:bodyPr>
            <a:normAutofit fontScale="90000"/>
          </a:bodyPr>
          <a:lstStyle/>
          <a:p>
            <a:r>
              <a:rPr lang="en-US" b="1" dirty="0" smtClean="0">
                <a:solidFill>
                  <a:srgbClr val="C00000"/>
                </a:solidFill>
                <a:latin typeface="Adelon-Bold" pitchFamily="2" charset="0"/>
              </a:rPr>
              <a:t>Nepal Korea Friendship Hospital</a:t>
            </a:r>
            <a:r>
              <a:rPr lang="en-US" dirty="0" smtClean="0"/>
              <a:t/>
            </a:r>
            <a:br>
              <a:rPr lang="en-US" dirty="0" smtClean="0"/>
            </a:br>
            <a:r>
              <a:rPr lang="en-US" dirty="0" err="1" smtClean="0">
                <a:solidFill>
                  <a:srgbClr val="7030A0"/>
                </a:solidFill>
              </a:rPr>
              <a:t>Madhyapur</a:t>
            </a:r>
            <a:r>
              <a:rPr lang="en-US" dirty="0" smtClean="0">
                <a:solidFill>
                  <a:srgbClr val="7030A0"/>
                </a:solidFill>
              </a:rPr>
              <a:t> </a:t>
            </a:r>
            <a:r>
              <a:rPr lang="en-US" dirty="0" err="1" smtClean="0">
                <a:solidFill>
                  <a:srgbClr val="7030A0"/>
                </a:solidFill>
              </a:rPr>
              <a:t>Thimi</a:t>
            </a:r>
            <a:r>
              <a:rPr lang="en-US" dirty="0" smtClean="0">
                <a:solidFill>
                  <a:srgbClr val="7030A0"/>
                </a:solidFill>
              </a:rPr>
              <a:t> </a:t>
            </a:r>
            <a:br>
              <a:rPr lang="en-US" dirty="0" smtClean="0">
                <a:solidFill>
                  <a:srgbClr val="7030A0"/>
                </a:solidFill>
              </a:rPr>
            </a:br>
            <a:r>
              <a:rPr lang="en-US" dirty="0" smtClean="0"/>
              <a:t>Health Insurance Patient Visit 2017/2018</a:t>
            </a:r>
            <a:endParaRPr lang="en-US" dirty="0"/>
          </a:p>
        </p:txBody>
      </p:sp>
      <p:graphicFrame>
        <p:nvGraphicFramePr>
          <p:cNvPr id="4" name="Content Placeholder 3"/>
          <p:cNvGraphicFramePr>
            <a:graphicFrameLocks noGrp="1"/>
          </p:cNvGraphicFramePr>
          <p:nvPr>
            <p:ph idx="1"/>
          </p:nvPr>
        </p:nvGraphicFramePr>
        <p:xfrm>
          <a:off x="228600" y="1752600"/>
          <a:ext cx="8686800" cy="43735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reeti" pitchFamily="2" charset="0"/>
              </a:rPr>
              <a:t>t:aL/ </a:t>
            </a:r>
            <a:r>
              <a:rPr lang="en-US" dirty="0" err="1" smtClean="0">
                <a:latin typeface="Preeti" pitchFamily="2" charset="0"/>
              </a:rPr>
              <a:t>cfkm</a:t>
            </a:r>
            <a:r>
              <a:rPr lang="en-US" dirty="0" smtClean="0">
                <a:latin typeface="Preeti" pitchFamily="2" charset="0"/>
              </a:rPr>
              <a:t>} </a:t>
            </a:r>
            <a:r>
              <a:rPr lang="en-US" dirty="0" err="1" smtClean="0">
                <a:latin typeface="Preeti" pitchFamily="2" charset="0"/>
              </a:rPr>
              <a:t>af</a:t>
            </a:r>
            <a:r>
              <a:rPr lang="en-US" dirty="0" smtClean="0">
                <a:latin typeface="Preeti" pitchFamily="2" charset="0"/>
              </a:rPr>
              <a:t>]N5g\,,,</a:t>
            </a:r>
            <a:endParaRPr lang="en-US" dirty="0"/>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381000" y="1186108"/>
            <a:ext cx="3774687" cy="29286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95450" y="1295400"/>
            <a:ext cx="3400750" cy="2819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 name="Picture 2"/>
          <p:cNvPicPr>
            <a:picLocks noChangeAspect="1" noChangeArrowheads="1"/>
          </p:cNvPicPr>
          <p:nvPr/>
        </p:nvPicPr>
        <p:blipFill>
          <a:blip r:embed="rId4" cstate="print"/>
          <a:srcRect/>
          <a:stretch>
            <a:fillRect/>
          </a:stretch>
        </p:blipFill>
        <p:spPr bwMode="auto">
          <a:xfrm>
            <a:off x="304800" y="4114800"/>
            <a:ext cx="3429000" cy="2571750"/>
          </a:xfrm>
          <a:prstGeom prst="rect">
            <a:avLst/>
          </a:prstGeom>
          <a:noFill/>
          <a:ln w="9525">
            <a:noFill/>
            <a:miter lim="800000"/>
            <a:headEnd/>
            <a:tailEnd/>
          </a:ln>
          <a:effectLst/>
        </p:spPr>
      </p:pic>
      <p:pic>
        <p:nvPicPr>
          <p:cNvPr id="7" name="Picture 2" descr="C:\Users\Dr. D.K Roushan\Desktop\New folder\DSC06540.JPG"/>
          <p:cNvPicPr>
            <a:picLocks noChangeAspect="1" noChangeArrowheads="1"/>
          </p:cNvPicPr>
          <p:nvPr/>
        </p:nvPicPr>
        <p:blipFill>
          <a:blip r:embed="rId5" cstate="print"/>
          <a:srcRect/>
          <a:stretch>
            <a:fillRect/>
          </a:stretch>
        </p:blipFill>
        <p:spPr>
          <a:xfrm>
            <a:off x="4572000" y="4040221"/>
            <a:ext cx="3657600" cy="2817777"/>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reeti" pitchFamily="2" charset="0"/>
              </a:rPr>
              <a:t>t:aL/ </a:t>
            </a:r>
            <a:r>
              <a:rPr lang="en-US" dirty="0" err="1" smtClean="0">
                <a:latin typeface="Preeti" pitchFamily="2" charset="0"/>
              </a:rPr>
              <a:t>cfkm</a:t>
            </a:r>
            <a:r>
              <a:rPr lang="en-US" dirty="0" smtClean="0">
                <a:latin typeface="Preeti" pitchFamily="2" charset="0"/>
              </a:rPr>
              <a:t>} </a:t>
            </a:r>
            <a:r>
              <a:rPr lang="en-US" dirty="0" err="1" smtClean="0">
                <a:latin typeface="Preeti" pitchFamily="2" charset="0"/>
              </a:rPr>
              <a:t>af</a:t>
            </a:r>
            <a:r>
              <a:rPr lang="en-US" dirty="0" smtClean="0">
                <a:latin typeface="Preeti" pitchFamily="2" charset="0"/>
              </a:rPr>
              <a:t>]N5g\,,,,</a:t>
            </a:r>
            <a:endParaRPr lang="en-US" dirty="0">
              <a:latin typeface="Preeti" pitchFamily="2" charset="0"/>
            </a:endParaRPr>
          </a:p>
        </p:txBody>
      </p:sp>
      <p:pic>
        <p:nvPicPr>
          <p:cNvPr id="4" name="Picture 2" descr="C:\Users\Santosh\Downloads\DSC_0309.JPG"/>
          <p:cNvPicPr>
            <a:picLocks noGrp="1" noChangeAspect="1" noChangeArrowheads="1"/>
          </p:cNvPicPr>
          <p:nvPr>
            <p:ph idx="1"/>
          </p:nvPr>
        </p:nvPicPr>
        <p:blipFill>
          <a:blip r:embed="rId2" cstate="print"/>
          <a:srcRect/>
          <a:stretch>
            <a:fillRect/>
          </a:stretch>
        </p:blipFill>
        <p:spPr bwMode="auto">
          <a:xfrm>
            <a:off x="381000" y="1524000"/>
            <a:ext cx="3919728" cy="2602992"/>
          </a:xfrm>
          <a:prstGeom prst="rect">
            <a:avLst/>
          </a:prstGeom>
          <a:noFill/>
        </p:spPr>
      </p:pic>
      <p:pic>
        <p:nvPicPr>
          <p:cNvPr id="5" name="Picture 22"/>
          <p:cNvPicPr>
            <a:picLocks noChangeAspect="1" noChangeArrowheads="1"/>
          </p:cNvPicPr>
          <p:nvPr/>
        </p:nvPicPr>
        <p:blipFill>
          <a:blip r:embed="rId3"/>
          <a:srcRect/>
          <a:stretch>
            <a:fillRect/>
          </a:stretch>
        </p:blipFill>
        <p:spPr bwMode="auto">
          <a:xfrm>
            <a:off x="4343400" y="1524001"/>
            <a:ext cx="4259483" cy="2667000"/>
          </a:xfrm>
          <a:prstGeom prst="rect">
            <a:avLst/>
          </a:prstGeom>
          <a:noFill/>
          <a:ln w="9525">
            <a:noFill/>
            <a:miter lim="800000"/>
            <a:headEnd/>
            <a:tailEnd/>
          </a:ln>
          <a:effectLst/>
        </p:spPr>
      </p:pic>
      <p:pic>
        <p:nvPicPr>
          <p:cNvPr id="6" name="Picture 2"/>
          <p:cNvPicPr>
            <a:picLocks noChangeAspect="1" noChangeArrowheads="1"/>
          </p:cNvPicPr>
          <p:nvPr/>
        </p:nvPicPr>
        <p:blipFill>
          <a:blip r:embed="rId4"/>
          <a:srcRect/>
          <a:stretch>
            <a:fillRect/>
          </a:stretch>
        </p:blipFill>
        <p:spPr bwMode="auto">
          <a:xfrm>
            <a:off x="381000" y="4191000"/>
            <a:ext cx="3886200" cy="2209799"/>
          </a:xfrm>
          <a:prstGeom prst="rect">
            <a:avLst/>
          </a:prstGeom>
          <a:noFill/>
          <a:ln w="9525">
            <a:noFill/>
            <a:miter lim="800000"/>
            <a:headEnd/>
            <a:tailEnd/>
          </a:ln>
          <a:effectLst/>
        </p:spPr>
      </p:pic>
      <p:pic>
        <p:nvPicPr>
          <p:cNvPr id="7" name="Picture 2"/>
          <p:cNvPicPr>
            <a:picLocks noChangeAspect="1" noChangeArrowheads="1"/>
          </p:cNvPicPr>
          <p:nvPr/>
        </p:nvPicPr>
        <p:blipFill>
          <a:blip r:embed="rId5"/>
          <a:srcRect/>
          <a:stretch>
            <a:fillRect/>
          </a:stretch>
        </p:blipFill>
        <p:spPr bwMode="auto">
          <a:xfrm>
            <a:off x="4267200" y="4191000"/>
            <a:ext cx="4343400" cy="228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reeti" pitchFamily="2" charset="0"/>
              </a:rPr>
              <a:t>t:aL/ </a:t>
            </a:r>
            <a:r>
              <a:rPr lang="en-US" dirty="0" err="1" smtClean="0">
                <a:latin typeface="Preeti" pitchFamily="2" charset="0"/>
              </a:rPr>
              <a:t>cfkm</a:t>
            </a:r>
            <a:r>
              <a:rPr lang="en-US" dirty="0" smtClean="0">
                <a:latin typeface="Preeti" pitchFamily="2" charset="0"/>
              </a:rPr>
              <a:t>} </a:t>
            </a:r>
            <a:r>
              <a:rPr lang="en-US" dirty="0" err="1" smtClean="0">
                <a:latin typeface="Preeti" pitchFamily="2" charset="0"/>
              </a:rPr>
              <a:t>af</a:t>
            </a:r>
            <a:r>
              <a:rPr lang="en-US" dirty="0" smtClean="0">
                <a:latin typeface="Preeti" pitchFamily="2" charset="0"/>
              </a:rPr>
              <a:t>]N5g\,,,,</a:t>
            </a:r>
            <a:endParaRPr lang="en-US" dirty="0"/>
          </a:p>
        </p:txBody>
      </p:sp>
      <p:pic>
        <p:nvPicPr>
          <p:cNvPr id="4" name="Content Placeholder 3" descr="C:\Users\Dr. D.K Roushan\Desktop\New folder\DSC06537.JPG"/>
          <p:cNvPicPr>
            <a:picLocks noGrp="1" noChangeAspect="1" noChangeArrowheads="1"/>
          </p:cNvPicPr>
          <p:nvPr>
            <p:ph idx="1"/>
          </p:nvPr>
        </p:nvPicPr>
        <p:blipFill>
          <a:blip r:embed="rId2" cstate="print"/>
          <a:srcRect/>
          <a:stretch>
            <a:fillRect/>
          </a:stretch>
        </p:blipFill>
        <p:spPr bwMode="auto">
          <a:xfrm>
            <a:off x="457200" y="1447800"/>
            <a:ext cx="3657599" cy="2286000"/>
          </a:xfrm>
          <a:prstGeom prst="rect">
            <a:avLst/>
          </a:prstGeom>
          <a:noFill/>
          <a:ln w="9525">
            <a:noFill/>
            <a:miter lim="800000"/>
            <a:headEnd/>
            <a:tailEnd/>
          </a:ln>
        </p:spPr>
      </p:pic>
      <p:pic>
        <p:nvPicPr>
          <p:cNvPr id="5" name="Picture 4" descr="C:\Users\Dr. D.K Roushan\Desktop\New folder\DSC06577.JPG"/>
          <p:cNvPicPr>
            <a:picLocks noChangeAspect="1" noChangeArrowheads="1"/>
          </p:cNvPicPr>
          <p:nvPr/>
        </p:nvPicPr>
        <p:blipFill>
          <a:blip r:embed="rId3" cstate="print"/>
          <a:srcRect/>
          <a:stretch>
            <a:fillRect/>
          </a:stretch>
        </p:blipFill>
        <p:spPr bwMode="auto">
          <a:xfrm>
            <a:off x="4191000" y="1447800"/>
            <a:ext cx="4572000" cy="2209800"/>
          </a:xfrm>
          <a:prstGeom prst="rect">
            <a:avLst/>
          </a:prstGeom>
          <a:noFill/>
          <a:ln w="9525">
            <a:noFill/>
            <a:miter lim="800000"/>
            <a:headEnd/>
            <a:tailEnd/>
          </a:ln>
        </p:spPr>
      </p:pic>
      <p:pic>
        <p:nvPicPr>
          <p:cNvPr id="6" name="Picture 2" descr="C:\Users\Santosh\Downloads\DSC_0253.JPG"/>
          <p:cNvPicPr>
            <a:picLocks noChangeAspect="1" noChangeArrowheads="1"/>
          </p:cNvPicPr>
          <p:nvPr/>
        </p:nvPicPr>
        <p:blipFill>
          <a:blip r:embed="rId4" cstate="print"/>
          <a:srcRect/>
          <a:stretch>
            <a:fillRect/>
          </a:stretch>
        </p:blipFill>
        <p:spPr bwMode="auto">
          <a:xfrm>
            <a:off x="174506" y="3733800"/>
            <a:ext cx="3940293" cy="2971799"/>
          </a:xfrm>
          <a:prstGeom prst="rect">
            <a:avLst/>
          </a:prstGeom>
          <a:noFill/>
        </p:spPr>
      </p:pic>
      <p:pic>
        <p:nvPicPr>
          <p:cNvPr id="7" name="Picture 2" descr="C:\Users\Santosh\Downloads\DSC05196.JPG"/>
          <p:cNvPicPr>
            <a:picLocks noChangeAspect="1" noChangeArrowheads="1"/>
          </p:cNvPicPr>
          <p:nvPr/>
        </p:nvPicPr>
        <p:blipFill>
          <a:blip r:embed="rId5"/>
          <a:srcRect/>
          <a:stretch>
            <a:fillRect/>
          </a:stretch>
        </p:blipFill>
        <p:spPr bwMode="auto">
          <a:xfrm>
            <a:off x="3962400" y="3733800"/>
            <a:ext cx="4867833" cy="28956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Preeti" pitchFamily="2" charset="0"/>
              </a:rPr>
              <a:t>t:aL/ </a:t>
            </a:r>
            <a:r>
              <a:rPr lang="en-US" dirty="0" err="1" smtClean="0">
                <a:latin typeface="Preeti" pitchFamily="2" charset="0"/>
              </a:rPr>
              <a:t>cfkm</a:t>
            </a:r>
            <a:r>
              <a:rPr lang="en-US" dirty="0" smtClean="0">
                <a:latin typeface="Preeti" pitchFamily="2" charset="0"/>
              </a:rPr>
              <a:t>} </a:t>
            </a:r>
            <a:r>
              <a:rPr lang="en-US" dirty="0" err="1" smtClean="0">
                <a:latin typeface="Preeti" pitchFamily="2" charset="0"/>
              </a:rPr>
              <a:t>af</a:t>
            </a:r>
            <a:r>
              <a:rPr lang="en-US" dirty="0" smtClean="0">
                <a:latin typeface="Preeti" pitchFamily="2" charset="0"/>
              </a:rPr>
              <a:t>]N5g\,,,,</a:t>
            </a:r>
            <a:endParaRPr lang="en-US" dirty="0"/>
          </a:p>
        </p:txBody>
      </p:sp>
      <p:pic>
        <p:nvPicPr>
          <p:cNvPr id="4" name="Picture 2"/>
          <p:cNvPicPr>
            <a:picLocks noGrp="1" noChangeAspect="1" noChangeArrowheads="1"/>
          </p:cNvPicPr>
          <p:nvPr>
            <p:ph idx="1"/>
          </p:nvPr>
        </p:nvPicPr>
        <p:blipFill>
          <a:blip r:embed="rId2"/>
          <a:srcRect/>
          <a:stretch>
            <a:fillRect/>
          </a:stretch>
        </p:blipFill>
        <p:spPr bwMode="auto">
          <a:xfrm>
            <a:off x="548922" y="1600200"/>
            <a:ext cx="8046156"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Report of 2011\old files\doc\Picture\Photo Of 4th Annual Programs\IMG_3643.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Report of 2011\old files\doc\Picture\Photo Of 4th Annual Programs\IMG_3829.JPG"/>
          <p:cNvPicPr>
            <a:picLocks noGrp="1" noChangeAspect="1" noChangeArrowheads="1"/>
          </p:cNvPicPr>
          <p:nvPr>
            <p:ph idx="1"/>
          </p:nvPr>
        </p:nvPicPr>
        <p:blipFill>
          <a:blip r:embed="rId2" cstate="print"/>
          <a:srcRect/>
          <a:stretch>
            <a:fillRect/>
          </a:stretch>
        </p:blipFill>
        <p:spPr bwMode="auto">
          <a:xfrm>
            <a:off x="762000" y="838200"/>
            <a:ext cx="7239000" cy="5105400"/>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Report of 2011\old files\doc\Picture\Photo Of 4th Annual Programs\IMG_3870.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Report of 2011\old files\doc\Picture\Photo Of 4th Annual Programs\IMG_3942.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E:\Report of 2011\old files\doc\Picture\Photo Of 4th Annual Programs\IMG_3620.JPG"/>
          <p:cNvPicPr>
            <a:picLocks noChangeAspect="1" noChangeArrowheads="1"/>
          </p:cNvPicPr>
          <p:nvPr/>
        </p:nvPicPr>
        <p:blipFill>
          <a:blip r:embed="rId2"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1987</TotalTime>
  <Words>1036</Words>
  <Application>Microsoft Office PowerPoint</Application>
  <PresentationFormat>On-screen Show (4:3)</PresentationFormat>
  <Paragraphs>171</Paragraphs>
  <Slides>48</Slides>
  <Notes>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Slide 1</vt:lpstr>
      <vt:lpstr>Slide 2</vt:lpstr>
      <vt:lpstr>Slide 3</vt:lpstr>
      <vt:lpstr>Slide 4</vt:lpstr>
      <vt:lpstr>Slide 5</vt:lpstr>
      <vt:lpstr>Slide 6</vt:lpstr>
      <vt:lpstr>Nineteen years Journey of  Nepal Korea Friendship Hospital (1999-2017)</vt:lpstr>
      <vt:lpstr>Slide 8</vt:lpstr>
      <vt:lpstr>Slide 9</vt:lpstr>
      <vt:lpstr>Slide 10</vt:lpstr>
      <vt:lpstr>Nepal Korea Friendship Hospital Madhyapur Thimi Investigation Status 2017/2018</vt:lpstr>
      <vt:lpstr>Nepal Korea Friendship Hospital Madhyapur Thimi Investigation Status 2017/2018</vt:lpstr>
      <vt:lpstr>Nepal Korea Friendship Hospital Madhyapur Thimi Investigation Status 2017/2018</vt:lpstr>
      <vt:lpstr>Nepal Korea Friendship Hospital Madhyapur Thimi Investigation Status 2017/2018</vt:lpstr>
      <vt:lpstr>Nepal Korea Friendship Hospital Madhyapur Thimi Investigation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DOTS &amp; Immunization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OPD Status 2017/2018</vt:lpstr>
      <vt:lpstr>Nepal Korea Friendship Hospital Madhyapur Thimi    Surgery Status 2017/2018</vt:lpstr>
      <vt:lpstr>Nepal Korea Friendship Hospital Madhyapur Thimi   Status 2017/2018</vt:lpstr>
      <vt:lpstr>Nepal Korea Friendship Hospital Madhyapur Thimi Male Female Status 2017/2018</vt:lpstr>
      <vt:lpstr>Nepal Korea Friendship Hospital Madhyapur Thimi   Status 2017/2018</vt:lpstr>
      <vt:lpstr>Nepal Korea Friendship Hospital Madhyapur Thimi   Status 2017/2018</vt:lpstr>
      <vt:lpstr>Nepal Korea Friendship Hospital Madhyapur Thimi  Health Insurance Patient Visit 2017/2018</vt:lpstr>
      <vt:lpstr>t:aL/ cfkm} af]N5g\,,,</vt:lpstr>
      <vt:lpstr>t:aL/ cfkm} af]N5g\,,,,</vt:lpstr>
      <vt:lpstr>t:aL/ cfkm} af]N5g\,,,,</vt:lpstr>
      <vt:lpstr>t:aL/ cfkm} af]N5g\,,,,</vt:lpstr>
      <vt:lpstr>Slide 44</vt:lpstr>
      <vt:lpstr>Slide 45</vt:lpstr>
      <vt:lpstr>Slide 46</vt:lpstr>
      <vt:lpstr>Slide 47</vt:lpstr>
      <vt:lpstr>Slide 48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Nepal Korea Friendship Hospital Madhyapur Thimi Investigation Status 2017/2018</dc:title>
  <dc:creator>admin</dc:creator>
  <cp:lastModifiedBy>admin</cp:lastModifiedBy>
  <cp:revision>50</cp:revision>
  <dcterms:created xsi:type="dcterms:W3CDTF">2018-05-08T06:02:42Z</dcterms:created>
  <dcterms:modified xsi:type="dcterms:W3CDTF">2018-06-03T09:39:14Z</dcterms:modified>
</cp:coreProperties>
</file>