
<file path=[Content_Types].xml><?xml version="1.0" encoding="utf-8"?>
<Types xmlns="http://schemas.openxmlformats.org/package/2006/content-types">
  <Default Extension="bin" ContentType="application/vnd.openxmlformats-officedocument.oleObject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58" r:id="rId3"/>
    <p:sldId id="271" r:id="rId4"/>
    <p:sldId id="272" r:id="rId5"/>
    <p:sldId id="263" r:id="rId6"/>
    <p:sldId id="267" r:id="rId7"/>
    <p:sldId id="270" r:id="rId8"/>
  </p:sldIdLst>
  <p:sldSz cx="9144000" cy="6858000" type="screen4x3"/>
  <p:notesSz cx="6888163" cy="10020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86535" autoAdjust="0"/>
  </p:normalViewPr>
  <p:slideViewPr>
    <p:cSldViewPr snapToGrid="0">
      <p:cViewPr>
        <p:scale>
          <a:sx n="80" d="100"/>
          <a:sy n="80" d="100"/>
        </p:scale>
        <p:origin x="-11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206602726687433E-2"/>
          <c:y val="1.3816955674954745E-2"/>
          <c:w val="0.904540218071748"/>
          <c:h val="0.891578998019992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PowerPoint]Sheet1'!$B$13</c:f>
              <c:strCache>
                <c:ptCount val="1"/>
                <c:pt idx="0">
                  <c:v>No.case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PowerPoint]Sheet1'!$A$14:$A$29</c:f>
              <c:strCache>
                <c:ptCount val="16"/>
                <c:pt idx="0">
                  <c:v>Jan '18</c:v>
                </c:pt>
                <c:pt idx="1">
                  <c:v>Feb '18</c:v>
                </c:pt>
                <c:pt idx="2">
                  <c:v>Mar '18</c:v>
                </c:pt>
                <c:pt idx="3">
                  <c:v>Apr '18</c:v>
                </c:pt>
                <c:pt idx="4">
                  <c:v>May '18</c:v>
                </c:pt>
                <c:pt idx="5">
                  <c:v>Jun '18</c:v>
                </c:pt>
                <c:pt idx="6">
                  <c:v>Jul '18</c:v>
                </c:pt>
                <c:pt idx="7">
                  <c:v>Aug '18</c:v>
                </c:pt>
                <c:pt idx="8">
                  <c:v>Sep '18</c:v>
                </c:pt>
                <c:pt idx="9">
                  <c:v>Oct '18</c:v>
                </c:pt>
                <c:pt idx="10">
                  <c:v>Nov '18</c:v>
                </c:pt>
                <c:pt idx="11">
                  <c:v>Dec '18</c:v>
                </c:pt>
                <c:pt idx="12">
                  <c:v>Jan'19</c:v>
                </c:pt>
                <c:pt idx="13">
                  <c:v>Feb '19</c:v>
                </c:pt>
                <c:pt idx="14">
                  <c:v>Mar '19</c:v>
                </c:pt>
                <c:pt idx="15">
                  <c:v>Apr '19</c:v>
                </c:pt>
              </c:strCache>
            </c:strRef>
          </c:cat>
          <c:val>
            <c:numRef>
              <c:f>'[Chart in Microsoft PowerPoint]Sheet1'!$B$14:$B$29</c:f>
              <c:numCache>
                <c:formatCode>General</c:formatCode>
                <c:ptCount val="16"/>
                <c:pt idx="0">
                  <c:v>60</c:v>
                </c:pt>
                <c:pt idx="1">
                  <c:v>166</c:v>
                </c:pt>
                <c:pt idx="2">
                  <c:v>137</c:v>
                </c:pt>
                <c:pt idx="3">
                  <c:v>189</c:v>
                </c:pt>
                <c:pt idx="4">
                  <c:v>132</c:v>
                </c:pt>
                <c:pt idx="5">
                  <c:v>74</c:v>
                </c:pt>
                <c:pt idx="6">
                  <c:v>82</c:v>
                </c:pt>
                <c:pt idx="7">
                  <c:v>49</c:v>
                </c:pt>
                <c:pt idx="8">
                  <c:v>85</c:v>
                </c:pt>
                <c:pt idx="9">
                  <c:v>84</c:v>
                </c:pt>
                <c:pt idx="10">
                  <c:v>95</c:v>
                </c:pt>
                <c:pt idx="11">
                  <c:v>63</c:v>
                </c:pt>
                <c:pt idx="12">
                  <c:v>104</c:v>
                </c:pt>
                <c:pt idx="13">
                  <c:v>146</c:v>
                </c:pt>
                <c:pt idx="14">
                  <c:v>196</c:v>
                </c:pt>
                <c:pt idx="15">
                  <c:v>55</c:v>
                </c:pt>
              </c:numCache>
            </c:numRef>
          </c:val>
        </c:ser>
        <c:ser>
          <c:idx val="1"/>
          <c:order val="1"/>
          <c:tx>
            <c:strRef>
              <c:f>'[Chart in Microsoft PowerPoint]Sheet1'!$C$13</c:f>
              <c:strCache>
                <c:ptCount val="1"/>
                <c:pt idx="0">
                  <c:v>Pos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PowerPoint]Sheet1'!$A$14:$A$29</c:f>
              <c:strCache>
                <c:ptCount val="16"/>
                <c:pt idx="0">
                  <c:v>Jan '18</c:v>
                </c:pt>
                <c:pt idx="1">
                  <c:v>Feb '18</c:v>
                </c:pt>
                <c:pt idx="2">
                  <c:v>Mar '18</c:v>
                </c:pt>
                <c:pt idx="3">
                  <c:v>Apr '18</c:v>
                </c:pt>
                <c:pt idx="4">
                  <c:v>May '18</c:v>
                </c:pt>
                <c:pt idx="5">
                  <c:v>Jun '18</c:v>
                </c:pt>
                <c:pt idx="6">
                  <c:v>Jul '18</c:v>
                </c:pt>
                <c:pt idx="7">
                  <c:v>Aug '18</c:v>
                </c:pt>
                <c:pt idx="8">
                  <c:v>Sep '18</c:v>
                </c:pt>
                <c:pt idx="9">
                  <c:v>Oct '18</c:v>
                </c:pt>
                <c:pt idx="10">
                  <c:v>Nov '18</c:v>
                </c:pt>
                <c:pt idx="11">
                  <c:v>Dec '18</c:v>
                </c:pt>
                <c:pt idx="12">
                  <c:v>Jan'19</c:v>
                </c:pt>
                <c:pt idx="13">
                  <c:v>Feb '19</c:v>
                </c:pt>
                <c:pt idx="14">
                  <c:v>Mar '19</c:v>
                </c:pt>
                <c:pt idx="15">
                  <c:v>Apr '19</c:v>
                </c:pt>
              </c:strCache>
            </c:strRef>
          </c:cat>
          <c:val>
            <c:numRef>
              <c:f>'[Chart in Microsoft PowerPoint]Sheet1'!$C$14:$C$29</c:f>
              <c:numCache>
                <c:formatCode>General</c:formatCode>
                <c:ptCount val="16"/>
                <c:pt idx="0">
                  <c:v>5</c:v>
                </c:pt>
                <c:pt idx="1">
                  <c:v>10</c:v>
                </c:pt>
                <c:pt idx="2">
                  <c:v>14</c:v>
                </c:pt>
                <c:pt idx="3">
                  <c:v>8</c:v>
                </c:pt>
                <c:pt idx="4">
                  <c:v>3</c:v>
                </c:pt>
                <c:pt idx="5">
                  <c:v>6</c:v>
                </c:pt>
                <c:pt idx="6">
                  <c:v>6</c:v>
                </c:pt>
                <c:pt idx="7">
                  <c:v>8</c:v>
                </c:pt>
                <c:pt idx="8">
                  <c:v>13</c:v>
                </c:pt>
                <c:pt idx="9">
                  <c:v>15</c:v>
                </c:pt>
                <c:pt idx="10">
                  <c:v>14</c:v>
                </c:pt>
                <c:pt idx="11">
                  <c:v>7</c:v>
                </c:pt>
                <c:pt idx="12">
                  <c:v>15</c:v>
                </c:pt>
                <c:pt idx="13">
                  <c:v>3</c:v>
                </c:pt>
                <c:pt idx="14">
                  <c:v>7</c:v>
                </c:pt>
                <c:pt idx="1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903552"/>
        <c:axId val="100917632"/>
      </c:barChart>
      <c:lineChart>
        <c:grouping val="standard"/>
        <c:varyColors val="0"/>
        <c:ser>
          <c:idx val="2"/>
          <c:order val="2"/>
          <c:tx>
            <c:strRef>
              <c:f>'[Chart in Microsoft PowerPoint]Sheet1'!$D$13</c:f>
              <c:strCache>
                <c:ptCount val="1"/>
                <c:pt idx="0">
                  <c:v>Rate</c:v>
                </c:pt>
              </c:strCache>
            </c:strRef>
          </c:tx>
          <c:spPr>
            <a:ln w="28575" cap="sq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PowerPoint]Sheet1'!$A$14:$A$23</c:f>
              <c:strCache>
                <c:ptCount val="10"/>
                <c:pt idx="0">
                  <c:v>Jan '18</c:v>
                </c:pt>
                <c:pt idx="1">
                  <c:v>Feb '18</c:v>
                </c:pt>
                <c:pt idx="2">
                  <c:v>Mar '18</c:v>
                </c:pt>
                <c:pt idx="3">
                  <c:v>Apr '18</c:v>
                </c:pt>
                <c:pt idx="4">
                  <c:v>May '18</c:v>
                </c:pt>
                <c:pt idx="5">
                  <c:v>Jun '18</c:v>
                </c:pt>
                <c:pt idx="6">
                  <c:v>Jul '18</c:v>
                </c:pt>
                <c:pt idx="7">
                  <c:v>Aug '18</c:v>
                </c:pt>
                <c:pt idx="8">
                  <c:v>Sep '18</c:v>
                </c:pt>
                <c:pt idx="9">
                  <c:v>Oct '18</c:v>
                </c:pt>
              </c:strCache>
            </c:strRef>
          </c:cat>
          <c:val>
            <c:numRef>
              <c:f>'[Chart in Microsoft PowerPoint]Sheet1'!$D$14:$D$29</c:f>
              <c:numCache>
                <c:formatCode>0.0%</c:formatCode>
                <c:ptCount val="16"/>
                <c:pt idx="0">
                  <c:v>8.3333333333333329E-2</c:v>
                </c:pt>
                <c:pt idx="1">
                  <c:v>6.0240963855421686E-2</c:v>
                </c:pt>
                <c:pt idx="2">
                  <c:v>0.10218978102189781</c:v>
                </c:pt>
                <c:pt idx="3">
                  <c:v>4.2328042328042326E-2</c:v>
                </c:pt>
                <c:pt idx="4">
                  <c:v>2.2727272727272728E-2</c:v>
                </c:pt>
                <c:pt idx="5">
                  <c:v>8.1081081081081086E-2</c:v>
                </c:pt>
                <c:pt idx="6">
                  <c:v>7.3170731707317069E-2</c:v>
                </c:pt>
                <c:pt idx="7">
                  <c:v>0.16326530612244897</c:v>
                </c:pt>
                <c:pt idx="8">
                  <c:v>0.15294117647058825</c:v>
                </c:pt>
                <c:pt idx="9">
                  <c:v>0.17857142857142858</c:v>
                </c:pt>
                <c:pt idx="10">
                  <c:v>0.14736842105263157</c:v>
                </c:pt>
                <c:pt idx="11">
                  <c:v>0.1111111111111111</c:v>
                </c:pt>
                <c:pt idx="12">
                  <c:v>0.14423076923076922</c:v>
                </c:pt>
                <c:pt idx="13">
                  <c:v>2.1000000000000001E-2</c:v>
                </c:pt>
                <c:pt idx="14">
                  <c:v>3.5999999999999997E-2</c:v>
                </c:pt>
                <c:pt idx="15">
                  <c:v>0.182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929536"/>
        <c:axId val="100919552"/>
      </c:lineChart>
      <c:catAx>
        <c:axId val="10090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917632"/>
        <c:crosses val="autoZero"/>
        <c:auto val="1"/>
        <c:lblAlgn val="ctr"/>
        <c:lblOffset val="100"/>
        <c:noMultiLvlLbl val="0"/>
      </c:catAx>
      <c:valAx>
        <c:axId val="10091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ja-JP"/>
                  <a:t>Number</a:t>
                </a:r>
                <a:r>
                  <a:rPr lang="en-US" altLang="ja-JP" baseline="0"/>
                  <a:t> of Case</a:t>
                </a:r>
                <a:endParaRPr lang="en-US" altLang="ja-JP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903552"/>
        <c:crosses val="autoZero"/>
        <c:crossBetween val="between"/>
      </c:valAx>
      <c:valAx>
        <c:axId val="100919552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929536"/>
        <c:crosses val="max"/>
        <c:crossBetween val="between"/>
      </c:valAx>
      <c:catAx>
        <c:axId val="100929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09195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0.04638</cdr:x>
      <cdr:y>1.62017E-7</cdr:y>
    </cdr:from>
    <cdr:to>
      <cdr:x>0.42694</cdr:x>
      <cdr:y>0.10342</cdr:y>
    </cdr:to>
    <cdr:sp macro="" textlink="">
      <cdr:nvSpPr>
        <cdr:cNvPr id="2" name="Left-Right Arrow 1"/>
        <cdr:cNvSpPr/>
      </cdr:nvSpPr>
      <cdr:spPr>
        <a:xfrm xmlns:a="http://schemas.openxmlformats.org/drawingml/2006/main">
          <a:off x="416526" y="1"/>
          <a:ext cx="3417700" cy="638298"/>
        </a:xfrm>
        <a:prstGeom xmlns:a="http://schemas.openxmlformats.org/drawingml/2006/main" prst="leftRightArrow">
          <a:avLst/>
        </a:prstGeom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solidFill>
                <a:sysClr val="windowText" lastClr="000000"/>
              </a:solidFill>
            </a:rPr>
            <a:t>By </a:t>
          </a:r>
          <a:r>
            <a:rPr lang="en-US" sz="1400" baseline="0" dirty="0">
              <a:solidFill>
                <a:sysClr val="windowText" lastClr="000000"/>
              </a:solidFill>
            </a:rPr>
            <a:t> </a:t>
          </a:r>
          <a:r>
            <a:rPr lang="en-US" sz="1400" baseline="0">
              <a:solidFill>
                <a:sysClr val="windowText" lastClr="000000"/>
              </a:solidFill>
            </a:rPr>
            <a:t>FM </a:t>
          </a:r>
          <a:r>
            <a:rPr lang="en-US" sz="1400" baseline="0" smtClean="0">
              <a:solidFill>
                <a:sysClr val="windowText" lastClr="000000"/>
              </a:solidFill>
            </a:rPr>
            <a:t>Microscopy </a:t>
          </a:r>
          <a:r>
            <a:rPr lang="en-US" sz="1400" baseline="0" dirty="0">
              <a:solidFill>
                <a:sysClr val="windowText" lastClr="000000"/>
              </a:solidFill>
            </a:rPr>
            <a:t>( Jan'18 - Jul '18)</a:t>
          </a:r>
          <a:endParaRPr lang="en-US" sz="1400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0.44364</cdr:x>
      <cdr:y>0</cdr:y>
    </cdr:from>
    <cdr:to>
      <cdr:x>0.92033</cdr:x>
      <cdr:y>0.08802</cdr:y>
    </cdr:to>
    <cdr:sp macro="" textlink="">
      <cdr:nvSpPr>
        <cdr:cNvPr id="3" name="Left-Right Arrow 2"/>
        <cdr:cNvSpPr/>
      </cdr:nvSpPr>
      <cdr:spPr>
        <a:xfrm xmlns:a="http://schemas.openxmlformats.org/drawingml/2006/main">
          <a:off x="3984204" y="0"/>
          <a:ext cx="4281022" cy="543296"/>
        </a:xfrm>
        <a:prstGeom xmlns:a="http://schemas.openxmlformats.org/drawingml/2006/main" prst="leftRightArrow">
          <a:avLst/>
        </a:prstGeom>
      </cdr:spPr>
      <cdr:style>
        <a:lnRef xmlns:a="http://schemas.openxmlformats.org/drawingml/2006/main" idx="0">
          <a:schemeClr val="accent6"/>
        </a:lnRef>
        <a:fillRef xmlns:a="http://schemas.openxmlformats.org/drawingml/2006/main" idx="3">
          <a:schemeClr val="accent6"/>
        </a:fillRef>
        <a:effectRef xmlns:a="http://schemas.openxmlformats.org/drawingml/2006/main" idx="3">
          <a:schemeClr val="accent6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1400" smtClean="0">
              <a:solidFill>
                <a:schemeClr val="tx1"/>
              </a:solidFill>
            </a:rPr>
            <a:t>By TB LAMP </a:t>
          </a:r>
          <a:r>
            <a:rPr lang="en-US" sz="1400" dirty="0" smtClean="0">
              <a:solidFill>
                <a:schemeClr val="tx1"/>
              </a:solidFill>
            </a:rPr>
            <a:t>(Aug’18 – Apr ‘19</a:t>
          </a:r>
          <a:endParaRPr lang="en-US" sz="1400" dirty="0">
            <a:solidFill>
              <a:schemeClr val="tx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1048685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309448B4-483D-41D1-92BE-AA91AFBB716D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86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1048687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1D5C1C1-18F8-48A8-9485-FBF0B495A4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8069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1048679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11CACB49-9536-47D7-B807-69E30495EDAA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80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69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ja-JP" altLang="en-US"/>
          </a:p>
        </p:txBody>
      </p:sp>
      <p:sp>
        <p:nvSpPr>
          <p:cNvPr id="1048681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1048682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1048683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78B4610-03E1-4B05-B277-73694228C8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718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52538"/>
            <a:ext cx="4506913" cy="3381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month of February and March, the positivity</a:t>
            </a:r>
            <a:r>
              <a:rPr lang="en-US" baseline="0" dirty="0" smtClean="0"/>
              <a:t> rate was low due to the outreaches done in preparation of World TB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B4610-03E1-4B05-B277-73694228C8F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2692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52538"/>
            <a:ext cx="4506913" cy="3381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Positivity rate was improved after Gene</a:t>
            </a:r>
            <a:r>
              <a:rPr lang="en-US" baseline="0" dirty="0" smtClean="0"/>
              <a:t> expert</a:t>
            </a:r>
            <a:r>
              <a:rPr lang="en-US" dirty="0" smtClean="0"/>
              <a:t> started.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B4610-03E1-4B05-B277-73694228C8F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9008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ja-JP" smtClean="0"/>
              <a:t>Click to edit Master subtitle style</a:t>
            </a:r>
            <a:endParaRPr lang="en-US" dirty="0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5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0485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5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5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>
          <a:xfrm>
            <a:off x="623889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66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04866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6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6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631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048632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04863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3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63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>
          <a:xfrm>
            <a:off x="629842" y="365126"/>
            <a:ext cx="7886700" cy="1325563"/>
          </a:xfrm>
        </p:spPr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640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048641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04864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048643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04864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4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64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64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4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65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0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60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67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04867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04867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7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67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65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ja-JP" smtClean="0"/>
              <a:t>Click icon to add picture</a:t>
            </a:r>
            <a:endParaRPr lang="en-US" dirty="0"/>
          </a:p>
        </p:txBody>
      </p:sp>
      <p:sp>
        <p:nvSpPr>
          <p:cNvPr id="1048658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04865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6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66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66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04866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7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67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65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04865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65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865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1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49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82045-6FD9-4CBE-A339-DA251226BE46}" type="datetimeFigureOut">
              <a:rPr kumimoji="1" lang="ja-JP" altLang="en-US" smtClean="0"/>
              <a:t>2019/6/22</a:t>
            </a:fld>
            <a:endParaRPr kumimoji="1" lang="ja-JP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325CA-2297-40FF-A4D4-2BE431F12F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TB – KANGEMI, KENYA.</a:t>
            </a:r>
            <a:endParaRPr kumimoji="1" lang="ja-JP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sz="3600" b="1" dirty="0" smtClean="0"/>
              <a:t>TB </a:t>
            </a:r>
            <a:r>
              <a:rPr lang="en-US" altLang="ja-JP" sz="3600" b="1" dirty="0"/>
              <a:t>AT KANGEMI HEALTH CENTRE LABORATORY</a:t>
            </a:r>
            <a:br>
              <a:rPr lang="en-US" altLang="ja-JP" sz="3600" b="1" dirty="0"/>
            </a:br>
            <a:r>
              <a:rPr lang="en-US" altLang="ja-JP" sz="3600" b="1" dirty="0"/>
              <a:t>BY</a:t>
            </a:r>
            <a:br>
              <a:rPr lang="en-US" altLang="ja-JP" sz="3600" b="1" dirty="0"/>
            </a:br>
            <a:r>
              <a:rPr lang="en-US" altLang="ja-JP" sz="3600" b="1" dirty="0"/>
              <a:t>ANDERSON </a:t>
            </a:r>
            <a:r>
              <a:rPr lang="en-US" altLang="ja-JP" sz="3600" b="1" dirty="0" smtClean="0"/>
              <a:t>MUGENDI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KANGEMI LABORATORY TB WORKLOAD</a:t>
            </a:r>
            <a:endParaRPr lang="en-US" dirty="0"/>
          </a:p>
        </p:txBody>
      </p:sp>
      <p:graphicFrame>
        <p:nvGraphicFramePr>
          <p:cNvPr id="419430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5997995"/>
              </p:ext>
            </p:extLst>
          </p:nvPr>
        </p:nvGraphicFramePr>
        <p:xfrm>
          <a:off x="628649" y="1825625"/>
          <a:ext cx="8230540" cy="6204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635"/>
                <a:gridCol w="2057635"/>
                <a:gridCol w="2057635"/>
                <a:gridCol w="2057635"/>
              </a:tblGrid>
              <a:tr h="65759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MONTH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SAMPLES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POSITIVES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PERCENTAGE (%)</a:t>
                      </a:r>
                      <a:endParaRPr lang="en-US" sz="18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AUGUST, 2018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16%</a:t>
                      </a:r>
                      <a:endParaRPr lang="en-US" sz="18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SEPTEMBER,</a:t>
                      </a:r>
                      <a:r>
                        <a:rPr lang="en-US" sz="1800" baseline="0" dirty="0" smtClean="0"/>
                        <a:t> 2018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15%</a:t>
                      </a:r>
                      <a:endParaRPr lang="en-US" sz="18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OCTOBER, 2018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18%</a:t>
                      </a:r>
                      <a:endParaRPr lang="en-US" sz="18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NOVEMBER, 2018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15%</a:t>
                      </a:r>
                      <a:endParaRPr lang="en-US" sz="18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DECEMBER, 2018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11%</a:t>
                      </a:r>
                      <a:endParaRPr lang="en-US" sz="18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JANUARY,2019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14.4%</a:t>
                      </a:r>
                      <a:endParaRPr lang="en-US" sz="18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FEBRUARY, 2019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2.1%</a:t>
                      </a:r>
                      <a:endParaRPr lang="en-US" sz="1800" dirty="0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MARCH,2019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196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3.6%</a:t>
                      </a:r>
                      <a:endParaRPr lang="en-US" sz="1800" dirty="0"/>
                    </a:p>
                  </a:txBody>
                  <a:tcPr/>
                </a:tc>
              </a:tr>
              <a:tr h="42672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APRIL,2019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18.2%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319" y="95004"/>
            <a:ext cx="7886700" cy="391886"/>
          </a:xfrm>
        </p:spPr>
        <p:txBody>
          <a:bodyPr>
            <a:normAutofit fontScale="90000"/>
          </a:bodyPr>
          <a:lstStyle/>
          <a:p>
            <a:r>
              <a:rPr lang="en-US" dirty="0"/>
              <a:t>Effectiveness </a:t>
            </a:r>
            <a:r>
              <a:rPr lang="en-US"/>
              <a:t>of </a:t>
            </a:r>
            <a:r>
              <a:rPr lang="en-US" smtClean="0"/>
              <a:t>TB LAMP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028793"/>
              </p:ext>
            </p:extLst>
          </p:nvPr>
        </p:nvGraphicFramePr>
        <p:xfrm>
          <a:off x="0" y="489858"/>
          <a:ext cx="8980715" cy="6172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44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879" y="166254"/>
            <a:ext cx="8396597" cy="85502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TB CASES AT KANGEMI HEALTH CENTRE, 2018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418894"/>
              </p:ext>
            </p:extLst>
          </p:nvPr>
        </p:nvGraphicFramePr>
        <p:xfrm>
          <a:off x="95001" y="1825626"/>
          <a:ext cx="9048998" cy="10906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6357"/>
                <a:gridCol w="438077"/>
                <a:gridCol w="208280"/>
                <a:gridCol w="227329"/>
                <a:gridCol w="419028"/>
                <a:gridCol w="646357"/>
                <a:gridCol w="646357"/>
                <a:gridCol w="646357"/>
                <a:gridCol w="646357"/>
                <a:gridCol w="646357"/>
                <a:gridCol w="646357"/>
                <a:gridCol w="646357"/>
                <a:gridCol w="646357"/>
                <a:gridCol w="646357"/>
                <a:gridCol w="646357"/>
                <a:gridCol w="646357"/>
              </a:tblGrid>
              <a:tr h="751319">
                <a:tc gridSpan="2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JAN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FEB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APR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JUN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JUL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AUG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SEP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OCT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NOV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DEC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TOTAL TB CASES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NO. BACTERIOLOGICALLY</a:t>
                      </a:r>
                      <a:r>
                        <a:rPr lang="en-US" sz="1800" baseline="0" dirty="0" smtClean="0"/>
                        <a:t> CONFIRMED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132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NO. CLINICALLY CONFIRMED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28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 gridSpan="16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DR TB SURVEILANCE 2018</a:t>
                      </a:r>
                      <a:endParaRPr lang="en-US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JAN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FEB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APR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JUN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JUL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AUG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SEP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OCT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NOV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DEC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 CASES</a:t>
                      </a:r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13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RELAPSE</a:t>
                      </a:r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NO.G.EXPERT DONE</a:t>
                      </a:r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38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NO. OF CULTURE DONE</a:t>
                      </a:r>
                      <a:endParaRPr lang="en-US" sz="1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0741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819097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Discussions</a:t>
            </a:r>
            <a:endParaRPr kumimoji="1" lang="ja-JP" altLang="en-US" dirty="0"/>
          </a:p>
        </p:txBody>
      </p:sp>
      <p:sp>
        <p:nvSpPr>
          <p:cNvPr id="1048614" name="Content Placeholder 2"/>
          <p:cNvSpPr>
            <a:spLocks noGrp="1"/>
          </p:cNvSpPr>
          <p:nvPr>
            <p:ph idx="1"/>
          </p:nvPr>
        </p:nvSpPr>
        <p:spPr>
          <a:xfrm>
            <a:off x="628651" y="1184224"/>
            <a:ext cx="7886700" cy="4992740"/>
          </a:xfrm>
        </p:spPr>
        <p:txBody>
          <a:bodyPr>
            <a:normAutofit/>
          </a:bodyPr>
          <a:lstStyle/>
          <a:p>
            <a:pPr lvl="0"/>
            <a:r>
              <a:rPr lang="en-US" altLang="ja-JP" dirty="0" smtClean="0"/>
              <a:t>TB patients who contain a </a:t>
            </a:r>
            <a:r>
              <a:rPr lang="en-US" altLang="ja-JP" dirty="0"/>
              <a:t>very </a:t>
            </a:r>
            <a:r>
              <a:rPr lang="en-US" altLang="ja-JP" dirty="0" smtClean="0"/>
              <a:t>few bacillus in sputum can be detected by using </a:t>
            </a:r>
            <a:r>
              <a:rPr lang="en-US" altLang="ja-JP" dirty="0"/>
              <a:t>the nucleic acid amplification </a:t>
            </a:r>
            <a:r>
              <a:rPr lang="en-US" altLang="ja-JP" dirty="0" smtClean="0"/>
              <a:t>test (NAAT) such as </a:t>
            </a:r>
            <a:r>
              <a:rPr lang="en-US" altLang="ja-JP" dirty="0" err="1" smtClean="0"/>
              <a:t>GeneXpert</a:t>
            </a:r>
            <a:r>
              <a:rPr lang="en-US" altLang="ja-JP" dirty="0" smtClean="0"/>
              <a:t>, TB-LAMP and so on, and </a:t>
            </a:r>
            <a:r>
              <a:rPr lang="en-US" altLang="ja-JP" dirty="0"/>
              <a:t>patient </a:t>
            </a:r>
            <a:r>
              <a:rPr lang="en-US" altLang="ja-JP" dirty="0" smtClean="0"/>
              <a:t>detection could be </a:t>
            </a:r>
            <a:r>
              <a:rPr lang="en-US" altLang="ja-JP" dirty="0"/>
              <a:t>improved.</a:t>
            </a:r>
            <a:endParaRPr lang="en-US" altLang="ja-JP" dirty="0" smtClean="0"/>
          </a:p>
          <a:p>
            <a:pPr lvl="0">
              <a:spcBef>
                <a:spcPts val="1800"/>
              </a:spcBef>
            </a:pPr>
            <a:r>
              <a:rPr lang="en-US" altLang="ja-JP" dirty="0" smtClean="0"/>
              <a:t>NAAT can </a:t>
            </a:r>
            <a:r>
              <a:rPr lang="en-US" altLang="ja-JP" dirty="0"/>
              <a:t>efficiently detect </a:t>
            </a:r>
            <a:r>
              <a:rPr lang="en-US" altLang="ja-JP" dirty="0" smtClean="0"/>
              <a:t>TB </a:t>
            </a:r>
            <a:r>
              <a:rPr lang="en-US" altLang="ja-JP" dirty="0"/>
              <a:t>patients </a:t>
            </a:r>
            <a:r>
              <a:rPr lang="en-US" altLang="ja-JP" dirty="0" smtClean="0"/>
              <a:t>when used </a:t>
            </a:r>
            <a:r>
              <a:rPr lang="en-US" altLang="ja-JP" dirty="0"/>
              <a:t>in urban areas with high prevalence </a:t>
            </a:r>
            <a:r>
              <a:rPr lang="en-US" altLang="ja-JP" dirty="0" smtClean="0"/>
              <a:t>rate.</a:t>
            </a:r>
            <a:endParaRPr lang="ja-JP" altLang="ja-JP" dirty="0"/>
          </a:p>
          <a:p>
            <a:pPr lvl="0">
              <a:spcBef>
                <a:spcPts val="1800"/>
              </a:spcBef>
            </a:pPr>
            <a:r>
              <a:rPr lang="en-US" altLang="ja-JP" dirty="0"/>
              <a:t>It is effective for improving </a:t>
            </a:r>
            <a:r>
              <a:rPr lang="en-US" altLang="ja-JP" dirty="0" smtClean="0"/>
              <a:t>in </a:t>
            </a:r>
            <a:r>
              <a:rPr lang="en-US" altLang="ja-JP" dirty="0"/>
              <a:t>the </a:t>
            </a:r>
            <a:r>
              <a:rPr lang="en-US" altLang="ja-JP" dirty="0" smtClean="0"/>
              <a:t>rural area </a:t>
            </a:r>
            <a:r>
              <a:rPr lang="en-US" altLang="ja-JP" dirty="0"/>
              <a:t>because </a:t>
            </a:r>
            <a:r>
              <a:rPr lang="en-US" altLang="ja-JP" dirty="0" smtClean="0"/>
              <a:t>NAAT’s </a:t>
            </a:r>
            <a:r>
              <a:rPr lang="en-US" altLang="ja-JP" dirty="0"/>
              <a:t>reaction time is short</a:t>
            </a:r>
            <a:r>
              <a:rPr lang="en-US" altLang="ja-JP" dirty="0" smtClean="0"/>
              <a:t>.</a:t>
            </a:r>
            <a:endParaRPr lang="ja-JP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>
          <a:xfrm>
            <a:off x="628651" y="155264"/>
            <a:ext cx="7886700" cy="774126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sz="3600" dirty="0" smtClean="0"/>
              <a:t>TB Diagnosis</a:t>
            </a:r>
            <a:endParaRPr kumimoji="1" lang="ja-JP" altLang="en-US" sz="3600" dirty="0"/>
          </a:p>
        </p:txBody>
      </p:sp>
      <p:sp>
        <p:nvSpPr>
          <p:cNvPr id="1048622" name="TextBox 3"/>
          <p:cNvSpPr txBox="1"/>
          <p:nvPr/>
        </p:nvSpPr>
        <p:spPr>
          <a:xfrm>
            <a:off x="4019911" y="1229193"/>
            <a:ext cx="134543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Screened</a:t>
            </a:r>
            <a:r>
              <a:rPr kumimoji="1" lang="en-US" altLang="ja-JP" dirty="0" smtClean="0"/>
              <a:t> TB</a:t>
            </a:r>
            <a:endParaRPr kumimoji="1" lang="ja-JP" altLang="en-US" dirty="0"/>
          </a:p>
        </p:txBody>
      </p:sp>
      <p:sp>
        <p:nvSpPr>
          <p:cNvPr id="1048623" name="TextBox 4"/>
          <p:cNvSpPr txBox="1"/>
          <p:nvPr/>
        </p:nvSpPr>
        <p:spPr>
          <a:xfrm>
            <a:off x="2261673" y="1903113"/>
            <a:ext cx="48619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Evaluate patients for TB, HIV and DR-TB risk factor</a:t>
            </a:r>
            <a:endParaRPr kumimoji="1" lang="ja-JP" altLang="en-US" dirty="0"/>
          </a:p>
        </p:txBody>
      </p:sp>
      <p:sp>
        <p:nvSpPr>
          <p:cNvPr id="1048624" name="TextBox 7"/>
          <p:cNvSpPr txBox="1"/>
          <p:nvPr/>
        </p:nvSpPr>
        <p:spPr>
          <a:xfrm>
            <a:off x="434715" y="2788172"/>
            <a:ext cx="472642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kumimoji="1" lang="en-US" altLang="ja-JP" dirty="0" smtClean="0"/>
              <a:t>All retreatment cases</a:t>
            </a:r>
          </a:p>
          <a:p>
            <a:pPr marL="182880" lvl="1"/>
            <a:r>
              <a:rPr lang="en-US" altLang="ja-JP" dirty="0" smtClean="0"/>
              <a:t>a) Failures, b) Relapses, c) Return After Default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kumimoji="1" lang="en-US" altLang="ja-JP" dirty="0" smtClean="0"/>
              <a:t>DR-TB contacts</a:t>
            </a:r>
            <a:endParaRPr lang="en-US" altLang="ja-JP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kumimoji="1" lang="en-US" altLang="ja-JP" dirty="0" smtClean="0"/>
              <a:t>Smear Positive After Month 2</a:t>
            </a:r>
            <a:endParaRPr kumimoji="1" lang="ja-JP" altLang="en-US" dirty="0"/>
          </a:p>
        </p:txBody>
      </p:sp>
      <p:sp>
        <p:nvSpPr>
          <p:cNvPr id="1048625" name="TextBox 8"/>
          <p:cNvSpPr txBox="1"/>
          <p:nvPr/>
        </p:nvSpPr>
        <p:spPr>
          <a:xfrm>
            <a:off x="2055913" y="5410176"/>
            <a:ext cx="148402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/>
              <a:t>GeneXpert</a:t>
            </a:r>
            <a:endParaRPr kumimoji="1" lang="ja-JP" altLang="en-US" dirty="0"/>
          </a:p>
        </p:txBody>
      </p:sp>
      <p:sp>
        <p:nvSpPr>
          <p:cNvPr id="1048626" name="TextBox 9"/>
          <p:cNvSpPr txBox="1"/>
          <p:nvPr/>
        </p:nvSpPr>
        <p:spPr>
          <a:xfrm>
            <a:off x="6041037" y="2788172"/>
            <a:ext cx="263309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Other Patients Categories </a:t>
            </a:r>
            <a:endParaRPr kumimoji="1" lang="ja-JP" altLang="en-US" dirty="0"/>
          </a:p>
        </p:txBody>
      </p:sp>
      <p:sp>
        <p:nvSpPr>
          <p:cNvPr id="1048627" name="TextBox 10"/>
          <p:cNvSpPr txBox="1"/>
          <p:nvPr/>
        </p:nvSpPr>
        <p:spPr>
          <a:xfrm>
            <a:off x="6314573" y="5594842"/>
            <a:ext cx="235955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MICROSCOPY/TB LAMP</a:t>
            </a:r>
            <a:endParaRPr kumimoji="1" lang="ja-JP" altLang="en-US" dirty="0"/>
          </a:p>
        </p:txBody>
      </p:sp>
      <p:cxnSp>
        <p:nvCxnSpPr>
          <p:cNvPr id="3145728" name="Straight Connector 12"/>
          <p:cNvCxnSpPr>
            <a:cxnSpLocks/>
            <a:stCxn id="1048622" idx="2"/>
            <a:endCxn id="1048623" idx="0"/>
          </p:cNvCxnSpPr>
          <p:nvPr/>
        </p:nvCxnSpPr>
        <p:spPr>
          <a:xfrm flipH="1">
            <a:off x="4692627" y="1598525"/>
            <a:ext cx="1" cy="304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29" name="Elbow Connector 14"/>
          <p:cNvCxnSpPr>
            <a:cxnSpLocks/>
            <a:stCxn id="1048623" idx="2"/>
            <a:endCxn id="1048624" idx="0"/>
          </p:cNvCxnSpPr>
          <p:nvPr/>
        </p:nvCxnSpPr>
        <p:spPr>
          <a:xfrm rot="5400000">
            <a:off x="3487414" y="1582958"/>
            <a:ext cx="515727" cy="189470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0" name="Straight Connector 16"/>
          <p:cNvCxnSpPr>
            <a:cxnSpLocks/>
            <a:stCxn id="1048624" idx="2"/>
            <a:endCxn id="1048625" idx="0"/>
          </p:cNvCxnSpPr>
          <p:nvPr/>
        </p:nvCxnSpPr>
        <p:spPr>
          <a:xfrm>
            <a:off x="2797926" y="3988501"/>
            <a:ext cx="1" cy="1421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1" name="Elbow Connector 18"/>
          <p:cNvCxnSpPr>
            <a:cxnSpLocks/>
            <a:stCxn id="1048623" idx="2"/>
            <a:endCxn id="1048626" idx="0"/>
          </p:cNvCxnSpPr>
          <p:nvPr/>
        </p:nvCxnSpPr>
        <p:spPr>
          <a:xfrm rot="16200000" flipH="1">
            <a:off x="5767242" y="1197829"/>
            <a:ext cx="515727" cy="26649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732" name="Straight Connector 20"/>
          <p:cNvCxnSpPr>
            <a:cxnSpLocks/>
            <a:stCxn id="1048626" idx="2"/>
            <a:endCxn id="1048627" idx="0"/>
          </p:cNvCxnSpPr>
          <p:nvPr/>
        </p:nvCxnSpPr>
        <p:spPr>
          <a:xfrm>
            <a:off x="7357584" y="3157504"/>
            <a:ext cx="136768" cy="2437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28" name="TextBox 21"/>
          <p:cNvSpPr txBox="1"/>
          <p:nvPr/>
        </p:nvSpPr>
        <p:spPr>
          <a:xfrm>
            <a:off x="5861018" y="4671511"/>
            <a:ext cx="299312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tx1"/>
                </a:solidFill>
              </a:rPr>
              <a:t>Collect one(1) sputum sample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48629" name="TextBox 24"/>
          <p:cNvSpPr txBox="1"/>
          <p:nvPr/>
        </p:nvSpPr>
        <p:spPr>
          <a:xfrm>
            <a:off x="1301362" y="4671511"/>
            <a:ext cx="299312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tx1"/>
                </a:solidFill>
              </a:rPr>
              <a:t>Collect one(1) sputum sample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4"/>
          <p:cNvSpPr>
            <a:spLocks noGrp="1"/>
          </p:cNvSpPr>
          <p:nvPr>
            <p:ph type="title" idx="4294967295"/>
          </p:nvPr>
        </p:nvSpPr>
        <p:spPr>
          <a:xfrm>
            <a:off x="1" y="2170175"/>
            <a:ext cx="7886700" cy="1325563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417</Words>
  <Application>Microsoft Office PowerPoint</Application>
  <PresentationFormat>On-screen Show (4:3)</PresentationFormat>
  <Paragraphs>194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TB – KANGEMI, KENYA.</vt:lpstr>
      <vt:lpstr>KANGEMI LABORATORY TB WORKLOAD</vt:lpstr>
      <vt:lpstr>Effectiveness of TB LAMP</vt:lpstr>
      <vt:lpstr>TB CASES AT KANGEMI HEALTH CENTRE, 2018</vt:lpstr>
      <vt:lpstr>Discussions</vt:lpstr>
      <vt:lpstr>TB Diagnosis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Note for expanding TB-LAMP</dc:title>
  <dc:creator>MIURA Takashi</dc:creator>
  <cp:lastModifiedBy>user</cp:lastModifiedBy>
  <cp:revision>21</cp:revision>
  <dcterms:created xsi:type="dcterms:W3CDTF">2018-11-11T23:56:43Z</dcterms:created>
  <dcterms:modified xsi:type="dcterms:W3CDTF">2019-06-22T17:36:36Z</dcterms:modified>
</cp:coreProperties>
</file>