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35999738" cy="35999738"/>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39" userDrawn="1">
          <p15:clr>
            <a:srgbClr val="A4A3A4"/>
          </p15:clr>
        </p15:guide>
        <p15:guide id="2" pos="1133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99FF"/>
    <a:srgbClr val="00FF00"/>
    <a:srgbClr val="FFFF66"/>
    <a:srgbClr val="FFFFC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4" autoAdjust="0"/>
    <p:restoredTop sz="94561" autoAdjust="0"/>
  </p:normalViewPr>
  <p:slideViewPr>
    <p:cSldViewPr>
      <p:cViewPr>
        <p:scale>
          <a:sx n="15" d="100"/>
          <a:sy n="15" d="100"/>
        </p:scale>
        <p:origin x="1626" y="60"/>
      </p:cViewPr>
      <p:guideLst>
        <p:guide orient="horz" pos="11339"/>
        <p:guide pos="11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8" d="100"/>
          <a:sy n="58" d="100"/>
        </p:scale>
        <p:origin x="2790" y="78"/>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6042F9-F4A3-4ABA-97F6-BE0F88E025A4}" type="datetimeFigureOut">
              <a:rPr lang="en-US" smtClean="0"/>
              <a:pPr/>
              <a:t>26-Oct-17</a:t>
            </a:fld>
            <a:endParaRPr lang="en-US"/>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8C4B5B-9A4B-4010-AF98-47C8BD4AAACB}" type="slidenum">
              <a:rPr lang="en-US" smtClean="0"/>
              <a:pPr/>
              <a:t>‹#›</a:t>
            </a:fld>
            <a:endParaRPr lang="en-US"/>
          </a:p>
        </p:txBody>
      </p:sp>
    </p:spTree>
    <p:extLst>
      <p:ext uri="{BB962C8B-B14F-4D97-AF65-F5344CB8AC3E}">
        <p14:creationId xmlns:p14="http://schemas.microsoft.com/office/powerpoint/2010/main" val="3939998788"/>
      </p:ext>
    </p:extLst>
  </p:cSld>
  <p:clrMap bg1="lt1" tx1="dk1" bg2="lt2" tx2="dk2" accent1="accent1" accent2="accent2" accent3="accent3" accent4="accent4" accent5="accent5" accent6="accent6" hlink="hlink" folHlink="folHlink"/>
  <p:notesStyle>
    <a:lvl1pPr marL="0" algn="l" defTabSz="4389120" rtl="0" eaLnBrk="1" latinLnBrk="0" hangingPunct="1">
      <a:defRPr sz="5800" kern="1200">
        <a:solidFill>
          <a:schemeClr val="tx1"/>
        </a:solidFill>
        <a:latin typeface="+mn-lt"/>
        <a:ea typeface="+mn-ea"/>
        <a:cs typeface="+mn-cs"/>
      </a:defRPr>
    </a:lvl1pPr>
    <a:lvl2pPr marL="2194560" algn="l" defTabSz="4389120" rtl="0" eaLnBrk="1" latinLnBrk="0" hangingPunct="1">
      <a:defRPr sz="5800" kern="1200">
        <a:solidFill>
          <a:schemeClr val="tx1"/>
        </a:solidFill>
        <a:latin typeface="+mn-lt"/>
        <a:ea typeface="+mn-ea"/>
        <a:cs typeface="+mn-cs"/>
      </a:defRPr>
    </a:lvl2pPr>
    <a:lvl3pPr marL="4389120" algn="l" defTabSz="4389120" rtl="0" eaLnBrk="1" latinLnBrk="0" hangingPunct="1">
      <a:defRPr sz="5800" kern="1200">
        <a:solidFill>
          <a:schemeClr val="tx1"/>
        </a:solidFill>
        <a:latin typeface="+mn-lt"/>
        <a:ea typeface="+mn-ea"/>
        <a:cs typeface="+mn-cs"/>
      </a:defRPr>
    </a:lvl3pPr>
    <a:lvl4pPr marL="6583680" algn="l" defTabSz="4389120" rtl="0" eaLnBrk="1" latinLnBrk="0" hangingPunct="1">
      <a:defRPr sz="5800" kern="1200">
        <a:solidFill>
          <a:schemeClr val="tx1"/>
        </a:solidFill>
        <a:latin typeface="+mn-lt"/>
        <a:ea typeface="+mn-ea"/>
        <a:cs typeface="+mn-cs"/>
      </a:defRPr>
    </a:lvl4pPr>
    <a:lvl5pPr marL="8778240" algn="l" defTabSz="4389120" rtl="0" eaLnBrk="1" latinLnBrk="0" hangingPunct="1">
      <a:defRPr sz="5800" kern="1200">
        <a:solidFill>
          <a:schemeClr val="tx1"/>
        </a:solidFill>
        <a:latin typeface="+mn-lt"/>
        <a:ea typeface="+mn-ea"/>
        <a:cs typeface="+mn-cs"/>
      </a:defRPr>
    </a:lvl5pPr>
    <a:lvl6pPr marL="10972800" algn="l" defTabSz="4389120" rtl="0" eaLnBrk="1" latinLnBrk="0" hangingPunct="1">
      <a:defRPr sz="5800" kern="1200">
        <a:solidFill>
          <a:schemeClr val="tx1"/>
        </a:solidFill>
        <a:latin typeface="+mn-lt"/>
        <a:ea typeface="+mn-ea"/>
        <a:cs typeface="+mn-cs"/>
      </a:defRPr>
    </a:lvl6pPr>
    <a:lvl7pPr marL="13167360" algn="l" defTabSz="4389120" rtl="0" eaLnBrk="1" latinLnBrk="0" hangingPunct="1">
      <a:defRPr sz="5800" kern="1200">
        <a:solidFill>
          <a:schemeClr val="tx1"/>
        </a:solidFill>
        <a:latin typeface="+mn-lt"/>
        <a:ea typeface="+mn-ea"/>
        <a:cs typeface="+mn-cs"/>
      </a:defRPr>
    </a:lvl7pPr>
    <a:lvl8pPr marL="15361920" algn="l" defTabSz="4389120" rtl="0" eaLnBrk="1" latinLnBrk="0" hangingPunct="1">
      <a:defRPr sz="5800" kern="1200">
        <a:solidFill>
          <a:schemeClr val="tx1"/>
        </a:solidFill>
        <a:latin typeface="+mn-lt"/>
        <a:ea typeface="+mn-ea"/>
        <a:cs typeface="+mn-cs"/>
      </a:defRPr>
    </a:lvl8pPr>
    <a:lvl9pPr marL="17556480" algn="l" defTabSz="438912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8C4B5B-9A4B-4010-AF98-47C8BD4AAACB}" type="slidenum">
              <a:rPr lang="en-US" smtClean="0"/>
              <a:pPr/>
              <a:t>1</a:t>
            </a:fld>
            <a:endParaRPr lang="en-US"/>
          </a:p>
        </p:txBody>
      </p:sp>
    </p:spTree>
    <p:extLst>
      <p:ext uri="{BB962C8B-B14F-4D97-AF65-F5344CB8AC3E}">
        <p14:creationId xmlns:p14="http://schemas.microsoft.com/office/powerpoint/2010/main" val="494074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99981" y="11183255"/>
            <a:ext cx="30599777" cy="7716611"/>
          </a:xfrm>
        </p:spPr>
        <p:txBody>
          <a:bodyPr/>
          <a:lstStyle/>
          <a:p>
            <a:r>
              <a:rPr lang="en-US" smtClean="0"/>
              <a:t>Click to edit Master title style</a:t>
            </a:r>
            <a:endParaRPr lang="en-US"/>
          </a:p>
        </p:txBody>
      </p:sp>
      <p:sp>
        <p:nvSpPr>
          <p:cNvPr id="3" name="Subtitle 2"/>
          <p:cNvSpPr>
            <a:spLocks noGrp="1"/>
          </p:cNvSpPr>
          <p:nvPr>
            <p:ph type="subTitle" idx="1"/>
          </p:nvPr>
        </p:nvSpPr>
        <p:spPr>
          <a:xfrm>
            <a:off x="5399961" y="20399852"/>
            <a:ext cx="25199817" cy="9199933"/>
          </a:xfrm>
        </p:spPr>
        <p:txBody>
          <a:bodyPr/>
          <a:lstStyle>
            <a:lvl1pPr marL="0" indent="0" algn="ctr">
              <a:buNone/>
              <a:defRPr>
                <a:solidFill>
                  <a:schemeClr val="tx1">
                    <a:tint val="75000"/>
                  </a:schemeClr>
                </a:solidFill>
              </a:defRPr>
            </a:lvl1pPr>
            <a:lvl2pPr marL="1799853" indent="0" algn="ctr">
              <a:buNone/>
              <a:defRPr>
                <a:solidFill>
                  <a:schemeClr val="tx1">
                    <a:tint val="75000"/>
                  </a:schemeClr>
                </a:solidFill>
              </a:defRPr>
            </a:lvl2pPr>
            <a:lvl3pPr marL="3599707" indent="0" algn="ctr">
              <a:buNone/>
              <a:defRPr>
                <a:solidFill>
                  <a:schemeClr val="tx1">
                    <a:tint val="75000"/>
                  </a:schemeClr>
                </a:solidFill>
              </a:defRPr>
            </a:lvl3pPr>
            <a:lvl4pPr marL="5399560" indent="0" algn="ctr">
              <a:buNone/>
              <a:defRPr>
                <a:solidFill>
                  <a:schemeClr val="tx1">
                    <a:tint val="75000"/>
                  </a:schemeClr>
                </a:solidFill>
              </a:defRPr>
            </a:lvl4pPr>
            <a:lvl5pPr marL="7199415" indent="0" algn="ctr">
              <a:buNone/>
              <a:defRPr>
                <a:solidFill>
                  <a:schemeClr val="tx1">
                    <a:tint val="75000"/>
                  </a:schemeClr>
                </a:solidFill>
              </a:defRPr>
            </a:lvl5pPr>
            <a:lvl6pPr marL="8999268" indent="0" algn="ctr">
              <a:buNone/>
              <a:defRPr>
                <a:solidFill>
                  <a:schemeClr val="tx1">
                    <a:tint val="75000"/>
                  </a:schemeClr>
                </a:solidFill>
              </a:defRPr>
            </a:lvl6pPr>
            <a:lvl7pPr marL="10799121" indent="0" algn="ctr">
              <a:buNone/>
              <a:defRPr>
                <a:solidFill>
                  <a:schemeClr val="tx1">
                    <a:tint val="75000"/>
                  </a:schemeClr>
                </a:solidFill>
              </a:defRPr>
            </a:lvl7pPr>
            <a:lvl8pPr marL="12598974" indent="0" algn="ctr">
              <a:buNone/>
              <a:defRPr>
                <a:solidFill>
                  <a:schemeClr val="tx1">
                    <a:tint val="75000"/>
                  </a:schemeClr>
                </a:solidFill>
              </a:defRPr>
            </a:lvl8pPr>
            <a:lvl9pPr marL="1439882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43732" y="23133167"/>
            <a:ext cx="30599777" cy="7149949"/>
          </a:xfrm>
        </p:spPr>
        <p:txBody>
          <a:bodyPr anchor="t"/>
          <a:lstStyle>
            <a:lvl1pPr algn="l">
              <a:defRPr sz="15747" b="1" cap="all"/>
            </a:lvl1pPr>
          </a:lstStyle>
          <a:p>
            <a:r>
              <a:rPr lang="en-US" smtClean="0"/>
              <a:t>Click to edit Master title style</a:t>
            </a:r>
            <a:endParaRPr lang="en-US"/>
          </a:p>
        </p:txBody>
      </p:sp>
      <p:sp>
        <p:nvSpPr>
          <p:cNvPr id="3" name="Text Placeholder 2"/>
          <p:cNvSpPr>
            <a:spLocks noGrp="1"/>
          </p:cNvSpPr>
          <p:nvPr>
            <p:ph type="body" idx="1"/>
          </p:nvPr>
        </p:nvSpPr>
        <p:spPr>
          <a:xfrm>
            <a:off x="2843732" y="15258229"/>
            <a:ext cx="30599777" cy="7874940"/>
          </a:xfrm>
        </p:spPr>
        <p:txBody>
          <a:bodyPr anchor="b"/>
          <a:lstStyle>
            <a:lvl1pPr marL="0" indent="0">
              <a:buNone/>
              <a:defRPr sz="7874">
                <a:solidFill>
                  <a:schemeClr val="tx1">
                    <a:tint val="75000"/>
                  </a:schemeClr>
                </a:solidFill>
              </a:defRPr>
            </a:lvl1pPr>
            <a:lvl2pPr marL="1799853" indent="0">
              <a:buNone/>
              <a:defRPr sz="7054">
                <a:solidFill>
                  <a:schemeClr val="tx1">
                    <a:tint val="75000"/>
                  </a:schemeClr>
                </a:solidFill>
              </a:defRPr>
            </a:lvl2pPr>
            <a:lvl3pPr marL="3599707" indent="0">
              <a:buNone/>
              <a:defRPr sz="6315">
                <a:solidFill>
                  <a:schemeClr val="tx1">
                    <a:tint val="75000"/>
                  </a:schemeClr>
                </a:solidFill>
              </a:defRPr>
            </a:lvl3pPr>
            <a:lvl4pPr marL="5399560" indent="0">
              <a:buNone/>
              <a:defRPr sz="5495">
                <a:solidFill>
                  <a:schemeClr val="tx1">
                    <a:tint val="75000"/>
                  </a:schemeClr>
                </a:solidFill>
              </a:defRPr>
            </a:lvl4pPr>
            <a:lvl5pPr marL="7199415" indent="0">
              <a:buNone/>
              <a:defRPr sz="5495">
                <a:solidFill>
                  <a:schemeClr val="tx1">
                    <a:tint val="75000"/>
                  </a:schemeClr>
                </a:solidFill>
              </a:defRPr>
            </a:lvl5pPr>
            <a:lvl6pPr marL="8999268" indent="0">
              <a:buNone/>
              <a:defRPr sz="5495">
                <a:solidFill>
                  <a:schemeClr val="tx1">
                    <a:tint val="75000"/>
                  </a:schemeClr>
                </a:solidFill>
              </a:defRPr>
            </a:lvl6pPr>
            <a:lvl7pPr marL="10799121" indent="0">
              <a:buNone/>
              <a:defRPr sz="5495">
                <a:solidFill>
                  <a:schemeClr val="tx1">
                    <a:tint val="75000"/>
                  </a:schemeClr>
                </a:solidFill>
              </a:defRPr>
            </a:lvl7pPr>
            <a:lvl8pPr marL="12598974" indent="0">
              <a:buNone/>
              <a:defRPr sz="5495">
                <a:solidFill>
                  <a:schemeClr val="tx1">
                    <a:tint val="75000"/>
                  </a:schemeClr>
                </a:solidFill>
              </a:defRPr>
            </a:lvl8pPr>
            <a:lvl9pPr marL="14398828" indent="0">
              <a:buNone/>
              <a:defRPr sz="5495">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99987" y="8399943"/>
            <a:ext cx="15899884" cy="23758163"/>
          </a:xfrm>
        </p:spPr>
        <p:txBody>
          <a:bodyPr/>
          <a:lstStyle>
            <a:lvl1pPr>
              <a:defRPr sz="10991"/>
            </a:lvl1pPr>
            <a:lvl2pPr>
              <a:defRPr sz="9431"/>
            </a:lvl2pPr>
            <a:lvl3pPr>
              <a:defRPr sz="7874"/>
            </a:lvl3pPr>
            <a:lvl4pPr>
              <a:defRPr sz="7054"/>
            </a:lvl4pPr>
            <a:lvl5pPr>
              <a:defRPr sz="7054"/>
            </a:lvl5pPr>
            <a:lvl6pPr>
              <a:defRPr sz="7054"/>
            </a:lvl6pPr>
            <a:lvl7pPr>
              <a:defRPr sz="7054"/>
            </a:lvl7pPr>
            <a:lvl8pPr>
              <a:defRPr sz="7054"/>
            </a:lvl8pPr>
            <a:lvl9pPr>
              <a:defRPr sz="705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8299867" y="8399943"/>
            <a:ext cx="15899884" cy="23758163"/>
          </a:xfrm>
        </p:spPr>
        <p:txBody>
          <a:bodyPr/>
          <a:lstStyle>
            <a:lvl1pPr>
              <a:defRPr sz="10991"/>
            </a:lvl1pPr>
            <a:lvl2pPr>
              <a:defRPr sz="9431"/>
            </a:lvl2pPr>
            <a:lvl3pPr>
              <a:defRPr sz="7874"/>
            </a:lvl3pPr>
            <a:lvl4pPr>
              <a:defRPr sz="7054"/>
            </a:lvl4pPr>
            <a:lvl5pPr>
              <a:defRPr sz="7054"/>
            </a:lvl5pPr>
            <a:lvl6pPr>
              <a:defRPr sz="7054"/>
            </a:lvl6pPr>
            <a:lvl7pPr>
              <a:defRPr sz="7054"/>
            </a:lvl7pPr>
            <a:lvl8pPr>
              <a:defRPr sz="7054"/>
            </a:lvl8pPr>
            <a:lvl9pPr>
              <a:defRPr sz="705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26-Oct-17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799988" y="8058279"/>
            <a:ext cx="15906136" cy="3358306"/>
          </a:xfrm>
        </p:spPr>
        <p:txBody>
          <a:bodyPr anchor="b"/>
          <a:lstStyle>
            <a:lvl1pPr marL="0" indent="0">
              <a:buNone/>
              <a:defRPr sz="9431" b="1"/>
            </a:lvl1pPr>
            <a:lvl2pPr marL="1799853" indent="0">
              <a:buNone/>
              <a:defRPr sz="7874" b="1"/>
            </a:lvl2pPr>
            <a:lvl3pPr marL="3599707" indent="0">
              <a:buNone/>
              <a:defRPr sz="7054" b="1"/>
            </a:lvl3pPr>
            <a:lvl4pPr marL="5399560" indent="0">
              <a:buNone/>
              <a:defRPr sz="6315" b="1"/>
            </a:lvl4pPr>
            <a:lvl5pPr marL="7199415" indent="0">
              <a:buNone/>
              <a:defRPr sz="6315" b="1"/>
            </a:lvl5pPr>
            <a:lvl6pPr marL="8999268" indent="0">
              <a:buNone/>
              <a:defRPr sz="6315" b="1"/>
            </a:lvl6pPr>
            <a:lvl7pPr marL="10799121" indent="0">
              <a:buNone/>
              <a:defRPr sz="6315" b="1"/>
            </a:lvl7pPr>
            <a:lvl8pPr marL="12598974" indent="0">
              <a:buNone/>
              <a:defRPr sz="6315" b="1"/>
            </a:lvl8pPr>
            <a:lvl9pPr marL="14398828" indent="0">
              <a:buNone/>
              <a:defRPr sz="6315" b="1"/>
            </a:lvl9pPr>
          </a:lstStyle>
          <a:p>
            <a:pPr lvl="0"/>
            <a:r>
              <a:rPr lang="en-US" smtClean="0"/>
              <a:t>Click to edit Master text styles</a:t>
            </a:r>
          </a:p>
        </p:txBody>
      </p:sp>
      <p:sp>
        <p:nvSpPr>
          <p:cNvPr id="4" name="Content Placeholder 3"/>
          <p:cNvSpPr>
            <a:spLocks noGrp="1"/>
          </p:cNvSpPr>
          <p:nvPr>
            <p:ph sz="half" idx="2"/>
          </p:nvPr>
        </p:nvSpPr>
        <p:spPr>
          <a:xfrm>
            <a:off x="1799988" y="11416584"/>
            <a:ext cx="15906136" cy="20741518"/>
          </a:xfrm>
        </p:spPr>
        <p:txBody>
          <a:bodyPr/>
          <a:lstStyle>
            <a:lvl1pPr>
              <a:defRPr sz="9431"/>
            </a:lvl1pPr>
            <a:lvl2pPr>
              <a:defRPr sz="7874"/>
            </a:lvl2pPr>
            <a:lvl3pPr>
              <a:defRPr sz="7054"/>
            </a:lvl3pPr>
            <a:lvl4pPr>
              <a:defRPr sz="6315"/>
            </a:lvl4pPr>
            <a:lvl5pPr>
              <a:defRPr sz="6315"/>
            </a:lvl5pPr>
            <a:lvl6pPr>
              <a:defRPr sz="6315"/>
            </a:lvl6pPr>
            <a:lvl7pPr>
              <a:defRPr sz="6315"/>
            </a:lvl7pPr>
            <a:lvl8pPr>
              <a:defRPr sz="6315"/>
            </a:lvl8pPr>
            <a:lvl9pPr>
              <a:defRPr sz="631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8287369" y="8058279"/>
            <a:ext cx="15912384" cy="3358306"/>
          </a:xfrm>
        </p:spPr>
        <p:txBody>
          <a:bodyPr anchor="b"/>
          <a:lstStyle>
            <a:lvl1pPr marL="0" indent="0">
              <a:buNone/>
              <a:defRPr sz="9431" b="1"/>
            </a:lvl1pPr>
            <a:lvl2pPr marL="1799853" indent="0">
              <a:buNone/>
              <a:defRPr sz="7874" b="1"/>
            </a:lvl2pPr>
            <a:lvl3pPr marL="3599707" indent="0">
              <a:buNone/>
              <a:defRPr sz="7054" b="1"/>
            </a:lvl3pPr>
            <a:lvl4pPr marL="5399560" indent="0">
              <a:buNone/>
              <a:defRPr sz="6315" b="1"/>
            </a:lvl4pPr>
            <a:lvl5pPr marL="7199415" indent="0">
              <a:buNone/>
              <a:defRPr sz="6315" b="1"/>
            </a:lvl5pPr>
            <a:lvl6pPr marL="8999268" indent="0">
              <a:buNone/>
              <a:defRPr sz="6315" b="1"/>
            </a:lvl6pPr>
            <a:lvl7pPr marL="10799121" indent="0">
              <a:buNone/>
              <a:defRPr sz="6315" b="1"/>
            </a:lvl7pPr>
            <a:lvl8pPr marL="12598974" indent="0">
              <a:buNone/>
              <a:defRPr sz="6315" b="1"/>
            </a:lvl8pPr>
            <a:lvl9pPr marL="14398828" indent="0">
              <a:buNone/>
              <a:defRPr sz="6315" b="1"/>
            </a:lvl9pPr>
          </a:lstStyle>
          <a:p>
            <a:pPr lvl="0"/>
            <a:r>
              <a:rPr lang="en-US" smtClean="0"/>
              <a:t>Click to edit Master text styles</a:t>
            </a:r>
          </a:p>
        </p:txBody>
      </p:sp>
      <p:sp>
        <p:nvSpPr>
          <p:cNvPr id="6" name="Content Placeholder 5"/>
          <p:cNvSpPr>
            <a:spLocks noGrp="1"/>
          </p:cNvSpPr>
          <p:nvPr>
            <p:ph sz="quarter" idx="4"/>
          </p:nvPr>
        </p:nvSpPr>
        <p:spPr>
          <a:xfrm>
            <a:off x="18287369" y="11416584"/>
            <a:ext cx="15912384" cy="20741518"/>
          </a:xfrm>
        </p:spPr>
        <p:txBody>
          <a:bodyPr/>
          <a:lstStyle>
            <a:lvl1pPr>
              <a:defRPr sz="9431"/>
            </a:lvl1pPr>
            <a:lvl2pPr>
              <a:defRPr sz="7874"/>
            </a:lvl2pPr>
            <a:lvl3pPr>
              <a:defRPr sz="7054"/>
            </a:lvl3pPr>
            <a:lvl4pPr>
              <a:defRPr sz="6315"/>
            </a:lvl4pPr>
            <a:lvl5pPr>
              <a:defRPr sz="6315"/>
            </a:lvl5pPr>
            <a:lvl6pPr>
              <a:defRPr sz="6315"/>
            </a:lvl6pPr>
            <a:lvl7pPr>
              <a:defRPr sz="6315"/>
            </a:lvl7pPr>
            <a:lvl8pPr>
              <a:defRPr sz="6315"/>
            </a:lvl8pPr>
            <a:lvl9pPr>
              <a:defRPr sz="631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26-Oct-17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26-Oct-17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26-Oct-17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9991" y="1433324"/>
            <a:ext cx="11843666" cy="6099956"/>
          </a:xfrm>
        </p:spPr>
        <p:txBody>
          <a:bodyPr anchor="b"/>
          <a:lstStyle>
            <a:lvl1pPr algn="l">
              <a:defRPr sz="7874" b="1"/>
            </a:lvl1pPr>
          </a:lstStyle>
          <a:p>
            <a:r>
              <a:rPr lang="en-US" smtClean="0"/>
              <a:t>Click to edit Master title style</a:t>
            </a:r>
            <a:endParaRPr lang="en-US"/>
          </a:p>
        </p:txBody>
      </p:sp>
      <p:sp>
        <p:nvSpPr>
          <p:cNvPr id="3" name="Content Placeholder 2"/>
          <p:cNvSpPr>
            <a:spLocks noGrp="1"/>
          </p:cNvSpPr>
          <p:nvPr>
            <p:ph idx="1"/>
          </p:nvPr>
        </p:nvSpPr>
        <p:spPr>
          <a:xfrm>
            <a:off x="14074897" y="1433327"/>
            <a:ext cx="20124854" cy="30724779"/>
          </a:xfrm>
        </p:spPr>
        <p:txBody>
          <a:bodyPr/>
          <a:lstStyle>
            <a:lvl1pPr>
              <a:defRPr sz="12630"/>
            </a:lvl1pPr>
            <a:lvl2pPr>
              <a:defRPr sz="10991"/>
            </a:lvl2pPr>
            <a:lvl3pPr>
              <a:defRPr sz="9431"/>
            </a:lvl3pPr>
            <a:lvl4pPr>
              <a:defRPr sz="7874"/>
            </a:lvl4pPr>
            <a:lvl5pPr>
              <a:defRPr sz="7874"/>
            </a:lvl5pPr>
            <a:lvl6pPr>
              <a:defRPr sz="7874"/>
            </a:lvl6pPr>
            <a:lvl7pPr>
              <a:defRPr sz="7874"/>
            </a:lvl7pPr>
            <a:lvl8pPr>
              <a:defRPr sz="7874"/>
            </a:lvl8pPr>
            <a:lvl9pPr>
              <a:defRPr sz="787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799991" y="7533282"/>
            <a:ext cx="11843666" cy="24624823"/>
          </a:xfrm>
        </p:spPr>
        <p:txBody>
          <a:bodyPr/>
          <a:lstStyle>
            <a:lvl1pPr marL="0" indent="0">
              <a:buNone/>
              <a:defRPr sz="5495"/>
            </a:lvl1pPr>
            <a:lvl2pPr marL="1799853" indent="0">
              <a:buNone/>
              <a:defRPr sz="4757"/>
            </a:lvl2pPr>
            <a:lvl3pPr marL="3599707" indent="0">
              <a:buNone/>
              <a:defRPr sz="3937"/>
            </a:lvl3pPr>
            <a:lvl4pPr marL="5399560" indent="0">
              <a:buNone/>
              <a:defRPr sz="3527"/>
            </a:lvl4pPr>
            <a:lvl5pPr marL="7199415" indent="0">
              <a:buNone/>
              <a:defRPr sz="3527"/>
            </a:lvl5pPr>
            <a:lvl6pPr marL="8999268" indent="0">
              <a:buNone/>
              <a:defRPr sz="3527"/>
            </a:lvl6pPr>
            <a:lvl7pPr marL="10799121" indent="0">
              <a:buNone/>
              <a:defRPr sz="3527"/>
            </a:lvl7pPr>
            <a:lvl8pPr marL="12598974" indent="0">
              <a:buNone/>
              <a:defRPr sz="3527"/>
            </a:lvl8pPr>
            <a:lvl9pPr marL="14398828" indent="0">
              <a:buNone/>
              <a:defRPr sz="3527"/>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26-Oct-17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6201" y="25199819"/>
            <a:ext cx="21599843" cy="2974981"/>
          </a:xfrm>
        </p:spPr>
        <p:txBody>
          <a:bodyPr anchor="b"/>
          <a:lstStyle>
            <a:lvl1pPr algn="l">
              <a:defRPr sz="7874" b="1"/>
            </a:lvl1pPr>
          </a:lstStyle>
          <a:p>
            <a:r>
              <a:rPr lang="en-US" smtClean="0"/>
              <a:t>Click to edit Master title style</a:t>
            </a:r>
            <a:endParaRPr lang="en-US"/>
          </a:p>
        </p:txBody>
      </p:sp>
      <p:sp>
        <p:nvSpPr>
          <p:cNvPr id="3" name="Picture Placeholder 2"/>
          <p:cNvSpPr>
            <a:spLocks noGrp="1"/>
          </p:cNvSpPr>
          <p:nvPr>
            <p:ph type="pic" idx="1"/>
          </p:nvPr>
        </p:nvSpPr>
        <p:spPr>
          <a:xfrm>
            <a:off x="7056201" y="3216644"/>
            <a:ext cx="21599843" cy="21599843"/>
          </a:xfrm>
        </p:spPr>
        <p:txBody>
          <a:bodyPr/>
          <a:lstStyle>
            <a:lvl1pPr marL="0" indent="0">
              <a:buNone/>
              <a:defRPr sz="12630"/>
            </a:lvl1pPr>
            <a:lvl2pPr marL="1799853" indent="0">
              <a:buNone/>
              <a:defRPr sz="10991"/>
            </a:lvl2pPr>
            <a:lvl3pPr marL="3599707" indent="0">
              <a:buNone/>
              <a:defRPr sz="9431"/>
            </a:lvl3pPr>
            <a:lvl4pPr marL="5399560" indent="0">
              <a:buNone/>
              <a:defRPr sz="7874"/>
            </a:lvl4pPr>
            <a:lvl5pPr marL="7199415" indent="0">
              <a:buNone/>
              <a:defRPr sz="7874"/>
            </a:lvl5pPr>
            <a:lvl6pPr marL="8999268" indent="0">
              <a:buNone/>
              <a:defRPr sz="7874"/>
            </a:lvl6pPr>
            <a:lvl7pPr marL="10799121" indent="0">
              <a:buNone/>
              <a:defRPr sz="7874"/>
            </a:lvl7pPr>
            <a:lvl8pPr marL="12598974" indent="0">
              <a:buNone/>
              <a:defRPr sz="7874"/>
            </a:lvl8pPr>
            <a:lvl9pPr marL="14398828" indent="0">
              <a:buNone/>
              <a:defRPr sz="7874"/>
            </a:lvl9pPr>
          </a:lstStyle>
          <a:p>
            <a:endParaRPr lang="en-US"/>
          </a:p>
        </p:txBody>
      </p:sp>
      <p:sp>
        <p:nvSpPr>
          <p:cNvPr id="4" name="Text Placeholder 3"/>
          <p:cNvSpPr>
            <a:spLocks noGrp="1"/>
          </p:cNvSpPr>
          <p:nvPr>
            <p:ph type="body" sz="half" idx="2"/>
          </p:nvPr>
        </p:nvSpPr>
        <p:spPr>
          <a:xfrm>
            <a:off x="7056201" y="28174799"/>
            <a:ext cx="21599843" cy="4224967"/>
          </a:xfrm>
        </p:spPr>
        <p:txBody>
          <a:bodyPr/>
          <a:lstStyle>
            <a:lvl1pPr marL="0" indent="0">
              <a:buNone/>
              <a:defRPr sz="5495"/>
            </a:lvl1pPr>
            <a:lvl2pPr marL="1799853" indent="0">
              <a:buNone/>
              <a:defRPr sz="4757"/>
            </a:lvl2pPr>
            <a:lvl3pPr marL="3599707" indent="0">
              <a:buNone/>
              <a:defRPr sz="3937"/>
            </a:lvl3pPr>
            <a:lvl4pPr marL="5399560" indent="0">
              <a:buNone/>
              <a:defRPr sz="3527"/>
            </a:lvl4pPr>
            <a:lvl5pPr marL="7199415" indent="0">
              <a:buNone/>
              <a:defRPr sz="3527"/>
            </a:lvl5pPr>
            <a:lvl6pPr marL="8999268" indent="0">
              <a:buNone/>
              <a:defRPr sz="3527"/>
            </a:lvl6pPr>
            <a:lvl7pPr marL="10799121" indent="0">
              <a:buNone/>
              <a:defRPr sz="3527"/>
            </a:lvl7pPr>
            <a:lvl8pPr marL="12598974" indent="0">
              <a:buNone/>
              <a:defRPr sz="3527"/>
            </a:lvl8pPr>
            <a:lvl9pPr marL="14398828" indent="0">
              <a:buNone/>
              <a:defRPr sz="3527"/>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26-Oct-17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099810" y="1441661"/>
            <a:ext cx="8099941" cy="307164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99987" y="1441661"/>
            <a:ext cx="23699828" cy="307164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9987" y="1441659"/>
            <a:ext cx="32399764" cy="5999956"/>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799987" y="8399943"/>
            <a:ext cx="32399764" cy="23758163"/>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799987" y="33366426"/>
            <a:ext cx="8399939" cy="1916654"/>
          </a:xfrm>
          <a:prstGeom prst="rect">
            <a:avLst/>
          </a:prstGeom>
        </p:spPr>
        <p:txBody>
          <a:bodyPr vert="horz" lIns="438912" tIns="219456" rIns="438912" bIns="219456" rtlCol="0" anchor="ctr"/>
          <a:lstStyle>
            <a:lvl1pPr algn="l">
              <a:defRPr sz="4757">
                <a:solidFill>
                  <a:schemeClr val="tx1">
                    <a:tint val="75000"/>
                  </a:schemeClr>
                </a:solidFill>
              </a:defRPr>
            </a:lvl1pPr>
          </a:lstStyle>
          <a:p>
            <a:fld id="{1D8BD707-D9CF-40AE-B4C6-C98DA3205C09}" type="datetimeFigureOut">
              <a:rPr lang="en-US" smtClean="0"/>
              <a:pPr/>
              <a:t>26-Oct-17</a:t>
            </a:fld>
            <a:endParaRPr lang="en-US"/>
          </a:p>
        </p:txBody>
      </p:sp>
      <p:sp>
        <p:nvSpPr>
          <p:cNvPr id="5" name="Footer Placeholder 4"/>
          <p:cNvSpPr>
            <a:spLocks noGrp="1"/>
          </p:cNvSpPr>
          <p:nvPr>
            <p:ph type="ftr" sz="quarter" idx="3"/>
          </p:nvPr>
        </p:nvSpPr>
        <p:spPr>
          <a:xfrm>
            <a:off x="12299911" y="33366426"/>
            <a:ext cx="11399917" cy="1916654"/>
          </a:xfrm>
          <a:prstGeom prst="rect">
            <a:avLst/>
          </a:prstGeom>
        </p:spPr>
        <p:txBody>
          <a:bodyPr vert="horz" lIns="438912" tIns="219456" rIns="438912" bIns="219456" rtlCol="0" anchor="ctr"/>
          <a:lstStyle>
            <a:lvl1pPr algn="ctr">
              <a:defRPr sz="475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5799812" y="33366426"/>
            <a:ext cx="8399939" cy="1916654"/>
          </a:xfrm>
          <a:prstGeom prst="rect">
            <a:avLst/>
          </a:prstGeom>
        </p:spPr>
        <p:txBody>
          <a:bodyPr vert="horz" lIns="438912" tIns="219456" rIns="438912" bIns="219456" rtlCol="0" anchor="ctr"/>
          <a:lstStyle>
            <a:lvl1pPr algn="r">
              <a:defRPr sz="4757">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599707" rtl="0" eaLnBrk="1" latinLnBrk="0" hangingPunct="1">
        <a:spcBef>
          <a:spcPct val="0"/>
        </a:spcBef>
        <a:buNone/>
        <a:defRPr sz="17305" kern="1200">
          <a:solidFill>
            <a:schemeClr val="tx1"/>
          </a:solidFill>
          <a:latin typeface="+mj-lt"/>
          <a:ea typeface="+mj-ea"/>
          <a:cs typeface="+mj-cs"/>
        </a:defRPr>
      </a:lvl1pPr>
    </p:titleStyle>
    <p:bodyStyle>
      <a:lvl1pPr marL="1349890" indent="-1349890" algn="l" defTabSz="3599707" rtl="0" eaLnBrk="1" latinLnBrk="0" hangingPunct="1">
        <a:spcBef>
          <a:spcPct val="20000"/>
        </a:spcBef>
        <a:buFont typeface="Arial" pitchFamily="34" charset="0"/>
        <a:buChar char="•"/>
        <a:defRPr sz="12630" kern="1200">
          <a:solidFill>
            <a:schemeClr val="tx1"/>
          </a:solidFill>
          <a:latin typeface="+mn-lt"/>
          <a:ea typeface="+mn-ea"/>
          <a:cs typeface="+mn-cs"/>
        </a:defRPr>
      </a:lvl1pPr>
      <a:lvl2pPr marL="2924762" indent="-1124908" algn="l" defTabSz="3599707" rtl="0" eaLnBrk="1" latinLnBrk="0" hangingPunct="1">
        <a:spcBef>
          <a:spcPct val="20000"/>
        </a:spcBef>
        <a:buFont typeface="Arial" pitchFamily="34" charset="0"/>
        <a:buChar char="–"/>
        <a:defRPr sz="10991" kern="1200">
          <a:solidFill>
            <a:schemeClr val="tx1"/>
          </a:solidFill>
          <a:latin typeface="+mn-lt"/>
          <a:ea typeface="+mn-ea"/>
          <a:cs typeface="+mn-cs"/>
        </a:defRPr>
      </a:lvl2pPr>
      <a:lvl3pPr marL="4499634" indent="-899928" algn="l" defTabSz="3599707" rtl="0" eaLnBrk="1" latinLnBrk="0" hangingPunct="1">
        <a:spcBef>
          <a:spcPct val="20000"/>
        </a:spcBef>
        <a:buFont typeface="Arial" pitchFamily="34" charset="0"/>
        <a:buChar char="•"/>
        <a:defRPr sz="9431" kern="1200">
          <a:solidFill>
            <a:schemeClr val="tx1"/>
          </a:solidFill>
          <a:latin typeface="+mn-lt"/>
          <a:ea typeface="+mn-ea"/>
          <a:cs typeface="+mn-cs"/>
        </a:defRPr>
      </a:lvl3pPr>
      <a:lvl4pPr marL="6299487" indent="-899928" algn="l" defTabSz="3599707" rtl="0" eaLnBrk="1" latinLnBrk="0" hangingPunct="1">
        <a:spcBef>
          <a:spcPct val="20000"/>
        </a:spcBef>
        <a:buFont typeface="Arial" pitchFamily="34" charset="0"/>
        <a:buChar char="–"/>
        <a:defRPr sz="7874" kern="1200">
          <a:solidFill>
            <a:schemeClr val="tx1"/>
          </a:solidFill>
          <a:latin typeface="+mn-lt"/>
          <a:ea typeface="+mn-ea"/>
          <a:cs typeface="+mn-cs"/>
        </a:defRPr>
      </a:lvl4pPr>
      <a:lvl5pPr marL="8099340" indent="-899928" algn="l" defTabSz="3599707" rtl="0" eaLnBrk="1" latinLnBrk="0" hangingPunct="1">
        <a:spcBef>
          <a:spcPct val="20000"/>
        </a:spcBef>
        <a:buFont typeface="Arial" pitchFamily="34" charset="0"/>
        <a:buChar char="»"/>
        <a:defRPr sz="7874" kern="1200">
          <a:solidFill>
            <a:schemeClr val="tx1"/>
          </a:solidFill>
          <a:latin typeface="+mn-lt"/>
          <a:ea typeface="+mn-ea"/>
          <a:cs typeface="+mn-cs"/>
        </a:defRPr>
      </a:lvl5pPr>
      <a:lvl6pPr marL="9899194" indent="-899928" algn="l" defTabSz="3599707" rtl="0" eaLnBrk="1" latinLnBrk="0" hangingPunct="1">
        <a:spcBef>
          <a:spcPct val="20000"/>
        </a:spcBef>
        <a:buFont typeface="Arial" pitchFamily="34" charset="0"/>
        <a:buChar char="•"/>
        <a:defRPr sz="7874" kern="1200">
          <a:solidFill>
            <a:schemeClr val="tx1"/>
          </a:solidFill>
          <a:latin typeface="+mn-lt"/>
          <a:ea typeface="+mn-ea"/>
          <a:cs typeface="+mn-cs"/>
        </a:defRPr>
      </a:lvl6pPr>
      <a:lvl7pPr marL="11699047" indent="-899928" algn="l" defTabSz="3599707" rtl="0" eaLnBrk="1" latinLnBrk="0" hangingPunct="1">
        <a:spcBef>
          <a:spcPct val="20000"/>
        </a:spcBef>
        <a:buFont typeface="Arial" pitchFamily="34" charset="0"/>
        <a:buChar char="•"/>
        <a:defRPr sz="7874" kern="1200">
          <a:solidFill>
            <a:schemeClr val="tx1"/>
          </a:solidFill>
          <a:latin typeface="+mn-lt"/>
          <a:ea typeface="+mn-ea"/>
          <a:cs typeface="+mn-cs"/>
        </a:defRPr>
      </a:lvl7pPr>
      <a:lvl8pPr marL="13498902" indent="-899928" algn="l" defTabSz="3599707" rtl="0" eaLnBrk="1" latinLnBrk="0" hangingPunct="1">
        <a:spcBef>
          <a:spcPct val="20000"/>
        </a:spcBef>
        <a:buFont typeface="Arial" pitchFamily="34" charset="0"/>
        <a:buChar char="•"/>
        <a:defRPr sz="7874" kern="1200">
          <a:solidFill>
            <a:schemeClr val="tx1"/>
          </a:solidFill>
          <a:latin typeface="+mn-lt"/>
          <a:ea typeface="+mn-ea"/>
          <a:cs typeface="+mn-cs"/>
        </a:defRPr>
      </a:lvl8pPr>
      <a:lvl9pPr marL="15298755" indent="-899928" algn="l" defTabSz="3599707" rtl="0" eaLnBrk="1" latinLnBrk="0" hangingPunct="1">
        <a:spcBef>
          <a:spcPct val="20000"/>
        </a:spcBef>
        <a:buFont typeface="Arial" pitchFamily="34" charset="0"/>
        <a:buChar char="•"/>
        <a:defRPr sz="7874" kern="1200">
          <a:solidFill>
            <a:schemeClr val="tx1"/>
          </a:solidFill>
          <a:latin typeface="+mn-lt"/>
          <a:ea typeface="+mn-ea"/>
          <a:cs typeface="+mn-cs"/>
        </a:defRPr>
      </a:lvl9pPr>
    </p:bodyStyle>
    <p:otherStyle>
      <a:defPPr>
        <a:defRPr lang="en-US"/>
      </a:defPPr>
      <a:lvl1pPr marL="0" algn="l" defTabSz="3599707" rtl="0" eaLnBrk="1" latinLnBrk="0" hangingPunct="1">
        <a:defRPr sz="7054" kern="1200">
          <a:solidFill>
            <a:schemeClr val="tx1"/>
          </a:solidFill>
          <a:latin typeface="+mn-lt"/>
          <a:ea typeface="+mn-ea"/>
          <a:cs typeface="+mn-cs"/>
        </a:defRPr>
      </a:lvl1pPr>
      <a:lvl2pPr marL="1799853" algn="l" defTabSz="3599707" rtl="0" eaLnBrk="1" latinLnBrk="0" hangingPunct="1">
        <a:defRPr sz="7054" kern="1200">
          <a:solidFill>
            <a:schemeClr val="tx1"/>
          </a:solidFill>
          <a:latin typeface="+mn-lt"/>
          <a:ea typeface="+mn-ea"/>
          <a:cs typeface="+mn-cs"/>
        </a:defRPr>
      </a:lvl2pPr>
      <a:lvl3pPr marL="3599707" algn="l" defTabSz="3599707" rtl="0" eaLnBrk="1" latinLnBrk="0" hangingPunct="1">
        <a:defRPr sz="7054" kern="1200">
          <a:solidFill>
            <a:schemeClr val="tx1"/>
          </a:solidFill>
          <a:latin typeface="+mn-lt"/>
          <a:ea typeface="+mn-ea"/>
          <a:cs typeface="+mn-cs"/>
        </a:defRPr>
      </a:lvl3pPr>
      <a:lvl4pPr marL="5399560" algn="l" defTabSz="3599707" rtl="0" eaLnBrk="1" latinLnBrk="0" hangingPunct="1">
        <a:defRPr sz="7054" kern="1200">
          <a:solidFill>
            <a:schemeClr val="tx1"/>
          </a:solidFill>
          <a:latin typeface="+mn-lt"/>
          <a:ea typeface="+mn-ea"/>
          <a:cs typeface="+mn-cs"/>
        </a:defRPr>
      </a:lvl4pPr>
      <a:lvl5pPr marL="7199415" algn="l" defTabSz="3599707" rtl="0" eaLnBrk="1" latinLnBrk="0" hangingPunct="1">
        <a:defRPr sz="7054" kern="1200">
          <a:solidFill>
            <a:schemeClr val="tx1"/>
          </a:solidFill>
          <a:latin typeface="+mn-lt"/>
          <a:ea typeface="+mn-ea"/>
          <a:cs typeface="+mn-cs"/>
        </a:defRPr>
      </a:lvl5pPr>
      <a:lvl6pPr marL="8999268" algn="l" defTabSz="3599707" rtl="0" eaLnBrk="1" latinLnBrk="0" hangingPunct="1">
        <a:defRPr sz="7054" kern="1200">
          <a:solidFill>
            <a:schemeClr val="tx1"/>
          </a:solidFill>
          <a:latin typeface="+mn-lt"/>
          <a:ea typeface="+mn-ea"/>
          <a:cs typeface="+mn-cs"/>
        </a:defRPr>
      </a:lvl6pPr>
      <a:lvl7pPr marL="10799121" algn="l" defTabSz="3599707" rtl="0" eaLnBrk="1" latinLnBrk="0" hangingPunct="1">
        <a:defRPr sz="7054" kern="1200">
          <a:solidFill>
            <a:schemeClr val="tx1"/>
          </a:solidFill>
          <a:latin typeface="+mn-lt"/>
          <a:ea typeface="+mn-ea"/>
          <a:cs typeface="+mn-cs"/>
        </a:defRPr>
      </a:lvl7pPr>
      <a:lvl8pPr marL="12598974" algn="l" defTabSz="3599707" rtl="0" eaLnBrk="1" latinLnBrk="0" hangingPunct="1">
        <a:defRPr sz="7054" kern="1200">
          <a:solidFill>
            <a:schemeClr val="tx1"/>
          </a:solidFill>
          <a:latin typeface="+mn-lt"/>
          <a:ea typeface="+mn-ea"/>
          <a:cs typeface="+mn-cs"/>
        </a:defRPr>
      </a:lvl8pPr>
      <a:lvl9pPr marL="14398828" algn="l" defTabSz="3599707" rtl="0" eaLnBrk="1" latinLnBrk="0" hangingPunct="1">
        <a:defRPr sz="705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hyperlink" Target="mailto:dr_nandlal@yahoo.com" TargetMode="External"/><Relationship Id="rId7"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emf"/><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jpeg"/><Relationship Id="rId9"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7669" y="321469"/>
            <a:ext cx="35052000" cy="3600986"/>
          </a:xfrm>
          <a:prstGeom prst="rect">
            <a:avLst/>
          </a:prstGeom>
          <a:noFill/>
          <a:ln>
            <a:solidFill>
              <a:schemeClr val="tx1"/>
            </a:solidFill>
          </a:ln>
        </p:spPr>
        <p:txBody>
          <a:bodyPr wrap="square" rtlCol="0">
            <a:spAutoFit/>
          </a:bodyPr>
          <a:lstStyle/>
          <a:p>
            <a:pPr algn="ctr"/>
            <a:r>
              <a:rPr lang="en-US" sz="7200" b="1" dirty="0">
                <a:solidFill>
                  <a:schemeClr val="accent1">
                    <a:lumMod val="75000"/>
                  </a:schemeClr>
                </a:solidFill>
              </a:rPr>
              <a:t>Transcriptome analysis of oral </a:t>
            </a:r>
            <a:r>
              <a:rPr lang="en-US" sz="7200" b="1" dirty="0" smtClean="0">
                <a:solidFill>
                  <a:schemeClr val="accent1">
                    <a:lumMod val="75000"/>
                  </a:schemeClr>
                </a:solidFill>
              </a:rPr>
              <a:t>samples</a:t>
            </a:r>
          </a:p>
          <a:p>
            <a:pPr algn="ctr"/>
            <a:r>
              <a:rPr lang="en-US" sz="4000" b="1" dirty="0" smtClean="0"/>
              <a:t>Dr. B. Nandlal</a:t>
            </a:r>
            <a:r>
              <a:rPr lang="en-US" sz="4000" b="1" baseline="30000" dirty="0" smtClean="0"/>
              <a:t>1*</a:t>
            </a:r>
            <a:r>
              <a:rPr lang="en-US" sz="4000" b="1" dirty="0" smtClean="0"/>
              <a:t> and Dr. M V S </a:t>
            </a:r>
            <a:r>
              <a:rPr lang="en-US" sz="4000" b="1" dirty="0" err="1" smtClean="0"/>
              <a:t>S</a:t>
            </a:r>
            <a:r>
              <a:rPr lang="en-US" sz="4000" b="1" dirty="0" smtClean="0"/>
              <a:t> T SubbaRao</a:t>
            </a:r>
            <a:r>
              <a:rPr lang="en-US" sz="4000" b="1" baseline="30000" dirty="0" smtClean="0"/>
              <a:t>2*</a:t>
            </a:r>
            <a:endParaRPr lang="en-US" sz="4000" b="1" dirty="0" smtClean="0"/>
          </a:p>
          <a:p>
            <a:pPr marL="1143000" indent="-1143000" algn="ctr">
              <a:buAutoNum type="arabicPeriod"/>
            </a:pPr>
            <a:r>
              <a:rPr lang="en-US" sz="4000" b="1" dirty="0" smtClean="0"/>
              <a:t>Dept. Of </a:t>
            </a:r>
            <a:r>
              <a:rPr lang="en-US" sz="4000" b="1" dirty="0" err="1" smtClean="0"/>
              <a:t>Pedodontics</a:t>
            </a:r>
            <a:r>
              <a:rPr lang="en-US" sz="4000" b="1" dirty="0" smtClean="0"/>
              <a:t> and Preventive Dentistry, JSS Dental College and Hospital.</a:t>
            </a:r>
          </a:p>
          <a:p>
            <a:pPr marL="1143000" indent="-1143000" algn="ctr">
              <a:buAutoNum type="arabicPeriod"/>
            </a:pPr>
            <a:r>
              <a:rPr lang="en-US" sz="4000" b="1" dirty="0" smtClean="0"/>
              <a:t> CEMR Laboratory, Dept. Of Biochemistry, JSS Medical College, JSS University, Mysore.</a:t>
            </a:r>
          </a:p>
          <a:p>
            <a:pPr algn="ctr"/>
            <a:r>
              <a:rPr lang="en-US" sz="3600" dirty="0" smtClean="0"/>
              <a:t>* Authors </a:t>
            </a:r>
            <a:r>
              <a:rPr lang="en-US" sz="3600" dirty="0"/>
              <a:t>for Correspondence: </a:t>
            </a:r>
            <a:r>
              <a:rPr lang="en-US" sz="3600" dirty="0" smtClean="0">
                <a:hlinkClick r:id="rId3"/>
              </a:rPr>
              <a:t>dr_nandlal@yahoo.com</a:t>
            </a:r>
            <a:r>
              <a:rPr lang="en-US" sz="3600" dirty="0" smtClean="0"/>
              <a:t>; mvsstsubbarao@jssuni.edu.in</a:t>
            </a:r>
            <a:r>
              <a:rPr lang="en-US" sz="3600" dirty="0"/>
              <a:t>; </a:t>
            </a:r>
            <a:r>
              <a:rPr lang="en-US" sz="3600" dirty="0" smtClean="0"/>
              <a:t>madhunapantulas@yahoo.com</a:t>
            </a:r>
            <a:endParaRPr lang="en-US" sz="7200" b="1" dirty="0"/>
          </a:p>
        </p:txBody>
      </p:sp>
      <p:sp>
        <p:nvSpPr>
          <p:cNvPr id="5" name="Rectangle 4"/>
          <p:cNvSpPr/>
          <p:nvPr/>
        </p:nvSpPr>
        <p:spPr>
          <a:xfrm>
            <a:off x="473869" y="4055269"/>
            <a:ext cx="35052000" cy="1692771"/>
          </a:xfrm>
          <a:prstGeom prst="rect">
            <a:avLst/>
          </a:prstGeom>
          <a:ln>
            <a:solidFill>
              <a:schemeClr val="tx1"/>
            </a:solidFill>
          </a:ln>
        </p:spPr>
        <p:txBody>
          <a:bodyPr wrap="square">
            <a:spAutoFit/>
          </a:bodyPr>
          <a:lstStyle/>
          <a:p>
            <a:pPr algn="just"/>
            <a:r>
              <a:rPr lang="en-US" sz="3200" dirty="0" smtClean="0">
                <a:solidFill>
                  <a:schemeClr val="accent1">
                    <a:lumMod val="75000"/>
                  </a:schemeClr>
                </a:solidFill>
              </a:rPr>
              <a:t>ABSTRACT:</a:t>
            </a:r>
            <a:endParaRPr lang="en-US" sz="3200" dirty="0">
              <a:solidFill>
                <a:schemeClr val="accent1">
                  <a:lumMod val="75000"/>
                </a:schemeClr>
              </a:solidFill>
            </a:endParaRPr>
          </a:p>
          <a:p>
            <a:pPr algn="just"/>
            <a:r>
              <a:rPr lang="en-US" sz="2400" dirty="0" smtClean="0"/>
              <a:t>Analysis </a:t>
            </a:r>
            <a:r>
              <a:rPr lang="en-US" sz="2400" dirty="0"/>
              <a:t>of transcriptome of cells present in saliva and buccal cheek provide key information about the expression of genes in healthy individuals.  Knowledge about the expression profile of genes helps to determine the key players involved in keeping the oral health in good condition.  However, to date, not much is known about the ideal sample, salivary cells or buccal cheek cells, to analyze for measuring the expression profile of genes.  Therefore, in this study, we have compared the expression profile (at mRNA level) of cells collected from saliva of normal healthy individuals with the cells harvested from buccal cheek of the same individual.</a:t>
            </a:r>
          </a:p>
        </p:txBody>
      </p:sp>
      <p:sp>
        <p:nvSpPr>
          <p:cNvPr id="6" name="Rectangle 5"/>
          <p:cNvSpPr/>
          <p:nvPr/>
        </p:nvSpPr>
        <p:spPr>
          <a:xfrm>
            <a:off x="473869" y="5884069"/>
            <a:ext cx="16078200" cy="5755422"/>
          </a:xfrm>
          <a:prstGeom prst="rect">
            <a:avLst/>
          </a:prstGeom>
          <a:ln>
            <a:solidFill>
              <a:schemeClr val="tx1"/>
            </a:solidFill>
          </a:ln>
        </p:spPr>
        <p:txBody>
          <a:bodyPr wrap="square">
            <a:spAutoFit/>
          </a:bodyPr>
          <a:lstStyle/>
          <a:p>
            <a:r>
              <a:rPr lang="en-US" sz="3200" dirty="0" smtClean="0">
                <a:solidFill>
                  <a:schemeClr val="accent1">
                    <a:lumMod val="75000"/>
                  </a:schemeClr>
                </a:solidFill>
              </a:rPr>
              <a:t>INTRODUCTION: </a:t>
            </a:r>
            <a:endParaRPr lang="en-US" sz="3200" dirty="0">
              <a:solidFill>
                <a:schemeClr val="accent1">
                  <a:lumMod val="75000"/>
                </a:schemeClr>
              </a:solidFill>
            </a:endParaRPr>
          </a:p>
          <a:p>
            <a:pPr algn="just"/>
            <a:r>
              <a:rPr lang="en-US" sz="2400" dirty="0"/>
              <a:t>Oral health diseases are serious, lifelong multifactorial conditions characterized by inflammatory changes  due to the  microbiological , local and  </a:t>
            </a:r>
            <a:r>
              <a:rPr lang="en-US" sz="2400" dirty="0" smtClean="0"/>
              <a:t>dietary </a:t>
            </a:r>
            <a:r>
              <a:rPr lang="en-US" sz="2400" dirty="0"/>
              <a:t>factors. There is no doubt that genetic components play a key role in the pathogenesis of with a high heritability index. </a:t>
            </a:r>
            <a:r>
              <a:rPr lang="en-US" sz="2400" dirty="0" smtClean="0"/>
              <a:t>However</a:t>
            </a:r>
            <a:r>
              <a:rPr lang="en-US" sz="2400" dirty="0"/>
              <a:t>, the genes that have been associated with  health and diseased only relate to only a small portion of the cases .Due to the wide range of genetic heterogeneity reported, it is quite possible that different causes and various underlying molecular mechanisms may lead to a common set of changes in the oral tissues  resulting in a similar behavioral </a:t>
            </a:r>
            <a:r>
              <a:rPr lang="en-US" sz="2400" dirty="0" smtClean="0"/>
              <a:t>profile. Nonetheless</a:t>
            </a:r>
            <a:r>
              <a:rPr lang="en-US" sz="2400" dirty="0"/>
              <a:t>, analysis of the transcriptome, as an intermediate phenotype, still could provide valuable insights for investigation of such complex cases. Careful comparison of the gene expression profiles in oral  conditions patients with normal subjects  could provide important clues for the development of  and also the molecular mechanisms and crossroads </a:t>
            </a:r>
            <a:r>
              <a:rPr lang="en-US" sz="2400" dirty="0" smtClean="0"/>
              <a:t>involved. A </a:t>
            </a:r>
            <a:r>
              <a:rPr lang="en-US" sz="2400" dirty="0"/>
              <a:t>review of the literature shows that no single gene or particular set of genes has been </a:t>
            </a:r>
            <a:r>
              <a:rPr lang="en-US" sz="2400" dirty="0" smtClean="0"/>
              <a:t>used consistently </a:t>
            </a:r>
            <a:r>
              <a:rPr lang="en-US" sz="2400" dirty="0"/>
              <a:t>as reference in gene expression studies in these oral conditions. Surprisingly, as we will further outline in the discussion, almost none of these studies have embarked on a systematic validation of the reference gene(s) prior to the start of the experiment. Total RNA was isolated from the cells present in saliva and buccal cheek of 15 young adults and quality assessed using </a:t>
            </a:r>
            <a:r>
              <a:rPr lang="en-US" sz="2400" dirty="0" smtClean="0"/>
              <a:t>Tape Station</a:t>
            </a:r>
            <a:r>
              <a:rPr lang="en-US" sz="2400" dirty="0"/>
              <a:t>.  The quality RNA was processed as shown in Image and differentially expressed genes identified.  Genes were considered significantly differentially expressed, if their q values &lt; 0.05 from ANOVA tests and log2Fold Change value is above and below 1.</a:t>
            </a:r>
          </a:p>
        </p:txBody>
      </p:sp>
      <p:pic>
        <p:nvPicPr>
          <p:cNvPr id="7" name="Picture 6" descr="C:\Users\Dept WH\Downloads\JSSU_Logo_ New (1).jpg"/>
          <p:cNvPicPr>
            <a:picLocks noChangeAspect="1"/>
          </p:cNvPicPr>
          <p:nvPr/>
        </p:nvPicPr>
        <p:blipFill>
          <a:blip r:embed="rId4" cstate="print"/>
          <a:srcRect/>
          <a:stretch>
            <a:fillRect/>
          </a:stretch>
        </p:blipFill>
        <p:spPr bwMode="auto">
          <a:xfrm>
            <a:off x="31792069" y="778669"/>
            <a:ext cx="3127469" cy="2667000"/>
          </a:xfrm>
          <a:prstGeom prst="rect">
            <a:avLst/>
          </a:prstGeom>
          <a:noFill/>
          <a:ln w="9525">
            <a:noFill/>
            <a:miter lim="800000"/>
            <a:headEnd/>
            <a:tailEnd/>
          </a:ln>
        </p:spPr>
      </p:pic>
      <p:sp>
        <p:nvSpPr>
          <p:cNvPr id="8" name="Rectangle 7"/>
          <p:cNvSpPr/>
          <p:nvPr/>
        </p:nvSpPr>
        <p:spPr>
          <a:xfrm>
            <a:off x="468767" y="11825585"/>
            <a:ext cx="16083302" cy="23852684"/>
          </a:xfrm>
          <a:prstGeom prst="rect">
            <a:avLst/>
          </a:prstGeom>
          <a:ln>
            <a:solidFill>
              <a:schemeClr val="tx1"/>
            </a:solidFill>
          </a:ln>
        </p:spPr>
        <p:txBody>
          <a:bodyPr wrap="square">
            <a:spAutoFit/>
          </a:bodyPr>
          <a:lstStyle/>
          <a:p>
            <a:pPr algn="just"/>
            <a:r>
              <a:rPr lang="en-US" sz="3200" dirty="0" smtClean="0">
                <a:latin typeface="Calibri" panose="020F0502020204030204" pitchFamily="34" charset="0"/>
                <a:ea typeface="Cambria" panose="02040503050406030204" pitchFamily="18" charset="0"/>
                <a:cs typeface="Times New Roman" panose="02020603050405020304" pitchFamily="18" charset="0"/>
              </a:rPr>
              <a:t>MATERIALS AND METHODS:</a:t>
            </a: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endParaRPr>
          </a:p>
          <a:p>
            <a:pPr algn="just"/>
            <a:r>
              <a:rPr lang="en-US" sz="2400" b="1" i="1" dirty="0" smtClean="0">
                <a:solidFill>
                  <a:schemeClr val="accent1">
                    <a:lumMod val="75000"/>
                  </a:schemeClr>
                </a:solidFill>
              </a:rPr>
              <a:t>                                                                 Figure </a:t>
            </a:r>
            <a:r>
              <a:rPr lang="en-US" sz="2400" b="1" i="1" dirty="0">
                <a:solidFill>
                  <a:schemeClr val="accent1">
                    <a:lumMod val="75000"/>
                  </a:schemeClr>
                </a:solidFill>
              </a:rPr>
              <a:t>1: Workflow for the bioinformatics analysis</a:t>
            </a:r>
            <a:endParaRPr lang="en-US" sz="2400" i="1" dirty="0">
              <a:solidFill>
                <a:schemeClr val="accent1">
                  <a:lumMod val="75000"/>
                </a:schemeClr>
              </a:solidFill>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r>
              <a:rPr lang="en-US" sz="2400" dirty="0" smtClean="0">
                <a:latin typeface="Calibri" panose="020F0502020204030204" pitchFamily="34" charset="0"/>
                <a:ea typeface="Cambria" panose="02040503050406030204" pitchFamily="18" charset="0"/>
                <a:cs typeface="Times New Roman" panose="02020603050405020304" pitchFamily="18" charset="0"/>
              </a:rPr>
              <a:t>Sequenced </a:t>
            </a:r>
            <a:r>
              <a:rPr lang="en-US" sz="2400" dirty="0">
                <a:latin typeface="Calibri" panose="020F0502020204030204" pitchFamily="34" charset="0"/>
                <a:ea typeface="Cambria" panose="02040503050406030204" pitchFamily="18" charset="0"/>
                <a:cs typeface="Times New Roman" panose="02020603050405020304" pitchFamily="18" charset="0"/>
              </a:rPr>
              <a:t>15 samples on Illumina HiSeq 4000 machine. This report provides the transcriptome analysis of these 15 oral samples. The workflow involves (Figure 1) Quality check, adapter trimming and alignemnt to the reference genome (hg19) followed differential gene expression analysis. </a:t>
            </a:r>
            <a:endParaRPr lang="en-US" sz="2400" dirty="0" smtClean="0">
              <a:latin typeface="Cambria" panose="02040503050406030204" pitchFamily="18" charset="0"/>
              <a:ea typeface="Cambria" panose="02040503050406030204" pitchFamily="18" charset="0"/>
              <a:cs typeface="Times New Roman" panose="02020603050405020304" pitchFamily="18" charset="0"/>
            </a:endParaRPr>
          </a:p>
          <a:p>
            <a:pPr algn="just"/>
            <a:r>
              <a:rPr lang="en-US" sz="2400" b="1" dirty="0" smtClean="0">
                <a:latin typeface="Calibri" panose="020F0502020204030204" pitchFamily="34" charset="0"/>
                <a:ea typeface="Cambria" panose="02040503050406030204" pitchFamily="18" charset="0"/>
                <a:cs typeface="Times New Roman" panose="02020603050405020304" pitchFamily="18" charset="0"/>
              </a:rPr>
              <a:t>Trimming</a:t>
            </a:r>
            <a:r>
              <a:rPr lang="en-US" sz="2400" dirty="0">
                <a:latin typeface="Calibri" panose="020F0502020204030204" pitchFamily="34" charset="0"/>
                <a:ea typeface="Cambria" panose="02040503050406030204" pitchFamily="18" charset="0"/>
                <a:cs typeface="Times New Roman" panose="02020603050405020304" pitchFamily="18" charset="0"/>
              </a:rPr>
              <a:t>: The Sequence reads are trimmed where necessary to only retain high quality sequence for further analysis. In addition, the low-quality sequence reads are excluded from the analysis. The adapter trimming was performed using Trim Galore. </a:t>
            </a:r>
            <a:endParaRPr lang="en-US" sz="2400" dirty="0" smtClean="0">
              <a:latin typeface="Cambria" panose="02040503050406030204" pitchFamily="18" charset="0"/>
              <a:ea typeface="Cambria" panose="02040503050406030204" pitchFamily="18" charset="0"/>
              <a:cs typeface="Times New Roman" panose="02020603050405020304" pitchFamily="18" charset="0"/>
            </a:endParaRPr>
          </a:p>
          <a:p>
            <a:pPr algn="just"/>
            <a:r>
              <a:rPr lang="en-US" sz="2400" b="1" dirty="0" smtClean="0">
                <a:latin typeface="Calibri" panose="020F0502020204030204" pitchFamily="34" charset="0"/>
                <a:ea typeface="Cambria" panose="02040503050406030204" pitchFamily="18" charset="0"/>
                <a:cs typeface="Times New Roman" panose="02020603050405020304" pitchFamily="18" charset="0"/>
              </a:rPr>
              <a:t>Contamination </a:t>
            </a:r>
            <a:r>
              <a:rPr lang="en-US" sz="2400" b="1" dirty="0">
                <a:latin typeface="Calibri" panose="020F0502020204030204" pitchFamily="34" charset="0"/>
                <a:ea typeface="Cambria" panose="02040503050406030204" pitchFamily="18" charset="0"/>
                <a:cs typeface="Times New Roman" panose="02020603050405020304" pitchFamily="18" charset="0"/>
              </a:rPr>
              <a:t>Removal</a:t>
            </a:r>
            <a:r>
              <a:rPr lang="en-US" sz="2400" dirty="0">
                <a:latin typeface="Calibri" panose="020F0502020204030204" pitchFamily="34" charset="0"/>
                <a:ea typeface="Cambria" panose="02040503050406030204" pitchFamily="18" charset="0"/>
                <a:cs typeface="Times New Roman" panose="02020603050405020304" pitchFamily="18" charset="0"/>
              </a:rPr>
              <a:t>: For the RNA-</a:t>
            </a:r>
            <a:r>
              <a:rPr lang="en-US" sz="2400" dirty="0" err="1">
                <a:latin typeface="Calibri" panose="020F0502020204030204" pitchFamily="34" charset="0"/>
                <a:ea typeface="Cambria" panose="02040503050406030204" pitchFamily="18" charset="0"/>
                <a:cs typeface="Times New Roman" panose="02020603050405020304" pitchFamily="18" charset="0"/>
              </a:rPr>
              <a:t>Seq</a:t>
            </a:r>
            <a:r>
              <a:rPr lang="en-US" sz="2400" dirty="0">
                <a:latin typeface="Calibri" panose="020F0502020204030204" pitchFamily="34" charset="0"/>
                <a:ea typeface="Cambria" panose="02040503050406030204" pitchFamily="18" charset="0"/>
                <a:cs typeface="Times New Roman" panose="02020603050405020304" pitchFamily="18" charset="0"/>
              </a:rPr>
              <a:t> analysis, unwanted sequences such as mitochondrial genome sequences, ribosomal RNAs, transfer RNAs, adapter sequences are removed using Bowtie2 (version - 2.2.4). </a:t>
            </a:r>
            <a:endParaRPr lang="en-US" sz="2400" dirty="0" smtClean="0">
              <a:latin typeface="Cambria" panose="02040503050406030204" pitchFamily="18" charset="0"/>
              <a:ea typeface="Cambria" panose="02040503050406030204" pitchFamily="18" charset="0"/>
              <a:cs typeface="Times New Roman" panose="02020603050405020304" pitchFamily="18" charset="0"/>
            </a:endParaRPr>
          </a:p>
          <a:p>
            <a:pPr algn="just"/>
            <a:r>
              <a:rPr lang="en-US" sz="2400" b="1" dirty="0" smtClean="0">
                <a:latin typeface="Calibri" panose="020F0502020204030204" pitchFamily="34" charset="0"/>
                <a:ea typeface="Cambria" panose="02040503050406030204" pitchFamily="18" charset="0"/>
                <a:cs typeface="Times New Roman" panose="02020603050405020304" pitchFamily="18" charset="0"/>
              </a:rPr>
              <a:t>Read </a:t>
            </a:r>
            <a:r>
              <a:rPr lang="en-US" sz="2400" b="1" dirty="0">
                <a:latin typeface="Calibri" panose="020F0502020204030204" pitchFamily="34" charset="0"/>
                <a:ea typeface="Cambria" panose="02040503050406030204" pitchFamily="18" charset="0"/>
                <a:cs typeface="Times New Roman" panose="02020603050405020304" pitchFamily="18" charset="0"/>
              </a:rPr>
              <a:t>Alignment</a:t>
            </a:r>
            <a:r>
              <a:rPr lang="en-US" sz="2400" dirty="0">
                <a:latin typeface="Calibri" panose="020F0502020204030204" pitchFamily="34" charset="0"/>
                <a:ea typeface="Cambria" panose="02040503050406030204" pitchFamily="18" charset="0"/>
                <a:cs typeface="Times New Roman" panose="02020603050405020304" pitchFamily="18" charset="0"/>
              </a:rPr>
              <a:t>: The paired-end reads are aligned to the reference human genome Feb. 2009 release downloaded from UCSC database (GRCh37/hg19). The GTF file was downloaded from ENSEMBL. Alignment was performed using </a:t>
            </a:r>
            <a:r>
              <a:rPr lang="en-US" sz="2400" dirty="0" err="1">
                <a:latin typeface="Calibri" panose="020F0502020204030204" pitchFamily="34" charset="0"/>
                <a:ea typeface="Cambria" panose="02040503050406030204" pitchFamily="18" charset="0"/>
                <a:cs typeface="Times New Roman" panose="02020603050405020304" pitchFamily="18" charset="0"/>
              </a:rPr>
              <a:t>Hisat</a:t>
            </a:r>
            <a:r>
              <a:rPr lang="en-US" sz="2400" dirty="0">
                <a:latin typeface="Calibri" panose="020F0502020204030204" pitchFamily="34" charset="0"/>
                <a:ea typeface="Cambria" panose="02040503050406030204" pitchFamily="18" charset="0"/>
                <a:cs typeface="Times New Roman" panose="02020603050405020304" pitchFamily="18" charset="0"/>
              </a:rPr>
              <a:t> (0.1.7) and the aligned reads were counted using HTSeq-0.6.1. Raw Read count data were normalized using DESeq2 for all the samples. In all samples, we observed adequate data and an acceptable level of read mapping (&gt;90</a:t>
            </a:r>
            <a:r>
              <a:rPr lang="en-US" sz="2400" dirty="0" smtClean="0">
                <a:latin typeface="Calibri" panose="020F0502020204030204" pitchFamily="34" charset="0"/>
                <a:ea typeface="Cambria" panose="02040503050406030204" pitchFamily="18" charset="0"/>
                <a:cs typeface="Times New Roman" panose="02020603050405020304" pitchFamily="18" charset="0"/>
              </a:rPr>
              <a:t>%). </a:t>
            </a:r>
            <a:endParaRPr lang="en-US" sz="2400" dirty="0" smtClean="0">
              <a:latin typeface="Cambria" panose="02040503050406030204" pitchFamily="18" charset="0"/>
              <a:ea typeface="Cambria" panose="02040503050406030204" pitchFamily="18" charset="0"/>
              <a:cs typeface="Times New Roman" panose="02020603050405020304" pitchFamily="18" charset="0"/>
            </a:endParaRPr>
          </a:p>
          <a:p>
            <a:pPr algn="just"/>
            <a:r>
              <a:rPr lang="en-US" sz="2400" b="1" dirty="0" smtClean="0">
                <a:latin typeface="Calibri" panose="020F0502020204030204" pitchFamily="34" charset="0"/>
                <a:ea typeface="Cambria" panose="02040503050406030204" pitchFamily="18" charset="0"/>
                <a:cs typeface="Times New Roman" panose="02020603050405020304" pitchFamily="18" charset="0"/>
              </a:rPr>
              <a:t>Identification </a:t>
            </a:r>
            <a:r>
              <a:rPr lang="en-US" sz="2400" b="1" dirty="0">
                <a:latin typeface="Calibri" panose="020F0502020204030204" pitchFamily="34" charset="0"/>
                <a:ea typeface="Cambria" panose="02040503050406030204" pitchFamily="18" charset="0"/>
                <a:cs typeface="Times New Roman" panose="02020603050405020304" pitchFamily="18" charset="0"/>
              </a:rPr>
              <a:t>of differentially expressed genes</a:t>
            </a:r>
            <a:r>
              <a:rPr lang="en-US" sz="2400" dirty="0">
                <a:latin typeface="Calibri" panose="020F0502020204030204" pitchFamily="34" charset="0"/>
                <a:ea typeface="Cambria" panose="02040503050406030204" pitchFamily="18" charset="0"/>
                <a:cs typeface="Times New Roman" panose="02020603050405020304" pitchFamily="18" charset="0"/>
              </a:rPr>
              <a:t>: We normalized each data set internally using DESeq2, and then by using gene expression levels in the DMSO treated cells. The results of these comparisons were used for understanding the combinatorial effect of the molecule and the stimulant. All zero expression genes were excluded from this analysis. We also excluded genes whose normalized expression values across all treatment conditions was zero. Genes were considered significantly differentially expressed, if their q values &lt; 0.05 from ANOVA tests and log2FoldChange values is above and below 1. </a:t>
            </a:r>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r>
              <a:rPr lang="en-US" sz="2400" b="1" dirty="0" smtClean="0">
                <a:latin typeface="Calibri" panose="020F0502020204030204" pitchFamily="34" charset="0"/>
                <a:ea typeface="Cambria" panose="02040503050406030204" pitchFamily="18" charset="0"/>
                <a:cs typeface="Times New Roman" panose="02020603050405020304" pitchFamily="18" charset="0"/>
              </a:rPr>
              <a:t>Functional </a:t>
            </a:r>
            <a:r>
              <a:rPr lang="en-US" sz="2400" b="1" dirty="0">
                <a:latin typeface="Calibri" panose="020F0502020204030204" pitchFamily="34" charset="0"/>
                <a:ea typeface="Cambria" panose="02040503050406030204" pitchFamily="18" charset="0"/>
                <a:cs typeface="Times New Roman" panose="02020603050405020304" pitchFamily="18" charset="0"/>
              </a:rPr>
              <a:t>Annotation</a:t>
            </a:r>
            <a:r>
              <a:rPr lang="en-US" sz="2400" dirty="0">
                <a:latin typeface="Calibri" panose="020F0502020204030204" pitchFamily="34" charset="0"/>
                <a:ea typeface="Cambria" panose="02040503050406030204" pitchFamily="18" charset="0"/>
                <a:cs typeface="Times New Roman" panose="02020603050405020304" pitchFamily="18" charset="0"/>
              </a:rPr>
              <a:t>: The differentially expressed genes are subjected to Gene Set Enrichment Analysis. The statistically significant one are annotated in terms of gene ontology terms (Molecular Function, Biological Process and Cellular component) and </a:t>
            </a:r>
            <a:r>
              <a:rPr lang="en-US" sz="2400" dirty="0" err="1">
                <a:latin typeface="Calibri" panose="020F0502020204030204" pitchFamily="34" charset="0"/>
                <a:ea typeface="Cambria" panose="02040503050406030204" pitchFamily="18" charset="0"/>
                <a:cs typeface="Times New Roman" panose="02020603050405020304" pitchFamily="18" charset="0"/>
              </a:rPr>
              <a:t>Reactome</a:t>
            </a:r>
            <a:r>
              <a:rPr lang="en-US" sz="2400" dirty="0">
                <a:latin typeface="Calibri" panose="020F0502020204030204" pitchFamily="34" charset="0"/>
                <a:ea typeface="Cambria" panose="02040503050406030204" pitchFamily="18" charset="0"/>
                <a:cs typeface="Times New Roman" panose="02020603050405020304" pitchFamily="18" charset="0"/>
              </a:rPr>
              <a:t> pathways. </a:t>
            </a:r>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r>
              <a:rPr lang="en-US" sz="2400" b="1" dirty="0" smtClean="0">
                <a:latin typeface="Calibri" panose="020F0502020204030204" pitchFamily="34" charset="0"/>
                <a:ea typeface="Cambria" panose="02040503050406030204" pitchFamily="18" charset="0"/>
                <a:cs typeface="Times New Roman" panose="02020603050405020304" pitchFamily="18" charset="0"/>
              </a:rPr>
              <a:t>QUALITY AND YEILD OF RNA:</a:t>
            </a:r>
          </a:p>
          <a:p>
            <a:pPr algn="just"/>
            <a:endParaRPr lang="en-US" sz="2400" b="1"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r>
              <a:rPr lang="en-US" sz="2400" i="1" dirty="0" smtClean="0">
                <a:latin typeface="Calibri" panose="020F0502020204030204" pitchFamily="34" charset="0"/>
                <a:ea typeface="Cambria" panose="02040503050406030204" pitchFamily="18" charset="0"/>
                <a:cs typeface="Times New Roman" panose="02020603050405020304" pitchFamily="18" charset="0"/>
              </a:rPr>
              <a:t>           </a:t>
            </a:r>
            <a:r>
              <a:rPr lang="en-US" sz="2400" b="1" i="1"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Table 1 : The yield of RNA isolated from Saliva</a:t>
            </a:r>
            <a:r>
              <a:rPr lang="en-US" sz="2400" b="1" i="1" dirty="0" smtClean="0">
                <a:latin typeface="Calibri" panose="020F0502020204030204" pitchFamily="34" charset="0"/>
                <a:ea typeface="Cambria" panose="02040503050406030204" pitchFamily="18" charset="0"/>
                <a:cs typeface="Times New Roman" panose="02020603050405020304" pitchFamily="18" charset="0"/>
              </a:rPr>
              <a:t>.                 </a:t>
            </a:r>
            <a:r>
              <a:rPr lang="en-US" sz="2400" b="1" i="1"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Figure 2: Gel image showing quality of RNA isolated from saliva.</a:t>
            </a:r>
          </a:p>
          <a:p>
            <a:pPr algn="just"/>
            <a:endParaRPr lang="en-US" sz="2400" dirty="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smtClean="0">
              <a:latin typeface="Calibri" panose="020F0502020204030204" pitchFamily="34" charset="0"/>
              <a:ea typeface="Cambria" panose="02040503050406030204" pitchFamily="18" charset="0"/>
              <a:cs typeface="Times New Roman" panose="02020603050405020304" pitchFamily="18" charset="0"/>
            </a:endParaRPr>
          </a:p>
          <a:p>
            <a:pPr algn="just"/>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lvl="0" algn="just"/>
            <a:r>
              <a:rPr lang="en-US" sz="2400" dirty="0">
                <a:latin typeface="Calibri" panose="020F0502020204030204" pitchFamily="34" charset="0"/>
                <a:ea typeface="Cambria" panose="02040503050406030204" pitchFamily="18" charset="0"/>
                <a:cs typeface="Times New Roman" panose="02020603050405020304" pitchFamily="18" charset="0"/>
              </a:rPr>
              <a:t> </a:t>
            </a:r>
            <a:r>
              <a:rPr lang="en-US" sz="2400" dirty="0" smtClean="0">
                <a:latin typeface="Calibri" panose="020F0502020204030204" pitchFamily="34" charset="0"/>
                <a:ea typeface="Cambria" panose="02040503050406030204" pitchFamily="18" charset="0"/>
                <a:cs typeface="Times New Roman" panose="02020603050405020304" pitchFamily="18" charset="0"/>
              </a:rPr>
              <a:t>            </a:t>
            </a:r>
          </a:p>
          <a:p>
            <a:pPr lvl="0" algn="just"/>
            <a:r>
              <a:rPr lang="en-US" sz="2400" b="1" i="1" dirty="0">
                <a:solidFill>
                  <a:prstClr val="black"/>
                </a:solidFill>
                <a:latin typeface="Calibri" panose="020F0502020204030204" pitchFamily="34" charset="0"/>
                <a:ea typeface="Cambria" panose="02040503050406030204" pitchFamily="18" charset="0"/>
                <a:cs typeface="Times New Roman" panose="02020603050405020304" pitchFamily="18" charset="0"/>
              </a:rPr>
              <a:t> </a:t>
            </a:r>
            <a:r>
              <a:rPr lang="en-US" sz="2400" b="1" i="1" dirty="0" smtClean="0">
                <a:solidFill>
                  <a:prstClr val="black"/>
                </a:solidFill>
                <a:latin typeface="Calibri" panose="020F0502020204030204" pitchFamily="34" charset="0"/>
                <a:ea typeface="Cambria" panose="02040503050406030204" pitchFamily="18" charset="0"/>
                <a:cs typeface="Times New Roman" panose="02020603050405020304" pitchFamily="18" charset="0"/>
              </a:rPr>
              <a:t>     </a:t>
            </a:r>
            <a:r>
              <a:rPr lang="en-US" sz="2400" b="1" i="1"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Table 2 </a:t>
            </a:r>
            <a:r>
              <a:rPr lang="en-US" sz="2400" b="1" i="1" dirty="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 The yield of RNA isolated from </a:t>
            </a:r>
            <a:r>
              <a:rPr lang="en-US" sz="2400" b="1" i="1"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Buccal Swab.               Figure 3: </a:t>
            </a:r>
            <a:r>
              <a:rPr lang="en-US" sz="2400" b="1" i="1" dirty="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Gel image showing quality of RNA </a:t>
            </a:r>
            <a:r>
              <a:rPr lang="en-US" sz="2400" b="1" i="1"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isolated from </a:t>
            </a:r>
          </a:p>
          <a:p>
            <a:pPr lvl="0" algn="just"/>
            <a:r>
              <a:rPr lang="en-US" sz="2400" b="1" i="1" dirty="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 </a:t>
            </a:r>
            <a:r>
              <a:rPr lang="en-US" sz="2400" b="1" i="1" dirty="0" smtClean="0">
                <a:solidFill>
                  <a:schemeClr val="accent1">
                    <a:lumMod val="75000"/>
                  </a:schemeClr>
                </a:solidFill>
                <a:latin typeface="Calibri" panose="020F0502020204030204" pitchFamily="34" charset="0"/>
                <a:ea typeface="Cambria" panose="02040503050406030204" pitchFamily="18" charset="0"/>
                <a:cs typeface="Times New Roman" panose="02020603050405020304" pitchFamily="18" charset="0"/>
              </a:rPr>
              <a:t>                                                                                                                                     Buccal Swab.</a:t>
            </a:r>
          </a:p>
        </p:txBody>
      </p:sp>
      <p:pic>
        <p:nvPicPr>
          <p:cNvPr id="10" name="Picture" descr="Figure 1: Workflow for the bioinformatics analysis"/>
          <p:cNvPicPr/>
          <p:nvPr/>
        </p:nvPicPr>
        <p:blipFill>
          <a:blip r:embed="rId5"/>
          <a:stretch>
            <a:fillRect/>
          </a:stretch>
        </p:blipFill>
        <p:spPr bwMode="auto">
          <a:xfrm>
            <a:off x="3217069" y="12437269"/>
            <a:ext cx="8915400" cy="3042960"/>
          </a:xfrm>
          <a:prstGeom prst="rect">
            <a:avLst/>
          </a:prstGeom>
          <a:noFill/>
          <a:ln w="9525">
            <a:noFill/>
            <a:headEnd/>
            <a:tailEnd/>
          </a:ln>
        </p:spPr>
      </p:pic>
      <p:pic>
        <p:nvPicPr>
          <p:cNvPr id="13" name="Picture 12"/>
          <p:cNvPicPr>
            <a:picLocks noChangeAspect="1"/>
          </p:cNvPicPr>
          <p:nvPr/>
        </p:nvPicPr>
        <p:blipFill>
          <a:blip r:embed="rId6"/>
          <a:stretch>
            <a:fillRect/>
          </a:stretch>
        </p:blipFill>
        <p:spPr>
          <a:xfrm>
            <a:off x="702469" y="24629269"/>
            <a:ext cx="6934200" cy="4495800"/>
          </a:xfrm>
          <a:prstGeom prst="rect">
            <a:avLst/>
          </a:prstGeom>
        </p:spPr>
      </p:pic>
      <p:pic>
        <p:nvPicPr>
          <p:cNvPr id="14" name="Picture 13"/>
          <p:cNvPicPr>
            <a:picLocks noChangeAspect="1"/>
          </p:cNvPicPr>
          <p:nvPr/>
        </p:nvPicPr>
        <p:blipFill>
          <a:blip r:embed="rId7"/>
          <a:stretch>
            <a:fillRect/>
          </a:stretch>
        </p:blipFill>
        <p:spPr>
          <a:xfrm>
            <a:off x="8703469" y="24705469"/>
            <a:ext cx="7239000" cy="4495800"/>
          </a:xfrm>
          <a:prstGeom prst="rect">
            <a:avLst/>
          </a:prstGeom>
        </p:spPr>
      </p:pic>
      <p:pic>
        <p:nvPicPr>
          <p:cNvPr id="2" name="Picture 1"/>
          <p:cNvPicPr>
            <a:picLocks noChangeAspect="1"/>
          </p:cNvPicPr>
          <p:nvPr/>
        </p:nvPicPr>
        <p:blipFill>
          <a:blip r:embed="rId8"/>
          <a:stretch>
            <a:fillRect/>
          </a:stretch>
        </p:blipFill>
        <p:spPr>
          <a:xfrm>
            <a:off x="702469" y="30115669"/>
            <a:ext cx="6934200" cy="4495800"/>
          </a:xfrm>
          <a:prstGeom prst="rect">
            <a:avLst/>
          </a:prstGeom>
        </p:spPr>
      </p:pic>
      <p:pic>
        <p:nvPicPr>
          <p:cNvPr id="3" name="Picture 2"/>
          <p:cNvPicPr>
            <a:picLocks noChangeAspect="1"/>
          </p:cNvPicPr>
          <p:nvPr/>
        </p:nvPicPr>
        <p:blipFill>
          <a:blip r:embed="rId9"/>
          <a:stretch>
            <a:fillRect/>
          </a:stretch>
        </p:blipFill>
        <p:spPr>
          <a:xfrm>
            <a:off x="8483371" y="29963269"/>
            <a:ext cx="7298196" cy="4653180"/>
          </a:xfrm>
          <a:prstGeom prst="rect">
            <a:avLst/>
          </a:prstGeom>
        </p:spPr>
      </p:pic>
      <p:sp>
        <p:nvSpPr>
          <p:cNvPr id="11" name="TextBox 10"/>
          <p:cNvSpPr txBox="1"/>
          <p:nvPr/>
        </p:nvSpPr>
        <p:spPr>
          <a:xfrm>
            <a:off x="16764340" y="16018669"/>
            <a:ext cx="18761529" cy="16709254"/>
          </a:xfrm>
          <a:prstGeom prst="rect">
            <a:avLst/>
          </a:prstGeom>
          <a:noFill/>
          <a:ln>
            <a:solidFill>
              <a:schemeClr val="tx1"/>
            </a:solidFill>
          </a:ln>
        </p:spPr>
        <p:txBody>
          <a:bodyPr wrap="square" rtlCol="0">
            <a:spAutoFit/>
          </a:bodyPr>
          <a:lstStyle/>
          <a:p>
            <a:r>
              <a:rPr lang="en-US" sz="3200" dirty="0" smtClean="0">
                <a:solidFill>
                  <a:schemeClr val="accent1">
                    <a:lumMod val="75000"/>
                  </a:schemeClr>
                </a:solidFill>
              </a:rPr>
              <a:t>RESULTS AND DISCUSSION:</a:t>
            </a:r>
          </a:p>
          <a:p>
            <a:pPr algn="just"/>
            <a:endParaRPr lang="en-US" sz="2400" dirty="0" smtClean="0"/>
          </a:p>
          <a:p>
            <a:pPr algn="just"/>
            <a:r>
              <a:rPr lang="en-US" sz="2400" dirty="0" smtClean="0"/>
              <a:t>It </a:t>
            </a:r>
            <a:r>
              <a:rPr lang="en-US" sz="2400" dirty="0"/>
              <a:t>is seen that the alignment percentage for sample varies from 0.5-72.3%. The samples were checked for bacterial contamination by aligning to the bacterial genome database. Many of the samples are seen to have around 20-60% alignment percentage. Only 6 samples in which the alignment percentage is above 20% have been taken forward for further analysis</a:t>
            </a:r>
            <a:r>
              <a:rPr lang="en-US" sz="2400" dirty="0" smtClean="0"/>
              <a:t>.</a:t>
            </a:r>
          </a:p>
          <a:p>
            <a:endParaRPr lang="en-US" sz="2400" dirty="0" smtClean="0"/>
          </a:p>
          <a:p>
            <a:pPr algn="just"/>
            <a:r>
              <a:rPr lang="en-US" sz="2400" dirty="0">
                <a:solidFill>
                  <a:schemeClr val="accent1">
                    <a:lumMod val="75000"/>
                  </a:schemeClr>
                </a:solidFill>
              </a:rPr>
              <a:t>Differential Gene Expression Analysis:</a:t>
            </a:r>
          </a:p>
          <a:p>
            <a:pPr algn="just"/>
            <a:r>
              <a:rPr lang="en-US" sz="2400" dirty="0"/>
              <a:t>The normalized read counts for </a:t>
            </a:r>
            <a:r>
              <a:rPr lang="en-US" sz="2400" dirty="0" smtClean="0"/>
              <a:t>the differentially </a:t>
            </a:r>
            <a:r>
              <a:rPr lang="en-US" sz="2400" dirty="0"/>
              <a:t>expressed </a:t>
            </a:r>
            <a:r>
              <a:rPr lang="en-US" sz="2400" dirty="0" smtClean="0"/>
              <a:t>genes are given </a:t>
            </a:r>
            <a:r>
              <a:rPr lang="en-US" sz="2400" dirty="0"/>
              <a:t>as heat maps for each comparisons.  </a:t>
            </a:r>
            <a:r>
              <a:rPr lang="en-US" sz="2400" dirty="0" smtClean="0"/>
              <a:t>The following </a:t>
            </a:r>
            <a:r>
              <a:rPr lang="en-US" sz="2400" dirty="0"/>
              <a:t>table indicates the up and </a:t>
            </a:r>
            <a:r>
              <a:rPr lang="en-US" sz="2400" dirty="0" smtClean="0"/>
              <a:t>down </a:t>
            </a:r>
            <a:r>
              <a:rPr lang="en-US" sz="2400" dirty="0"/>
              <a:t>regulated </a:t>
            </a:r>
            <a:r>
              <a:rPr lang="en-US" sz="2400" dirty="0" smtClean="0"/>
              <a:t>genes in </a:t>
            </a:r>
            <a:r>
              <a:rPr lang="en-US" sz="2400" dirty="0"/>
              <a:t>each of the </a:t>
            </a:r>
            <a:r>
              <a:rPr lang="en-US" sz="2400" dirty="0" smtClean="0"/>
              <a:t>comparisons</a:t>
            </a:r>
            <a:r>
              <a:rPr lang="en-US" sz="2400" dirty="0"/>
              <a:t>.</a:t>
            </a:r>
          </a:p>
          <a:p>
            <a:endParaRPr lang="en-US" sz="2400" dirty="0" smtClean="0"/>
          </a:p>
          <a:p>
            <a:endParaRPr lang="en-US" sz="2400" dirty="0" smtClean="0"/>
          </a:p>
          <a:p>
            <a:endParaRPr lang="en-US" sz="2400" dirty="0"/>
          </a:p>
          <a:p>
            <a:endParaRPr lang="en-US" sz="2400" dirty="0" smtClean="0"/>
          </a:p>
          <a:p>
            <a:endParaRPr lang="en-US" sz="2400" dirty="0"/>
          </a:p>
          <a:p>
            <a:endParaRPr lang="en-US" sz="2400" b="1" i="1" dirty="0" smtClean="0"/>
          </a:p>
          <a:p>
            <a:endParaRPr lang="en-US" sz="2400" dirty="0" smtClean="0"/>
          </a:p>
          <a:p>
            <a:endParaRPr lang="en-US" sz="2400" dirty="0" smtClean="0"/>
          </a:p>
          <a:p>
            <a:endParaRPr lang="en-US" sz="2400" dirty="0"/>
          </a:p>
          <a:p>
            <a:endParaRPr lang="en-US" sz="2400" b="1" i="1" dirty="0" smtClean="0"/>
          </a:p>
          <a:p>
            <a:endParaRPr lang="en-US" sz="3200" dirty="0"/>
          </a:p>
          <a:p>
            <a:pPr marR="0" lvl="0" algn="just">
              <a:lnSpc>
                <a:spcPct val="116000"/>
              </a:lnSpc>
              <a:spcBef>
                <a:spcPts val="450"/>
              </a:spcBef>
              <a:spcAft>
                <a:spcPts val="0"/>
              </a:spcAft>
            </a:pPr>
            <a:endParaRPr lang="en-US" sz="3200" dirty="0"/>
          </a:p>
          <a:p>
            <a:r>
              <a:rPr lang="en-US" sz="2400" b="1" i="1" dirty="0">
                <a:solidFill>
                  <a:schemeClr val="accent1">
                    <a:lumMod val="75000"/>
                  </a:schemeClr>
                </a:solidFill>
              </a:rPr>
              <a:t>Table 4: Differentially expressed </a:t>
            </a:r>
            <a:r>
              <a:rPr lang="en-US" sz="2400" b="1" i="1" dirty="0" smtClean="0">
                <a:solidFill>
                  <a:schemeClr val="accent1">
                    <a:lumMod val="75000"/>
                  </a:schemeClr>
                </a:solidFill>
              </a:rPr>
              <a:t>gene</a:t>
            </a:r>
          </a:p>
          <a:p>
            <a:r>
              <a:rPr lang="en-US" sz="2400" b="1" i="1" dirty="0" smtClean="0">
                <a:solidFill>
                  <a:schemeClr val="accent1">
                    <a:lumMod val="75000"/>
                  </a:schemeClr>
                </a:solidFill>
              </a:rPr>
              <a:t>               counts.</a:t>
            </a:r>
            <a:endParaRPr lang="en-US" sz="2400" dirty="0" smtClean="0">
              <a:solidFill>
                <a:schemeClr val="accent1">
                  <a:lumMod val="75000"/>
                </a:schemeClr>
              </a:solidFill>
            </a:endParaRPr>
          </a:p>
          <a:p>
            <a:pPr marR="0" lvl="0" algn="just">
              <a:lnSpc>
                <a:spcPct val="116000"/>
              </a:lnSpc>
              <a:spcBef>
                <a:spcPts val="450"/>
              </a:spcBef>
              <a:spcAft>
                <a:spcPts val="0"/>
              </a:spcAft>
            </a:pPr>
            <a:endParaRPr lang="en-US" sz="3200" dirty="0" smtClean="0">
              <a:latin typeface="Tw Cen MT" panose="020B0602020104020603" pitchFamily="34" charset="0"/>
              <a:ea typeface="Tw Cen MT" panose="020B0602020104020603" pitchFamily="34" charset="0"/>
              <a:cs typeface="Tw Cen MT" panose="020B0602020104020603" pitchFamily="34" charset="0"/>
            </a:endParaRPr>
          </a:p>
          <a:p>
            <a:pPr algn="just">
              <a:lnSpc>
                <a:spcPct val="116000"/>
              </a:lnSpc>
              <a:spcBef>
                <a:spcPts val="450"/>
              </a:spcBef>
            </a:pPr>
            <a:r>
              <a:rPr lang="en-US" sz="3200" dirty="0" smtClean="0">
                <a:latin typeface="Tw Cen MT" panose="020B0602020104020603" pitchFamily="34" charset="0"/>
                <a:ea typeface="Tw Cen MT" panose="020B0602020104020603" pitchFamily="34" charset="0"/>
                <a:cs typeface="Tw Cen MT" panose="020B0602020104020603" pitchFamily="34" charset="0"/>
              </a:rPr>
              <a:t>                                                    </a:t>
            </a:r>
            <a:endParaRPr lang="en-US" sz="2400" dirty="0" smtClean="0">
              <a:ea typeface="Tw Cen MT" panose="020B0602020104020603" pitchFamily="34" charset="0"/>
              <a:cs typeface="Tw Cen MT" panose="020B0602020104020603" pitchFamily="34" charset="0"/>
            </a:endParaRPr>
          </a:p>
          <a:p>
            <a:pPr algn="just">
              <a:lnSpc>
                <a:spcPct val="116000"/>
              </a:lnSpc>
              <a:spcBef>
                <a:spcPts val="450"/>
              </a:spcBef>
            </a:pPr>
            <a:endParaRPr lang="en-US" sz="2400" dirty="0">
              <a:ea typeface="Tw Cen MT" panose="020B0602020104020603" pitchFamily="34" charset="0"/>
              <a:cs typeface="Tw Cen MT" panose="020B0602020104020603" pitchFamily="34" charset="0"/>
            </a:endParaRPr>
          </a:p>
          <a:p>
            <a:pPr algn="just">
              <a:lnSpc>
                <a:spcPct val="116000"/>
              </a:lnSpc>
              <a:spcBef>
                <a:spcPts val="450"/>
              </a:spcBef>
            </a:pPr>
            <a:endParaRPr lang="en-US" sz="2400" dirty="0" smtClean="0">
              <a:ea typeface="Tw Cen MT" panose="020B0602020104020603" pitchFamily="34" charset="0"/>
              <a:cs typeface="Tw Cen MT" panose="020B0602020104020603" pitchFamily="34" charset="0"/>
            </a:endParaRPr>
          </a:p>
          <a:p>
            <a:pPr algn="just">
              <a:lnSpc>
                <a:spcPct val="116000"/>
              </a:lnSpc>
              <a:spcBef>
                <a:spcPts val="450"/>
              </a:spcBef>
            </a:pPr>
            <a:endParaRPr lang="en-US" sz="2400" dirty="0">
              <a:ea typeface="Tw Cen MT" panose="020B0602020104020603" pitchFamily="34" charset="0"/>
              <a:cs typeface="Tw Cen MT" panose="020B0602020104020603" pitchFamily="34" charset="0"/>
            </a:endParaRPr>
          </a:p>
          <a:p>
            <a:pPr algn="just">
              <a:lnSpc>
                <a:spcPct val="116000"/>
              </a:lnSpc>
              <a:spcBef>
                <a:spcPts val="450"/>
              </a:spcBef>
            </a:pPr>
            <a:r>
              <a:rPr lang="en-US" sz="2400" dirty="0" smtClean="0">
                <a:solidFill>
                  <a:schemeClr val="accent1">
                    <a:lumMod val="75000"/>
                  </a:schemeClr>
                </a:solidFill>
                <a:ea typeface="Tw Cen MT" panose="020B0602020104020603" pitchFamily="34" charset="0"/>
                <a:cs typeface="Tw Cen MT" panose="020B0602020104020603" pitchFamily="34" charset="0"/>
              </a:rPr>
              <a:t>                                                                                      </a:t>
            </a:r>
            <a:endParaRPr lang="en-US" sz="2400" dirty="0" smtClean="0">
              <a:solidFill>
                <a:schemeClr val="accent1">
                  <a:lumMod val="75000"/>
                </a:schemeClr>
              </a:solidFill>
              <a:ea typeface="Tw Cen MT" panose="020B0602020104020603" pitchFamily="34" charset="0"/>
              <a:cs typeface="Tw Cen MT" panose="020B0602020104020603" pitchFamily="34" charset="0"/>
            </a:endParaRPr>
          </a:p>
          <a:p>
            <a:pPr algn="just">
              <a:lnSpc>
                <a:spcPct val="116000"/>
              </a:lnSpc>
              <a:spcBef>
                <a:spcPts val="450"/>
              </a:spcBef>
            </a:pPr>
            <a:r>
              <a:rPr lang="en-US" sz="2400" dirty="0">
                <a:solidFill>
                  <a:schemeClr val="accent1">
                    <a:lumMod val="75000"/>
                  </a:schemeClr>
                </a:solidFill>
                <a:ea typeface="Tw Cen MT" panose="020B0602020104020603" pitchFamily="34" charset="0"/>
                <a:cs typeface="Tw Cen MT" panose="020B0602020104020603" pitchFamily="34" charset="0"/>
              </a:rPr>
              <a:t> </a:t>
            </a:r>
            <a:r>
              <a:rPr lang="en-US" sz="2400" dirty="0" smtClean="0">
                <a:solidFill>
                  <a:schemeClr val="accent1">
                    <a:lumMod val="75000"/>
                  </a:schemeClr>
                </a:solidFill>
                <a:ea typeface="Tw Cen MT" panose="020B0602020104020603" pitchFamily="34" charset="0"/>
                <a:cs typeface="Tw Cen MT" panose="020B0602020104020603" pitchFamily="34" charset="0"/>
              </a:rPr>
              <a:t>                                                                                     </a:t>
            </a:r>
            <a:r>
              <a:rPr lang="en-US" sz="2400" dirty="0" smtClean="0">
                <a:solidFill>
                  <a:schemeClr val="accent1">
                    <a:lumMod val="75000"/>
                  </a:schemeClr>
                </a:solidFill>
                <a:ea typeface="Tw Cen MT" panose="020B0602020104020603" pitchFamily="34" charset="0"/>
                <a:cs typeface="Tw Cen MT" panose="020B0602020104020603" pitchFamily="34" charset="0"/>
              </a:rPr>
              <a:t>   </a:t>
            </a:r>
            <a:r>
              <a:rPr lang="en-US" sz="2400" b="1" i="1" dirty="0">
                <a:solidFill>
                  <a:schemeClr val="accent1">
                    <a:lumMod val="75000"/>
                  </a:schemeClr>
                </a:solidFill>
              </a:rPr>
              <a:t>Figure 4: The differentially expressed genes showing Up and downregulated genes for comparison </a:t>
            </a:r>
          </a:p>
          <a:p>
            <a:pPr algn="just">
              <a:lnSpc>
                <a:spcPct val="116000"/>
              </a:lnSpc>
              <a:spcBef>
                <a:spcPts val="450"/>
              </a:spcBef>
            </a:pPr>
            <a:endParaRPr lang="en-US" sz="2400" dirty="0" smtClean="0">
              <a:ea typeface="Tw Cen MT" panose="020B0602020104020603" pitchFamily="34" charset="0"/>
              <a:cs typeface="Tw Cen MT" panose="020B0602020104020603" pitchFamily="34" charset="0"/>
            </a:endParaRPr>
          </a:p>
          <a:p>
            <a:pPr algn="just">
              <a:lnSpc>
                <a:spcPct val="116000"/>
              </a:lnSpc>
              <a:spcBef>
                <a:spcPts val="450"/>
              </a:spcBef>
            </a:pPr>
            <a:endParaRPr lang="en-US" sz="2400" dirty="0" smtClean="0">
              <a:ea typeface="Tw Cen MT" panose="020B0602020104020603" pitchFamily="34" charset="0"/>
              <a:cs typeface="Tw Cen MT" panose="020B0602020104020603" pitchFamily="34" charset="0"/>
            </a:endParaRPr>
          </a:p>
          <a:p>
            <a:pPr algn="just">
              <a:lnSpc>
                <a:spcPct val="116000"/>
              </a:lnSpc>
              <a:spcBef>
                <a:spcPts val="450"/>
              </a:spcBef>
            </a:pPr>
            <a:endParaRPr lang="en-US" sz="2400" dirty="0">
              <a:ea typeface="Tw Cen MT" panose="020B0602020104020603" pitchFamily="34" charset="0"/>
              <a:cs typeface="Tw Cen MT" panose="020B0602020104020603" pitchFamily="34" charset="0"/>
            </a:endParaRPr>
          </a:p>
          <a:p>
            <a:pPr algn="just">
              <a:lnSpc>
                <a:spcPct val="116000"/>
              </a:lnSpc>
              <a:spcBef>
                <a:spcPts val="450"/>
              </a:spcBef>
            </a:pPr>
            <a:endParaRPr lang="en-US" sz="2400" dirty="0" smtClean="0">
              <a:ea typeface="Tw Cen MT" panose="020B0602020104020603" pitchFamily="34" charset="0"/>
              <a:cs typeface="Tw Cen MT" panose="020B0602020104020603" pitchFamily="34" charset="0"/>
            </a:endParaRPr>
          </a:p>
          <a:p>
            <a:pPr algn="just">
              <a:lnSpc>
                <a:spcPct val="116000"/>
              </a:lnSpc>
              <a:spcBef>
                <a:spcPts val="450"/>
              </a:spcBef>
            </a:pPr>
            <a:r>
              <a:rPr lang="en-US" sz="2400" dirty="0" smtClean="0">
                <a:ea typeface="Tw Cen MT" panose="020B0602020104020603" pitchFamily="34" charset="0"/>
                <a:cs typeface="Tw Cen MT" panose="020B0602020104020603" pitchFamily="34" charset="0"/>
              </a:rPr>
              <a:t>Among </a:t>
            </a:r>
            <a:r>
              <a:rPr lang="en-US" sz="2400" dirty="0">
                <a:ea typeface="Tw Cen MT" panose="020B0602020104020603" pitchFamily="34" charset="0"/>
                <a:cs typeface="Tw Cen MT" panose="020B0602020104020603" pitchFamily="34" charset="0"/>
              </a:rPr>
              <a:t>a total of </a:t>
            </a:r>
            <a:r>
              <a:rPr lang="en-US" sz="2400" dirty="0" smtClean="0">
                <a:ea typeface="Tw Cen MT" panose="020B0602020104020603" pitchFamily="34" charset="0"/>
                <a:cs typeface="Tw Cen MT" panose="020B0602020104020603" pitchFamily="34" charset="0"/>
              </a:rPr>
              <a:t>140 RNAs </a:t>
            </a:r>
            <a:r>
              <a:rPr lang="en-US" sz="2400" dirty="0">
                <a:ea typeface="Tw Cen MT" panose="020B0602020104020603" pitchFamily="34" charset="0"/>
                <a:cs typeface="Tw Cen MT" panose="020B0602020104020603" pitchFamily="34" charset="0"/>
              </a:rPr>
              <a:t>differentially expressed between saliva and buccal cheek cells, 15 genes found to be upregulated and </a:t>
            </a:r>
            <a:r>
              <a:rPr lang="en-US" sz="2400" dirty="0" smtClean="0">
                <a:ea typeface="Tw Cen MT" panose="020B0602020104020603" pitchFamily="34" charset="0"/>
                <a:cs typeface="Tw Cen MT" panose="020B0602020104020603" pitchFamily="34" charset="0"/>
              </a:rPr>
              <a:t>125 </a:t>
            </a:r>
            <a:r>
              <a:rPr lang="en-US" sz="2400" dirty="0">
                <a:ea typeface="Tw Cen MT" panose="020B0602020104020603" pitchFamily="34" charset="0"/>
                <a:cs typeface="Tw Cen MT" panose="020B0602020104020603" pitchFamily="34" charset="0"/>
              </a:rPr>
              <a:t>genes appeared to be down </a:t>
            </a:r>
            <a:r>
              <a:rPr lang="en-US" sz="2400" dirty="0" smtClean="0">
                <a:ea typeface="Tw Cen MT" panose="020B0602020104020603" pitchFamily="34" charset="0"/>
                <a:cs typeface="Tw Cen MT" panose="020B0602020104020603" pitchFamily="34" charset="0"/>
              </a:rPr>
              <a:t>regulated</a:t>
            </a:r>
            <a:r>
              <a:rPr lang="en-US" sz="2400" dirty="0" smtClean="0">
                <a:ea typeface="Tw Cen MT" panose="020B0602020104020603" pitchFamily="34" charset="0"/>
                <a:cs typeface="Tw Cen MT" panose="020B0602020104020603" pitchFamily="34" charset="0"/>
              </a:rPr>
              <a:t>.</a:t>
            </a:r>
          </a:p>
          <a:p>
            <a:pPr algn="just">
              <a:lnSpc>
                <a:spcPct val="116000"/>
              </a:lnSpc>
              <a:spcBef>
                <a:spcPts val="450"/>
              </a:spcBef>
            </a:pPr>
            <a:endParaRPr lang="en-US" sz="2400" b="1" i="1" dirty="0"/>
          </a:p>
          <a:p>
            <a:pPr algn="just">
              <a:lnSpc>
                <a:spcPct val="116000"/>
              </a:lnSpc>
              <a:spcBef>
                <a:spcPts val="450"/>
              </a:spcBef>
            </a:pPr>
            <a:r>
              <a:rPr lang="en-US" sz="2400" b="1" i="1" dirty="0" smtClean="0"/>
              <a:t>                                                                                                                                           </a:t>
            </a:r>
            <a:endParaRPr lang="en-US" sz="2400" b="1" i="1" dirty="0"/>
          </a:p>
        </p:txBody>
      </p:sp>
      <p:sp>
        <p:nvSpPr>
          <p:cNvPr id="15" name="TextBox 14"/>
          <p:cNvSpPr txBox="1"/>
          <p:nvPr/>
        </p:nvSpPr>
        <p:spPr>
          <a:xfrm>
            <a:off x="16764340" y="5960329"/>
            <a:ext cx="18761529" cy="9448740"/>
          </a:xfrm>
          <a:prstGeom prst="rect">
            <a:avLst/>
          </a:prstGeom>
          <a:noFill/>
          <a:ln>
            <a:solidFill>
              <a:schemeClr val="tx1"/>
            </a:solidFill>
          </a:ln>
        </p:spPr>
        <p:txBody>
          <a:bodyPr wrap="square" rtlCol="0">
            <a:spAutoFit/>
          </a:bodyPr>
          <a:lstStyle/>
          <a:p>
            <a:r>
              <a:rPr lang="en-US" sz="3200" dirty="0">
                <a:solidFill>
                  <a:schemeClr val="accent1">
                    <a:lumMod val="75000"/>
                  </a:schemeClr>
                </a:solidFill>
              </a:rPr>
              <a:t>Alignment </a:t>
            </a:r>
            <a:r>
              <a:rPr lang="en-US" sz="3200" dirty="0" smtClean="0">
                <a:solidFill>
                  <a:schemeClr val="accent1">
                    <a:lumMod val="75000"/>
                  </a:schemeClr>
                </a:solidFill>
              </a:rPr>
              <a:t>Statistics:</a:t>
            </a:r>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p:txBody>
      </p:sp>
      <p:graphicFrame>
        <p:nvGraphicFramePr>
          <p:cNvPr id="16" name="Table 15"/>
          <p:cNvGraphicFramePr>
            <a:graphicFrameLocks noGrp="1"/>
          </p:cNvGraphicFramePr>
          <p:nvPr>
            <p:extLst>
              <p:ext uri="{D42A27DB-BD31-4B8C-83A1-F6EECF244321}">
                <p14:modId xmlns:p14="http://schemas.microsoft.com/office/powerpoint/2010/main" val="1234112699"/>
              </p:ext>
            </p:extLst>
          </p:nvPr>
        </p:nvGraphicFramePr>
        <p:xfrm>
          <a:off x="16933069" y="6722268"/>
          <a:ext cx="9296400" cy="8382001"/>
        </p:xfrm>
        <a:graphic>
          <a:graphicData uri="http://schemas.openxmlformats.org/drawingml/2006/table">
            <a:tbl>
              <a:tblPr firstRow="1" firstCol="1" lastRow="1" lastCol="1">
                <a:tableStyleId>{3C2FFA5D-87B4-456A-9821-1D502468CF0F}</a:tableStyleId>
              </a:tblPr>
              <a:tblGrid>
                <a:gridCol w="1116000"/>
                <a:gridCol w="1785600"/>
                <a:gridCol w="1413600"/>
                <a:gridCol w="1413600"/>
                <a:gridCol w="1711200"/>
                <a:gridCol w="1856400"/>
              </a:tblGrid>
              <a:tr h="1290802">
                <a:tc>
                  <a:txBody>
                    <a:bodyPr/>
                    <a:lstStyle/>
                    <a:p>
                      <a:pPr marL="0" marR="0" algn="ctr">
                        <a:spcBef>
                          <a:spcPts val="180"/>
                        </a:spcBef>
                        <a:spcAft>
                          <a:spcPts val="180"/>
                        </a:spcAft>
                      </a:pPr>
                      <a:r>
                        <a:rPr lang="en-US" sz="2400" dirty="0">
                          <a:effectLst/>
                        </a:rPr>
                        <a:t>Sample IDs</a:t>
                      </a:r>
                      <a:endParaRPr lang="en-US" sz="3600" dirty="0">
                        <a:solidFill>
                          <a:schemeClr val="accent1">
                            <a:lumMod val="7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180"/>
                        </a:spcBef>
                        <a:spcAft>
                          <a:spcPts val="180"/>
                        </a:spcAft>
                      </a:pPr>
                      <a:r>
                        <a:rPr lang="en-US" sz="2400" dirty="0">
                          <a:effectLst/>
                        </a:rPr>
                        <a:t>Raw Data. Size(Gb)</a:t>
                      </a:r>
                      <a:endParaRPr lang="en-US" sz="3600" dirty="0">
                        <a:solidFill>
                          <a:schemeClr val="accent1">
                            <a:lumMod val="7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180"/>
                        </a:spcBef>
                        <a:spcAft>
                          <a:spcPts val="180"/>
                        </a:spcAft>
                      </a:pPr>
                      <a:r>
                        <a:rPr lang="en-US" sz="2400" dirty="0">
                          <a:effectLst/>
                        </a:rPr>
                        <a:t>Data Size After.AT</a:t>
                      </a:r>
                      <a:endParaRPr lang="en-US" sz="3600" dirty="0">
                        <a:solidFill>
                          <a:schemeClr val="accent1">
                            <a:lumMod val="7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180"/>
                        </a:spcBef>
                        <a:spcAft>
                          <a:spcPts val="180"/>
                        </a:spcAft>
                      </a:pPr>
                      <a:r>
                        <a:rPr lang="en-US" sz="2400" dirty="0" err="1">
                          <a:effectLst/>
                        </a:rPr>
                        <a:t>DataSize</a:t>
                      </a:r>
                      <a:r>
                        <a:rPr lang="en-US" sz="2400" dirty="0">
                          <a:effectLst/>
                        </a:rPr>
                        <a:t> After.CR</a:t>
                      </a:r>
                      <a:endParaRPr lang="en-US" sz="3600" dirty="0">
                        <a:solidFill>
                          <a:schemeClr val="accent1">
                            <a:lumMod val="7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180"/>
                        </a:spcBef>
                        <a:spcAft>
                          <a:spcPts val="180"/>
                        </a:spcAft>
                      </a:pPr>
                      <a:endParaRPr lang="en-US" sz="2400" baseline="0" dirty="0" smtClean="0">
                        <a:solidFill>
                          <a:schemeClr val="accent1">
                            <a:lumMod val="75000"/>
                          </a:schemeClr>
                        </a:solidFill>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180"/>
                        </a:spcBef>
                        <a:spcAft>
                          <a:spcPts val="180"/>
                        </a:spcAft>
                      </a:pPr>
                      <a:r>
                        <a:rPr lang="en-US" sz="2400" dirty="0">
                          <a:effectLst/>
                        </a:rPr>
                        <a:t>Alignment </a:t>
                      </a:r>
                      <a:r>
                        <a:rPr lang="en-US" sz="2400" dirty="0" smtClean="0">
                          <a:effectLst/>
                        </a:rPr>
                        <a:t>%(Bacterial</a:t>
                      </a:r>
                      <a:r>
                        <a:rPr lang="en-US" sz="2400" baseline="0" dirty="0" smtClean="0">
                          <a:effectLst/>
                        </a:rPr>
                        <a:t> G</a:t>
                      </a:r>
                      <a:r>
                        <a:rPr lang="en-US" sz="2400" dirty="0" smtClean="0">
                          <a:effectLst/>
                        </a:rPr>
                        <a:t>enome</a:t>
                      </a:r>
                      <a:r>
                        <a:rPr lang="en-US" sz="2400" dirty="0">
                          <a:effectLst/>
                        </a:rPr>
                        <a:t>)</a:t>
                      </a:r>
                      <a:endParaRPr lang="en-US" sz="3600" dirty="0">
                        <a:solidFill>
                          <a:schemeClr val="accent1">
                            <a:lumMod val="7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r>
              <a:tr h="653509">
                <a:tc>
                  <a:txBody>
                    <a:bodyPr/>
                    <a:lstStyle/>
                    <a:p>
                      <a:pPr marL="0" marR="0" algn="ctr">
                        <a:spcBef>
                          <a:spcPts val="180"/>
                        </a:spcBef>
                        <a:spcAft>
                          <a:spcPts val="180"/>
                        </a:spcAft>
                      </a:pPr>
                      <a:r>
                        <a:rPr lang="en-US" sz="2400" dirty="0">
                          <a:effectLst/>
                        </a:rPr>
                        <a:t>308_BS</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7.177963</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6.897212</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6.204913</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65.24</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13.708</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dirty="0">
                          <a:effectLst/>
                        </a:rPr>
                        <a:t>303_BS</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7.184943</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6.907914</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6.265079</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63.16</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34.96%</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305_S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6.076094</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5.772480</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5.271871</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56.24</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27.3754</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302_S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8.008164</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7.735948</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7.102439</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51.36</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39.5926</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314_S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7.309745</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6.844309</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6.284525</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51.00</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43.0016</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313_S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7.482948</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7.163580</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6.730743</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41.39</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67.1761</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311_S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9.618220</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8.769612</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8.637582</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8.68</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63.6291</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304_S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7.153951</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6.405836</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6.160605</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3.48</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39.0273</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653509">
                <a:tc>
                  <a:txBody>
                    <a:bodyPr/>
                    <a:lstStyle/>
                    <a:p>
                      <a:pPr marL="0" marR="0" algn="ctr">
                        <a:spcBef>
                          <a:spcPts val="180"/>
                        </a:spcBef>
                        <a:spcAft>
                          <a:spcPts val="180"/>
                        </a:spcAft>
                      </a:pPr>
                      <a:r>
                        <a:rPr lang="en-US" sz="2400">
                          <a:effectLst/>
                        </a:rPr>
                        <a:t>312_S</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9.674642</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9.111988</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8.978378</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3.21</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72.853</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r h="783182">
                <a:tc>
                  <a:txBody>
                    <a:bodyPr/>
                    <a:lstStyle/>
                    <a:p>
                      <a:pPr marL="0" marR="0" algn="ctr">
                        <a:spcBef>
                          <a:spcPts val="180"/>
                        </a:spcBef>
                        <a:spcAft>
                          <a:spcPts val="180"/>
                        </a:spcAft>
                      </a:pPr>
                      <a:r>
                        <a:rPr lang="en-US" sz="2400" dirty="0" smtClean="0">
                          <a:effectLst/>
                        </a:rPr>
                        <a:t>310_S</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5.976139</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5.425055</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a:effectLst/>
                        </a:rPr>
                        <a:t>5.371978</a:t>
                      </a:r>
                      <a:endParaRPr lang="en-US" sz="3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a:effectLst/>
                        </a:rPr>
                        <a:t>1.63</a:t>
                      </a:r>
                      <a:endParaRPr lang="en-US" sz="3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r>
                        <a:rPr lang="en-US" sz="2400" dirty="0" smtClean="0">
                          <a:effectLst/>
                        </a:rPr>
                        <a:t>55.7915</a:t>
                      </a:r>
                      <a:endParaRPr lang="en-US" sz="2400" dirty="0" smtClean="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r>
              <a:tr h="426436">
                <a:tc gridSpan="6">
                  <a:txBody>
                    <a:bodyPr/>
                    <a:lstStyle/>
                    <a:p>
                      <a:pPr marL="0" marR="0" algn="ctr">
                        <a:spcBef>
                          <a:spcPts val="180"/>
                        </a:spcBef>
                        <a:spcAft>
                          <a:spcPts val="180"/>
                        </a:spcAft>
                      </a:pPr>
                      <a:r>
                        <a:rPr lang="en-US" sz="1000" dirty="0">
                          <a:effectLst/>
                        </a:rPr>
                        <a:t> </a:t>
                      </a: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pPr marL="0" marR="0" algn="ctr">
                        <a:spcBef>
                          <a:spcPts val="180"/>
                        </a:spcBef>
                        <a:spcAft>
                          <a:spcPts val="18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pPr marL="0" marR="0" algn="ctr">
                        <a:spcBef>
                          <a:spcPts val="180"/>
                        </a:spcBef>
                        <a:spcAft>
                          <a:spcPts val="18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pPr marL="0" marR="0" algn="ctr">
                        <a:spcBef>
                          <a:spcPts val="180"/>
                        </a:spcBef>
                        <a:spcAft>
                          <a:spcPts val="180"/>
                        </a:spcAft>
                      </a:pPr>
                      <a:endParaRPr lang="en-US" sz="12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pPr marL="0" marR="0" algn="ctr">
                        <a:spcBef>
                          <a:spcPts val="180"/>
                        </a:spcBef>
                        <a:spcAft>
                          <a:spcPts val="180"/>
                        </a:spcAft>
                      </a:pPr>
                      <a:endParaRPr lang="en-US" sz="12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pPr marL="0" marR="0" algn="ctr">
                        <a:spcBef>
                          <a:spcPts val="180"/>
                        </a:spcBef>
                        <a:spcAft>
                          <a:spcPts val="180"/>
                        </a:spcAft>
                      </a:pPr>
                      <a:endParaRPr lang="en-US"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bl>
          </a:graphicData>
        </a:graphic>
      </p:graphicFrame>
      <p:sp>
        <p:nvSpPr>
          <p:cNvPr id="17" name="TextBox 16"/>
          <p:cNvSpPr txBox="1"/>
          <p:nvPr/>
        </p:nvSpPr>
        <p:spPr>
          <a:xfrm>
            <a:off x="26454801" y="9694069"/>
            <a:ext cx="8918668" cy="2308324"/>
          </a:xfrm>
          <a:prstGeom prst="rect">
            <a:avLst/>
          </a:prstGeom>
          <a:noFill/>
        </p:spPr>
        <p:txBody>
          <a:bodyPr wrap="square" rtlCol="0">
            <a:spAutoFit/>
          </a:bodyPr>
          <a:lstStyle/>
          <a:p>
            <a:pPr algn="just"/>
            <a:r>
              <a:rPr lang="en-US" sz="2400" b="1" i="1" dirty="0" smtClean="0">
                <a:solidFill>
                  <a:schemeClr val="accent1">
                    <a:lumMod val="75000"/>
                  </a:schemeClr>
                </a:solidFill>
              </a:rPr>
              <a:t>Table 3:  </a:t>
            </a:r>
            <a:r>
              <a:rPr lang="en-US" sz="2400" dirty="0" smtClean="0">
                <a:solidFill>
                  <a:schemeClr val="accent1">
                    <a:lumMod val="75000"/>
                  </a:schemeClr>
                </a:solidFill>
              </a:rPr>
              <a:t>Indicates </a:t>
            </a:r>
            <a:r>
              <a:rPr lang="en-US" sz="2400" dirty="0">
                <a:solidFill>
                  <a:schemeClr val="accent1">
                    <a:lumMod val="75000"/>
                  </a:schemeClr>
                </a:solidFill>
              </a:rPr>
              <a:t>the data size after each step of the preprocessing like Adapter trimming (AT) and Contamination removal (CR). The alignment percentages to the reference genome and bacterial genomes is also indicated.</a:t>
            </a:r>
          </a:p>
          <a:p>
            <a:pPr algn="just"/>
            <a:endParaRPr lang="en-US" sz="2400" b="1" i="1" dirty="0" smtClean="0">
              <a:solidFill>
                <a:schemeClr val="accent1">
                  <a:lumMod val="75000"/>
                </a:schemeClr>
              </a:solidFill>
            </a:endParaRPr>
          </a:p>
          <a:p>
            <a:endParaRPr lang="en-US" sz="2400" dirty="0">
              <a:solidFill>
                <a:schemeClr val="accent1">
                  <a:lumMod val="75000"/>
                </a:schemeClr>
              </a:solidFill>
            </a:endParaRPr>
          </a:p>
        </p:txBody>
      </p:sp>
      <p:pic>
        <p:nvPicPr>
          <p:cNvPr id="18" name="Picture 17"/>
          <p:cNvPicPr/>
          <p:nvPr/>
        </p:nvPicPr>
        <p:blipFill rotWithShape="1">
          <a:blip r:embed="rId10">
            <a:extLst>
              <a:ext uri="{28A0092B-C50C-407E-A947-70E740481C1C}">
                <a14:useLocalDpi xmlns:a14="http://schemas.microsoft.com/office/drawing/2010/main" val="0"/>
              </a:ext>
            </a:extLst>
          </a:blip>
          <a:srcRect l="8307" t="7831"/>
          <a:stretch/>
        </p:blipFill>
        <p:spPr>
          <a:xfrm>
            <a:off x="22267069" y="19828669"/>
            <a:ext cx="13030200" cy="8153400"/>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3127058891"/>
              </p:ext>
            </p:extLst>
          </p:nvPr>
        </p:nvGraphicFramePr>
        <p:xfrm>
          <a:off x="16898252" y="21809869"/>
          <a:ext cx="5334000" cy="1371600"/>
        </p:xfrm>
        <a:graphic>
          <a:graphicData uri="http://schemas.openxmlformats.org/drawingml/2006/table">
            <a:tbl>
              <a:tblPr firstRow="1" firstCol="1" lastRow="1" lastCol="1">
                <a:tableStyleId>{5C22544A-7EE6-4342-B048-85BDC9FD1C3A}</a:tableStyleId>
              </a:tblPr>
              <a:tblGrid>
                <a:gridCol w="2209800"/>
                <a:gridCol w="685800"/>
                <a:gridCol w="1104900"/>
                <a:gridCol w="1333500"/>
              </a:tblGrid>
              <a:tr h="434931">
                <a:tc>
                  <a:txBody>
                    <a:bodyPr/>
                    <a:lstStyle/>
                    <a:p>
                      <a:pPr marL="0" marR="0" algn="ctr">
                        <a:spcBef>
                          <a:spcPts val="180"/>
                        </a:spcBef>
                        <a:spcAft>
                          <a:spcPts val="180"/>
                        </a:spcAft>
                      </a:pPr>
                      <a:r>
                        <a:rPr lang="en-US" sz="2400" dirty="0">
                          <a:effectLst/>
                        </a:rPr>
                        <a:t>Comparisons</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ctr">
                        <a:spcBef>
                          <a:spcPts val="180"/>
                        </a:spcBef>
                        <a:spcAft>
                          <a:spcPts val="180"/>
                        </a:spcAft>
                      </a:pPr>
                      <a:r>
                        <a:rPr lang="en-US" sz="2400" dirty="0">
                          <a:effectLst/>
                        </a:rPr>
                        <a:t>Up</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ctr">
                        <a:spcBef>
                          <a:spcPts val="180"/>
                        </a:spcBef>
                        <a:spcAft>
                          <a:spcPts val="180"/>
                        </a:spcAft>
                      </a:pPr>
                      <a:r>
                        <a:rPr lang="en-US" sz="2400" dirty="0">
                          <a:effectLst/>
                        </a:rPr>
                        <a:t>down</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ctr">
                        <a:spcBef>
                          <a:spcPts val="180"/>
                        </a:spcBef>
                        <a:spcAft>
                          <a:spcPts val="180"/>
                        </a:spcAft>
                      </a:pPr>
                      <a:r>
                        <a:rPr lang="en-US" sz="2400" dirty="0">
                          <a:effectLst/>
                        </a:rPr>
                        <a:t>Total</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r>
              <a:tr h="936669">
                <a:tc>
                  <a:txBody>
                    <a:bodyPr/>
                    <a:lstStyle/>
                    <a:p>
                      <a:pPr marL="0" marR="0" algn="ctr">
                        <a:spcBef>
                          <a:spcPts val="180"/>
                        </a:spcBef>
                        <a:spcAft>
                          <a:spcPts val="180"/>
                        </a:spcAft>
                      </a:pPr>
                      <a:endParaRPr lang="en-US" sz="2400" dirty="0" smtClean="0">
                        <a:effectLst/>
                      </a:endParaRPr>
                    </a:p>
                    <a:p>
                      <a:pPr marL="0" marR="0" algn="ctr">
                        <a:spcBef>
                          <a:spcPts val="180"/>
                        </a:spcBef>
                        <a:spcAft>
                          <a:spcPts val="180"/>
                        </a:spcAft>
                      </a:pPr>
                      <a:r>
                        <a:rPr lang="en-US" sz="2400" dirty="0" smtClean="0">
                          <a:effectLst/>
                        </a:rPr>
                        <a:t>comparison</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endParaRPr lang="en-US" sz="2400" dirty="0" smtClean="0">
                        <a:effectLst/>
                      </a:endParaRPr>
                    </a:p>
                    <a:p>
                      <a:pPr marL="0" marR="0" algn="ctr">
                        <a:spcBef>
                          <a:spcPts val="180"/>
                        </a:spcBef>
                        <a:spcAft>
                          <a:spcPts val="180"/>
                        </a:spcAft>
                      </a:pPr>
                      <a:r>
                        <a:rPr lang="en-US" sz="2400" dirty="0" smtClean="0">
                          <a:effectLst/>
                        </a:rPr>
                        <a:t>15</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endParaRPr lang="en-US" sz="2400" dirty="0" smtClean="0">
                        <a:effectLst/>
                      </a:endParaRPr>
                    </a:p>
                    <a:p>
                      <a:pPr marL="0" marR="0" algn="ctr">
                        <a:spcBef>
                          <a:spcPts val="180"/>
                        </a:spcBef>
                        <a:spcAft>
                          <a:spcPts val="180"/>
                        </a:spcAft>
                      </a:pPr>
                      <a:r>
                        <a:rPr lang="en-US" sz="2400" dirty="0" smtClean="0">
                          <a:effectLst/>
                        </a:rPr>
                        <a:t>125</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ctr">
                        <a:spcBef>
                          <a:spcPts val="180"/>
                        </a:spcBef>
                        <a:spcAft>
                          <a:spcPts val="180"/>
                        </a:spcAft>
                      </a:pPr>
                      <a:endParaRPr lang="en-US" sz="2400" dirty="0" smtClean="0">
                        <a:effectLst/>
                      </a:endParaRPr>
                    </a:p>
                    <a:p>
                      <a:pPr marL="0" marR="0" algn="ctr">
                        <a:spcBef>
                          <a:spcPts val="180"/>
                        </a:spcBef>
                        <a:spcAft>
                          <a:spcPts val="180"/>
                        </a:spcAft>
                      </a:pPr>
                      <a:r>
                        <a:rPr lang="en-US" sz="2400" dirty="0" smtClean="0">
                          <a:effectLst/>
                        </a:rPr>
                        <a:t>140</a:t>
                      </a:r>
                      <a:endParaRPr lang="en-US"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r>
            </a:tbl>
          </a:graphicData>
        </a:graphic>
      </p:graphicFrame>
      <p:sp>
        <p:nvSpPr>
          <p:cNvPr id="20" name="TextBox 19"/>
          <p:cNvSpPr txBox="1"/>
          <p:nvPr/>
        </p:nvSpPr>
        <p:spPr>
          <a:xfrm>
            <a:off x="16780669" y="32895124"/>
            <a:ext cx="18745200" cy="2554545"/>
          </a:xfrm>
          <a:prstGeom prst="rect">
            <a:avLst/>
          </a:prstGeom>
          <a:noFill/>
          <a:ln>
            <a:solidFill>
              <a:schemeClr val="tx1"/>
            </a:solidFill>
          </a:ln>
        </p:spPr>
        <p:txBody>
          <a:bodyPr wrap="square" rtlCol="0">
            <a:spAutoFit/>
          </a:bodyPr>
          <a:lstStyle/>
          <a:p>
            <a:endParaRPr lang="en-US" sz="3200" dirty="0" smtClean="0">
              <a:solidFill>
                <a:schemeClr val="accent1">
                  <a:lumMod val="75000"/>
                </a:schemeClr>
              </a:solidFill>
            </a:endParaRPr>
          </a:p>
          <a:p>
            <a:r>
              <a:rPr lang="en-US" sz="3200" dirty="0" smtClean="0">
                <a:solidFill>
                  <a:schemeClr val="accent1">
                    <a:lumMod val="75000"/>
                  </a:schemeClr>
                </a:solidFill>
              </a:rPr>
              <a:t>CONCLUSION AND SIGNIFICANCE:</a:t>
            </a:r>
          </a:p>
          <a:p>
            <a:endParaRPr lang="en-US" sz="2400" dirty="0" smtClean="0"/>
          </a:p>
          <a:p>
            <a:endParaRPr lang="en-US" sz="2400" dirty="0"/>
          </a:p>
          <a:p>
            <a:r>
              <a:rPr lang="en-US" sz="2400" dirty="0" smtClean="0"/>
              <a:t>In </a:t>
            </a:r>
            <a:r>
              <a:rPr lang="en-US" sz="2400" dirty="0"/>
              <a:t>conclusion, results of this study demonstrate that the ideal sample for RNA isolation and subsequent transcriptome analysis is buccal cheek but not the </a:t>
            </a:r>
            <a:r>
              <a:rPr lang="en-US" sz="2400" dirty="0" smtClean="0"/>
              <a:t>saliva. </a:t>
            </a:r>
            <a:endParaRPr lang="en-US" sz="2400" dirty="0"/>
          </a:p>
        </p:txBody>
      </p:sp>
    </p:spTree>
    <p:extLst>
      <p:ext uri="{BB962C8B-B14F-4D97-AF65-F5344CB8AC3E}">
        <p14:creationId xmlns:p14="http://schemas.microsoft.com/office/powerpoint/2010/main" val="1697631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1500</TotalTime>
  <Words>1210</Words>
  <Application>Microsoft Office PowerPoint</Application>
  <PresentationFormat>Custom</PresentationFormat>
  <Paragraphs>195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Cambria</vt:lpstr>
      <vt:lpstr>Times New Roman</vt:lpstr>
      <vt:lpstr>Tw Cen MT</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dc:title>
  <dc:creator>Dept WH</dc:creator>
  <cp:lastModifiedBy>Principal</cp:lastModifiedBy>
  <cp:revision>110</cp:revision>
  <dcterms:created xsi:type="dcterms:W3CDTF">2006-08-16T00:00:00Z</dcterms:created>
  <dcterms:modified xsi:type="dcterms:W3CDTF">2017-10-26T06:17:15Z</dcterms:modified>
</cp:coreProperties>
</file>