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67" r:id="rId4"/>
    <p:sldId id="265" r:id="rId5"/>
    <p:sldId id="258" r:id="rId6"/>
    <p:sldId id="268" r:id="rId7"/>
    <p:sldId id="270" r:id="rId8"/>
    <p:sldId id="272" r:id="rId9"/>
    <p:sldId id="259" r:id="rId10"/>
    <p:sldId id="260" r:id="rId11"/>
    <p:sldId id="276" r:id="rId12"/>
    <p:sldId id="262" r:id="rId13"/>
    <p:sldId id="282" r:id="rId14"/>
    <p:sldId id="284" r:id="rId15"/>
    <p:sldId id="283" r:id="rId16"/>
    <p:sldId id="263" r:id="rId17"/>
    <p:sldId id="281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2948" autoAdjust="0"/>
  </p:normalViewPr>
  <p:slideViewPr>
    <p:cSldViewPr>
      <p:cViewPr varScale="1">
        <p:scale>
          <a:sx n="60" d="100"/>
          <a:sy n="60" d="100"/>
        </p:scale>
        <p:origin x="1686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1899849324390006"/>
          <c:y val="4.4861391929187228E-2"/>
          <c:w val="0.65953096140760181"/>
          <c:h val="0.7955407501121860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SGH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Perforation</c:v>
                </c:pt>
                <c:pt idx="1">
                  <c:v>Recurrence</c:v>
                </c:pt>
                <c:pt idx="2">
                  <c:v>Negative Margins</c:v>
                </c:pt>
                <c:pt idx="3">
                  <c:v>Residual Polyp</c:v>
                </c:pt>
              </c:strCache>
            </c:strRef>
          </c:cat>
          <c:val>
            <c:numRef>
              <c:f>Sheet1!$B$2:$B$5</c:f>
              <c:numCache>
                <c:formatCode>0.0%</c:formatCode>
                <c:ptCount val="4"/>
                <c:pt idx="0">
                  <c:v>2.5999999999999999E-2</c:v>
                </c:pt>
                <c:pt idx="1">
                  <c:v>0.11700000000000001</c:v>
                </c:pt>
                <c:pt idx="2">
                  <c:v>0.97</c:v>
                </c:pt>
                <c:pt idx="3">
                  <c:v>2.5999999999999999E-2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3A5-4684-A414-733845C2766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Published Literature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Perforation</c:v>
                </c:pt>
                <c:pt idx="1">
                  <c:v>Recurrence</c:v>
                </c:pt>
                <c:pt idx="2">
                  <c:v>Negative Margins</c:v>
                </c:pt>
                <c:pt idx="3">
                  <c:v>Residual Polyp</c:v>
                </c:pt>
              </c:strCache>
            </c:strRef>
          </c:cat>
          <c:val>
            <c:numRef>
              <c:f>Sheet1!$C$2:$C$5</c:f>
              <c:numCache>
                <c:formatCode>0.0%</c:formatCode>
                <c:ptCount val="4"/>
                <c:pt idx="0">
                  <c:v>5.8000000000000003E-2</c:v>
                </c:pt>
                <c:pt idx="1">
                  <c:v>0.16</c:v>
                </c:pt>
                <c:pt idx="2">
                  <c:v>0.9</c:v>
                </c:pt>
                <c:pt idx="3">
                  <c:v>0.37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3A5-4684-A414-733845C2766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5950976"/>
        <c:axId val="35952512"/>
      </c:barChart>
      <c:catAx>
        <c:axId val="3595097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35952512"/>
        <c:crosses val="autoZero"/>
        <c:auto val="1"/>
        <c:lblAlgn val="ctr"/>
        <c:lblOffset val="100"/>
        <c:noMultiLvlLbl val="0"/>
      </c:catAx>
      <c:valAx>
        <c:axId val="35952512"/>
        <c:scaling>
          <c:orientation val="minMax"/>
        </c:scaling>
        <c:delete val="0"/>
        <c:axPos val="l"/>
        <c:majorGridlines/>
        <c:numFmt formatCode="0.0%" sourceLinked="1"/>
        <c:majorTickMark val="out"/>
        <c:minorTickMark val="none"/>
        <c:tickLblPos val="nextTo"/>
        <c:crossAx val="3595097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2297389909594634"/>
          <c:y val="3.1887508202099735E-2"/>
          <c:w val="0.26776684164479442"/>
          <c:h val="0.14455831692913385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C4F2B8-3153-4AE5-ADCA-ED0268DAEF03}" type="datetimeFigureOut">
              <a:rPr lang="en-US" smtClean="0"/>
              <a:t>6/1/2019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C23379-85AC-4D71-854E-9C13C0A13E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69472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TEMS also requires a surgeon who possesses advanced laparoscopic skills since it is essentially a form of laparoscopic surgery performed in a much more confined space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C23379-85AC-4D71-854E-9C13C0A13E6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74910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Absence</a:t>
            </a:r>
            <a:r>
              <a:rPr lang="en-US" baseline="0" dirty="0"/>
              <a:t> of clear guidelines in NICE, however, these were the general recommendations. </a:t>
            </a:r>
            <a:endParaRPr lang="en-US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a study by </a:t>
            </a:r>
            <a:r>
              <a:rPr lang="en-US" dirty="0" err="1"/>
              <a:t>Khoury</a:t>
            </a:r>
            <a:r>
              <a:rPr lang="en-US" dirty="0"/>
              <a:t> et al reported the use of TEM to treat benign rectal lesions in the range of 5-8 cm 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the use of TEM for giant circumferential rectal adenomas has been reported 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C23379-85AC-4D71-854E-9C13C0A13E6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77614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C23379-85AC-4D71-854E-9C13C0A13E6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56203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Rest</a:t>
            </a:r>
            <a:r>
              <a:rPr lang="en-US" baseline="0" dirty="0"/>
              <a:t> refused, moved to </a:t>
            </a:r>
            <a:r>
              <a:rPr lang="en-US" baseline="0" dirty="0" err="1"/>
              <a:t>differnet</a:t>
            </a:r>
            <a:r>
              <a:rPr lang="en-US" baseline="0" dirty="0"/>
              <a:t> site or were not fit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C23379-85AC-4D71-854E-9C13C0A13E6F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69900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Despite high rates of residual polyps, recurrence rates are low. </a:t>
            </a:r>
            <a:r>
              <a:rPr lang="en-US" dirty="0" err="1"/>
              <a:t>Tumour</a:t>
            </a:r>
            <a:r>
              <a:rPr lang="en-US" dirty="0"/>
              <a:t> size is</a:t>
            </a:r>
            <a:r>
              <a:rPr lang="en-US" baseline="0" dirty="0"/>
              <a:t> a risk factor for local recurrence.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C23379-85AC-4D71-854E-9C13C0A13E6F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1677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1E6CF-BBA8-4437-9B6A-672C09254200}" type="datetimeFigureOut">
              <a:rPr lang="en-US" smtClean="0"/>
              <a:t>6/1/2019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B7F21-F560-40B7-9F0F-2CFCF7D1B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04014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1E6CF-BBA8-4437-9B6A-672C09254200}" type="datetimeFigureOut">
              <a:rPr lang="en-US" smtClean="0"/>
              <a:t>6/1/2019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B7F21-F560-40B7-9F0F-2CFCF7D1B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24816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1E6CF-BBA8-4437-9B6A-672C09254200}" type="datetimeFigureOut">
              <a:rPr lang="en-US" smtClean="0"/>
              <a:t>6/1/2019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B7F21-F560-40B7-9F0F-2CFCF7D1B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39527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1E6CF-BBA8-4437-9B6A-672C09254200}" type="datetimeFigureOut">
              <a:rPr lang="en-US" smtClean="0"/>
              <a:t>6/1/2019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B7F21-F560-40B7-9F0F-2CFCF7D1B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115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1E6CF-BBA8-4437-9B6A-672C09254200}" type="datetimeFigureOut">
              <a:rPr lang="en-US" smtClean="0"/>
              <a:t>6/1/2019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B7F21-F560-40B7-9F0F-2CFCF7D1B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49470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1E6CF-BBA8-4437-9B6A-672C09254200}" type="datetimeFigureOut">
              <a:rPr lang="en-US" smtClean="0"/>
              <a:t>6/1/2019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B7F21-F560-40B7-9F0F-2CFCF7D1B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95346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1E6CF-BBA8-4437-9B6A-672C09254200}" type="datetimeFigureOut">
              <a:rPr lang="en-US" smtClean="0"/>
              <a:t>6/1/2019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B7F21-F560-40B7-9F0F-2CFCF7D1B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56137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1E6CF-BBA8-4437-9B6A-672C09254200}" type="datetimeFigureOut">
              <a:rPr lang="en-US" smtClean="0"/>
              <a:t>6/1/2019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B7F21-F560-40B7-9F0F-2CFCF7D1B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14439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1E6CF-BBA8-4437-9B6A-672C09254200}" type="datetimeFigureOut">
              <a:rPr lang="en-US" smtClean="0"/>
              <a:t>6/1/2019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B7F21-F560-40B7-9F0F-2CFCF7D1B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68809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1E6CF-BBA8-4437-9B6A-672C09254200}" type="datetimeFigureOut">
              <a:rPr lang="en-US" smtClean="0"/>
              <a:t>6/1/2019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B7F21-F560-40B7-9F0F-2CFCF7D1B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43183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1E6CF-BBA8-4437-9B6A-672C09254200}" type="datetimeFigureOut">
              <a:rPr lang="en-US" smtClean="0"/>
              <a:t>6/1/2019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B7F21-F560-40B7-9F0F-2CFCF7D1B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09831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61E6CF-BBA8-4437-9B6A-672C09254200}" type="datetimeFigureOut">
              <a:rPr lang="en-US" smtClean="0"/>
              <a:t>6/1/2019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1B7F21-F560-40B7-9F0F-2CFCF7D1BB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85179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57726" y="1905000"/>
            <a:ext cx="7772400" cy="2819399"/>
          </a:xfrm>
        </p:spPr>
        <p:txBody>
          <a:bodyPr>
            <a:normAutofit fontScale="90000"/>
          </a:bodyPr>
          <a:lstStyle/>
          <a:p>
            <a:r>
              <a:rPr lang="en-US" b="1" dirty="0" err="1"/>
              <a:t>Transanal</a:t>
            </a:r>
            <a:r>
              <a:rPr lang="en-US" b="1" dirty="0"/>
              <a:t> Endoscopic Microsurgery </a:t>
            </a:r>
            <a:br>
              <a:rPr lang="en-US" b="1" dirty="0"/>
            </a:br>
            <a:r>
              <a:rPr lang="en-US" b="1" dirty="0"/>
              <a:t>(TEMS ):</a:t>
            </a:r>
            <a:br>
              <a:rPr lang="en-US" dirty="0"/>
            </a:br>
            <a:r>
              <a:rPr lang="en-GB" b="1" dirty="0"/>
              <a:t>Rectal Surgery Without a Single Skin Incision</a:t>
            </a:r>
            <a:br>
              <a:rPr lang="en-GB" b="1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5791200"/>
            <a:ext cx="8001000" cy="762000"/>
          </a:xfrm>
        </p:spPr>
        <p:txBody>
          <a:bodyPr>
            <a:normAutofit/>
          </a:bodyPr>
          <a:lstStyle/>
          <a:p>
            <a:pPr algn="l"/>
            <a:r>
              <a:rPr lang="en-US" dirty="0"/>
              <a:t>M Miah, S Ikram, SM Ahmad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42A4A3D-EE81-4312-AC6B-9D756BF05DA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999" t="8139" b="12790"/>
          <a:stretch/>
        </p:blipFill>
        <p:spPr>
          <a:xfrm>
            <a:off x="6400800" y="0"/>
            <a:ext cx="2743200" cy="10096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7D45573-A72F-465E-B3CA-5006DC3C2D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96025" y="5848350"/>
            <a:ext cx="2847975" cy="1009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91971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Background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Procedure first described by Prof. G </a:t>
            </a:r>
            <a:r>
              <a:rPr lang="en-US" dirty="0" err="1"/>
              <a:t>Buess</a:t>
            </a:r>
            <a:r>
              <a:rPr lang="en-US" dirty="0"/>
              <a:t> 1983</a:t>
            </a:r>
          </a:p>
          <a:p>
            <a:endParaRPr lang="en-US" dirty="0"/>
          </a:p>
          <a:p>
            <a:r>
              <a:rPr lang="en-US" dirty="0"/>
              <a:t>Employed for low rectal </a:t>
            </a:r>
            <a:r>
              <a:rPr lang="en-US" dirty="0" err="1"/>
              <a:t>tumours</a:t>
            </a:r>
            <a:r>
              <a:rPr lang="en-US" dirty="0"/>
              <a:t>, near the </a:t>
            </a:r>
            <a:r>
              <a:rPr lang="en-US" dirty="0" err="1"/>
              <a:t>anorectal</a:t>
            </a:r>
            <a:r>
              <a:rPr lang="en-US" dirty="0"/>
              <a:t> junction</a:t>
            </a:r>
          </a:p>
          <a:p>
            <a:endParaRPr lang="en-US" dirty="0"/>
          </a:p>
          <a:p>
            <a:r>
              <a:rPr lang="en-US" dirty="0"/>
              <a:t>Recognized treatment modality for large and sessile benign rectal polyps, small carcinoid </a:t>
            </a:r>
            <a:r>
              <a:rPr lang="en-US" dirty="0" err="1"/>
              <a:t>tumours</a:t>
            </a:r>
            <a:r>
              <a:rPr lang="en-US" dirty="0"/>
              <a:t>, early rectal cancers, palliating advanced rectal cancers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C396CD2-C03C-4748-86FB-9E8A38D2FC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60826" y="5845976"/>
            <a:ext cx="2847079" cy="101202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939AE2D-7714-4E51-B82B-F6DB602FAA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562" y="0"/>
            <a:ext cx="2743438" cy="1012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72230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5105400" cy="1143000"/>
          </a:xfrm>
        </p:spPr>
        <p:txBody>
          <a:bodyPr/>
          <a:lstStyle/>
          <a:p>
            <a:r>
              <a:rPr lang="en-US" dirty="0"/>
              <a:t>Operative Technique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39" t="34914" r="20028" b="23923"/>
          <a:stretch/>
        </p:blipFill>
        <p:spPr bwMode="auto">
          <a:xfrm>
            <a:off x="533400" y="1905000"/>
            <a:ext cx="7993117" cy="30112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073F5B5-552C-4CBE-9649-F09F7DF867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92910" y="5845976"/>
            <a:ext cx="2847079" cy="101202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060784B-B6BC-4F58-B84C-8303DBAF7F4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96551" y="49190"/>
            <a:ext cx="2743438" cy="1012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2384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5334000" cy="1143000"/>
          </a:xfrm>
        </p:spPr>
        <p:txBody>
          <a:bodyPr/>
          <a:lstStyle/>
          <a:p>
            <a:r>
              <a:rPr lang="en-US" dirty="0"/>
              <a:t>Operative Technique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71" t="41270" r="19713" b="22159"/>
          <a:stretch/>
        </p:blipFill>
        <p:spPr bwMode="auto">
          <a:xfrm>
            <a:off x="457200" y="2133600"/>
            <a:ext cx="8095013" cy="26752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457200" y="5855732"/>
            <a:ext cx="809501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Van </a:t>
            </a:r>
            <a:r>
              <a:rPr lang="en-US" dirty="0" err="1"/>
              <a:t>Vledder</a:t>
            </a:r>
            <a:r>
              <a:rPr lang="en-US" dirty="0"/>
              <a:t> et al, Seminars in Colon and Rectal Surgery 26(2015)9–14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29D44AC-97C6-4B6A-89DC-4728C1BFD2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96921" y="5932285"/>
            <a:ext cx="2847079" cy="101202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50D6140-1884-4E5A-A8E3-40C2A3835C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562" y="26458"/>
            <a:ext cx="2743438" cy="1012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39546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Guidelines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95400"/>
            <a:ext cx="8534400" cy="5410200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sz="4200" dirty="0"/>
              <a:t>The following indications have been recommended by various surgical societies, including the American Society of Colon and Rectal Surgeons (ASCRS):</a:t>
            </a:r>
          </a:p>
          <a:p>
            <a:r>
              <a:rPr lang="en-US" sz="4200" dirty="0"/>
              <a:t>Lesions &lt;3 cm</a:t>
            </a:r>
          </a:p>
          <a:p>
            <a:r>
              <a:rPr lang="en-US" sz="4200" dirty="0"/>
              <a:t>Mobile lesions</a:t>
            </a:r>
          </a:p>
          <a:p>
            <a:r>
              <a:rPr lang="en-US" sz="4200" dirty="0" err="1"/>
              <a:t>Polypoid</a:t>
            </a:r>
            <a:r>
              <a:rPr lang="en-US" sz="4200" dirty="0"/>
              <a:t> lesions</a:t>
            </a:r>
          </a:p>
          <a:p>
            <a:r>
              <a:rPr lang="en-US" sz="4200" dirty="0"/>
              <a:t>Anatomically accessible lesions localized to the bowel wall (T1N0)</a:t>
            </a:r>
          </a:p>
          <a:p>
            <a:r>
              <a:rPr lang="en-US" sz="4200" dirty="0"/>
              <a:t>Lesions occupying less than 40% of the circumference of the bowel lumen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3C33EC5-2341-4DD8-BCCE-B2F087041F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9400" y="5845976"/>
            <a:ext cx="2514600" cy="101202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5D8FF4D-EAB3-48E4-A246-090D2AAEB3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562" y="0"/>
            <a:ext cx="2743438" cy="1012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41820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5943362" cy="1143000"/>
          </a:xfrm>
        </p:spPr>
        <p:txBody>
          <a:bodyPr/>
          <a:lstStyle/>
          <a:p>
            <a:r>
              <a:rPr lang="en-US" dirty="0"/>
              <a:t>Guidelines/NHS England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All patients with suspected or proven rectal cancers suitable for trans anal procedures will be discussed at the MDT.</a:t>
            </a:r>
          </a:p>
          <a:p>
            <a:endParaRPr lang="en-US" dirty="0"/>
          </a:p>
          <a:p>
            <a:r>
              <a:rPr lang="en-US" dirty="0"/>
              <a:t>The Association of </a:t>
            </a:r>
            <a:r>
              <a:rPr lang="en-US" dirty="0" err="1"/>
              <a:t>Coloproctologists</a:t>
            </a:r>
            <a:r>
              <a:rPr lang="en-US" dirty="0"/>
              <a:t> of Great Britain and Ireland have suggested that only T1 </a:t>
            </a:r>
            <a:r>
              <a:rPr lang="en-US" dirty="0" err="1"/>
              <a:t>tumours</a:t>
            </a:r>
            <a:r>
              <a:rPr lang="en-US" dirty="0"/>
              <a:t> less than 3 cm be treated by </a:t>
            </a:r>
            <a:r>
              <a:rPr lang="en-US" dirty="0" err="1"/>
              <a:t>endo</a:t>
            </a:r>
            <a:r>
              <a:rPr lang="en-US" dirty="0"/>
              <a:t> anal excision.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51A5487-2577-42B6-B6DD-9E1E2CFAA5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96921" y="5802713"/>
            <a:ext cx="2847079" cy="101202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F036AFC-014D-4424-A814-B81412F39C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562" y="-9117"/>
            <a:ext cx="2743438" cy="1012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63749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54102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NHS England TEMS Outcome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b="1" u="sng" dirty="0"/>
              <a:t>Key Short term outcomes: </a:t>
            </a:r>
            <a:endParaRPr lang="en-US" dirty="0"/>
          </a:p>
          <a:p>
            <a:r>
              <a:rPr lang="en-US" dirty="0"/>
              <a:t>R0 (complete resection) of T1/2 rectal </a:t>
            </a:r>
            <a:r>
              <a:rPr lang="en-US" dirty="0" err="1"/>
              <a:t>tumours</a:t>
            </a:r>
            <a:endParaRPr lang="en-US" dirty="0"/>
          </a:p>
          <a:p>
            <a:r>
              <a:rPr lang="en-US" dirty="0"/>
              <a:t>Very low 30 and 90 day mortality </a:t>
            </a:r>
          </a:p>
          <a:p>
            <a:r>
              <a:rPr lang="en-US" dirty="0"/>
              <a:t>Very low intra peritoneal perforation rate </a:t>
            </a:r>
          </a:p>
          <a:p>
            <a:r>
              <a:rPr lang="en-US" dirty="0"/>
              <a:t>A robust surveillance program set up for follow up for resected </a:t>
            </a:r>
            <a:r>
              <a:rPr lang="en-US" dirty="0" err="1"/>
              <a:t>tumours</a:t>
            </a:r>
            <a:r>
              <a:rPr lang="en-US" dirty="0"/>
              <a:t>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u="sng" dirty="0"/>
              <a:t>Key Long term outcomes:</a:t>
            </a:r>
            <a:endParaRPr lang="en-US" b="1" dirty="0"/>
          </a:p>
          <a:p>
            <a:r>
              <a:rPr lang="en-US" dirty="0"/>
              <a:t>Acceptable recurrence rates </a:t>
            </a:r>
          </a:p>
          <a:p>
            <a:r>
              <a:rPr lang="en-US" dirty="0"/>
              <a:t>Recurrences detected at an early stage without compromising overall cure rates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F56CD07-2FD5-4CDA-860F-5B32FA5E36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96921" y="5845976"/>
            <a:ext cx="2847079" cy="101202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EFB319D-3DB8-4309-A772-4F377CE69F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4520" y="4011"/>
            <a:ext cx="2743438" cy="1012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79184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0960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TEMS in </a:t>
            </a:r>
            <a:r>
              <a:rPr lang="en-US" dirty="0" err="1"/>
              <a:t>Scunthorpe</a:t>
            </a:r>
            <a:r>
              <a:rPr lang="en-US" dirty="0"/>
              <a:t> General Hospital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63B0A86-9FC1-49CB-B6D8-0F62394D1D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1600200"/>
            <a:ext cx="8839200" cy="5105400"/>
          </a:xfrm>
          <a:prstGeom prst="rect">
            <a:avLst/>
          </a:prstGeom>
        </p:spPr>
      </p:pic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F065D099-42F8-45FF-B922-718CE37ADE0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6260826" y="5845976"/>
            <a:ext cx="2847079" cy="101202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89ECD63-B8DD-4126-90D5-DC8FE1EEF2D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00562" y="0"/>
            <a:ext cx="2743438" cy="1012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90761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3A5EFD5-0AB9-47CB-B151-B4C224F944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88530" y="92076"/>
            <a:ext cx="2743438" cy="101202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74638"/>
            <a:ext cx="4648200" cy="1143000"/>
          </a:xfrm>
        </p:spPr>
        <p:txBody>
          <a:bodyPr/>
          <a:lstStyle/>
          <a:p>
            <a:r>
              <a:rPr lang="en-US" dirty="0"/>
              <a:t>SGH Performance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All patients who underwent TEMs at SGH between 2010 and 2017 were identified.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Retrospective data collected from clinic letters, discharge summaries, histology, radiology and endoscopy reports via WEB-V, our Hospital Soft wear of patient Records.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5CA3436-F35C-4F1E-A7D3-17C29DD85F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96921" y="5845976"/>
            <a:ext cx="2847079" cy="1012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53268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5839721" cy="1143000"/>
          </a:xfrm>
        </p:spPr>
        <p:txBody>
          <a:bodyPr/>
          <a:lstStyle/>
          <a:p>
            <a:r>
              <a:rPr lang="en-US" dirty="0"/>
              <a:t>SGH Performance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Total of 77 patients underwent </a:t>
            </a:r>
            <a:r>
              <a:rPr lang="en-GB" dirty="0"/>
              <a:t>TEMs at SGH between 2010 and 2017</a:t>
            </a:r>
            <a:endParaRPr lang="en-US" dirty="0"/>
          </a:p>
          <a:p>
            <a:endParaRPr lang="en-US" dirty="0"/>
          </a:p>
          <a:p>
            <a:r>
              <a:rPr lang="en-US" dirty="0"/>
              <a:t>Average patient age was 70.9 years</a:t>
            </a:r>
          </a:p>
          <a:p>
            <a:pPr marL="0" indent="0">
              <a:buNone/>
            </a:pPr>
            <a:r>
              <a:rPr lang="en-US" dirty="0"/>
              <a:t>       Max – 92</a:t>
            </a:r>
          </a:p>
          <a:p>
            <a:pPr marL="0" indent="0">
              <a:buNone/>
            </a:pPr>
            <a:r>
              <a:rPr lang="en-US" dirty="0"/>
              <a:t>       Min – 43</a:t>
            </a:r>
          </a:p>
          <a:p>
            <a:r>
              <a:rPr lang="en-US" dirty="0"/>
              <a:t>Average Follow-up - 2.5 Years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C0DB841-2E84-4579-B4E1-418709C0B3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96921" y="5845976"/>
            <a:ext cx="2847079" cy="101202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B2F6653-BD91-4777-80D4-EE76EBDEC9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562" y="0"/>
            <a:ext cx="2743438" cy="1012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85579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343400" cy="1143000"/>
          </a:xfrm>
        </p:spPr>
        <p:txBody>
          <a:bodyPr/>
          <a:lstStyle/>
          <a:p>
            <a:r>
              <a:rPr lang="en-US" dirty="0"/>
              <a:t>SGH Performance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All patients were offered the procedure after MDT discussion  (for malignant).</a:t>
            </a:r>
          </a:p>
          <a:p>
            <a:endParaRPr lang="en-US" dirty="0"/>
          </a:p>
          <a:p>
            <a:r>
              <a:rPr lang="en-US" dirty="0"/>
              <a:t>90% of patients had follow-up endoscopy.	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13FA7C6-B568-4B10-9362-8E5B8B9516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96921" y="5866029"/>
            <a:ext cx="2847079" cy="101202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F184641-2A3B-4624-A77C-042037CB8C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562" y="72023"/>
            <a:ext cx="2743438" cy="1012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12779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953000" cy="1143000"/>
          </a:xfrm>
        </p:spPr>
        <p:txBody>
          <a:bodyPr>
            <a:normAutofit/>
          </a:bodyPr>
          <a:lstStyle/>
          <a:p>
            <a:r>
              <a:rPr lang="en-US" dirty="0"/>
              <a:t>Comparison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37192740"/>
              </p:ext>
            </p:extLst>
          </p:nvPr>
        </p:nvGraphicFramePr>
        <p:xfrm>
          <a:off x="457200" y="1295400"/>
          <a:ext cx="8229600" cy="4876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Rectangle 5"/>
          <p:cNvSpPr/>
          <p:nvPr/>
        </p:nvSpPr>
        <p:spPr>
          <a:xfrm>
            <a:off x="0" y="6019800"/>
            <a:ext cx="92964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fontAlgn="base">
              <a:buFont typeface="Arial" pitchFamily="34" charset="0"/>
              <a:buChar char="•"/>
            </a:pPr>
            <a:r>
              <a:rPr lang="en-US" sz="1000" dirty="0"/>
              <a:t>Mario </a:t>
            </a:r>
            <a:r>
              <a:rPr lang="en-US" sz="1000" dirty="0" err="1"/>
              <a:t>Morino</a:t>
            </a:r>
            <a:r>
              <a:rPr lang="en-US" sz="1000" dirty="0"/>
              <a:t> , Marco E. </a:t>
            </a:r>
            <a:r>
              <a:rPr lang="en-US" sz="1000" dirty="0" err="1"/>
              <a:t>Allaix</a:t>
            </a:r>
            <a:r>
              <a:rPr lang="en-US" sz="1000" dirty="0"/>
              <a:t>.</a:t>
            </a:r>
            <a:r>
              <a:rPr lang="en-US" sz="1000" b="1" dirty="0"/>
              <a:t> </a:t>
            </a:r>
            <a:r>
              <a:rPr lang="en-US" sz="1000" i="1" dirty="0"/>
              <a:t>Gastroenterology Report</a:t>
            </a:r>
            <a:endParaRPr lang="en-US" sz="1000" dirty="0"/>
          </a:p>
          <a:p>
            <a:pPr marL="171450" indent="-171450" fontAlgn="base">
              <a:buFont typeface="Arial" pitchFamily="34" charset="0"/>
              <a:buChar char="•"/>
            </a:pPr>
            <a:r>
              <a:rPr lang="en-US" sz="1000" dirty="0" err="1"/>
              <a:t>Morino</a:t>
            </a:r>
            <a:r>
              <a:rPr lang="en-US" sz="1000" dirty="0"/>
              <a:t> et al. </a:t>
            </a:r>
            <a:r>
              <a:rPr lang="en-US" sz="1000" dirty="0" err="1"/>
              <a:t>Surg</a:t>
            </a:r>
            <a:r>
              <a:rPr lang="en-US" sz="1000" dirty="0"/>
              <a:t> </a:t>
            </a:r>
            <a:r>
              <a:rPr lang="en-US" sz="1000" dirty="0" err="1"/>
              <a:t>Endosc</a:t>
            </a:r>
            <a:r>
              <a:rPr lang="en-US" sz="1000" dirty="0"/>
              <a:t> (2013) 27:181–188</a:t>
            </a:r>
          </a:p>
          <a:p>
            <a:pPr marL="171450" indent="-171450" fontAlgn="base">
              <a:buFont typeface="Arial" pitchFamily="34" charset="0"/>
              <a:buChar char="•"/>
            </a:pPr>
            <a:r>
              <a:rPr lang="da-DK" sz="1000" dirty="0"/>
              <a:t>Moore et al, DCR 2008</a:t>
            </a:r>
          </a:p>
          <a:p>
            <a:pPr marL="171450" indent="-171450" fontAlgn="base">
              <a:buFont typeface="Arial" pitchFamily="34" charset="0"/>
              <a:buChar char="•"/>
            </a:pPr>
            <a:r>
              <a:rPr lang="fr-FR" sz="1000" dirty="0" err="1"/>
              <a:t>Clancy</a:t>
            </a:r>
            <a:r>
              <a:rPr lang="fr-FR" sz="1000" dirty="0"/>
              <a:t> et al, DCR 2015</a:t>
            </a:r>
            <a:endParaRPr lang="da-DK" sz="1000" dirty="0"/>
          </a:p>
          <a:p>
            <a:pPr fontAlgn="base"/>
            <a:endParaRPr lang="en-US" sz="1000" dirty="0"/>
          </a:p>
          <a:p>
            <a:pPr fontAlgn="base"/>
            <a:endParaRPr lang="en-US" sz="10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48E0EE6-E2D3-48D4-9349-F6B40F7E11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96921" y="5845976"/>
            <a:ext cx="2847079" cy="101202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1038ADE-E70D-4F12-B61A-A3F8F3D003E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00562" y="366"/>
            <a:ext cx="2743438" cy="1012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5677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673FA-91D8-4D4A-A267-DA4AFA65A1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4343400" cy="1143000"/>
          </a:xfrm>
        </p:spPr>
        <p:txBody>
          <a:bodyPr/>
          <a:lstStyle/>
          <a:p>
            <a:r>
              <a:rPr lang="en-GB" dirty="0"/>
              <a:t>Case Presentation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BB9A341-C5E2-4D66-9D2E-D92B1B7B4F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16604" y="0"/>
            <a:ext cx="2743438" cy="1012024"/>
          </a:xfrm>
          <a:prstGeom prst="rect">
            <a:avLst/>
          </a:prstGeom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FE2C076-4E72-4576-872A-1D3C36A8A4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906963"/>
          </a:xfrm>
        </p:spPr>
        <p:txBody>
          <a:bodyPr>
            <a:normAutofit fontScale="92500" lnSpcReduction="20000"/>
          </a:bodyPr>
          <a:lstStyle/>
          <a:p>
            <a:r>
              <a:rPr lang="en-GB" dirty="0"/>
              <a:t>85 years old gentleman referred to clinic with incontinence, weight loss and anaemia </a:t>
            </a:r>
          </a:p>
          <a:p>
            <a:r>
              <a:rPr lang="en-GB" dirty="0"/>
              <a:t>Colonoscopy: a fungating polypoid circumferential neoplasm in rectum 10 cm from anal verge. Rectal biopsy: Adenocarcinoma.  </a:t>
            </a:r>
          </a:p>
          <a:p>
            <a:r>
              <a:rPr lang="en-GB" dirty="0"/>
              <a:t>MRI: 4 cm low rectal lesion T2N0.</a:t>
            </a:r>
          </a:p>
          <a:p>
            <a:r>
              <a:rPr lang="en-GB" dirty="0"/>
              <a:t>Discussed in MDT</a:t>
            </a:r>
          </a:p>
          <a:p>
            <a:r>
              <a:rPr lang="en-GB" dirty="0"/>
              <a:t>Received Neoadjuvant Radiotherapy</a:t>
            </a:r>
          </a:p>
          <a:p>
            <a:r>
              <a:rPr lang="en-GB" dirty="0"/>
              <a:t>Underwent TEMS</a:t>
            </a:r>
          </a:p>
          <a:p>
            <a:r>
              <a:rPr lang="en-GB" dirty="0"/>
              <a:t>Was discharged on the next day after surgery without any complications</a:t>
            </a:r>
          </a:p>
          <a:p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D0D8EB7-67EF-46FB-B144-A9E9369D43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96921" y="6126162"/>
            <a:ext cx="2847079" cy="743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88410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673FA-91D8-4D4A-A267-DA4AFA65A1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2819400"/>
            <a:ext cx="4953000" cy="737386"/>
          </a:xfrm>
        </p:spPr>
        <p:txBody>
          <a:bodyPr>
            <a:normAutofit fontScale="90000"/>
          </a:bodyPr>
          <a:lstStyle/>
          <a:p>
            <a:r>
              <a:rPr lang="en-GB" dirty="0"/>
              <a:t>Operative Video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18C0F99-9D5D-4CF5-AA77-A93BCAEE9A4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296921" y="5845976"/>
            <a:ext cx="2847079" cy="101202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BB9A341-C5E2-4D66-9D2E-D92B1B7B4F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6604" y="0"/>
            <a:ext cx="2743438" cy="1012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00661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673FA-91D8-4D4A-A267-DA4AFA65A1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4953000" cy="737386"/>
          </a:xfrm>
        </p:spPr>
        <p:txBody>
          <a:bodyPr>
            <a:normAutofit fontScale="90000"/>
          </a:bodyPr>
          <a:lstStyle/>
          <a:p>
            <a:r>
              <a:rPr lang="en-GB" dirty="0" err="1"/>
              <a:t>Reseceted</a:t>
            </a:r>
            <a:r>
              <a:rPr lang="en-GB" dirty="0"/>
              <a:t> Specimen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18C0F99-9D5D-4CF5-AA77-A93BCAEE9A4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296921" y="5845976"/>
            <a:ext cx="2847079" cy="101202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BB9A341-C5E2-4D66-9D2E-D92B1B7B4F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6604" y="0"/>
            <a:ext cx="2743438" cy="101202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AC34B14-F3D4-4DA4-8182-A15721FF82B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" y="979940"/>
            <a:ext cx="6248400" cy="5104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11069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GB" dirty="0"/>
              <a:t>TEMS is a 30-year-old innovation, which has come into new flavour in the minimally invasive surgical era. </a:t>
            </a:r>
          </a:p>
          <a:p>
            <a:r>
              <a:rPr lang="en-GB" dirty="0"/>
              <a:t>TEMS is a safe operation. It is cost effective with enhanced recovery associated with low mortality and morbidity rate.</a:t>
            </a:r>
          </a:p>
          <a:p>
            <a:r>
              <a:rPr lang="en-GB" dirty="0"/>
              <a:t>However, all cases should be approached in a multidisciplinary fashion with careful pathologic, radiologic, and oncologic consideration.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38BE7E7-558C-4548-BCFD-7DC14119FB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96921" y="5867400"/>
            <a:ext cx="2847079" cy="9906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6426B49-CCAB-40A5-A07A-A79CB14DC9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562" y="92076"/>
            <a:ext cx="2743438" cy="1012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67796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0481" y="-32084"/>
            <a:ext cx="50849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/>
              <a:t>Thank you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340269B-EFF4-4F4D-9EC9-A3EBF43A3B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9536"/>
            <a:ext cx="9144000" cy="51389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AEF39A7-5DAB-42A2-BC18-740EF1AF0A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6441" y="5998462"/>
            <a:ext cx="2847079" cy="88359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F996B65-2080-407E-88A6-89B4B909B9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80082" y="0"/>
            <a:ext cx="2743438" cy="859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99859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492</TotalTime>
  <Words>578</Words>
  <Application>Microsoft Office PowerPoint</Application>
  <PresentationFormat>On-screen Show (4:3)</PresentationFormat>
  <Paragraphs>81</Paragraphs>
  <Slides>17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Office Theme</vt:lpstr>
      <vt:lpstr>Transanal Endoscopic Microsurgery  (TEMS ): Rectal Surgery Without a Single Skin Incision </vt:lpstr>
      <vt:lpstr>Background</vt:lpstr>
      <vt:lpstr>Operative Technique</vt:lpstr>
      <vt:lpstr>Operative Technique</vt:lpstr>
      <vt:lpstr>Guidelines</vt:lpstr>
      <vt:lpstr>Guidelines/NHS England</vt:lpstr>
      <vt:lpstr>NHS England TEMS Outcome</vt:lpstr>
      <vt:lpstr>TEMS in Scunthorpe General Hospital</vt:lpstr>
      <vt:lpstr>SGH Performance</vt:lpstr>
      <vt:lpstr>SGH Performance</vt:lpstr>
      <vt:lpstr>SGH Performance</vt:lpstr>
      <vt:lpstr>Comparison</vt:lpstr>
      <vt:lpstr>Case Presentation</vt:lpstr>
      <vt:lpstr>Operative Video</vt:lpstr>
      <vt:lpstr>Reseceted Specimen</vt:lpstr>
      <vt:lpstr>Conclusion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Outcome of Transanal Endoscopic Microsurgery</dc:title>
  <dc:creator>Saad Laptop</dc:creator>
  <cp:lastModifiedBy>User</cp:lastModifiedBy>
  <cp:revision>88</cp:revision>
  <dcterms:created xsi:type="dcterms:W3CDTF">2019-01-29T10:28:29Z</dcterms:created>
  <dcterms:modified xsi:type="dcterms:W3CDTF">2019-06-01T19:52:56Z</dcterms:modified>
</cp:coreProperties>
</file>