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6"/>
  </p:notesMasterIdLst>
  <p:sldIdLst>
    <p:sldId id="260" r:id="rId3"/>
    <p:sldId id="256" r:id="rId4"/>
    <p:sldId id="261" r:id="rId5"/>
    <p:sldId id="259" r:id="rId6"/>
    <p:sldId id="269" r:id="rId7"/>
    <p:sldId id="266" r:id="rId8"/>
    <p:sldId id="262" r:id="rId9"/>
    <p:sldId id="264" r:id="rId10"/>
    <p:sldId id="271" r:id="rId11"/>
    <p:sldId id="272" r:id="rId12"/>
    <p:sldId id="265" r:id="rId13"/>
    <p:sldId id="267" r:id="rId14"/>
    <p:sldId id="268" r:id="rId15"/>
  </p:sldIdLst>
  <p:sldSz cx="9144000" cy="6858000" type="screen4x3"/>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63200" autoAdjust="0"/>
  </p:normalViewPr>
  <p:slideViewPr>
    <p:cSldViewPr>
      <p:cViewPr>
        <p:scale>
          <a:sx n="100" d="100"/>
          <a:sy n="100" d="100"/>
        </p:scale>
        <p:origin x="-1944" y="-4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F3D675-3F6A-42A8-B281-04A8AED88791}" type="datetimeFigureOut">
              <a:rPr lang="en-US" smtClean="0"/>
              <a:t>5/3/2017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90DFD0-01FB-4D19-BF19-7846F24F0420}" type="slidenum">
              <a:rPr lang="en-US" smtClean="0"/>
              <a:t>‹#›</a:t>
            </a:fld>
            <a:endParaRPr lang="en-US"/>
          </a:p>
        </p:txBody>
      </p:sp>
    </p:spTree>
    <p:extLst>
      <p:ext uri="{BB962C8B-B14F-4D97-AF65-F5344CB8AC3E}">
        <p14:creationId xmlns:p14="http://schemas.microsoft.com/office/powerpoint/2010/main" val="1862416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0DFD0-01FB-4D19-BF19-7846F24F0420}" type="slidenum">
              <a:rPr lang="en-US" smtClean="0"/>
              <a:t>7</a:t>
            </a:fld>
            <a:endParaRPr lang="en-US"/>
          </a:p>
        </p:txBody>
      </p:sp>
    </p:spTree>
    <p:extLst>
      <p:ext uri="{BB962C8B-B14F-4D97-AF65-F5344CB8AC3E}">
        <p14:creationId xmlns:p14="http://schemas.microsoft.com/office/powerpoint/2010/main" val="18812099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34-year old woman, </a:t>
            </a:r>
            <a:r>
              <a:rPr lang="en-US" dirty="0" err="1" smtClean="0"/>
              <a:t>gravida</a:t>
            </a:r>
            <a:r>
              <a:rPr lang="en-US" dirty="0" smtClean="0"/>
              <a:t> 2, was seen to outpatient clinics with a 3 years history of umbilical nodule. The nodule had slowly increased in size and had started to bleed concomitantly with the menstrual periods. Her medical history was unremarkable and she denied symptoms of pelvic endometriosis such as dysmenorrhea, abdominal pain or </a:t>
            </a:r>
            <a:r>
              <a:rPr lang="en-US" dirty="0" err="1" smtClean="0"/>
              <a:t>dyspaurenia</a:t>
            </a:r>
            <a:r>
              <a:rPr lang="en-US" dirty="0" smtClean="0"/>
              <a:t>. She was not taking any oral contraceptives and had regular menstrual cycles. Physical examination revealed a brown, moderately tender nodule of about 2 centimeter in diameter located deep in the umbilical fold. On the basis of history and clinical findings, secondary umbilical endometriosis was suspected and the patient was asked to return for further examination during her menstrual period, which occurred after a week. At this second look, the umbilical nodule appeared tenderer, showing with signs of recent bleeding. An ultrasound confirmed the presence of a hypo-echoic mass of 7 mm in the umbilicus, with blood vessels at Doppler examination. </a:t>
            </a:r>
          </a:p>
          <a:p>
            <a:endParaRPr lang="en-US" dirty="0" smtClean="0"/>
          </a:p>
          <a:p>
            <a:r>
              <a:rPr lang="en-US" dirty="0" smtClean="0"/>
              <a:t>The patient was referred to a gynecologist for further clinical evaluation. No clinical or </a:t>
            </a:r>
            <a:r>
              <a:rPr lang="en-US" dirty="0" err="1" smtClean="0"/>
              <a:t>ultrasonographic</a:t>
            </a:r>
            <a:r>
              <a:rPr lang="en-US" dirty="0" smtClean="0"/>
              <a:t> signs of endometriosis could be detected. Thus, surgical removal of the umbilical nodule was proposed and the patient was informed about the risk of local recurrence. The patient underwent excision of the nodule, not saving the navel, under general anesthesia. The lesion was entirely excised deep to the fascia, together with a rim of macroscopic normal skin of 2.5 cm all around. There was no evidence of connection with the peritoneal cavity and the skin was reconstructed with continuous suture using absorbable stitches. On gross examination a nodular, tan lesion of 2 cm × 0.8 cm covered by normal skin was appreciable. On microscopic examination, histologic sections revealed a glandular proliferation of mono-layered endometrial epithelium surrounded by a </a:t>
            </a:r>
            <a:r>
              <a:rPr lang="en-US" dirty="0" err="1" smtClean="0"/>
              <a:t>cytostroma</a:t>
            </a:r>
            <a:r>
              <a:rPr lang="en-US" dirty="0" smtClean="0"/>
              <a:t> with </a:t>
            </a:r>
            <a:r>
              <a:rPr lang="en-US" dirty="0" err="1" smtClean="0"/>
              <a:t>extravasated</a:t>
            </a:r>
            <a:r>
              <a:rPr lang="en-US" dirty="0" smtClean="0"/>
              <a:t> erythrocytes. Postoperative recovery was uneventful.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0A90DFD0-01FB-4D19-BF19-7846F24F0420}" type="slidenum">
              <a:rPr lang="en-US" smtClean="0"/>
              <a:t>8</a:t>
            </a:fld>
            <a:endParaRPr lang="en-US"/>
          </a:p>
        </p:txBody>
      </p:sp>
    </p:spTree>
    <p:extLst>
      <p:ext uri="{BB962C8B-B14F-4D97-AF65-F5344CB8AC3E}">
        <p14:creationId xmlns:p14="http://schemas.microsoft.com/office/powerpoint/2010/main" val="603928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90DFD0-01FB-4D19-BF19-7846F24F0420}" type="slidenum">
              <a:rPr lang="en-US" smtClean="0"/>
              <a:t>12</a:t>
            </a:fld>
            <a:endParaRPr lang="en-US"/>
          </a:p>
        </p:txBody>
      </p:sp>
    </p:spTree>
    <p:extLst>
      <p:ext uri="{BB962C8B-B14F-4D97-AF65-F5344CB8AC3E}">
        <p14:creationId xmlns:p14="http://schemas.microsoft.com/office/powerpoint/2010/main" val="1682133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416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 Free PPT _ Click to add title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Tree>
    <p:extLst>
      <p:ext uri="{BB962C8B-B14F-4D97-AF65-F5344CB8AC3E}">
        <p14:creationId xmlns:p14="http://schemas.microsoft.com/office/powerpoint/2010/main" val="3694015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Free PPT _ Click to add title</a:t>
            </a:r>
            <a:endParaRPr lang="ko-KR" altLang="en-US" dirty="0"/>
          </a:p>
        </p:txBody>
      </p:sp>
      <p:sp>
        <p:nvSpPr>
          <p:cNvPr id="4" name="Content Placeholder 2"/>
          <p:cNvSpPr>
            <a:spLocks noGrp="1"/>
          </p:cNvSpPr>
          <p:nvPr>
            <p:ph idx="1"/>
          </p:nvPr>
        </p:nvSpPr>
        <p:spPr>
          <a:xfrm>
            <a:off x="2123728" y="1268760"/>
            <a:ext cx="6563072" cy="460648"/>
          </a:xfrm>
          <a:prstGeom prst="rect">
            <a:avLst/>
          </a:prstGeom>
        </p:spPr>
        <p:txBody>
          <a:bodyPr anchor="ctr"/>
          <a:lstStyle>
            <a:lvl1pPr marL="0" indent="0">
              <a:buNone/>
              <a:defRPr sz="2000">
                <a:solidFill>
                  <a:schemeClr val="tx1">
                    <a:lumMod val="75000"/>
                    <a:lumOff val="25000"/>
                  </a:schemeClr>
                </a:solidFill>
                <a:latin typeface="Arial" pitchFamily="34" charset="0"/>
                <a:cs typeface="Arial" pitchFamily="34" charset="0"/>
              </a:defRPr>
            </a:lvl1pPr>
          </a:lstStyle>
          <a:p>
            <a:pPr lvl="0"/>
            <a:r>
              <a:rPr lang="en-US" altLang="ko-KR" dirty="0" smtClean="0"/>
              <a:t>Click to edit Master text styles</a:t>
            </a:r>
          </a:p>
        </p:txBody>
      </p:sp>
      <p:sp>
        <p:nvSpPr>
          <p:cNvPr id="5" name="Content Placeholder 2"/>
          <p:cNvSpPr>
            <a:spLocks noGrp="1"/>
          </p:cNvSpPr>
          <p:nvPr>
            <p:ph idx="10"/>
          </p:nvPr>
        </p:nvSpPr>
        <p:spPr>
          <a:xfrm>
            <a:off x="2134072" y="1844824"/>
            <a:ext cx="6563072"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2326818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6560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2428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DCCD61-643D-44A5-A450-3A42A50CBC1E}"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27793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DCCD61-643D-44A5-A450-3A42A50CBC1E}"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7879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DCCD61-643D-44A5-A450-3A42A50CBC1E}" type="datetimeFigureOut">
              <a:rPr lang="en-US" smtClean="0"/>
              <a:t>5/3/2017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1981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DCCD61-643D-44A5-A450-3A42A50CBC1E}" type="datetimeFigureOut">
              <a:rPr lang="en-US" smtClean="0"/>
              <a:t>5/3/2017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818119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DCCD61-643D-44A5-A450-3A42A50CBC1E}" type="datetimeFigureOut">
              <a:rPr lang="en-US" smtClean="0"/>
              <a:t>5/3/2017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629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2968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DCCD61-643D-44A5-A450-3A42A50CBC1E}" type="datetimeFigureOut">
              <a:rPr lang="en-US" smtClean="0"/>
              <a:t>5/3/2017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87035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79237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DCCD61-643D-44A5-A450-3A42A50CBC1E}" type="datetimeFigureOut">
              <a:rPr lang="en-US" smtClean="0"/>
              <a:t>5/3/2017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9628572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DCCD61-643D-44A5-A450-3A42A50CBC1E}" type="datetimeFigureOut">
              <a:rPr lang="en-US" smtClean="0"/>
              <a:t>5/3/2017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286357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free-powerpoint-templates-design.com/free-powerpoint-templates-design"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2" y="0"/>
            <a:ext cx="9141428" cy="6858000"/>
          </a:xfrm>
        </p:spPr>
      </p:pic>
    </p:spTree>
    <p:extLst>
      <p:ext uri="{BB962C8B-B14F-4D97-AF65-F5344CB8AC3E}">
        <p14:creationId xmlns:p14="http://schemas.microsoft.com/office/powerpoint/2010/main" val="27678577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80742" y="1700808"/>
            <a:ext cx="4067944" cy="1323439"/>
          </a:xfrm>
          <a:prstGeom prst="rect">
            <a:avLst/>
          </a:prstGeom>
          <a:noFill/>
        </p:spPr>
        <p:txBody>
          <a:bodyPr wrap="square">
            <a:spAutoFit/>
          </a:bodyPr>
          <a:lstStyle/>
          <a:p>
            <a:pPr algn="ctr" fontAlgn="auto">
              <a:spcBef>
                <a:spcPts val="0"/>
              </a:spcBef>
              <a:spcAft>
                <a:spcPts val="0"/>
              </a:spcAft>
              <a:defRPr/>
            </a:pPr>
            <a:r>
              <a:rPr lang="en-US" altLang="ko-KR" sz="2000" b="1" dirty="0">
                <a:solidFill>
                  <a:schemeClr val="tx1">
                    <a:lumMod val="75000"/>
                    <a:lumOff val="25000"/>
                  </a:schemeClr>
                </a:solidFill>
                <a:latin typeface="Arial" pitchFamily="34" charset="0"/>
                <a:cs typeface="Arial" pitchFamily="34" charset="0"/>
              </a:rPr>
              <a:t>Secondary Umbilical Endometriosis: A Case report and its management in </a:t>
            </a:r>
            <a:r>
              <a:rPr lang="en-US" altLang="ko-KR" sz="2000" b="1" dirty="0" err="1">
                <a:solidFill>
                  <a:schemeClr val="tx1">
                    <a:lumMod val="75000"/>
                    <a:lumOff val="25000"/>
                  </a:schemeClr>
                </a:solidFill>
                <a:latin typeface="Arial" pitchFamily="34" charset="0"/>
                <a:cs typeface="Arial" pitchFamily="34" charset="0"/>
              </a:rPr>
              <a:t>Lautoka</a:t>
            </a:r>
            <a:r>
              <a:rPr lang="en-US" altLang="ko-KR" sz="2000" b="1" dirty="0">
                <a:solidFill>
                  <a:schemeClr val="tx1">
                    <a:lumMod val="75000"/>
                    <a:lumOff val="25000"/>
                  </a:schemeClr>
                </a:solidFill>
                <a:latin typeface="Arial" pitchFamily="34" charset="0"/>
                <a:cs typeface="Arial" pitchFamily="34" charset="0"/>
              </a:rPr>
              <a:t> Hospital, Fiji</a:t>
            </a:r>
          </a:p>
        </p:txBody>
      </p:sp>
      <p:sp>
        <p:nvSpPr>
          <p:cNvPr id="5" name="TextBox 1"/>
          <p:cNvSpPr txBox="1">
            <a:spLocks noChangeArrowheads="1"/>
          </p:cNvSpPr>
          <p:nvPr/>
        </p:nvSpPr>
        <p:spPr bwMode="auto">
          <a:xfrm>
            <a:off x="2215535" y="3284984"/>
            <a:ext cx="6912768" cy="707886"/>
          </a:xfrm>
          <a:prstGeom prst="rect">
            <a:avLst/>
          </a:prstGeom>
          <a:noFill/>
          <a:ln w="9525">
            <a:noFill/>
            <a:miter lim="800000"/>
            <a:headEnd/>
            <a:tailEnd/>
          </a:ln>
        </p:spPr>
        <p:txBody>
          <a:bodyPr wrap="square">
            <a:spAutoFit/>
          </a:bodyPr>
          <a:lstStyle/>
          <a:p>
            <a:pPr algn="r"/>
            <a:r>
              <a:rPr lang="en-US" altLang="ko-KR" sz="2000" b="1" dirty="0" err="1">
                <a:solidFill>
                  <a:schemeClr val="tx1">
                    <a:lumMod val="75000"/>
                    <a:lumOff val="25000"/>
                  </a:schemeClr>
                </a:solidFill>
                <a:latin typeface="Arial" pitchFamily="34" charset="0"/>
                <a:ea typeface="맑은 고딕" pitchFamily="50" charset="-127"/>
                <a:cs typeface="Arial" pitchFamily="34" charset="0"/>
              </a:rPr>
              <a:t>Dr</a:t>
            </a:r>
            <a:r>
              <a:rPr lang="en-US" altLang="ko-KR" sz="2000" b="1" dirty="0">
                <a:solidFill>
                  <a:schemeClr val="tx1">
                    <a:lumMod val="75000"/>
                    <a:lumOff val="25000"/>
                  </a:schemeClr>
                </a:solidFill>
                <a:latin typeface="Arial" pitchFamily="34" charset="0"/>
                <a:ea typeface="맑은 고딕" pitchFamily="50" charset="-127"/>
                <a:cs typeface="Arial" pitchFamily="34" charset="0"/>
              </a:rPr>
              <a:t> Robert A. </a:t>
            </a:r>
            <a:r>
              <a:rPr lang="en-US" altLang="ko-KR" sz="2000" b="1" dirty="0" err="1">
                <a:solidFill>
                  <a:schemeClr val="tx1">
                    <a:lumMod val="75000"/>
                    <a:lumOff val="25000"/>
                  </a:schemeClr>
                </a:solidFill>
                <a:latin typeface="Arial" pitchFamily="34" charset="0"/>
                <a:ea typeface="맑은 고딕" pitchFamily="50" charset="-127"/>
                <a:cs typeface="Arial" pitchFamily="34" charset="0"/>
              </a:rPr>
              <a:t>Bancod</a:t>
            </a:r>
            <a:r>
              <a:rPr lang="en-US" altLang="ko-KR" sz="2000" b="1" dirty="0">
                <a:solidFill>
                  <a:schemeClr val="tx1">
                    <a:lumMod val="75000"/>
                    <a:lumOff val="25000"/>
                  </a:schemeClr>
                </a:solidFill>
                <a:latin typeface="Arial" pitchFamily="34" charset="0"/>
                <a:ea typeface="맑은 고딕" pitchFamily="50" charset="-127"/>
                <a:cs typeface="Arial" pitchFamily="34" charset="0"/>
              </a:rPr>
              <a:t>, Associate Professor </a:t>
            </a:r>
            <a:r>
              <a:rPr lang="en-US" altLang="ko-KR" sz="2000" b="1" dirty="0" err="1">
                <a:solidFill>
                  <a:schemeClr val="tx1">
                    <a:lumMod val="75000"/>
                    <a:lumOff val="25000"/>
                  </a:schemeClr>
                </a:solidFill>
                <a:latin typeface="Arial" pitchFamily="34" charset="0"/>
                <a:ea typeface="맑은 고딕" pitchFamily="50" charset="-127"/>
                <a:cs typeface="Arial" pitchFamily="34" charset="0"/>
              </a:rPr>
              <a:t>UPSM,University</a:t>
            </a:r>
            <a:r>
              <a:rPr lang="en-US" altLang="ko-KR" sz="2000" b="1" dirty="0">
                <a:solidFill>
                  <a:schemeClr val="tx1">
                    <a:lumMod val="75000"/>
                    <a:lumOff val="25000"/>
                  </a:schemeClr>
                </a:solidFill>
                <a:latin typeface="Arial" pitchFamily="34" charset="0"/>
                <a:ea typeface="맑은 고딕" pitchFamily="50" charset="-127"/>
                <a:cs typeface="Arial" pitchFamily="34" charset="0"/>
              </a:rPr>
              <a:t> of FIJI</a:t>
            </a:r>
          </a:p>
        </p:txBody>
      </p:sp>
      <p:sp>
        <p:nvSpPr>
          <p:cNvPr id="7" name="TextBox 6">
            <a:hlinkClick r:id="rId2"/>
          </p:cNvPr>
          <p:cNvSpPr txBox="1"/>
          <p:nvPr/>
        </p:nvSpPr>
        <p:spPr>
          <a:xfrm>
            <a:off x="0" y="6597932"/>
            <a:ext cx="8783960" cy="215444"/>
          </a:xfrm>
          <a:prstGeom prst="rect">
            <a:avLst/>
          </a:prstGeom>
          <a:noFill/>
        </p:spPr>
        <p:txBody>
          <a:bodyPr wrap="square" rtlCol="0">
            <a:spAutoFit/>
          </a:bodyPr>
          <a:lstStyle/>
          <a:p>
            <a:pPr algn="r"/>
            <a:r>
              <a:rPr lang="en-US" altLang="ko-KR" sz="800" dirty="0" smtClean="0">
                <a:solidFill>
                  <a:schemeClr val="tx1">
                    <a:lumMod val="75000"/>
                    <a:lumOff val="25000"/>
                  </a:schemeClr>
                </a:solidFill>
                <a:latin typeface="Arial" pitchFamily="34" charset="0"/>
                <a:cs typeface="Arial" pitchFamily="34" charset="0"/>
              </a:rPr>
              <a:t>ALLPPT.com _ Free PowerPoint Templates, Diagrams and Charts</a:t>
            </a:r>
            <a:endParaRPr lang="ko-KR" altLang="en-US" sz="800" dirty="0">
              <a:solidFill>
                <a:schemeClr val="tx1">
                  <a:lumMod val="75000"/>
                  <a:lumOff val="25000"/>
                </a:schemeClr>
              </a:solidFill>
              <a:latin typeface="Arial" pitchFamily="34" charset="0"/>
              <a:cs typeface="Arial" pitchFamily="34" charset="0"/>
            </a:endParaRPr>
          </a:p>
        </p:txBody>
      </p:sp>
    </p:spTree>
    <p:extLst>
      <p:ext uri="{BB962C8B-B14F-4D97-AF65-F5344CB8AC3E}">
        <p14:creationId xmlns:p14="http://schemas.microsoft.com/office/powerpoint/2010/main" val="1941221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739" y="-99392"/>
            <a:ext cx="9144000" cy="6165304"/>
          </a:xfrm>
        </p:spPr>
      </p:pic>
      <p:sp>
        <p:nvSpPr>
          <p:cNvPr id="6" name="TextBox 5"/>
          <p:cNvSpPr txBox="1"/>
          <p:nvPr/>
        </p:nvSpPr>
        <p:spPr>
          <a:xfrm>
            <a:off x="4560293" y="1340768"/>
            <a:ext cx="3895618" cy="1015663"/>
          </a:xfrm>
          <a:prstGeom prst="rect">
            <a:avLst/>
          </a:prstGeom>
          <a:noFill/>
        </p:spPr>
        <p:txBody>
          <a:bodyPr wrap="none" rtlCol="0">
            <a:spAutoFit/>
          </a:bodyPr>
          <a:lstStyle/>
          <a:p>
            <a:r>
              <a:rPr lang="en-US" sz="6000" dirty="0" smtClean="0"/>
              <a:t>OBJECTIVE</a:t>
            </a:r>
            <a:endParaRPr lang="en-US" sz="6000" dirty="0"/>
          </a:p>
        </p:txBody>
      </p:sp>
    </p:spTree>
    <p:extLst>
      <p:ext uri="{BB962C8B-B14F-4D97-AF65-F5344CB8AC3E}">
        <p14:creationId xmlns:p14="http://schemas.microsoft.com/office/powerpoint/2010/main" val="1517729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04753" y="0"/>
            <a:ext cx="7524328" cy="1069514"/>
          </a:xfrm>
        </p:spPr>
        <p:txBody>
          <a:bodyPr/>
          <a:lstStyle/>
          <a:p>
            <a:pPr algn="ctr"/>
            <a:r>
              <a:rPr lang="en-US" altLang="ko-KR" dirty="0" smtClean="0"/>
              <a:t> </a:t>
            </a:r>
            <a:r>
              <a:rPr lang="en-US" sz="6600" dirty="0">
                <a:solidFill>
                  <a:prstClr val="black"/>
                </a:solidFill>
              </a:rPr>
              <a:t>Objective:</a:t>
            </a:r>
            <a:endParaRPr lang="ko-KR" altLang="en-US" sz="6600" dirty="0"/>
          </a:p>
        </p:txBody>
      </p:sp>
      <p:sp>
        <p:nvSpPr>
          <p:cNvPr id="13" name="Content Placeholder 12"/>
          <p:cNvSpPr>
            <a:spLocks noGrp="1"/>
          </p:cNvSpPr>
          <p:nvPr>
            <p:ph idx="10"/>
          </p:nvPr>
        </p:nvSpPr>
        <p:spPr>
          <a:xfrm>
            <a:off x="1331640" y="1124744"/>
            <a:ext cx="7488832" cy="4147865"/>
          </a:xfrm>
        </p:spPr>
        <p:txBody>
          <a:bodyPr/>
          <a:lstStyle/>
          <a:p>
            <a:pPr lvl="0" algn="ctr"/>
            <a:r>
              <a:rPr lang="en-US" sz="2800" dirty="0">
                <a:solidFill>
                  <a:prstClr val="black"/>
                </a:solidFill>
              </a:rPr>
              <a:t>To investigate the clinical manifestation of </a:t>
            </a:r>
            <a:r>
              <a:rPr lang="en-US" sz="2800" dirty="0" smtClean="0">
                <a:solidFill>
                  <a:prstClr val="black"/>
                </a:solidFill>
              </a:rPr>
              <a:t> Secondary </a:t>
            </a:r>
            <a:r>
              <a:rPr lang="en-US" sz="2800" dirty="0">
                <a:solidFill>
                  <a:prstClr val="black"/>
                </a:solidFill>
              </a:rPr>
              <a:t>Umbilical </a:t>
            </a:r>
            <a:r>
              <a:rPr lang="en-US" sz="2800" dirty="0" smtClean="0">
                <a:solidFill>
                  <a:prstClr val="black"/>
                </a:solidFill>
              </a:rPr>
              <a:t>Endometriosis</a:t>
            </a:r>
          </a:p>
          <a:p>
            <a:pPr lvl="0" algn="ctr"/>
            <a:r>
              <a:rPr lang="en-US" sz="2800" dirty="0" smtClean="0">
                <a:solidFill>
                  <a:prstClr val="black"/>
                </a:solidFill>
              </a:rPr>
              <a:t> and</a:t>
            </a:r>
          </a:p>
          <a:p>
            <a:pPr lvl="0" algn="ctr"/>
            <a:r>
              <a:rPr lang="en-US" sz="2800" dirty="0">
                <a:solidFill>
                  <a:prstClr val="black"/>
                </a:solidFill>
              </a:rPr>
              <a:t>S</a:t>
            </a:r>
            <a:r>
              <a:rPr lang="en-US" sz="2800" dirty="0" smtClean="0">
                <a:solidFill>
                  <a:prstClr val="black"/>
                </a:solidFill>
              </a:rPr>
              <a:t>ystematically </a:t>
            </a:r>
            <a:r>
              <a:rPr lang="en-US" sz="2800" dirty="0">
                <a:solidFill>
                  <a:prstClr val="black"/>
                </a:solidFill>
              </a:rPr>
              <a:t>review the literature </a:t>
            </a:r>
            <a:r>
              <a:rPr lang="en-US" sz="2800" dirty="0" smtClean="0">
                <a:solidFill>
                  <a:prstClr val="black"/>
                </a:solidFill>
              </a:rPr>
              <a:t>          regarding this finding</a:t>
            </a:r>
            <a:r>
              <a:rPr lang="en-US" sz="2800" dirty="0">
                <a:solidFill>
                  <a:prstClr val="black"/>
                </a:solidFill>
              </a:rPr>
              <a:t>, as we </a:t>
            </a:r>
            <a:r>
              <a:rPr lang="en-US" sz="2800" dirty="0" smtClean="0">
                <a:solidFill>
                  <a:prstClr val="black"/>
                </a:solidFill>
              </a:rPr>
              <a:t>performed</a:t>
            </a:r>
          </a:p>
          <a:p>
            <a:pPr lvl="0" algn="ctr"/>
            <a:r>
              <a:rPr lang="en-US" sz="2800" dirty="0" smtClean="0">
                <a:solidFill>
                  <a:prstClr val="black"/>
                </a:solidFill>
              </a:rPr>
              <a:t> </a:t>
            </a:r>
            <a:r>
              <a:rPr lang="en-US" sz="2800" dirty="0">
                <a:solidFill>
                  <a:prstClr val="black"/>
                </a:solidFill>
              </a:rPr>
              <a:t>this retrospective clinical study.</a:t>
            </a:r>
          </a:p>
          <a:p>
            <a:endParaRPr lang="ko-KR" altLang="en-US" sz="2800" dirty="0">
              <a:latin typeface="Arial" pitchFamily="34" charset="0"/>
              <a:cs typeface="Arial" pitchFamily="34" charset="0"/>
            </a:endParaRPr>
          </a:p>
        </p:txBody>
      </p:sp>
    </p:spTree>
    <p:extLst>
      <p:ext uri="{BB962C8B-B14F-4D97-AF65-F5344CB8AC3E}">
        <p14:creationId xmlns:p14="http://schemas.microsoft.com/office/powerpoint/2010/main" val="365967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barn(inVertical)">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barn(inVertical)">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barn(inVertical)">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t>INTRODUCTION</a:t>
            </a:r>
            <a:endParaRPr lang="en-US" sz="6600" dirty="0"/>
          </a:p>
        </p:txBody>
      </p:sp>
      <p:sp>
        <p:nvSpPr>
          <p:cNvPr id="4" name="Content Placeholder 3"/>
          <p:cNvSpPr>
            <a:spLocks noGrp="1"/>
          </p:cNvSpPr>
          <p:nvPr>
            <p:ph idx="10"/>
          </p:nvPr>
        </p:nvSpPr>
        <p:spPr>
          <a:xfrm>
            <a:off x="-396552" y="1628800"/>
            <a:ext cx="9540552" cy="4752528"/>
          </a:xfrm>
        </p:spPr>
        <p:txBody>
          <a:bodyPr/>
          <a:lstStyle/>
          <a:p>
            <a:pPr marL="342900" indent="-342900" algn="just">
              <a:buFont typeface="Arial" pitchFamily="34" charset="0"/>
              <a:buChar char="•"/>
            </a:pPr>
            <a:r>
              <a:rPr lang="en-US" sz="2000" dirty="0"/>
              <a:t>s</a:t>
            </a:r>
            <a:r>
              <a:rPr lang="en-US" sz="2000" dirty="0" smtClean="0"/>
              <a:t>econdary </a:t>
            </a:r>
            <a:r>
              <a:rPr lang="en-US" sz="2000" dirty="0"/>
              <a:t>e</a:t>
            </a:r>
            <a:r>
              <a:rPr lang="en-US" sz="2000" dirty="0" smtClean="0"/>
              <a:t>ndometriosis definition </a:t>
            </a:r>
            <a:r>
              <a:rPr lang="en-US" sz="2000" dirty="0"/>
              <a:t>as the presence of endometrial </a:t>
            </a:r>
            <a:r>
              <a:rPr lang="en-US" sz="2000" dirty="0" smtClean="0"/>
              <a:t>glands </a:t>
            </a:r>
            <a:endParaRPr lang="en-US" sz="2000" dirty="0" smtClean="0"/>
          </a:p>
          <a:p>
            <a:pPr algn="just"/>
            <a:r>
              <a:rPr lang="en-US" sz="2000" dirty="0"/>
              <a:t> </a:t>
            </a:r>
            <a:r>
              <a:rPr lang="en-US" sz="2000" dirty="0" smtClean="0"/>
              <a:t>    </a:t>
            </a:r>
            <a:r>
              <a:rPr lang="en-US" sz="2000" dirty="0" smtClean="0"/>
              <a:t>and </a:t>
            </a:r>
            <a:r>
              <a:rPr lang="en-US" sz="2000" dirty="0" err="1"/>
              <a:t>stroma</a:t>
            </a:r>
            <a:r>
              <a:rPr lang="en-US" sz="2000" dirty="0"/>
              <a:t> abnormally located outside the uterine </a:t>
            </a:r>
            <a:r>
              <a:rPr lang="en-US" sz="2000" dirty="0" smtClean="0"/>
              <a:t>cavity</a:t>
            </a:r>
          </a:p>
          <a:p>
            <a:pPr marL="342900" indent="-342900" algn="just">
              <a:buFont typeface="Arial" pitchFamily="34" charset="0"/>
              <a:buChar char="•"/>
            </a:pPr>
            <a:r>
              <a:rPr lang="en-US" sz="2000" dirty="0" smtClean="0"/>
              <a:t>extra-pelvic </a:t>
            </a:r>
            <a:r>
              <a:rPr lang="en-US" sz="2000" dirty="0"/>
              <a:t>endometriosis accounts up to 15% of all cases of </a:t>
            </a:r>
            <a:r>
              <a:rPr lang="en-US" sz="2000" dirty="0" smtClean="0"/>
              <a:t>endometriosis</a:t>
            </a:r>
          </a:p>
          <a:p>
            <a:pPr marL="342900" indent="-342900" algn="just">
              <a:buFont typeface="Arial" pitchFamily="34" charset="0"/>
              <a:buChar char="•"/>
            </a:pPr>
            <a:r>
              <a:rPr lang="en-US" sz="2000" dirty="0" smtClean="0"/>
              <a:t>umbilical endometriosis </a:t>
            </a:r>
            <a:r>
              <a:rPr lang="en-US" sz="2000" dirty="0"/>
              <a:t>has been reported to be around 0.4–4% of all </a:t>
            </a:r>
            <a:endParaRPr lang="en-US" sz="2000" dirty="0" smtClean="0"/>
          </a:p>
          <a:p>
            <a:pPr algn="just"/>
            <a:r>
              <a:rPr lang="en-US" sz="2000" dirty="0"/>
              <a:t> </a:t>
            </a:r>
            <a:r>
              <a:rPr lang="en-US" sz="2000" dirty="0" smtClean="0"/>
              <a:t>    patients </a:t>
            </a:r>
            <a:r>
              <a:rPr lang="en-US" sz="2000" dirty="0"/>
              <a:t>with endometriosis </a:t>
            </a:r>
            <a:endParaRPr lang="en-US" sz="2000" dirty="0" smtClean="0"/>
          </a:p>
          <a:p>
            <a:pPr marL="342900" indent="-342900" algn="just">
              <a:buFont typeface="Arial" pitchFamily="34" charset="0"/>
              <a:buChar char="•"/>
            </a:pPr>
            <a:r>
              <a:rPr lang="en-US" sz="2000" dirty="0"/>
              <a:t>pathogenesis of secondary UE seems to be </a:t>
            </a:r>
            <a:r>
              <a:rPr lang="en-US" sz="2000" dirty="0" smtClean="0"/>
              <a:t>relatively</a:t>
            </a:r>
            <a:r>
              <a:rPr lang="en-US" sz="2000" dirty="0"/>
              <a:t>, the transplantation </a:t>
            </a:r>
            <a:endParaRPr lang="en-US" sz="2000" dirty="0" smtClean="0"/>
          </a:p>
          <a:p>
            <a:pPr algn="just"/>
            <a:r>
              <a:rPr lang="en-US" sz="2000" dirty="0"/>
              <a:t> </a:t>
            </a:r>
            <a:r>
              <a:rPr lang="en-US" sz="2000" dirty="0" smtClean="0"/>
              <a:t>    theory </a:t>
            </a:r>
            <a:endParaRPr lang="en-US" sz="2000" dirty="0"/>
          </a:p>
          <a:p>
            <a:pPr marL="342900" indent="-342900" algn="just">
              <a:buFont typeface="Arial" pitchFamily="34" charset="0"/>
              <a:buChar char="•"/>
            </a:pPr>
            <a:r>
              <a:rPr lang="en-US" sz="2000" dirty="0" smtClean="0"/>
              <a:t>Common </a:t>
            </a:r>
            <a:r>
              <a:rPr lang="en-US" sz="2000" dirty="0"/>
              <a:t>locations of </a:t>
            </a:r>
            <a:r>
              <a:rPr lang="en-US" sz="2000" dirty="0" smtClean="0"/>
              <a:t>Secondary </a:t>
            </a:r>
            <a:r>
              <a:rPr lang="en-US" sz="2000" dirty="0" smtClean="0"/>
              <a:t>endometriosis </a:t>
            </a:r>
            <a:r>
              <a:rPr lang="en-US" sz="2000" dirty="0"/>
              <a:t>are the </a:t>
            </a:r>
            <a:r>
              <a:rPr lang="en-US" sz="2000" dirty="0" smtClean="0"/>
              <a:t>pelvic organs</a:t>
            </a:r>
            <a:r>
              <a:rPr lang="en-US" sz="2000" dirty="0"/>
              <a:t>, mostly the ovaries, the </a:t>
            </a:r>
            <a:r>
              <a:rPr lang="en-US" sz="2000" dirty="0" smtClean="0"/>
              <a:t>fallopian </a:t>
            </a:r>
            <a:r>
              <a:rPr lang="en-US" sz="2000" dirty="0"/>
              <a:t>tubes, </a:t>
            </a:r>
            <a:r>
              <a:rPr lang="en-US" sz="2000" dirty="0" smtClean="0"/>
              <a:t>the utero-sacral ligaments</a:t>
            </a:r>
            <a:r>
              <a:rPr lang="en-US" sz="2000" dirty="0"/>
              <a:t>, the recto-vaginal septum and the pelvic </a:t>
            </a:r>
            <a:r>
              <a:rPr lang="en-US" sz="2000" dirty="0" smtClean="0"/>
              <a:t>peritoneum</a:t>
            </a:r>
            <a:r>
              <a:rPr lang="en-US" sz="2000" dirty="0"/>
              <a:t>.</a:t>
            </a:r>
          </a:p>
          <a:p>
            <a:endParaRPr lang="en-US" sz="2000" dirty="0"/>
          </a:p>
        </p:txBody>
      </p:sp>
    </p:spTree>
    <p:extLst>
      <p:ext uri="{BB962C8B-B14F-4D97-AF65-F5344CB8AC3E}">
        <p14:creationId xmlns:p14="http://schemas.microsoft.com/office/powerpoint/2010/main" val="1517986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33186330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a:solidFill>
                  <a:prstClr val="black"/>
                </a:solidFill>
              </a:rPr>
              <a:t>Patient and Method</a:t>
            </a:r>
            <a:endParaRPr lang="en-US" sz="5400" dirty="0"/>
          </a:p>
        </p:txBody>
      </p:sp>
      <p:sp>
        <p:nvSpPr>
          <p:cNvPr id="4" name="Content Placeholder 3"/>
          <p:cNvSpPr>
            <a:spLocks noGrp="1"/>
          </p:cNvSpPr>
          <p:nvPr>
            <p:ph idx="10"/>
          </p:nvPr>
        </p:nvSpPr>
        <p:spPr>
          <a:xfrm>
            <a:off x="1187624" y="980728"/>
            <a:ext cx="7956376" cy="5616624"/>
          </a:xfrm>
        </p:spPr>
        <p:txBody>
          <a:bodyPr/>
          <a:lstStyle/>
          <a:p>
            <a:pPr lvl="0" algn="just"/>
            <a:r>
              <a:rPr lang="en-US" sz="2800" dirty="0">
                <a:solidFill>
                  <a:prstClr val="black"/>
                </a:solidFill>
              </a:rPr>
              <a:t>Patient who had received surgical treatment with a diagnosis of Secondary Umbilical </a:t>
            </a:r>
            <a:endParaRPr lang="en-US" sz="2800" dirty="0" smtClean="0">
              <a:solidFill>
                <a:prstClr val="black"/>
              </a:solidFill>
            </a:endParaRPr>
          </a:p>
          <a:p>
            <a:pPr lvl="0" algn="just"/>
            <a:r>
              <a:rPr lang="en-US" sz="2800" dirty="0" smtClean="0">
                <a:solidFill>
                  <a:prstClr val="black"/>
                </a:solidFill>
              </a:rPr>
              <a:t>Endometriosis </a:t>
            </a:r>
            <a:r>
              <a:rPr lang="en-US" sz="2800" dirty="0">
                <a:solidFill>
                  <a:prstClr val="black"/>
                </a:solidFill>
              </a:rPr>
              <a:t>was </a:t>
            </a:r>
            <a:r>
              <a:rPr lang="en-US" sz="2800" dirty="0" smtClean="0">
                <a:solidFill>
                  <a:prstClr val="black"/>
                </a:solidFill>
              </a:rPr>
              <a:t>studied and recorded the:</a:t>
            </a:r>
          </a:p>
          <a:p>
            <a:pPr marL="457200" lvl="0" indent="-457200">
              <a:buFont typeface="Arial" pitchFamily="34" charset="0"/>
              <a:buChar char="•"/>
            </a:pPr>
            <a:r>
              <a:rPr lang="en-US" sz="2800" dirty="0" smtClean="0">
                <a:solidFill>
                  <a:prstClr val="black"/>
                </a:solidFill>
              </a:rPr>
              <a:t> age</a:t>
            </a:r>
          </a:p>
          <a:p>
            <a:pPr marL="457200" lvl="0" indent="-457200">
              <a:buFont typeface="Arial" pitchFamily="34" charset="0"/>
              <a:buChar char="•"/>
            </a:pPr>
            <a:r>
              <a:rPr lang="en-US" sz="2800" dirty="0" smtClean="0">
                <a:solidFill>
                  <a:prstClr val="black"/>
                </a:solidFill>
              </a:rPr>
              <a:t> gender</a:t>
            </a:r>
          </a:p>
          <a:p>
            <a:pPr marL="457200" lvl="0" indent="-457200">
              <a:buFont typeface="Arial" pitchFamily="34" charset="0"/>
              <a:buChar char="•"/>
            </a:pPr>
            <a:r>
              <a:rPr lang="en-US" sz="2800" dirty="0" smtClean="0">
                <a:solidFill>
                  <a:prstClr val="black"/>
                </a:solidFill>
              </a:rPr>
              <a:t> </a:t>
            </a:r>
            <a:r>
              <a:rPr lang="en-US" sz="2800" dirty="0">
                <a:solidFill>
                  <a:prstClr val="black"/>
                </a:solidFill>
              </a:rPr>
              <a:t>symptoms and </a:t>
            </a:r>
            <a:r>
              <a:rPr lang="en-US" sz="2800" dirty="0" smtClean="0">
                <a:solidFill>
                  <a:prstClr val="black"/>
                </a:solidFill>
              </a:rPr>
              <a:t>signs</a:t>
            </a:r>
          </a:p>
          <a:p>
            <a:pPr marL="457200" lvl="0" indent="-457200">
              <a:buFont typeface="Arial" pitchFamily="34" charset="0"/>
              <a:buChar char="•"/>
            </a:pPr>
            <a:r>
              <a:rPr lang="en-US" sz="2800" dirty="0" smtClean="0">
                <a:solidFill>
                  <a:prstClr val="black"/>
                </a:solidFill>
              </a:rPr>
              <a:t> </a:t>
            </a:r>
            <a:r>
              <a:rPr lang="en-US" sz="2800" dirty="0">
                <a:solidFill>
                  <a:prstClr val="black"/>
                </a:solidFill>
              </a:rPr>
              <a:t>abdominal imaging </a:t>
            </a:r>
            <a:r>
              <a:rPr lang="en-US" sz="2800" dirty="0" smtClean="0">
                <a:solidFill>
                  <a:prstClr val="black"/>
                </a:solidFill>
              </a:rPr>
              <a:t>study</a:t>
            </a:r>
          </a:p>
          <a:p>
            <a:pPr marL="457200" lvl="0" indent="-457200">
              <a:buFont typeface="Arial" pitchFamily="34" charset="0"/>
              <a:buChar char="•"/>
            </a:pPr>
            <a:r>
              <a:rPr lang="en-US" sz="2800" dirty="0" smtClean="0">
                <a:solidFill>
                  <a:prstClr val="black"/>
                </a:solidFill>
              </a:rPr>
              <a:t> surgical procedure</a:t>
            </a:r>
          </a:p>
          <a:p>
            <a:pPr marL="457200" lvl="0" indent="-457200">
              <a:buFont typeface="Arial" pitchFamily="34" charset="0"/>
              <a:buChar char="•"/>
            </a:pPr>
            <a:r>
              <a:rPr lang="en-US" sz="2800" dirty="0" smtClean="0">
                <a:solidFill>
                  <a:prstClr val="black"/>
                </a:solidFill>
              </a:rPr>
              <a:t> </a:t>
            </a:r>
            <a:r>
              <a:rPr lang="en-US" sz="2800" dirty="0">
                <a:solidFill>
                  <a:prstClr val="black"/>
                </a:solidFill>
              </a:rPr>
              <a:t>location of Secondary Umbilical </a:t>
            </a:r>
            <a:r>
              <a:rPr lang="en-US" sz="2800" dirty="0" smtClean="0">
                <a:solidFill>
                  <a:prstClr val="black"/>
                </a:solidFill>
              </a:rPr>
              <a:t>             Endometriosis </a:t>
            </a:r>
            <a:endParaRPr lang="en-US" sz="2800" dirty="0">
              <a:solidFill>
                <a:prstClr val="black"/>
              </a:solidFill>
            </a:endParaRPr>
          </a:p>
          <a:p>
            <a:pPr marL="457200" lvl="0" indent="-457200">
              <a:buFont typeface="Arial" pitchFamily="34" charset="0"/>
              <a:buChar char="•"/>
            </a:pPr>
            <a:endParaRPr lang="en-US" sz="3200" dirty="0">
              <a:solidFill>
                <a:prstClr val="black"/>
              </a:solidFill>
            </a:endParaRPr>
          </a:p>
          <a:p>
            <a:endParaRPr lang="en-US" dirty="0"/>
          </a:p>
        </p:txBody>
      </p:sp>
    </p:spTree>
    <p:extLst>
      <p:ext uri="{BB962C8B-B14F-4D97-AF65-F5344CB8AC3E}">
        <p14:creationId xmlns:p14="http://schemas.microsoft.com/office/powerpoint/2010/main" val="325864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p:cTn id="31" dur="1000" fill="hold"/>
                                        <p:tgtEl>
                                          <p:spTgt spid="4">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4">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4">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 calcmode="lin" valueType="num">
                                      <p:cBhvr>
                                        <p:cTn id="39"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1" dur="500"/>
                                        <p:tgtEl>
                                          <p:spTgt spid="4">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4">
                                            <p:txEl>
                                              <p:pRg st="6" end="6"/>
                                            </p:txEl>
                                          </p:spTgt>
                                        </p:tgtEl>
                                        <p:attrNameLst>
                                          <p:attrName>style.visibility</p:attrName>
                                        </p:attrNameLst>
                                      </p:cBhvr>
                                      <p:to>
                                        <p:strVal val="visible"/>
                                      </p:to>
                                    </p:set>
                                    <p:animEffect transition="in" filter="fade">
                                      <p:cBhvr>
                                        <p:cTn id="46" dur="1000"/>
                                        <p:tgtEl>
                                          <p:spTgt spid="4">
                                            <p:txEl>
                                              <p:pRg st="6" end="6"/>
                                            </p:txEl>
                                          </p:spTgt>
                                        </p:tgtEl>
                                      </p:cBhvr>
                                    </p:animEffect>
                                    <p:anim calcmode="lin" valueType="num">
                                      <p:cBhvr>
                                        <p:cTn id="47"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48"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4">
                                            <p:txEl>
                                              <p:pRg st="7" end="7"/>
                                            </p:txEl>
                                          </p:spTgt>
                                        </p:tgtEl>
                                        <p:attrNameLst>
                                          <p:attrName>style.visibility</p:attrName>
                                        </p:attrNameLst>
                                      </p:cBhvr>
                                      <p:to>
                                        <p:strVal val="visible"/>
                                      </p:to>
                                    </p:set>
                                    <p:anim calcmode="lin" valueType="num">
                                      <p:cBhvr additive="base">
                                        <p:cTn id="5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solidFill>
                  <a:prstClr val="black"/>
                </a:solidFill>
              </a:rPr>
              <a:t>Result</a:t>
            </a:r>
            <a:endParaRPr lang="en-US" sz="6600" dirty="0"/>
          </a:p>
        </p:txBody>
      </p:sp>
      <p:sp>
        <p:nvSpPr>
          <p:cNvPr id="4" name="Content Placeholder 3"/>
          <p:cNvSpPr>
            <a:spLocks noGrp="1"/>
          </p:cNvSpPr>
          <p:nvPr>
            <p:ph idx="10"/>
          </p:nvPr>
        </p:nvSpPr>
        <p:spPr>
          <a:xfrm>
            <a:off x="1437903" y="1124744"/>
            <a:ext cx="7740352" cy="4147865"/>
          </a:xfrm>
        </p:spPr>
        <p:txBody>
          <a:bodyPr/>
          <a:lstStyle/>
          <a:p>
            <a:pPr lvl="0">
              <a:lnSpc>
                <a:spcPct val="115000"/>
              </a:lnSpc>
              <a:spcBef>
                <a:spcPts val="0"/>
              </a:spcBef>
            </a:pPr>
            <a:r>
              <a:rPr lang="en-US" sz="1800" dirty="0" smtClean="0">
                <a:solidFill>
                  <a:prstClr val="black"/>
                </a:solidFill>
                <a:ea typeface="Calibri"/>
                <a:cs typeface="Times New Roman"/>
              </a:rPr>
              <a:t> </a:t>
            </a:r>
            <a:r>
              <a:rPr lang="en-US" sz="1800" u="sng" dirty="0" smtClean="0">
                <a:solidFill>
                  <a:prstClr val="black"/>
                </a:solidFill>
                <a:ea typeface="Calibri"/>
                <a:cs typeface="Times New Roman"/>
              </a:rPr>
              <a:t>One </a:t>
            </a:r>
            <a:r>
              <a:rPr lang="en-US" sz="1800" u="sng" dirty="0">
                <a:solidFill>
                  <a:prstClr val="black"/>
                </a:solidFill>
                <a:ea typeface="Calibri"/>
                <a:cs typeface="Times New Roman"/>
              </a:rPr>
              <a:t>patient was </a:t>
            </a:r>
            <a:r>
              <a:rPr lang="en-US" sz="1800" u="sng" dirty="0" smtClean="0">
                <a:solidFill>
                  <a:prstClr val="black"/>
                </a:solidFill>
                <a:ea typeface="Calibri"/>
                <a:cs typeface="Times New Roman"/>
              </a:rPr>
              <a:t>studied:</a:t>
            </a:r>
          </a:p>
          <a:p>
            <a:pPr marL="285750" lvl="0" indent="-285750">
              <a:lnSpc>
                <a:spcPct val="115000"/>
              </a:lnSpc>
              <a:spcBef>
                <a:spcPts val="0"/>
              </a:spcBef>
              <a:buFont typeface="Arial" pitchFamily="34" charset="0"/>
              <a:buChar char="•"/>
            </a:pPr>
            <a:r>
              <a:rPr lang="en-US" sz="1800" dirty="0" smtClean="0">
                <a:solidFill>
                  <a:prstClr val="black"/>
                </a:solidFill>
                <a:ea typeface="Calibri"/>
                <a:cs typeface="Times New Roman"/>
              </a:rPr>
              <a:t>Age: 34 years old</a:t>
            </a:r>
          </a:p>
          <a:p>
            <a:pPr marL="285750" lvl="0" indent="-285750">
              <a:lnSpc>
                <a:spcPct val="115000"/>
              </a:lnSpc>
              <a:spcBef>
                <a:spcPts val="0"/>
              </a:spcBef>
              <a:buFont typeface="Arial" pitchFamily="34" charset="0"/>
              <a:buChar char="•"/>
            </a:pPr>
            <a:r>
              <a:rPr lang="en-US" sz="1800" dirty="0" smtClean="0">
                <a:solidFill>
                  <a:prstClr val="black"/>
                </a:solidFill>
                <a:ea typeface="Calibri"/>
                <a:cs typeface="Times New Roman"/>
              </a:rPr>
              <a:t>Sex:  Female</a:t>
            </a:r>
            <a:r>
              <a:rPr lang="en-US" sz="1800" dirty="0">
                <a:solidFill>
                  <a:prstClr val="black"/>
                </a:solidFill>
                <a:ea typeface="Calibri"/>
                <a:cs typeface="Times New Roman"/>
              </a:rPr>
              <a:t>.  </a:t>
            </a:r>
            <a:endParaRPr lang="en-US" sz="1800" dirty="0" smtClean="0">
              <a:solidFill>
                <a:prstClr val="black"/>
              </a:solidFill>
              <a:ea typeface="Calibri"/>
              <a:cs typeface="Times New Roman"/>
            </a:endParaRPr>
          </a:p>
          <a:p>
            <a:pPr marL="285750" lvl="0" indent="-285750">
              <a:lnSpc>
                <a:spcPct val="115000"/>
              </a:lnSpc>
              <a:spcBef>
                <a:spcPts val="0"/>
              </a:spcBef>
              <a:buFont typeface="Arial" pitchFamily="34" charset="0"/>
              <a:buChar char="•"/>
            </a:pPr>
            <a:r>
              <a:rPr lang="en-US" sz="1800" u="sng" dirty="0" smtClean="0">
                <a:solidFill>
                  <a:prstClr val="black"/>
                </a:solidFill>
                <a:ea typeface="Calibri"/>
                <a:cs typeface="Times New Roman"/>
              </a:rPr>
              <a:t>Sign And Symptom</a:t>
            </a:r>
            <a:r>
              <a:rPr lang="en-US" sz="1800" dirty="0" smtClean="0">
                <a:solidFill>
                  <a:prstClr val="black"/>
                </a:solidFill>
                <a:ea typeface="Calibri"/>
                <a:cs typeface="Times New Roman"/>
              </a:rPr>
              <a:t>:</a:t>
            </a:r>
          </a:p>
          <a:p>
            <a:pPr lvl="0">
              <a:lnSpc>
                <a:spcPct val="115000"/>
              </a:lnSpc>
              <a:spcBef>
                <a:spcPts val="0"/>
              </a:spcBef>
            </a:pPr>
            <a:r>
              <a:rPr lang="en-US" sz="1800" dirty="0" smtClean="0">
                <a:solidFill>
                  <a:prstClr val="black"/>
                </a:solidFill>
                <a:ea typeface="Calibri"/>
                <a:cs typeface="Times New Roman"/>
              </a:rPr>
              <a:t>   shown </a:t>
            </a:r>
            <a:r>
              <a:rPr lang="en-US" sz="1800" dirty="0">
                <a:solidFill>
                  <a:prstClr val="black"/>
                </a:solidFill>
                <a:ea typeface="Calibri"/>
                <a:cs typeface="Times New Roman"/>
              </a:rPr>
              <a:t>slowly increased in size </a:t>
            </a:r>
            <a:r>
              <a:rPr lang="en-US" sz="1800" dirty="0" smtClean="0">
                <a:solidFill>
                  <a:prstClr val="black"/>
                </a:solidFill>
                <a:ea typeface="Calibri"/>
                <a:cs typeface="Times New Roman"/>
              </a:rPr>
              <a:t>nodule.</a:t>
            </a:r>
            <a:endParaRPr lang="en-US" sz="1800" dirty="0" smtClean="0">
              <a:solidFill>
                <a:prstClr val="black"/>
              </a:solidFill>
              <a:ea typeface="Calibri"/>
              <a:cs typeface="Times New Roman"/>
            </a:endParaRPr>
          </a:p>
          <a:p>
            <a:pPr lvl="0">
              <a:lnSpc>
                <a:spcPct val="115000"/>
              </a:lnSpc>
              <a:spcBef>
                <a:spcPts val="0"/>
              </a:spcBef>
            </a:pPr>
            <a:r>
              <a:rPr lang="en-US" sz="1800" dirty="0" smtClean="0">
                <a:solidFill>
                  <a:prstClr val="black"/>
                </a:solidFill>
                <a:ea typeface="Calibri"/>
                <a:cs typeface="Times New Roman"/>
              </a:rPr>
              <a:t>   had </a:t>
            </a:r>
            <a:r>
              <a:rPr lang="en-US" sz="1800" dirty="0" smtClean="0">
                <a:solidFill>
                  <a:prstClr val="black"/>
                </a:solidFill>
                <a:ea typeface="Calibri"/>
                <a:cs typeface="Times New Roman"/>
              </a:rPr>
              <a:t>started </a:t>
            </a:r>
            <a:r>
              <a:rPr lang="en-US" sz="1800" dirty="0">
                <a:solidFill>
                  <a:prstClr val="black"/>
                </a:solidFill>
                <a:ea typeface="Calibri"/>
                <a:cs typeface="Times New Roman"/>
              </a:rPr>
              <a:t>to bleed concomitantly with the </a:t>
            </a:r>
            <a:r>
              <a:rPr lang="en-US" sz="1800" dirty="0" smtClean="0">
                <a:solidFill>
                  <a:prstClr val="black"/>
                </a:solidFill>
                <a:ea typeface="Calibri"/>
                <a:cs typeface="Times New Roman"/>
              </a:rPr>
              <a:t>menstrual </a:t>
            </a:r>
          </a:p>
          <a:p>
            <a:pPr lvl="0">
              <a:lnSpc>
                <a:spcPct val="115000"/>
              </a:lnSpc>
              <a:spcBef>
                <a:spcPts val="0"/>
              </a:spcBef>
            </a:pPr>
            <a:r>
              <a:rPr lang="en-US" sz="1800" dirty="0">
                <a:solidFill>
                  <a:prstClr val="black"/>
                </a:solidFill>
                <a:ea typeface="Calibri"/>
                <a:cs typeface="Times New Roman"/>
              </a:rPr>
              <a:t> </a:t>
            </a:r>
            <a:r>
              <a:rPr lang="en-US" sz="1800" dirty="0" smtClean="0">
                <a:solidFill>
                  <a:prstClr val="black"/>
                </a:solidFill>
                <a:ea typeface="Calibri"/>
                <a:cs typeface="Times New Roman"/>
              </a:rPr>
              <a:t>   </a:t>
            </a:r>
            <a:r>
              <a:rPr lang="en-US" sz="1800" dirty="0" smtClean="0">
                <a:solidFill>
                  <a:prstClr val="black"/>
                </a:solidFill>
                <a:ea typeface="Calibri"/>
                <a:cs typeface="Times New Roman"/>
              </a:rPr>
              <a:t>periods</a:t>
            </a:r>
            <a:r>
              <a:rPr lang="en-US" sz="1800" dirty="0">
                <a:solidFill>
                  <a:prstClr val="black"/>
                </a:solidFill>
                <a:ea typeface="Calibri"/>
                <a:cs typeface="Times New Roman"/>
              </a:rPr>
              <a:t>. </a:t>
            </a:r>
            <a:r>
              <a:rPr lang="en-US" sz="1800" dirty="0" smtClean="0">
                <a:solidFill>
                  <a:prstClr val="black"/>
                </a:solidFill>
                <a:ea typeface="Calibri"/>
                <a:cs typeface="Times New Roman"/>
              </a:rPr>
              <a:t>. </a:t>
            </a:r>
            <a:r>
              <a:rPr lang="en-US" sz="1800" dirty="0" smtClean="0">
                <a:solidFill>
                  <a:prstClr val="black"/>
                </a:solidFill>
                <a:ea typeface="Calibri"/>
                <a:cs typeface="Times New Roman"/>
              </a:rPr>
              <a:t> </a:t>
            </a:r>
            <a:endParaRPr lang="en-US" sz="1800" dirty="0" smtClean="0">
              <a:solidFill>
                <a:prstClr val="black"/>
              </a:solidFill>
              <a:ea typeface="Calibri"/>
              <a:cs typeface="Times New Roman"/>
            </a:endParaRPr>
          </a:p>
          <a:p>
            <a:pPr marL="285750" lvl="0" indent="-285750">
              <a:lnSpc>
                <a:spcPct val="115000"/>
              </a:lnSpc>
              <a:spcBef>
                <a:spcPts val="0"/>
              </a:spcBef>
              <a:buFont typeface="Arial" pitchFamily="34" charset="0"/>
              <a:buChar char="•"/>
            </a:pPr>
            <a:r>
              <a:rPr lang="en-US" sz="1800" u="sng" dirty="0" smtClean="0">
                <a:solidFill>
                  <a:prstClr val="black"/>
                </a:solidFill>
                <a:ea typeface="Calibri"/>
                <a:cs typeface="Times New Roman"/>
              </a:rPr>
              <a:t>Diagnostics</a:t>
            </a:r>
            <a:r>
              <a:rPr lang="en-US" sz="1800" dirty="0" smtClean="0">
                <a:solidFill>
                  <a:prstClr val="black"/>
                </a:solidFill>
                <a:ea typeface="Calibri"/>
                <a:cs typeface="Times New Roman"/>
              </a:rPr>
              <a:t>: </a:t>
            </a:r>
            <a:endParaRPr lang="en-US" sz="1800" dirty="0">
              <a:solidFill>
                <a:prstClr val="black"/>
              </a:solidFill>
              <a:ea typeface="Calibri"/>
              <a:cs typeface="Times New Roman"/>
            </a:endParaRPr>
          </a:p>
          <a:p>
            <a:pPr lvl="0">
              <a:lnSpc>
                <a:spcPct val="115000"/>
              </a:lnSpc>
              <a:spcBef>
                <a:spcPts val="0"/>
              </a:spcBef>
            </a:pPr>
            <a:r>
              <a:rPr lang="en-US" sz="1800" dirty="0" smtClean="0">
                <a:solidFill>
                  <a:prstClr val="black"/>
                </a:solidFill>
                <a:ea typeface="Calibri"/>
                <a:cs typeface="Times New Roman"/>
              </a:rPr>
              <a:t>   Ultrasound </a:t>
            </a:r>
            <a:r>
              <a:rPr lang="en-US" sz="1800" dirty="0">
                <a:solidFill>
                  <a:prstClr val="black"/>
                </a:solidFill>
                <a:ea typeface="Calibri"/>
                <a:cs typeface="Times New Roman"/>
              </a:rPr>
              <a:t>confirmed the presence </a:t>
            </a:r>
            <a:r>
              <a:rPr lang="en-US" sz="1800" dirty="0" smtClean="0">
                <a:solidFill>
                  <a:prstClr val="black"/>
                </a:solidFill>
                <a:ea typeface="Calibri"/>
                <a:cs typeface="Times New Roman"/>
              </a:rPr>
              <a:t>of a </a:t>
            </a:r>
            <a:r>
              <a:rPr lang="en-US" sz="1800" dirty="0" smtClean="0">
                <a:solidFill>
                  <a:prstClr val="black"/>
                </a:solidFill>
                <a:ea typeface="Calibri"/>
                <a:cs typeface="Times New Roman"/>
              </a:rPr>
              <a:t>hypo-echoic </a:t>
            </a:r>
            <a:r>
              <a:rPr lang="en-US" sz="1800" dirty="0">
                <a:solidFill>
                  <a:prstClr val="black"/>
                </a:solidFill>
                <a:ea typeface="Calibri"/>
                <a:cs typeface="Times New Roman"/>
              </a:rPr>
              <a:t>mass of </a:t>
            </a:r>
            <a:r>
              <a:rPr lang="en-US" sz="1800" dirty="0" smtClean="0">
                <a:solidFill>
                  <a:prstClr val="black"/>
                </a:solidFill>
                <a:ea typeface="Calibri"/>
                <a:cs typeface="Times New Roman"/>
              </a:rPr>
              <a:t>  </a:t>
            </a:r>
          </a:p>
          <a:p>
            <a:pPr lvl="0">
              <a:lnSpc>
                <a:spcPct val="115000"/>
              </a:lnSpc>
              <a:spcBef>
                <a:spcPts val="0"/>
              </a:spcBef>
            </a:pPr>
            <a:r>
              <a:rPr lang="en-US" sz="1800" dirty="0">
                <a:solidFill>
                  <a:prstClr val="black"/>
                </a:solidFill>
                <a:ea typeface="Calibri"/>
                <a:cs typeface="Times New Roman"/>
              </a:rPr>
              <a:t> </a:t>
            </a:r>
            <a:r>
              <a:rPr lang="en-US" sz="1800" dirty="0" smtClean="0">
                <a:solidFill>
                  <a:prstClr val="black"/>
                </a:solidFill>
                <a:ea typeface="Calibri"/>
                <a:cs typeface="Times New Roman"/>
              </a:rPr>
              <a:t>  </a:t>
            </a:r>
            <a:r>
              <a:rPr lang="en-US" sz="1800" dirty="0" smtClean="0">
                <a:solidFill>
                  <a:prstClr val="black"/>
                </a:solidFill>
                <a:ea typeface="Calibri"/>
                <a:cs typeface="Times New Roman"/>
              </a:rPr>
              <a:t>7 </a:t>
            </a:r>
            <a:r>
              <a:rPr lang="en-US" sz="1800" dirty="0">
                <a:solidFill>
                  <a:prstClr val="black"/>
                </a:solidFill>
                <a:ea typeface="Calibri"/>
                <a:cs typeface="Times New Roman"/>
              </a:rPr>
              <a:t>mm </a:t>
            </a:r>
            <a:r>
              <a:rPr lang="en-US" sz="1800" dirty="0" smtClean="0">
                <a:solidFill>
                  <a:prstClr val="black"/>
                </a:solidFill>
                <a:ea typeface="Calibri"/>
                <a:cs typeface="Times New Roman"/>
              </a:rPr>
              <a:t> in the </a:t>
            </a:r>
            <a:r>
              <a:rPr lang="en-US" sz="1800" dirty="0">
                <a:solidFill>
                  <a:prstClr val="black"/>
                </a:solidFill>
                <a:ea typeface="Calibri"/>
                <a:cs typeface="Times New Roman"/>
              </a:rPr>
              <a:t>umbilicus, with blood vessels at </a:t>
            </a:r>
            <a:r>
              <a:rPr lang="en-US" sz="1800" dirty="0" err="1" smtClean="0">
                <a:solidFill>
                  <a:prstClr val="black"/>
                </a:solidFill>
                <a:ea typeface="Calibri"/>
                <a:cs typeface="Times New Roman"/>
              </a:rPr>
              <a:t>doppler</a:t>
            </a:r>
            <a:r>
              <a:rPr lang="en-US" sz="1800" dirty="0" smtClean="0">
                <a:solidFill>
                  <a:prstClr val="black"/>
                </a:solidFill>
                <a:ea typeface="Calibri"/>
                <a:cs typeface="Times New Roman"/>
              </a:rPr>
              <a:t> examination</a:t>
            </a:r>
          </a:p>
          <a:p>
            <a:pPr marL="285750" lvl="0" indent="-285750">
              <a:lnSpc>
                <a:spcPct val="115000"/>
              </a:lnSpc>
              <a:spcBef>
                <a:spcPts val="0"/>
              </a:spcBef>
              <a:buFont typeface="Arial" pitchFamily="34" charset="0"/>
              <a:buChar char="•"/>
            </a:pPr>
            <a:r>
              <a:rPr lang="en-US" sz="1800" u="sng" dirty="0">
                <a:solidFill>
                  <a:prstClr val="black"/>
                </a:solidFill>
                <a:ea typeface="Calibri"/>
                <a:cs typeface="Times New Roman"/>
              </a:rPr>
              <a:t>Operative procedure:</a:t>
            </a:r>
          </a:p>
          <a:p>
            <a:pPr lvl="0">
              <a:lnSpc>
                <a:spcPct val="115000"/>
              </a:lnSpc>
              <a:spcBef>
                <a:spcPts val="0"/>
              </a:spcBef>
            </a:pPr>
            <a:r>
              <a:rPr lang="en-US" sz="1800" dirty="0">
                <a:solidFill>
                  <a:prstClr val="black"/>
                </a:solidFill>
                <a:ea typeface="Calibri"/>
                <a:cs typeface="Times New Roman"/>
              </a:rPr>
              <a:t>    Wide wedge excision of the endometrial nodule </a:t>
            </a:r>
          </a:p>
          <a:p>
            <a:pPr lvl="0">
              <a:lnSpc>
                <a:spcPct val="115000"/>
              </a:lnSpc>
              <a:spcBef>
                <a:spcPts val="0"/>
              </a:spcBef>
            </a:pPr>
            <a:r>
              <a:rPr lang="en-US" sz="1800" dirty="0">
                <a:solidFill>
                  <a:prstClr val="black"/>
                </a:solidFill>
                <a:ea typeface="Calibri"/>
                <a:cs typeface="Times New Roman"/>
              </a:rPr>
              <a:t>    not sparing the umbilicus</a:t>
            </a:r>
            <a:endParaRPr lang="en-US" sz="1800" dirty="0" smtClean="0">
              <a:solidFill>
                <a:prstClr val="black"/>
              </a:solidFill>
              <a:ea typeface="Calibri"/>
              <a:cs typeface="Times New Roman"/>
            </a:endParaRPr>
          </a:p>
          <a:p>
            <a:pPr marL="285750" lvl="0" indent="-285750">
              <a:lnSpc>
                <a:spcPct val="115000"/>
              </a:lnSpc>
              <a:spcBef>
                <a:spcPts val="0"/>
              </a:spcBef>
              <a:buFont typeface="Arial" pitchFamily="34" charset="0"/>
              <a:buChar char="•"/>
            </a:pPr>
            <a:r>
              <a:rPr lang="en-US" sz="1800" u="sng" dirty="0" smtClean="0">
                <a:solidFill>
                  <a:prstClr val="black"/>
                </a:solidFill>
                <a:ea typeface="Calibri"/>
                <a:cs typeface="Times New Roman"/>
              </a:rPr>
              <a:t>Location:</a:t>
            </a:r>
          </a:p>
          <a:p>
            <a:pPr lvl="0">
              <a:lnSpc>
                <a:spcPct val="115000"/>
              </a:lnSpc>
              <a:spcBef>
                <a:spcPts val="0"/>
              </a:spcBef>
            </a:pPr>
            <a:r>
              <a:rPr lang="en-US" sz="1800" dirty="0">
                <a:solidFill>
                  <a:prstClr val="black"/>
                </a:solidFill>
                <a:ea typeface="Calibri"/>
                <a:cs typeface="Times New Roman"/>
              </a:rPr>
              <a:t> </a:t>
            </a:r>
            <a:r>
              <a:rPr lang="en-US" sz="1800" dirty="0" smtClean="0">
                <a:solidFill>
                  <a:prstClr val="black"/>
                </a:solidFill>
                <a:ea typeface="Calibri"/>
                <a:cs typeface="Times New Roman"/>
              </a:rPr>
              <a:t>   Umbilicus</a:t>
            </a:r>
            <a:endParaRPr lang="en-US" sz="1800" dirty="0"/>
          </a:p>
          <a:p>
            <a:endParaRPr lang="en-US" sz="2400" dirty="0"/>
          </a:p>
        </p:txBody>
      </p:sp>
    </p:spTree>
    <p:extLst>
      <p:ext uri="{BB962C8B-B14F-4D97-AF65-F5344CB8AC3E}">
        <p14:creationId xmlns:p14="http://schemas.microsoft.com/office/powerpoint/2010/main" val="3680703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anim calcmode="lin" valueType="num">
                                      <p:cBhvr additive="base">
                                        <p:cTn id="25"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anim calcmode="lin" valueType="num">
                                      <p:cBhvr additive="base">
                                        <p:cTn id="31"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anim calcmode="lin" valueType="num">
                                      <p:cBhvr additive="base">
                                        <p:cTn id="4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 calcmode="lin" valueType="num">
                                      <p:cBhvr additive="base">
                                        <p:cTn id="49"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
                                            <p:txEl>
                                              <p:pRg st="8" end="8"/>
                                            </p:txEl>
                                          </p:spTgt>
                                        </p:tgtEl>
                                        <p:attrNameLst>
                                          <p:attrName>style.visibility</p:attrName>
                                        </p:attrNameLst>
                                      </p:cBhvr>
                                      <p:to>
                                        <p:strVal val="visible"/>
                                      </p:to>
                                    </p:set>
                                    <p:anim calcmode="lin" valueType="num">
                                      <p:cBhvr additive="base">
                                        <p:cTn id="5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4">
                                            <p:txEl>
                                              <p:pRg st="9" end="9"/>
                                            </p:txEl>
                                          </p:spTgt>
                                        </p:tgtEl>
                                        <p:attrNameLst>
                                          <p:attrName>style.visibility</p:attrName>
                                        </p:attrNameLst>
                                      </p:cBhvr>
                                      <p:to>
                                        <p:strVal val="visible"/>
                                      </p:to>
                                    </p:set>
                                    <p:anim calcmode="lin" valueType="num">
                                      <p:cBhvr additive="base">
                                        <p:cTn id="61" dur="500" fill="hold"/>
                                        <p:tgtEl>
                                          <p:spTgt spid="4">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4">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 calcmode="lin" valueType="num">
                                      <p:cBhvr additive="base">
                                        <p:cTn id="67" dur="500" fill="hold"/>
                                        <p:tgtEl>
                                          <p:spTgt spid="4">
                                            <p:txEl>
                                              <p:pRg st="12" end="12"/>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4">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4">
                                            <p:txEl>
                                              <p:pRg st="10" end="10"/>
                                            </p:txEl>
                                          </p:spTgt>
                                        </p:tgtEl>
                                        <p:attrNameLst>
                                          <p:attrName>style.visibility</p:attrName>
                                        </p:attrNameLst>
                                      </p:cBhvr>
                                      <p:to>
                                        <p:strVal val="visible"/>
                                      </p:to>
                                    </p:set>
                                    <p:anim calcmode="lin" valueType="num">
                                      <p:cBhvr additive="base">
                                        <p:cTn id="73" dur="500" fill="hold"/>
                                        <p:tgtEl>
                                          <p:spTgt spid="4">
                                            <p:txEl>
                                              <p:pRg st="10" end="10"/>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4">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xEl>
                                              <p:pRg st="11" end="11"/>
                                            </p:txEl>
                                          </p:spTgt>
                                        </p:tgtEl>
                                        <p:attrNameLst>
                                          <p:attrName>style.visibility</p:attrName>
                                        </p:attrNameLst>
                                      </p:cBhvr>
                                      <p:to>
                                        <p:strVal val="visible"/>
                                      </p:to>
                                    </p:set>
                                    <p:anim calcmode="lin" valueType="num">
                                      <p:cBhvr additive="base">
                                        <p:cTn id="79" dur="500" fill="hold"/>
                                        <p:tgtEl>
                                          <p:spTgt spid="4">
                                            <p:txEl>
                                              <p:pRg st="11" end="11"/>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4">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4">
                                            <p:txEl>
                                              <p:pRg st="13" end="13"/>
                                            </p:txEl>
                                          </p:spTgt>
                                        </p:tgtEl>
                                        <p:attrNameLst>
                                          <p:attrName>style.visibility</p:attrName>
                                        </p:attrNameLst>
                                      </p:cBhvr>
                                      <p:to>
                                        <p:strVal val="visible"/>
                                      </p:to>
                                    </p:set>
                                    <p:anim calcmode="lin" valueType="num">
                                      <p:cBhvr additive="base">
                                        <p:cTn id="85" dur="500" fill="hold"/>
                                        <p:tgtEl>
                                          <p:spTgt spid="4">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4">
                                            <p:txEl>
                                              <p:pRg st="14" end="14"/>
                                            </p:txEl>
                                          </p:spTgt>
                                        </p:tgtEl>
                                        <p:attrNameLst>
                                          <p:attrName>style.visibility</p:attrName>
                                        </p:attrNameLst>
                                      </p:cBhvr>
                                      <p:to>
                                        <p:strVal val="visible"/>
                                      </p:to>
                                    </p:set>
                                    <p:anim calcmode="lin" valueType="num">
                                      <p:cBhvr additive="base">
                                        <p:cTn id="91" dur="500" fill="hold"/>
                                        <p:tgtEl>
                                          <p:spTgt spid="4">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4">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0"/>
          </p:nvPr>
        </p:nvPicPr>
        <p:blipFill rotWithShape="1">
          <a:blip r:embed="rId2">
            <a:extLst>
              <a:ext uri="{28A0092B-C50C-407E-A947-70E740481C1C}">
                <a14:useLocalDpi xmlns:a14="http://schemas.microsoft.com/office/drawing/2010/main" val="0"/>
              </a:ext>
            </a:extLst>
          </a:blip>
          <a:srcRect l="26" t="8416" r="19337" b="-250"/>
          <a:stretch/>
        </p:blipFill>
        <p:spPr bwMode="auto">
          <a:xfrm>
            <a:off x="2195736" y="908720"/>
            <a:ext cx="6219825" cy="4867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19093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7704" y="332656"/>
            <a:ext cx="6840760" cy="6172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9159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Content Placeholder 3"/>
          <p:cNvSpPr>
            <a:spLocks noGrp="1"/>
          </p:cNvSpPr>
          <p:nvPr>
            <p:ph idx="10"/>
          </p:nvPr>
        </p:nvSpPr>
        <p:spPr/>
        <p:txBody>
          <a:bodyPr/>
          <a:lstStyle/>
          <a:p>
            <a:endParaRPr lang="en-US"/>
          </a:p>
        </p:txBody>
      </p:sp>
      <p:pic>
        <p:nvPicPr>
          <p:cNvPr id="5"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144000" cy="6904038"/>
          </a:xfrm>
          <a:prstGeom prst="rect">
            <a:avLst/>
          </a:prstGeom>
        </p:spPr>
      </p:pic>
    </p:spTree>
    <p:extLst>
      <p:ext uri="{BB962C8B-B14F-4D97-AF65-F5344CB8AC3E}">
        <p14:creationId xmlns:p14="http://schemas.microsoft.com/office/powerpoint/2010/main" val="7856196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a:t>CONCLUSION</a:t>
            </a:r>
          </a:p>
        </p:txBody>
      </p:sp>
      <p:sp>
        <p:nvSpPr>
          <p:cNvPr id="4" name="Content Placeholder 3"/>
          <p:cNvSpPr>
            <a:spLocks noGrp="1"/>
          </p:cNvSpPr>
          <p:nvPr>
            <p:ph idx="10"/>
          </p:nvPr>
        </p:nvSpPr>
        <p:spPr>
          <a:xfrm>
            <a:off x="1403648" y="1484784"/>
            <a:ext cx="7740352" cy="5616624"/>
          </a:xfrm>
        </p:spPr>
        <p:txBody>
          <a:bodyPr/>
          <a:lstStyle/>
          <a:p>
            <a:pPr algn="just"/>
            <a:r>
              <a:rPr lang="en-US" sz="2000" dirty="0"/>
              <a:t>Secondary UE is a rare entity which deserves attention </a:t>
            </a:r>
            <a:r>
              <a:rPr lang="en-US" sz="2000" dirty="0" smtClean="0"/>
              <a:t> in </a:t>
            </a:r>
          </a:p>
          <a:p>
            <a:pPr algn="just"/>
            <a:r>
              <a:rPr lang="en-US" sz="2000" dirty="0" smtClean="0"/>
              <a:t>the differential </a:t>
            </a:r>
            <a:r>
              <a:rPr lang="en-US" sz="2000" dirty="0"/>
              <a:t>diagnosis of umbilical disorders. The </a:t>
            </a:r>
            <a:r>
              <a:rPr lang="en-US" sz="2000" dirty="0" smtClean="0"/>
              <a:t>decision on treatment </a:t>
            </a:r>
            <a:r>
              <a:rPr lang="en-US" sz="2000" dirty="0"/>
              <a:t>should be tailored on each single patient</a:t>
            </a:r>
            <a:r>
              <a:rPr lang="en-US" sz="2000" dirty="0" smtClean="0"/>
              <a:t>, taking</a:t>
            </a:r>
          </a:p>
          <a:p>
            <a:pPr algn="just"/>
            <a:r>
              <a:rPr lang="en-US" sz="2000" dirty="0" smtClean="0"/>
              <a:t>into </a:t>
            </a:r>
            <a:r>
              <a:rPr lang="en-US" sz="2000" dirty="0"/>
              <a:t>consideration the size of the lesion, the </a:t>
            </a:r>
            <a:r>
              <a:rPr lang="en-US" sz="2000" dirty="0" smtClean="0"/>
              <a:t> duration </a:t>
            </a:r>
            <a:r>
              <a:rPr lang="en-US" sz="2000" dirty="0"/>
              <a:t>of </a:t>
            </a:r>
            <a:endParaRPr lang="en-US" sz="2000" dirty="0" smtClean="0"/>
          </a:p>
          <a:p>
            <a:pPr algn="just"/>
            <a:r>
              <a:rPr lang="en-US" sz="2000" dirty="0" smtClean="0"/>
              <a:t>symptoms </a:t>
            </a:r>
            <a:r>
              <a:rPr lang="en-US" sz="2000" dirty="0"/>
              <a:t>and the presence of possible associated pelvic endometriosis. Wide wedge excision </a:t>
            </a:r>
            <a:r>
              <a:rPr lang="en-US" sz="2000" dirty="0" smtClean="0"/>
              <a:t>of the </a:t>
            </a:r>
            <a:r>
              <a:rPr lang="en-US" sz="2000" dirty="0"/>
              <a:t>endometrial nodule </a:t>
            </a:r>
            <a:endParaRPr lang="en-US" sz="2000" dirty="0" smtClean="0"/>
          </a:p>
          <a:p>
            <a:pPr algn="just"/>
            <a:r>
              <a:rPr lang="en-US" sz="2000" dirty="0" smtClean="0"/>
              <a:t>not </a:t>
            </a:r>
            <a:r>
              <a:rPr lang="en-US" sz="2000" dirty="0" smtClean="0"/>
              <a:t>sparing </a:t>
            </a:r>
            <a:r>
              <a:rPr lang="en-US" sz="2000" dirty="0"/>
              <a:t>the </a:t>
            </a:r>
            <a:r>
              <a:rPr lang="en-US" sz="2000" dirty="0" smtClean="0"/>
              <a:t>umbilicus </a:t>
            </a:r>
            <a:r>
              <a:rPr lang="en-US" sz="2000" dirty="0"/>
              <a:t>under general anesthesia may </a:t>
            </a:r>
            <a:r>
              <a:rPr lang="en-US" sz="2000" dirty="0" smtClean="0"/>
              <a:t>offer</a:t>
            </a:r>
          </a:p>
          <a:p>
            <a:pPr algn="just"/>
            <a:r>
              <a:rPr lang="en-US" sz="2000" dirty="0" smtClean="0"/>
              <a:t>definitive </a:t>
            </a:r>
            <a:r>
              <a:rPr lang="en-US" sz="2000" dirty="0"/>
              <a:t>management </a:t>
            </a:r>
            <a:r>
              <a:rPr lang="en-US" sz="2000" dirty="0" smtClean="0"/>
              <a:t> in </a:t>
            </a:r>
            <a:r>
              <a:rPr lang="en-US" sz="2000" dirty="0"/>
              <a:t>selected cases, such as young </a:t>
            </a:r>
            <a:endParaRPr lang="en-US" sz="2000" dirty="0" smtClean="0"/>
          </a:p>
          <a:p>
            <a:pPr algn="just"/>
            <a:r>
              <a:rPr lang="en-US" sz="2000" dirty="0" smtClean="0"/>
              <a:t>patients </a:t>
            </a:r>
            <a:r>
              <a:rPr lang="en-US" sz="2000" dirty="0"/>
              <a:t>with moderate </a:t>
            </a:r>
            <a:r>
              <a:rPr lang="en-US" sz="2000" dirty="0" smtClean="0"/>
              <a:t> secondary </a:t>
            </a:r>
            <a:r>
              <a:rPr lang="en-US" sz="2000" dirty="0"/>
              <a:t>umbilical UE nodules.</a:t>
            </a:r>
          </a:p>
        </p:txBody>
      </p:sp>
    </p:spTree>
    <p:extLst>
      <p:ext uri="{BB962C8B-B14F-4D97-AF65-F5344CB8AC3E}">
        <p14:creationId xmlns:p14="http://schemas.microsoft.com/office/powerpoint/2010/main" val="18674355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2060848"/>
            <a:ext cx="6667500" cy="2219325"/>
          </a:xfrm>
          <a:prstGeom prst="rect">
            <a:avLst/>
          </a:prstGeom>
        </p:spPr>
      </p:pic>
    </p:spTree>
    <p:extLst>
      <p:ext uri="{BB962C8B-B14F-4D97-AF65-F5344CB8AC3E}">
        <p14:creationId xmlns:p14="http://schemas.microsoft.com/office/powerpoint/2010/main" val="473413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690</TotalTime>
  <Words>702</Words>
  <Application>Microsoft Office PowerPoint</Application>
  <PresentationFormat>On-screen Show (4:3)</PresentationFormat>
  <Paragraphs>57</Paragraphs>
  <Slides>13</Slides>
  <Notes>3</Notes>
  <HiddenSlides>0</HiddenSlides>
  <MMClips>0</MMClips>
  <ScaleCrop>false</ScaleCrop>
  <HeadingPairs>
    <vt:vector size="4" baseType="variant">
      <vt:variant>
        <vt:lpstr>Theme</vt:lpstr>
      </vt:variant>
      <vt:variant>
        <vt:i4>2</vt:i4>
      </vt:variant>
      <vt:variant>
        <vt:lpstr>Slide Titles</vt:lpstr>
      </vt:variant>
      <vt:variant>
        <vt:i4>13</vt:i4>
      </vt:variant>
    </vt:vector>
  </HeadingPairs>
  <TitlesOfParts>
    <vt:vector size="15" baseType="lpstr">
      <vt:lpstr>Office Theme</vt:lpstr>
      <vt:lpstr>Custom Design</vt:lpstr>
      <vt:lpstr>PowerPoint Presentation</vt:lpstr>
      <vt:lpstr>PowerPoint Presentation</vt:lpstr>
      <vt:lpstr>PowerPoint Presentation</vt:lpstr>
      <vt:lpstr> Objective:</vt:lpstr>
      <vt:lpstr>INTRODUCTION</vt:lpstr>
      <vt:lpstr>PowerPoint Presentation</vt:lpstr>
      <vt:lpstr>Patient and Method</vt:lpstr>
      <vt:lpstr>Result</vt:lpstr>
      <vt:lpstr>PowerPoint Presentation</vt:lpstr>
      <vt:lpstr>PowerPoint Presentation</vt:lpstr>
      <vt:lpstr>PowerPoint Presentation</vt:lpstr>
      <vt:lpstr>CONCLUSION</vt:lpstr>
      <vt:lpstr>PowerPoint Presentation</vt:lpstr>
    </vt:vector>
  </TitlesOfParts>
  <Company>Microsoft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Registered User</dc:creator>
  <cp:lastModifiedBy>admin</cp:lastModifiedBy>
  <cp:revision>49</cp:revision>
  <dcterms:created xsi:type="dcterms:W3CDTF">2014-04-01T16:35:38Z</dcterms:created>
  <dcterms:modified xsi:type="dcterms:W3CDTF">2017-05-02T20:31:18Z</dcterms:modified>
</cp:coreProperties>
</file>