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317" r:id="rId3"/>
    <p:sldId id="318" r:id="rId4"/>
    <p:sldId id="319" r:id="rId5"/>
    <p:sldId id="289" r:id="rId6"/>
    <p:sldId id="257" r:id="rId7"/>
    <p:sldId id="258" r:id="rId8"/>
    <p:sldId id="302" r:id="rId9"/>
    <p:sldId id="304" r:id="rId10"/>
    <p:sldId id="259" r:id="rId11"/>
    <p:sldId id="305" r:id="rId12"/>
    <p:sldId id="306" r:id="rId13"/>
    <p:sldId id="307" r:id="rId14"/>
    <p:sldId id="308" r:id="rId15"/>
    <p:sldId id="309" r:id="rId16"/>
    <p:sldId id="265" r:id="rId17"/>
    <p:sldId id="276" r:id="rId18"/>
    <p:sldId id="266" r:id="rId19"/>
    <p:sldId id="269" r:id="rId20"/>
    <p:sldId id="268" r:id="rId21"/>
    <p:sldId id="291" r:id="rId22"/>
    <p:sldId id="292" r:id="rId23"/>
    <p:sldId id="293" r:id="rId24"/>
    <p:sldId id="310" r:id="rId25"/>
    <p:sldId id="312" r:id="rId26"/>
    <p:sldId id="311" r:id="rId27"/>
    <p:sldId id="313" r:id="rId28"/>
    <p:sldId id="314" r:id="rId29"/>
    <p:sldId id="315" r:id="rId30"/>
    <p:sldId id="316" r:id="rId31"/>
    <p:sldId id="300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4669B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8780" autoAdjust="0"/>
    <p:restoredTop sz="94643" autoAdjust="0"/>
  </p:normalViewPr>
  <p:slideViewPr>
    <p:cSldViewPr>
      <p:cViewPr>
        <p:scale>
          <a:sx n="100" d="100"/>
          <a:sy n="100" d="100"/>
        </p:scale>
        <p:origin x="-384" y="82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AD7A1-D429-4354-81AF-13E9F7B1B411}" type="datetimeFigureOut">
              <a:rPr lang="ru-RU" smtClean="0"/>
              <a:pPr/>
              <a:t>10.09.2016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527D6-F1AD-4FB8-A6A0-83A11AF45B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AD7A1-D429-4354-81AF-13E9F7B1B411}" type="datetimeFigureOut">
              <a:rPr lang="ru-RU" smtClean="0"/>
              <a:pPr/>
              <a:t>10.09.2016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527D6-F1AD-4FB8-A6A0-83A11AF45B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AD7A1-D429-4354-81AF-13E9F7B1B411}" type="datetimeFigureOut">
              <a:rPr lang="ru-RU" smtClean="0"/>
              <a:pPr/>
              <a:t>10.09.2016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527D6-F1AD-4FB8-A6A0-83A11AF45B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AD7A1-D429-4354-81AF-13E9F7B1B411}" type="datetimeFigureOut">
              <a:rPr lang="ru-RU" smtClean="0"/>
              <a:pPr/>
              <a:t>10.09.2016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527D6-F1AD-4FB8-A6A0-83A11AF45B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AD7A1-D429-4354-81AF-13E9F7B1B411}" type="datetimeFigureOut">
              <a:rPr lang="ru-RU" smtClean="0"/>
              <a:pPr/>
              <a:t>10.09.2016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527D6-F1AD-4FB8-A6A0-83A11AF45B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AD7A1-D429-4354-81AF-13E9F7B1B411}" type="datetimeFigureOut">
              <a:rPr lang="ru-RU" smtClean="0"/>
              <a:pPr/>
              <a:t>10.09.2016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527D6-F1AD-4FB8-A6A0-83A11AF45B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AD7A1-D429-4354-81AF-13E9F7B1B411}" type="datetimeFigureOut">
              <a:rPr lang="ru-RU" smtClean="0"/>
              <a:pPr/>
              <a:t>10.09.2016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527D6-F1AD-4FB8-A6A0-83A11AF45B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AD7A1-D429-4354-81AF-13E9F7B1B411}" type="datetimeFigureOut">
              <a:rPr lang="ru-RU" smtClean="0"/>
              <a:pPr/>
              <a:t>10.09.2016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527D6-F1AD-4FB8-A6A0-83A11AF45B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AD7A1-D429-4354-81AF-13E9F7B1B411}" type="datetimeFigureOut">
              <a:rPr lang="ru-RU" smtClean="0"/>
              <a:pPr/>
              <a:t>10.09.2016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6D527D6-F1AD-4FB8-A6A0-83A11AF45BE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AD7A1-D429-4354-81AF-13E9F7B1B411}" type="datetimeFigureOut">
              <a:rPr lang="ru-RU" smtClean="0"/>
              <a:pPr/>
              <a:t>10.09.2016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527D6-F1AD-4FB8-A6A0-83A11AF45B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AD7A1-D429-4354-81AF-13E9F7B1B411}" type="datetimeFigureOut">
              <a:rPr lang="ru-RU" smtClean="0"/>
              <a:pPr/>
              <a:t>10.09.2016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527D6-F1AD-4FB8-A6A0-83A11AF45B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E6AD7A1-D429-4354-81AF-13E9F7B1B411}" type="datetimeFigureOut">
              <a:rPr lang="ru-RU" smtClean="0"/>
              <a:pPr/>
              <a:t>10.09.2016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6D527D6-F1AD-4FB8-A6A0-83A11AF45BE3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4653136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THE TREATMENT OF </a:t>
            </a:r>
            <a:r>
              <a:rPr lang="en-US" sz="4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LOWER</a:t>
            </a:r>
            <a:r>
              <a:rPr lang="ru-RU" sz="4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JAW </a:t>
            </a:r>
            <a:r>
              <a:rPr lang="en-US" sz="40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TOTAL OR PARTIAL DEFECTS USING VASCULARIZED FIBULAR GRAFT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9552" y="4149080"/>
            <a:ext cx="8208912" cy="2520280"/>
          </a:xfr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en-US" b="1" u="sng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Khachatryan</a:t>
            </a:r>
            <a:r>
              <a:rPr lang="en-US" b="1" u="sng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L.G., MD</a:t>
            </a:r>
            <a:r>
              <a:rPr lang="en-US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dirty="0" err="1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Khachatryan</a:t>
            </a:r>
            <a:r>
              <a:rPr lang="en-US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G.E., MD</a:t>
            </a:r>
            <a:r>
              <a:rPr lang="en-US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Hakobyan G.V. MD, PHD</a:t>
            </a:r>
            <a:endParaRPr lang="en-US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Medical 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center 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Modern </a:t>
            </a:r>
            <a:r>
              <a:rPr lang="en-US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Implant Medicine, </a:t>
            </a:r>
            <a:r>
              <a:rPr lang="en-US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Yerevan,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rmenia</a:t>
            </a:r>
          </a:p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Yerevan 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0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tate</a:t>
            </a:r>
            <a:r>
              <a:rPr lang="en-US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0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edical</a:t>
            </a:r>
            <a:r>
              <a:rPr lang="en-US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sz="20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niversity</a:t>
            </a:r>
            <a:r>
              <a:rPr lang="en-US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after M. </a:t>
            </a:r>
            <a:r>
              <a:rPr lang="en-US" sz="20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Heratsi</a:t>
            </a:r>
            <a:r>
              <a:rPr lang="en-US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Department </a:t>
            </a:r>
            <a:r>
              <a:rPr lang="en-US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oral </a:t>
            </a:r>
            <a:r>
              <a:rPr lang="en-US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surgery and </a:t>
            </a:r>
            <a:r>
              <a:rPr lang="en-US" sz="20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maxillo</a:t>
            </a:r>
            <a:r>
              <a:rPr lang="en-US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-facial surgery </a:t>
            </a:r>
            <a:endParaRPr lang="ru-RU" sz="2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142984"/>
            <a:ext cx="8229600" cy="4389120"/>
          </a:xfrm>
        </p:spPr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treatment of jaw bone defects is one of the most actual problems in reconstructive maxillofacial surgery. The management involves surgical reconstruction, prosthetic reconstruction or a combination of both.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free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vascularized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fibula flap is considered as the treatment of choice in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mandibular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reconstruction for extensive bone defects resulting from trauma, infection or tumor resections.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357298"/>
            <a:ext cx="8229600" cy="438912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 present study aimed at investigating the 3-year clinical treatments outcomes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 21patients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males and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9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females, the age was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8–63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),who underwent  surgical reconstruction of the lower jaw with the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microvascular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fibular graft and further dental implantation. After 6 months reconstruction of  lower jaw defects 134 implants were inserted within fibula flaps. The patient was rehabilitated with a full arch, screw-retained prosthetic restoration after implants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osseointegration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At 3 years follow up, excellent integration of grafted tissue, steady levels of bone around the implants and healthy </a:t>
            </a:r>
            <a:r>
              <a:rPr lang="en-US" dirty="0" err="1" smtClean="0"/>
              <a:t>peri</a:t>
            </a:r>
            <a:r>
              <a:rPr lang="en-US" dirty="0" smtClean="0"/>
              <a:t>-implant tissues were reported. The reconstruction of </a:t>
            </a:r>
            <a:r>
              <a:rPr lang="en-US" dirty="0" err="1" smtClean="0"/>
              <a:t>mandibular</a:t>
            </a:r>
            <a:r>
              <a:rPr lang="en-US" dirty="0" smtClean="0"/>
              <a:t> defects following ablation for tumors with fibula-free flaps has been demonstrated to be a reliable technique with good long-term results. Implants placed in the reconstructed areas were demonstrated to integrate normally,  implant survival rate of 96,2%, with a mean observation period of 36 months.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Case #1</a:t>
            </a:r>
            <a:endParaRPr lang="ru-RU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Patient V.H., 29 y/o	</a:t>
            </a:r>
            <a:endParaRPr lang="ru-R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Complains: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 lose of lower teeth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Pain and swelling around lower jaw</a:t>
            </a:r>
            <a:endParaRPr lang="ru-R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10146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Clinical appearance before the surgery</a:t>
            </a:r>
            <a:endParaRPr lang="ru-RU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Content Placeholder 6" descr="DSC07536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863588" y="1628800"/>
            <a:ext cx="3096344" cy="2322258"/>
          </a:xfrm>
        </p:spPr>
      </p:pic>
      <p:pic>
        <p:nvPicPr>
          <p:cNvPr id="8" name="Content Placeholder 7" descr="DSC07539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716016" y="1628800"/>
            <a:ext cx="3120347" cy="2340260"/>
          </a:xfrm>
          <a:solidFill>
            <a:schemeClr val="tx1"/>
          </a:solidFill>
          <a:ln>
            <a:solidFill>
              <a:schemeClr val="tx1"/>
            </a:solidFill>
          </a:ln>
        </p:spPr>
      </p:pic>
      <p:pic>
        <p:nvPicPr>
          <p:cNvPr id="9" name="Content Placeholder 4" descr="DSC0754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7584" y="4221088"/>
            <a:ext cx="3168353" cy="2376264"/>
          </a:xfrm>
          <a:prstGeom prst="rect">
            <a:avLst/>
          </a:prstGeom>
        </p:spPr>
      </p:pic>
      <p:pic>
        <p:nvPicPr>
          <p:cNvPr id="10" name="Content Placeholder 5" descr="DSC0754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88024" y="4221088"/>
            <a:ext cx="3126499" cy="2344874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691680" y="2204864"/>
            <a:ext cx="1224136" cy="28803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436096" y="1961617"/>
            <a:ext cx="1296144" cy="21602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424936" cy="1296144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Evaluation of the patient before the surgery</a:t>
            </a:r>
            <a:endParaRPr lang="ru-RU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Content Placeholder 4" descr="16.04.2008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 t="11887" b="4907"/>
          <a:stretch>
            <a:fillRect/>
          </a:stretch>
        </p:blipFill>
        <p:spPr>
          <a:xfrm>
            <a:off x="431540" y="1654035"/>
            <a:ext cx="3672408" cy="2254987"/>
          </a:xfrm>
        </p:spPr>
      </p:pic>
      <p:pic>
        <p:nvPicPr>
          <p:cNvPr id="6" name="Content Placeholder 5" descr="07.12.2011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 l="7132" t="14264" r="5501" b="19171"/>
          <a:stretch>
            <a:fillRect/>
          </a:stretch>
        </p:blipFill>
        <p:spPr>
          <a:xfrm>
            <a:off x="4932040" y="1683192"/>
            <a:ext cx="3744416" cy="2249864"/>
          </a:xfrm>
        </p:spPr>
      </p:pic>
      <p:pic>
        <p:nvPicPr>
          <p:cNvPr id="7" name="Picture 6" descr="11.01.2012.jpg"/>
          <p:cNvPicPr>
            <a:picLocks noChangeAspect="1"/>
          </p:cNvPicPr>
          <p:nvPr/>
        </p:nvPicPr>
        <p:blipFill>
          <a:blip r:embed="rId4" cstate="print"/>
          <a:srcRect t="13072" b="13725"/>
          <a:stretch>
            <a:fillRect/>
          </a:stretch>
        </p:blipFill>
        <p:spPr>
          <a:xfrm>
            <a:off x="2267744" y="4365104"/>
            <a:ext cx="4110906" cy="232543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516216" y="5767208"/>
            <a:ext cx="25202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D CT scan </a:t>
            </a:r>
            <a:endParaRPr lang="ru-R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Sirona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GALILEOS</a:t>
            </a:r>
            <a:endParaRPr lang="ru-R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in 2012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3369" y="3933056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X-ray of the patient in 2008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148064" y="3977029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X-ray of the patient in 2011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424936" cy="1512168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Evaluation of the patient before the surgery</a:t>
            </a:r>
            <a:endParaRPr lang="ru-RU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7544" y="2564904"/>
            <a:ext cx="79208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Biopsy on December, 2011</a:t>
            </a:r>
          </a:p>
          <a:p>
            <a:endParaRPr lang="en-US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 results of biopsy showed </a:t>
            </a:r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eosinophylic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granuloma of the lower jaw 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0727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OMFS\Desktop\zuby_nogi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9715" y="2447854"/>
            <a:ext cx="2866142" cy="4197604"/>
          </a:xfrm>
          <a:prstGeom prst="rect">
            <a:avLst/>
          </a:prstGeom>
          <a:noFill/>
        </p:spPr>
      </p:pic>
      <p:pic>
        <p:nvPicPr>
          <p:cNvPr id="2050" name="Picture 2" descr="C:\Users\OMFS\Desktop\1-s2.0-S0278239110016678-gr6 (1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5775190" y="3933056"/>
            <a:ext cx="3110871" cy="2505215"/>
          </a:xfrm>
          <a:prstGeom prst="rect">
            <a:avLst/>
          </a:prstGeom>
          <a:noFill/>
        </p:spPr>
      </p:pic>
      <p:pic>
        <p:nvPicPr>
          <p:cNvPr id="2051" name="Picture 3" descr="C:\Users\OMFS\Desktop\fibula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5896" y="2408494"/>
            <a:ext cx="1987170" cy="2112705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467544" y="332656"/>
            <a:ext cx="7848872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Treatment plan</a:t>
            </a:r>
            <a:endParaRPr lang="en-US" sz="40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AutoNum type="arabicPeriod"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Resection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of the lower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jaw</a:t>
            </a:r>
          </a:p>
          <a:p>
            <a:pPr marL="342900" indent="-342900">
              <a:buAutoNum type="arabicPeriod"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Vascularized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fibular graft to replace the bone defect of the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lower jaw</a:t>
            </a:r>
          </a:p>
          <a:p>
            <a:pPr marL="342900" indent="-342900">
              <a:buAutoNum type="arabicPeriod"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Shaping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of the graft and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its fixation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with the plate and screws</a:t>
            </a:r>
            <a:r>
              <a:rPr lang="ru-RU" sz="4000" dirty="0"/>
              <a:t/>
            </a:r>
            <a:br>
              <a:rPr lang="ru-RU" sz="4000" dirty="0"/>
            </a:b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81341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872208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Treatment</a:t>
            </a:r>
            <a:b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Surgery on January, 2012 : </a:t>
            </a:r>
            <a:b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Stage I - resection of the lower jaw</a:t>
            </a:r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dirty="0"/>
          </a:p>
        </p:txBody>
      </p:sp>
      <p:pic>
        <p:nvPicPr>
          <p:cNvPr id="1026" name="Picture 2" descr="C:\Users\Office Levon\Desktop\Презентация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348880"/>
            <a:ext cx="4176464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Office Levon\Desktop\Vibula\Vardanyan Haik (FIBULA)\Virahatutyun\DSC07549.JPG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344" t="47713" r="21301" b="13065"/>
          <a:stretch/>
        </p:blipFill>
        <p:spPr bwMode="auto">
          <a:xfrm>
            <a:off x="251520" y="2348880"/>
            <a:ext cx="4198285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872208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Treatment</a:t>
            </a:r>
            <a:b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Surgery on January, 2012 : </a:t>
            </a:r>
            <a:b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Stage I - </a:t>
            </a: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resection of the lower jaw</a:t>
            </a:r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dirty="0"/>
          </a:p>
        </p:txBody>
      </p:sp>
      <p:pic>
        <p:nvPicPr>
          <p:cNvPr id="9" name="Content Placeholder 9" descr="DSC07568.JPG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print"/>
          <a:srcRect l="34878" t="13601" r="3287" b="7460"/>
          <a:stretch/>
        </p:blipFill>
        <p:spPr>
          <a:xfrm>
            <a:off x="323528" y="1582991"/>
            <a:ext cx="2920258" cy="2566089"/>
          </a:xfrm>
          <a:prstGeom prst="rect">
            <a:avLst/>
          </a:prstGeom>
        </p:spPr>
      </p:pic>
      <p:pic>
        <p:nvPicPr>
          <p:cNvPr id="10" name="Picture 2" descr="D:\Vardan\Vardanyan Haik (FIBULA)\Virahatutyun\DSC0756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832" y="2854872"/>
            <a:ext cx="2952328" cy="2596161"/>
          </a:xfrm>
          <a:prstGeom prst="rect">
            <a:avLst/>
          </a:prstGeom>
          <a:noFill/>
        </p:spPr>
      </p:pic>
      <p:pic>
        <p:nvPicPr>
          <p:cNvPr id="11" name="Content Placeholder 10" descr="DSC07570.JPG"/>
          <p:cNvPicPr>
            <a:picLocks noChangeAspect="1"/>
          </p:cNvPicPr>
          <p:nvPr/>
        </p:nvPicPr>
        <p:blipFill rotWithShape="1">
          <a:blip r:embed="rId4" cstate="print"/>
          <a:srcRect l="1" t="23494" r="22320" b="7854"/>
          <a:stretch/>
        </p:blipFill>
        <p:spPr>
          <a:xfrm>
            <a:off x="5877247" y="4005063"/>
            <a:ext cx="2952328" cy="261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36106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872208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Treatment</a:t>
            </a:r>
            <a:b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Surgery on January, 2012 : </a:t>
            </a:r>
            <a:b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Stage II - harvesting </a:t>
            </a: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of the fibular graft</a:t>
            </a:r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dirty="0"/>
          </a:p>
        </p:txBody>
      </p:sp>
      <p:pic>
        <p:nvPicPr>
          <p:cNvPr id="7" name="Content Placeholder 4" descr="DSC07546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827584" y="1700808"/>
            <a:ext cx="3168352" cy="2376264"/>
          </a:xfrm>
        </p:spPr>
      </p:pic>
      <p:pic>
        <p:nvPicPr>
          <p:cNvPr id="8" name="Picture 3" descr="D:\Vardan\Vardanyan Haik (FIBULA)\Virahatutyun\DSC0755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5076056" y="1772816"/>
            <a:ext cx="3168352" cy="2376264"/>
          </a:xfrm>
          <a:prstGeom prst="rect">
            <a:avLst/>
          </a:prstGeom>
          <a:noFill/>
        </p:spPr>
      </p:pic>
      <p:pic>
        <p:nvPicPr>
          <p:cNvPr id="12" name="Content Placeholder 5" descr="DSC0758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7584" y="4277435"/>
            <a:ext cx="3168352" cy="2376264"/>
          </a:xfrm>
          <a:prstGeom prst="rect">
            <a:avLst/>
          </a:prstGeom>
        </p:spPr>
      </p:pic>
      <p:pic>
        <p:nvPicPr>
          <p:cNvPr id="13" name="Content Placeholder 4" descr="DSC0759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76056" y="4277435"/>
            <a:ext cx="3168352" cy="237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11694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872208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Treatment</a:t>
            </a:r>
            <a:b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Surgery on January, 2012 : </a:t>
            </a:r>
            <a:b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Stage III - shaping </a:t>
            </a: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of the fibular graft and its fixation with the plate</a:t>
            </a:r>
            <a:b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3600" dirty="0"/>
          </a:p>
        </p:txBody>
      </p:sp>
      <p:pic>
        <p:nvPicPr>
          <p:cNvPr id="9" name="Content Placeholder 5" descr="DSC0759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9592" y="1793406"/>
            <a:ext cx="3140898" cy="2355674"/>
          </a:xfrm>
          <a:prstGeom prst="rect">
            <a:avLst/>
          </a:prstGeom>
        </p:spPr>
      </p:pic>
      <p:pic>
        <p:nvPicPr>
          <p:cNvPr id="10" name="Content Placeholder 8" descr="DSC07599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rcRect l="4136" r="7241" b="17285"/>
          <a:stretch>
            <a:fillRect/>
          </a:stretch>
        </p:blipFill>
        <p:spPr>
          <a:xfrm>
            <a:off x="865337" y="4365104"/>
            <a:ext cx="3140898" cy="2355674"/>
          </a:xfrm>
        </p:spPr>
      </p:pic>
      <p:pic>
        <p:nvPicPr>
          <p:cNvPr id="11" name="Picture 10" descr="DSC0760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32040" y="1793406"/>
            <a:ext cx="3140898" cy="2355674"/>
          </a:xfrm>
          <a:prstGeom prst="rect">
            <a:avLst/>
          </a:prstGeom>
        </p:spPr>
      </p:pic>
      <p:pic>
        <p:nvPicPr>
          <p:cNvPr id="14" name="Content Placeholder 11" descr="DSC07577.JPG"/>
          <p:cNvPicPr>
            <a:picLocks noGrp="1" noChangeAspect="1"/>
          </p:cNvPicPr>
          <p:nvPr>
            <p:ph sz="half" idx="2"/>
          </p:nvPr>
        </p:nvPicPr>
        <p:blipFill>
          <a:blip r:embed="rId5" cstate="print"/>
          <a:stretch>
            <a:fillRect/>
          </a:stretch>
        </p:blipFill>
        <p:spPr>
          <a:xfrm>
            <a:off x="4932040" y="4365104"/>
            <a:ext cx="3140898" cy="2355674"/>
          </a:xfrm>
        </p:spPr>
      </p:pic>
    </p:spTree>
    <p:extLst>
      <p:ext uri="{BB962C8B-B14F-4D97-AF65-F5344CB8AC3E}">
        <p14:creationId xmlns:p14="http://schemas.microsoft.com/office/powerpoint/2010/main" xmlns="" val="1825060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872208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Treatment</a:t>
            </a:r>
            <a:b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Surgery on January, 2012 : </a:t>
            </a:r>
            <a:b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Stage III </a:t>
            </a: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fixation </a:t>
            </a: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of the graft on lower jaw</a:t>
            </a:r>
            <a:r>
              <a:rPr lang="ru-RU" sz="1800" dirty="0"/>
              <a:t> </a:t>
            </a:r>
            <a: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3600" dirty="0"/>
          </a:p>
        </p:txBody>
      </p:sp>
      <p:pic>
        <p:nvPicPr>
          <p:cNvPr id="12" name="Picture 2" descr="D:\Vardan\Vardanyan Haik (FIBULA)\Virahatutyun\DSC076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9365" y="1916832"/>
            <a:ext cx="4032448" cy="2970330"/>
          </a:xfrm>
          <a:prstGeom prst="rect">
            <a:avLst/>
          </a:prstGeom>
          <a:noFill/>
        </p:spPr>
      </p:pic>
      <p:pic>
        <p:nvPicPr>
          <p:cNvPr id="13" name="Content Placeholder 4" descr="DSC07610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4644008" y="3389024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xmlns="" val="714902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2304256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Treatment</a:t>
            </a:r>
            <a:b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Surgery on January, 2012 :                                                                                the final view of the graft after imposition of  the vascular anastomoses</a:t>
            </a:r>
            <a:b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3600" dirty="0"/>
          </a:p>
        </p:txBody>
      </p:sp>
      <p:pic>
        <p:nvPicPr>
          <p:cNvPr id="7" name="Content Placeholder 5" descr="DSC07607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 l="13748" t="6895"/>
          <a:stretch>
            <a:fillRect/>
          </a:stretch>
        </p:blipFill>
        <p:spPr>
          <a:xfrm>
            <a:off x="2051720" y="2060848"/>
            <a:ext cx="4608512" cy="3731011"/>
          </a:xfrm>
        </p:spPr>
      </p:pic>
    </p:spTree>
    <p:extLst>
      <p:ext uri="{BB962C8B-B14F-4D97-AF65-F5344CB8AC3E}">
        <p14:creationId xmlns:p14="http://schemas.microsoft.com/office/powerpoint/2010/main" xmlns="" val="1596414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 follow-up x-rays:</a:t>
            </a:r>
            <a:endParaRPr lang="ru-RU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2" name="Picture 2" descr="pr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672889" y="3253626"/>
            <a:ext cx="4147583" cy="2952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1619672" y="3861048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After 1 month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2" descr="D:\Vardan\Vardanyan Haik (FIBULA)\X-ray\09.07.2012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51520" y="1180407"/>
            <a:ext cx="4147583" cy="2704947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372200" y="6237312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After 5 months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8494369" cy="1440160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Insertion of </a:t>
            </a:r>
            <a:r>
              <a:rPr lang="en-US" sz="4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Ankylos</a:t>
            </a:r>
            <a: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C/X dental implants 6 months after the surgery</a:t>
            </a:r>
            <a:endParaRPr lang="ru-RU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0" name="Picture 2" descr="D:\Vardan\Vardanyan Haik (FIBULA)\X-ray\10.07.201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331640" y="2204864"/>
            <a:ext cx="6048672" cy="45365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IMG_4209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1656094"/>
            <a:ext cx="3323980" cy="2492985"/>
          </a:xfrm>
        </p:spPr>
      </p:pic>
      <p:pic>
        <p:nvPicPr>
          <p:cNvPr id="8" name="Content Placeholder 7" descr="IMG_4142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499992" y="1656095"/>
            <a:ext cx="3323980" cy="2492985"/>
          </a:xfrm>
        </p:spPr>
      </p:pic>
      <p:pic>
        <p:nvPicPr>
          <p:cNvPr id="6" name="Content Placeholder 4" descr="IMG_4211.JPG"/>
          <p:cNvPicPr>
            <a:picLocks noChangeAspect="1"/>
          </p:cNvPicPr>
          <p:nvPr/>
        </p:nvPicPr>
        <p:blipFill rotWithShape="1">
          <a:blip r:embed="rId4" cstate="print"/>
          <a:srcRect l="14142" t="18290" r="1083" b="13602"/>
          <a:stretch/>
        </p:blipFill>
        <p:spPr>
          <a:xfrm>
            <a:off x="467544" y="4293096"/>
            <a:ext cx="3346074" cy="2236862"/>
          </a:xfrm>
          <a:prstGeom prst="rect">
            <a:avLst/>
          </a:prstGeom>
        </p:spPr>
      </p:pic>
      <p:pic>
        <p:nvPicPr>
          <p:cNvPr id="7" name="Content Placeholder 11" descr="IMG_421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355976" y="4293096"/>
            <a:ext cx="3456384" cy="2236862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95536" y="332656"/>
            <a:ext cx="784887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Stages of orthopedic reconstruction of  </a:t>
            </a:r>
            <a:r>
              <a:rPr lang="en-US" sz="40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dentition</a:t>
            </a:r>
            <a:endParaRPr lang="en-US" sz="4000" dirty="0">
              <a:solidFill>
                <a:schemeClr val="tx2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1772816"/>
            <a:ext cx="1512168" cy="21602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5220072" y="1664804"/>
            <a:ext cx="1656184" cy="10801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640960" cy="1586440"/>
          </a:xfrm>
        </p:spPr>
        <p:txBody>
          <a:bodyPr>
            <a:normAutofit fontScale="90000"/>
          </a:bodyPr>
          <a:lstStyle/>
          <a:p>
            <a:r>
              <a:rPr lang="en-US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CT scan 8 months after the surgery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3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t="6742" r="6234" b="9587"/>
          <a:stretch/>
        </p:blipFill>
        <p:spPr bwMode="auto">
          <a:xfrm>
            <a:off x="395536" y="1554480"/>
            <a:ext cx="4032448" cy="259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 cstate="print"/>
          <a:srcRect t="8535" r="6809" b="10947"/>
          <a:stretch/>
        </p:blipFill>
        <p:spPr bwMode="auto">
          <a:xfrm>
            <a:off x="4499992" y="4149080"/>
            <a:ext cx="4464496" cy="2558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Final result</a:t>
            </a:r>
            <a:endParaRPr lang="ru-RU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Content Placeholder 6" descr="IMG_4217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716016" y="3501008"/>
            <a:ext cx="4032448" cy="3024336"/>
          </a:xfrm>
        </p:spPr>
      </p:pic>
      <p:pic>
        <p:nvPicPr>
          <p:cNvPr id="10" name="Content Placeholder 9" descr="IMG_4218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323528" y="1556792"/>
            <a:ext cx="4038600" cy="3027169"/>
          </a:xfrm>
        </p:spPr>
      </p:pic>
      <p:sp>
        <p:nvSpPr>
          <p:cNvPr id="3" name="Прямоугольник 2"/>
          <p:cNvSpPr/>
          <p:nvPr/>
        </p:nvSpPr>
        <p:spPr>
          <a:xfrm>
            <a:off x="1403648" y="2132856"/>
            <a:ext cx="1512168" cy="21602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18864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Case #2</a:t>
            </a:r>
            <a:endParaRPr lang="ru-RU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39552" y="1772816"/>
            <a:ext cx="7704856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Patient 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E.A., 30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y/o	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History of illness:</a:t>
            </a:r>
            <a:r>
              <a:rPr 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was operated for </a:t>
            </a:r>
            <a:r>
              <a:rPr lang="en-US" sz="2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osteogenic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sarcoma of the lower jaw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the bone defect was replaced twice with free bone grafts from iliac crest 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failure of the fixation and substitution of the bone defect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Clinical appearance and x-rays of the patient</a:t>
            </a:r>
            <a:endParaRPr lang="ru-RU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Content Placeholder 6" descr="P1011618.JPG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bright="-18000" contrast="34000"/>
                    </a14:imgEffect>
                  </a14:imgLayer>
                </a14:imgProps>
              </a:ext>
            </a:extLst>
          </a:blip>
          <a:srcRect t="10508" r="2563" b="12161"/>
          <a:stretch/>
        </p:blipFill>
        <p:spPr>
          <a:xfrm>
            <a:off x="4644008" y="4293096"/>
            <a:ext cx="4032448" cy="2332653"/>
          </a:xfrm>
        </p:spPr>
      </p:pic>
      <p:pic>
        <p:nvPicPr>
          <p:cNvPr id="13" name="Content Placeholder 12" descr="P1011646.JPG"/>
          <p:cNvPicPr>
            <a:picLocks noGrp="1" noChangeAspect="1"/>
          </p:cNvPicPr>
          <p:nvPr>
            <p:ph sz="half" idx="2"/>
          </p:nvPr>
        </p:nvPicPr>
        <p:blipFill rotWithShape="1">
          <a:blip r:embed="rId4" cstate="print"/>
          <a:srcRect l="8405" t="21607" r="11080" b="19728"/>
          <a:stretch/>
        </p:blipFill>
        <p:spPr>
          <a:xfrm>
            <a:off x="395536" y="4293096"/>
            <a:ext cx="3672408" cy="2304256"/>
          </a:xfrm>
        </p:spPr>
      </p:pic>
      <p:pic>
        <p:nvPicPr>
          <p:cNvPr id="5" name="Content Placeholder 4" descr="P10116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75856" y="1700808"/>
            <a:ext cx="3024336" cy="2313016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3" name="Прямоугольник 2"/>
          <p:cNvSpPr/>
          <p:nvPr/>
        </p:nvSpPr>
        <p:spPr>
          <a:xfrm>
            <a:off x="4355976" y="2239169"/>
            <a:ext cx="864096" cy="14401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92088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Intraoperative view</a:t>
            </a:r>
            <a:endParaRPr lang="ru-RU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Content Placeholder 4" descr="P1011621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1556792"/>
            <a:ext cx="4038600" cy="3028950"/>
          </a:xfrm>
        </p:spPr>
      </p:pic>
      <p:pic>
        <p:nvPicPr>
          <p:cNvPr id="6" name="Content Placeholder 5" descr="P1011622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788024" y="1556792"/>
            <a:ext cx="4038600" cy="3028950"/>
          </a:xfrm>
        </p:spPr>
      </p:pic>
      <p:sp>
        <p:nvSpPr>
          <p:cNvPr id="3" name="TextBox 2"/>
          <p:cNvSpPr txBox="1"/>
          <p:nvPr/>
        </p:nvSpPr>
        <p:spPr>
          <a:xfrm>
            <a:off x="1547664" y="5085184"/>
            <a:ext cx="66967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After preparing the recipient site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92088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Intraoperative view</a:t>
            </a:r>
            <a:endParaRPr lang="ru-RU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47664" y="5085184"/>
            <a:ext cx="66967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Harvested vascularized fibular graft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Content Placeholder 5" descr="P1011625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1556792"/>
            <a:ext cx="4038600" cy="3028950"/>
          </a:xfrm>
        </p:spPr>
      </p:pic>
      <p:pic>
        <p:nvPicPr>
          <p:cNvPr id="9" name="Content Placeholder 7" descr="P1011628.JPG"/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/>
          <a:srcRect l="24943" t="19919" r="28702" b="23040"/>
          <a:stretch/>
        </p:blipFill>
        <p:spPr>
          <a:xfrm>
            <a:off x="4716016" y="1556792"/>
            <a:ext cx="3960440" cy="3057570"/>
          </a:xfrm>
        </p:spPr>
      </p:pic>
    </p:spTree>
    <p:extLst>
      <p:ext uri="{BB962C8B-B14F-4D97-AF65-F5344CB8AC3E}">
        <p14:creationId xmlns:p14="http://schemas.microsoft.com/office/powerpoint/2010/main" xmlns="" val="1402048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936104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Titanium plate for fixation</a:t>
            </a:r>
            <a:endParaRPr lang="ru-RU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Content Placeholder 5" descr="P1011630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1628800"/>
            <a:ext cx="4038600" cy="3028950"/>
          </a:xfrm>
        </p:spPr>
      </p:pic>
      <p:pic>
        <p:nvPicPr>
          <p:cNvPr id="7" name="Content Placeholder 6" descr="P1011631.JPG"/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/>
          <a:srcRect l="11585" t="10404" r="11758" b="36113"/>
          <a:stretch/>
        </p:blipFill>
        <p:spPr>
          <a:xfrm>
            <a:off x="4644008" y="1628800"/>
            <a:ext cx="4032448" cy="3024336"/>
          </a:xfrm>
        </p:spPr>
      </p:pic>
    </p:spTree>
    <p:extLst>
      <p:ext uri="{BB962C8B-B14F-4D97-AF65-F5344CB8AC3E}">
        <p14:creationId xmlns:p14="http://schemas.microsoft.com/office/powerpoint/2010/main" xmlns="" val="3464468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92088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Intraoperative view</a:t>
            </a:r>
            <a:endParaRPr lang="ru-RU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47664" y="5034441"/>
            <a:ext cx="66967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Shaping and adjustment of the graft to the recipient site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Content Placeholder 4" descr="P101163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1412776"/>
            <a:ext cx="4038600" cy="3028950"/>
          </a:xfrm>
        </p:spPr>
      </p:pic>
      <p:pic>
        <p:nvPicPr>
          <p:cNvPr id="11" name="Content Placeholder 7" descr="P1011635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4008" y="1412776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xmlns="" val="1766050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92088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Intraoperative view</a:t>
            </a:r>
            <a:endParaRPr lang="ru-RU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47664" y="5034441"/>
            <a:ext cx="66967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Shaping and adjustment of the graft to the recipient site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Content Placeholder 4" descr="P1011636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1700808"/>
            <a:ext cx="4038600" cy="3028950"/>
          </a:xfrm>
        </p:spPr>
      </p:pic>
      <p:pic>
        <p:nvPicPr>
          <p:cNvPr id="9" name="Content Placeholder 6" descr="P1011638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716016" y="1700808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xmlns="" val="2089357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92088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Intraoperative view</a:t>
            </a:r>
            <a:endParaRPr lang="ru-RU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47664" y="5034441"/>
            <a:ext cx="66967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Fixation of the graft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Content Placeholder 4" descr="P1011639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1556792"/>
            <a:ext cx="4038600" cy="3028950"/>
          </a:xfrm>
        </p:spPr>
      </p:pic>
      <p:pic>
        <p:nvPicPr>
          <p:cNvPr id="11" name="Content Placeholder 5" descr="P1011640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4008" y="1556792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xmlns="" val="3806404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92088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Intraoperative view</a:t>
            </a:r>
            <a:endParaRPr lang="ru-RU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47664" y="5034441"/>
            <a:ext cx="66967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Fixation of the graft and imposition of the vascular anastomosis with a/v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facialis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Content Placeholder 4" descr="P1011641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1412776"/>
            <a:ext cx="4038600" cy="3028950"/>
          </a:xfrm>
        </p:spPr>
      </p:pic>
      <p:pic>
        <p:nvPicPr>
          <p:cNvPr id="9" name="Content Placeholder 5" descr="P1011642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861269" y="1412776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xmlns="" val="2370176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224136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Stages of 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orthopedic restoration of dentition</a:t>
            </a:r>
            <a:endParaRPr lang="ru-RU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C:\Users\KoloyanG\Desktop\Ivanidi Alexandr\Imp 22.05.2013\DSC0125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22632"/>
            <a:ext cx="3287589" cy="2465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KoloyanG\Desktop\Ivanidi Alexandr\Ortopedia 12.06.2013\DSC0135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1294" y="4065442"/>
            <a:ext cx="3305845" cy="2263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KoloyanG\Desktop\Ivanidi Alexandr\Ortopedia 12.06.2013\DSC0134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422632"/>
            <a:ext cx="3287589" cy="2465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KoloyanG\Desktop\Ivanidi Alexandr\Ortopedia 12.06.2013\DSC0135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065442"/>
            <a:ext cx="3305845" cy="2268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90638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44624"/>
            <a:ext cx="8229600" cy="936104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Final result</a:t>
            </a:r>
            <a:endParaRPr lang="ru-RU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1560" y="1131086"/>
            <a:ext cx="3312368" cy="2448272"/>
          </a:xfrm>
        </p:spPr>
      </p:pic>
      <p:pic>
        <p:nvPicPr>
          <p:cNvPr id="2050" name="Picture 2" descr="C:\Users\KoloyanG\Desktop\Ivanidi Alexandr\Ortopedia 12.06.2013\Panorama po imp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" t="14682" r="8499" b="26238"/>
          <a:stretch/>
        </p:blipFill>
        <p:spPr bwMode="auto">
          <a:xfrm>
            <a:off x="4572000" y="4005063"/>
            <a:ext cx="4176464" cy="2471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KoloyanG\Desktop\Ivanidi Alexandr\DSC0835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095053"/>
            <a:ext cx="3312368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KoloyanG\Desktop\Ivanidi Alexandr\DSC0835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3964157"/>
            <a:ext cx="3312368" cy="2484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619672" y="2060848"/>
            <a:ext cx="1296144" cy="21602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5724128" y="1628800"/>
            <a:ext cx="1008112" cy="144016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814203" y="4869160"/>
            <a:ext cx="648072" cy="21602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3130</TotalTime>
  <Words>472</Words>
  <Application>Microsoft Office PowerPoint</Application>
  <PresentationFormat>On-screen Show (4:3)</PresentationFormat>
  <Paragraphs>63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Flow</vt:lpstr>
      <vt:lpstr>THE TREATMENT OF LOWER JAW TOTAL OR PARTIAL DEFECTS USING VASCULARIZED FIBULAR GRAFT  </vt:lpstr>
      <vt:lpstr>Slide 2</vt:lpstr>
      <vt:lpstr>Slide 3</vt:lpstr>
      <vt:lpstr>Slide 4</vt:lpstr>
      <vt:lpstr>Case #1</vt:lpstr>
      <vt:lpstr>Clinical appearance before the surgery</vt:lpstr>
      <vt:lpstr>Evaluation of the patient before the surgery</vt:lpstr>
      <vt:lpstr>Evaluation of the patient before the surgery</vt:lpstr>
      <vt:lpstr>Slide 9</vt:lpstr>
      <vt:lpstr>Treatment Surgery on January, 2012 :  Stage I - resection of the lower jaw </vt:lpstr>
      <vt:lpstr>Treatment Surgery on January, 2012 :  Stage I - resection of the lower jaw </vt:lpstr>
      <vt:lpstr>Treatment Surgery on January, 2012 :  Stage II - harvesting of the fibular graft </vt:lpstr>
      <vt:lpstr>Treatment Surgery on January, 2012 :  Stage III - shaping of the fibular graft and its fixation with the plate </vt:lpstr>
      <vt:lpstr>Treatment Surgery on January, 2012 :  Stage III - fixation of the graft on lower jaw  </vt:lpstr>
      <vt:lpstr>  Treatment Surgery on January, 2012 :                                                                                the final view of the graft after imposition of  the vascular anastomoses   </vt:lpstr>
      <vt:lpstr>The follow-up x-rays:</vt:lpstr>
      <vt:lpstr>Insertion of Ankylos C/X dental implants 6 months after the surgery</vt:lpstr>
      <vt:lpstr>Slide 18</vt:lpstr>
      <vt:lpstr>CT scan 8 months after the surgery </vt:lpstr>
      <vt:lpstr>Final result</vt:lpstr>
      <vt:lpstr>Case #2</vt:lpstr>
      <vt:lpstr>Clinical appearance and x-rays of the patient</vt:lpstr>
      <vt:lpstr>Intraoperative view</vt:lpstr>
      <vt:lpstr>Intraoperative view</vt:lpstr>
      <vt:lpstr>Titanium plate for fixation</vt:lpstr>
      <vt:lpstr>Intraoperative view</vt:lpstr>
      <vt:lpstr>Intraoperative view</vt:lpstr>
      <vt:lpstr>Intraoperative view</vt:lpstr>
      <vt:lpstr>Intraoperative view</vt:lpstr>
      <vt:lpstr>Stages of orthopedic restoration of dentition</vt:lpstr>
      <vt:lpstr>Final result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Гистиоцитоз  нижней челюсти</dc:title>
  <dc:creator>OMFS</dc:creator>
  <cp:lastModifiedBy>admin</cp:lastModifiedBy>
  <cp:revision>180</cp:revision>
  <dcterms:created xsi:type="dcterms:W3CDTF">2012-10-18T04:50:01Z</dcterms:created>
  <dcterms:modified xsi:type="dcterms:W3CDTF">2016-09-10T06:50:37Z</dcterms:modified>
</cp:coreProperties>
</file>