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22"/>
  </p:notesMasterIdLst>
  <p:sldIdLst>
    <p:sldId id="259" r:id="rId7"/>
    <p:sldId id="279" r:id="rId8"/>
    <p:sldId id="266" r:id="rId9"/>
    <p:sldId id="262" r:id="rId10"/>
    <p:sldId id="270" r:id="rId11"/>
    <p:sldId id="269" r:id="rId12"/>
    <p:sldId id="261" r:id="rId13"/>
    <p:sldId id="260" r:id="rId14"/>
    <p:sldId id="278" r:id="rId15"/>
    <p:sldId id="280" r:id="rId16"/>
    <p:sldId id="267" r:id="rId17"/>
    <p:sldId id="268" r:id="rId18"/>
    <p:sldId id="277" r:id="rId19"/>
    <p:sldId id="281" r:id="rId20"/>
    <p:sldId id="25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D9"/>
    <a:srgbClr val="00304F"/>
    <a:srgbClr val="F1EAF7"/>
    <a:srgbClr val="F4F1F4"/>
    <a:srgbClr val="E9EEF4"/>
    <a:srgbClr val="DFECF4"/>
    <a:srgbClr val="002B48"/>
    <a:srgbClr val="00A4CC"/>
    <a:srgbClr val="0019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1192" autoAdjust="0"/>
  </p:normalViewPr>
  <p:slideViewPr>
    <p:cSldViewPr snapToGrid="0" snapToObjects="1">
      <p:cViewPr>
        <p:scale>
          <a:sx n="60" d="100"/>
          <a:sy n="60" d="100"/>
        </p:scale>
        <p:origin x="-1800"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2DCE0A-D7C6-FD4E-ABC8-D84076FE235B}" type="datetimeFigureOut">
              <a:rPr lang="en-US" smtClean="0"/>
              <a:t>7/12/2016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79C43-B014-9F45-B0DA-4DDE15B670B2}" type="slidenum">
              <a:rPr lang="en-US" smtClean="0"/>
              <a:t>‹#›</a:t>
            </a:fld>
            <a:endParaRPr lang="en-US"/>
          </a:p>
        </p:txBody>
      </p:sp>
    </p:spTree>
    <p:extLst>
      <p:ext uri="{BB962C8B-B14F-4D97-AF65-F5344CB8AC3E}">
        <p14:creationId xmlns:p14="http://schemas.microsoft.com/office/powerpoint/2010/main" val="19653884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6479C43-B014-9F45-B0DA-4DDE15B670B2}" type="slidenum">
              <a:rPr lang="en-US" smtClean="0"/>
              <a:t>1</a:t>
            </a:fld>
            <a:endParaRPr lang="en-US"/>
          </a:p>
        </p:txBody>
      </p:sp>
    </p:spTree>
    <p:extLst>
      <p:ext uri="{BB962C8B-B14F-4D97-AF65-F5344CB8AC3E}">
        <p14:creationId xmlns:p14="http://schemas.microsoft.com/office/powerpoint/2010/main" val="3384438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3</a:t>
            </a:fld>
            <a:endParaRPr lang="en-US"/>
          </a:p>
        </p:txBody>
      </p:sp>
    </p:spTree>
    <p:extLst>
      <p:ext uri="{BB962C8B-B14F-4D97-AF65-F5344CB8AC3E}">
        <p14:creationId xmlns:p14="http://schemas.microsoft.com/office/powerpoint/2010/main" val="2322771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4</a:t>
            </a:fld>
            <a:endParaRPr lang="en-US"/>
          </a:p>
        </p:txBody>
      </p:sp>
    </p:spTree>
    <p:extLst>
      <p:ext uri="{BB962C8B-B14F-4D97-AF65-F5344CB8AC3E}">
        <p14:creationId xmlns:p14="http://schemas.microsoft.com/office/powerpoint/2010/main" val="2385196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5</a:t>
            </a:fld>
            <a:endParaRPr lang="en-US"/>
          </a:p>
        </p:txBody>
      </p:sp>
    </p:spTree>
    <p:extLst>
      <p:ext uri="{BB962C8B-B14F-4D97-AF65-F5344CB8AC3E}">
        <p14:creationId xmlns:p14="http://schemas.microsoft.com/office/powerpoint/2010/main" val="2385196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6</a:t>
            </a:fld>
            <a:endParaRPr lang="en-US"/>
          </a:p>
        </p:txBody>
      </p:sp>
    </p:spTree>
    <p:extLst>
      <p:ext uri="{BB962C8B-B14F-4D97-AF65-F5344CB8AC3E}">
        <p14:creationId xmlns:p14="http://schemas.microsoft.com/office/powerpoint/2010/main" val="238519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8</a:t>
            </a:fld>
            <a:endParaRPr lang="en-US"/>
          </a:p>
        </p:txBody>
      </p:sp>
    </p:spTree>
    <p:extLst>
      <p:ext uri="{BB962C8B-B14F-4D97-AF65-F5344CB8AC3E}">
        <p14:creationId xmlns:p14="http://schemas.microsoft.com/office/powerpoint/2010/main" val="2224129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9</a:t>
            </a:fld>
            <a:endParaRPr lang="en-US"/>
          </a:p>
        </p:txBody>
      </p:sp>
    </p:spTree>
    <p:extLst>
      <p:ext uri="{BB962C8B-B14F-4D97-AF65-F5344CB8AC3E}">
        <p14:creationId xmlns:p14="http://schemas.microsoft.com/office/powerpoint/2010/main" val="222412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10</a:t>
            </a:fld>
            <a:endParaRPr lang="en-US"/>
          </a:p>
        </p:txBody>
      </p:sp>
    </p:spTree>
    <p:extLst>
      <p:ext uri="{BB962C8B-B14F-4D97-AF65-F5344CB8AC3E}">
        <p14:creationId xmlns:p14="http://schemas.microsoft.com/office/powerpoint/2010/main" val="2224129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12</a:t>
            </a:fld>
            <a:endParaRPr lang="en-US"/>
          </a:p>
        </p:txBody>
      </p:sp>
    </p:spTree>
    <p:extLst>
      <p:ext uri="{BB962C8B-B14F-4D97-AF65-F5344CB8AC3E}">
        <p14:creationId xmlns:p14="http://schemas.microsoft.com/office/powerpoint/2010/main" val="744005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13</a:t>
            </a:fld>
            <a:endParaRPr lang="en-US"/>
          </a:p>
        </p:txBody>
      </p:sp>
    </p:spTree>
    <p:extLst>
      <p:ext uri="{BB962C8B-B14F-4D97-AF65-F5344CB8AC3E}">
        <p14:creationId xmlns:p14="http://schemas.microsoft.com/office/powerpoint/2010/main" val="26932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479C43-B014-9F45-B0DA-4DDE15B670B2}" type="slidenum">
              <a:rPr lang="en-US" smtClean="0"/>
              <a:t>14</a:t>
            </a:fld>
            <a:endParaRPr lang="en-US"/>
          </a:p>
        </p:txBody>
      </p:sp>
    </p:spTree>
    <p:extLst>
      <p:ext uri="{BB962C8B-B14F-4D97-AF65-F5344CB8AC3E}">
        <p14:creationId xmlns:p14="http://schemas.microsoft.com/office/powerpoint/2010/main" val="2385196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userDrawn="1">
            <p:ph type="ctrTitle" idx="4294967295"/>
          </p:nvPr>
        </p:nvSpPr>
        <p:spPr>
          <a:xfrm>
            <a:off x="0" y="1190323"/>
            <a:ext cx="9144000" cy="2405153"/>
          </a:xfrm>
          <a:prstGeom prst="rect">
            <a:avLst/>
          </a:prstGeom>
        </p:spPr>
        <p:txBody>
          <a:bodyPr>
            <a:noAutofit/>
          </a:bodyPr>
          <a:lstStyle/>
          <a:p>
            <a:r>
              <a:rPr lang="en-US" sz="7000" b="1" dirty="0" smtClean="0">
                <a:solidFill>
                  <a:schemeClr val="bg1"/>
                </a:solidFill>
                <a:latin typeface="Arial"/>
                <a:cs typeface="Arial"/>
              </a:rPr>
              <a:t>Presentation</a:t>
            </a:r>
            <a:br>
              <a:rPr lang="en-US" sz="7000" b="1" dirty="0" smtClean="0">
                <a:solidFill>
                  <a:schemeClr val="bg1"/>
                </a:solidFill>
                <a:latin typeface="Arial"/>
                <a:cs typeface="Arial"/>
              </a:rPr>
            </a:br>
            <a:r>
              <a:rPr lang="en-US" sz="7000" b="1" dirty="0" smtClean="0">
                <a:solidFill>
                  <a:schemeClr val="bg1"/>
                </a:solidFill>
                <a:latin typeface="Arial"/>
                <a:cs typeface="Arial"/>
              </a:rPr>
              <a:t>Name</a:t>
            </a:r>
            <a:endParaRPr lang="en-US" sz="7000" b="1" dirty="0">
              <a:solidFill>
                <a:schemeClr val="bg1"/>
              </a:solidFill>
              <a:latin typeface="Arial"/>
              <a:cs typeface="Arial"/>
            </a:endParaRPr>
          </a:p>
        </p:txBody>
      </p:sp>
      <p:pic>
        <p:nvPicPr>
          <p:cNvPr id="4" name="Picture 3" descr="Workskil_Aust.png"/>
          <p:cNvPicPr>
            <a:picLocks noChangeAspect="1"/>
          </p:cNvPicPr>
          <p:nvPr userDrawn="1"/>
        </p:nvPicPr>
        <p:blipFill>
          <a:blip r:embed="rId3"/>
          <a:stretch>
            <a:fillRect/>
          </a:stretch>
        </p:blipFill>
        <p:spPr>
          <a:xfrm>
            <a:off x="4140057" y="4972419"/>
            <a:ext cx="4572000" cy="1582007"/>
          </a:xfrm>
          <a:prstGeom prst="rect">
            <a:avLst/>
          </a:prstGeom>
        </p:spPr>
      </p:pic>
      <p:sp>
        <p:nvSpPr>
          <p:cNvPr id="2" name="TextBox 1"/>
          <p:cNvSpPr txBox="1"/>
          <p:nvPr userDrawn="1"/>
        </p:nvSpPr>
        <p:spPr>
          <a:xfrm>
            <a:off x="1946495" y="3595476"/>
            <a:ext cx="4381877" cy="307777"/>
          </a:xfrm>
          <a:prstGeom prst="rect">
            <a:avLst/>
          </a:prstGeom>
          <a:noFill/>
        </p:spPr>
        <p:txBody>
          <a:bodyPr wrap="square" rtlCol="0">
            <a:spAutoFit/>
          </a:bodyPr>
          <a:lstStyle/>
          <a:p>
            <a:r>
              <a:rPr lang="en-AU" sz="1400" dirty="0" smtClean="0">
                <a:solidFill>
                  <a:schemeClr val="bg1"/>
                </a:solidFill>
                <a:latin typeface="Arial" panose="020B0604020202020204" pitchFamily="34" charset="0"/>
                <a:cs typeface="Arial" panose="020B0604020202020204" pitchFamily="34" charset="0"/>
              </a:rPr>
              <a:t>Get Working Program</a:t>
            </a:r>
            <a:endParaRPr lang="en-AU" sz="1400" dirty="0">
              <a:solidFill>
                <a:schemeClr val="bg1"/>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descr="Workskil_Aust.jpg"/>
          <p:cNvPicPr>
            <a:picLocks noChangeAspect="1"/>
          </p:cNvPicPr>
          <p:nvPr userDrawn="1"/>
        </p:nvPicPr>
        <p:blipFill>
          <a:blip r:embed="rId3"/>
          <a:srcRect r="65556"/>
          <a:stretch>
            <a:fillRect/>
          </a:stretch>
        </p:blipFill>
        <p:spPr>
          <a:xfrm>
            <a:off x="7900596" y="5757334"/>
            <a:ext cx="786203" cy="789801"/>
          </a:xfrm>
          <a:prstGeom prst="rect">
            <a:avLst/>
          </a:prstGeom>
        </p:spPr>
      </p:pic>
      <p:sp>
        <p:nvSpPr>
          <p:cNvPr id="3" name="TextBox 2"/>
          <p:cNvSpPr txBox="1"/>
          <p:nvPr userDrawn="1"/>
        </p:nvSpPr>
        <p:spPr>
          <a:xfrm>
            <a:off x="480786" y="381000"/>
            <a:ext cx="3998850" cy="400110"/>
          </a:xfrm>
          <a:prstGeom prst="rect">
            <a:avLst/>
          </a:prstGeom>
          <a:noFill/>
        </p:spPr>
        <p:txBody>
          <a:bodyPr wrap="square" rtlCol="0">
            <a:spAutoFit/>
          </a:bodyPr>
          <a:lstStyle/>
          <a:p>
            <a:r>
              <a:rPr lang="en-US" sz="2000" b="1" dirty="0" smtClean="0">
                <a:solidFill>
                  <a:schemeClr val="bg1"/>
                </a:solidFill>
                <a:latin typeface="Arial"/>
                <a:cs typeface="Arial"/>
              </a:rPr>
              <a:t>Motivation and Resilience</a:t>
            </a:r>
            <a:endParaRPr lang="en-US" sz="2000" b="1" dirty="0">
              <a:solidFill>
                <a:schemeClr val="bg1"/>
              </a:solidFill>
              <a:latin typeface="Arial"/>
              <a:cs typeface="Arial"/>
            </a:endParaRPr>
          </a:p>
        </p:txBody>
      </p:sp>
      <p:sp>
        <p:nvSpPr>
          <p:cNvPr id="2" name="TextBox 1"/>
          <p:cNvSpPr txBox="1"/>
          <p:nvPr userDrawn="1"/>
        </p:nvSpPr>
        <p:spPr>
          <a:xfrm>
            <a:off x="480786" y="6152234"/>
            <a:ext cx="478881" cy="369332"/>
          </a:xfrm>
          <a:prstGeom prst="rect">
            <a:avLst/>
          </a:prstGeom>
          <a:noFill/>
        </p:spPr>
        <p:txBody>
          <a:bodyPr wrap="square" rtlCol="0">
            <a:spAutoFit/>
          </a:bodyPr>
          <a:lstStyle/>
          <a:p>
            <a:fld id="{289E6D4B-CC22-4AAE-9D17-8AE2DC95F4EE}" type="slidenum">
              <a:rPr lang="en-AU" smtClean="0">
                <a:latin typeface="Arial" panose="020B0604020202020204" pitchFamily="34" charset="0"/>
                <a:cs typeface="Arial" panose="020B0604020202020204" pitchFamily="34" charset="0"/>
              </a:rPr>
              <a:t>‹#›</a:t>
            </a:fld>
            <a:endParaRPr lang="en-AU"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0" y="1791299"/>
            <a:ext cx="9144000" cy="1477328"/>
          </a:xfrm>
          <a:prstGeom prst="rect">
            <a:avLst/>
          </a:prstGeom>
          <a:noFill/>
        </p:spPr>
        <p:txBody>
          <a:bodyPr wrap="square" rtlCol="0">
            <a:spAutoFit/>
          </a:bodyPr>
          <a:lstStyle/>
          <a:p>
            <a:pPr algn="ctr"/>
            <a:r>
              <a:rPr lang="en-US" sz="4500" b="1" i="0" dirty="0" smtClean="0">
                <a:solidFill>
                  <a:schemeClr val="bg1"/>
                </a:solidFill>
                <a:latin typeface="Arial"/>
                <a:cs typeface="Arial"/>
              </a:rPr>
              <a:t>Thank you </a:t>
            </a:r>
          </a:p>
          <a:p>
            <a:pPr algn="ctr"/>
            <a:r>
              <a:rPr lang="en-US" sz="4500" b="1" i="0" dirty="0" smtClean="0">
                <a:solidFill>
                  <a:schemeClr val="bg1"/>
                </a:solidFill>
                <a:latin typeface="Arial"/>
                <a:cs typeface="Arial"/>
              </a:rPr>
              <a:t>for your time</a:t>
            </a:r>
            <a:endParaRPr lang="en-US" sz="4500" b="1" i="0" dirty="0">
              <a:solidFill>
                <a:schemeClr val="bg1"/>
              </a:solidFill>
              <a:latin typeface="Arial"/>
              <a:cs typeface="Arial"/>
            </a:endParaRPr>
          </a:p>
        </p:txBody>
      </p:sp>
      <p:pic>
        <p:nvPicPr>
          <p:cNvPr id="9" name="Picture 8" descr="Workskil_Aust.png"/>
          <p:cNvPicPr>
            <a:picLocks noChangeAspect="1"/>
          </p:cNvPicPr>
          <p:nvPr userDrawn="1"/>
        </p:nvPicPr>
        <p:blipFill>
          <a:blip r:embed="rId3"/>
          <a:stretch>
            <a:fillRect/>
          </a:stretch>
        </p:blipFill>
        <p:spPr>
          <a:xfrm>
            <a:off x="2466459" y="5201952"/>
            <a:ext cx="3490288" cy="1207712"/>
          </a:xfrm>
          <a:prstGeom prst="rect">
            <a:avLst/>
          </a:prstGeom>
        </p:spPr>
      </p:pic>
      <p:sp>
        <p:nvSpPr>
          <p:cNvPr id="10" name="TextBox 9"/>
          <p:cNvSpPr txBox="1"/>
          <p:nvPr userDrawn="1"/>
        </p:nvSpPr>
        <p:spPr>
          <a:xfrm>
            <a:off x="0" y="6307261"/>
            <a:ext cx="9144000" cy="348813"/>
          </a:xfrm>
          <a:prstGeom prst="rect">
            <a:avLst/>
          </a:prstGeom>
          <a:noFill/>
        </p:spPr>
        <p:txBody>
          <a:bodyPr wrap="square" rtlCol="0">
            <a:spAutoFit/>
          </a:bodyPr>
          <a:lstStyle/>
          <a:p>
            <a:pPr algn="ctr" rtl="0"/>
            <a:r>
              <a:rPr lang="en-US" sz="2500" b="1" kern="1200" baseline="30000" dirty="0" err="1" smtClean="0">
                <a:solidFill>
                  <a:srgbClr val="002B48"/>
                </a:solidFill>
                <a:latin typeface="Arial"/>
                <a:ea typeface="+mn-ea"/>
                <a:cs typeface="Arial"/>
              </a:rPr>
              <a:t>workskil.com.au</a:t>
            </a:r>
            <a:r>
              <a:rPr lang="en-US" sz="2500" b="1" kern="1200" baseline="30000" dirty="0" smtClean="0">
                <a:solidFill>
                  <a:srgbClr val="002B48"/>
                </a:solidFill>
                <a:latin typeface="Arial"/>
                <a:ea typeface="+mn-ea"/>
                <a:cs typeface="Arial"/>
              </a:rPr>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8D3C0AB-8CF4-B04A-BBE0-2685A6D3A66E}" type="datetimeFigureOut">
              <a:rPr lang="en-US" smtClean="0"/>
              <a:t>7/12/2016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CA8D0DF-D895-2C47-B49E-56D38E38C091}" type="slidenum">
              <a:rPr lang="en-US" smtClean="0"/>
              <a:t>‹#›</a:t>
            </a:fld>
            <a:endParaRPr lang="en-US"/>
          </a:p>
        </p:txBody>
      </p:sp>
    </p:spTree>
    <p:extLst>
      <p:ext uri="{BB962C8B-B14F-4D97-AF65-F5344CB8AC3E}">
        <p14:creationId xmlns:p14="http://schemas.microsoft.com/office/powerpoint/2010/main" val="3055823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 id="2147483652"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g"/><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2.m4a"/><Relationship Id="rId1" Type="http://schemas.microsoft.com/office/2007/relationships/media" Target="../media/media2.m4a"/><Relationship Id="rId6" Type="http://schemas.microsoft.com/office/2007/relationships/hdphoto" Target="../media/hdphoto3.wdp"/><Relationship Id="rId5" Type="http://schemas.openxmlformats.org/officeDocument/2006/relationships/image" Target="../media/image16.jpeg"/><Relationship Id="rId4" Type="http://schemas.openxmlformats.org/officeDocument/2006/relationships/notesSlide" Target="../notesSlides/notesSlide9.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190625"/>
            <a:ext cx="9144000" cy="2405063"/>
          </a:xfrm>
        </p:spPr>
        <p:txBody>
          <a:bodyPr/>
          <a:lstStyle/>
          <a:p>
            <a:r>
              <a:rPr lang="en-US" sz="7000" b="1" dirty="0" smtClean="0">
                <a:solidFill>
                  <a:srgbClr val="FFFFFF"/>
                </a:solidFill>
                <a:latin typeface="Arial"/>
                <a:cs typeface="Arial"/>
              </a:rPr>
              <a:t>Motivation and Resilience</a:t>
            </a:r>
            <a:endParaRPr lang="en-US" sz="7000" b="1" dirty="0">
              <a:solidFill>
                <a:srgbClr val="FFFFFF"/>
              </a:solidFill>
              <a:latin typeface="Arial"/>
              <a:cs typeface="Arial"/>
            </a:endParaRPr>
          </a:p>
        </p:txBody>
      </p:sp>
      <p:sp>
        <p:nvSpPr>
          <p:cNvPr id="3" name="TextBox 2"/>
          <p:cNvSpPr txBox="1"/>
          <p:nvPr/>
        </p:nvSpPr>
        <p:spPr>
          <a:xfrm>
            <a:off x="279160" y="6221512"/>
            <a:ext cx="4140679"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400" b="1" dirty="0" smtClean="0"/>
              <a:t>ID: jobactive – information – 1271 – Version 1.0</a:t>
            </a:r>
            <a:endParaRPr lang="en-AU" sz="1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528083" y="628742"/>
            <a:ext cx="3746871" cy="369332"/>
          </a:xfrm>
          <a:prstGeom prst="rect">
            <a:avLst/>
          </a:prstGeom>
          <a:noFill/>
        </p:spPr>
        <p:txBody>
          <a:bodyPr wrap="square" rtlCol="0">
            <a:spAutoFit/>
          </a:bodyPr>
          <a:lstStyle/>
          <a:p>
            <a:r>
              <a:rPr lang="en-US" b="1" dirty="0" smtClean="0">
                <a:latin typeface="Arial"/>
                <a:cs typeface="Arial"/>
              </a:rPr>
              <a:t>VERSION CONTROL</a:t>
            </a:r>
            <a:endParaRPr lang="en-US" b="1" dirty="0">
              <a:latin typeface="Arial"/>
              <a:cs typeface="Arial"/>
            </a:endParaRPr>
          </a:p>
        </p:txBody>
      </p:sp>
      <p:sp>
        <p:nvSpPr>
          <p:cNvPr id="4" name="TextBox 3"/>
          <p:cNvSpPr txBox="1"/>
          <p:nvPr/>
        </p:nvSpPr>
        <p:spPr>
          <a:xfrm>
            <a:off x="528084" y="1383232"/>
            <a:ext cx="8235572" cy="646331"/>
          </a:xfrm>
          <a:prstGeom prst="rect">
            <a:avLst/>
          </a:prstGeom>
          <a:noFill/>
        </p:spPr>
        <p:txBody>
          <a:bodyPr wrap="square" rtlCol="0">
            <a:spAutoFit/>
          </a:bodyPr>
          <a:lstStyle/>
          <a:p>
            <a:r>
              <a:rPr lang="en-US" b="1" dirty="0" smtClean="0">
                <a:latin typeface="Arial"/>
                <a:cs typeface="Arial"/>
              </a:rPr>
              <a:t>DATE		DEVELOPER				DETAILS			VERSION</a:t>
            </a:r>
          </a:p>
          <a:p>
            <a:r>
              <a:rPr lang="en-US" dirty="0" smtClean="0">
                <a:latin typeface="Arial"/>
                <a:cs typeface="Arial"/>
              </a:rPr>
              <a:t>May 2016	Learning &amp; Development		New				1</a:t>
            </a:r>
            <a:endParaRPr lang="en-US" dirty="0">
              <a:latin typeface="Arial"/>
              <a:cs typeface="Arial"/>
            </a:endParaRPr>
          </a:p>
        </p:txBody>
      </p:sp>
    </p:spTree>
    <p:extLst>
      <p:ext uri="{BB962C8B-B14F-4D97-AF65-F5344CB8AC3E}">
        <p14:creationId xmlns:p14="http://schemas.microsoft.com/office/powerpoint/2010/main" val="2678123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ilience 2.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rot="5400000">
            <a:off x="4561490" y="1739791"/>
            <a:ext cx="3926510" cy="26122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353636" y="1537794"/>
            <a:ext cx="7737928" cy="1508105"/>
          </a:xfrm>
          <a:prstGeom prst="rect">
            <a:avLst/>
          </a:prstGeom>
          <a:noFill/>
        </p:spPr>
        <p:txBody>
          <a:bodyPr wrap="square" rtlCol="0" anchor="t">
            <a:spAutoFit/>
          </a:bodyPr>
          <a:lstStyle/>
          <a:p>
            <a:r>
              <a:rPr lang="en-US" sz="4400" b="1" dirty="0" smtClean="0">
                <a:solidFill>
                  <a:srgbClr val="000000"/>
                </a:solidFill>
                <a:latin typeface="Arial"/>
                <a:cs typeface="Arial"/>
              </a:rPr>
              <a:t>Agenda</a:t>
            </a:r>
            <a:endParaRPr lang="en-US" sz="3500" dirty="0" smtClean="0">
              <a:solidFill>
                <a:srgbClr val="000000"/>
              </a:solidFill>
              <a:latin typeface="Arial"/>
              <a:cs typeface="Arial"/>
            </a:endParaRPr>
          </a:p>
          <a:p>
            <a:endParaRPr lang="en-US" sz="2400" dirty="0" smtClean="0">
              <a:solidFill>
                <a:srgbClr val="002B48"/>
              </a:solidFill>
              <a:latin typeface="Arial"/>
              <a:cs typeface="Arial"/>
            </a:endParaRPr>
          </a:p>
          <a:p>
            <a:pPr marL="90000">
              <a:lnSpc>
                <a:spcPct val="200000"/>
              </a:lnSpc>
              <a:buClr>
                <a:srgbClr val="00A4CC"/>
              </a:buClr>
              <a:buSzPct val="80000"/>
            </a:pPr>
            <a:endParaRPr lang="en-US" sz="2400" dirty="0" smtClean="0">
              <a:solidFill>
                <a:srgbClr val="002B48"/>
              </a:solidFill>
              <a:latin typeface="Arial"/>
              <a:cs typeface="Arial"/>
            </a:endParaRPr>
          </a:p>
        </p:txBody>
      </p:sp>
      <p:sp>
        <p:nvSpPr>
          <p:cNvPr id="4" name="TextBox 3"/>
          <p:cNvSpPr txBox="1"/>
          <p:nvPr/>
        </p:nvSpPr>
        <p:spPr>
          <a:xfrm>
            <a:off x="353636" y="2942766"/>
            <a:ext cx="5744361" cy="2769989"/>
          </a:xfrm>
          <a:prstGeom prst="rect">
            <a:avLst/>
          </a:prstGeom>
          <a:noFill/>
        </p:spPr>
        <p:txBody>
          <a:bodyPr wrap="square" rtlCol="0">
            <a:spAutoFit/>
          </a:bodyPr>
          <a:lstStyle/>
          <a:p>
            <a:pPr>
              <a:lnSpc>
                <a:spcPct val="130000"/>
              </a:lnSpc>
            </a:pPr>
            <a:r>
              <a:rPr lang="en-US" sz="2400" dirty="0">
                <a:latin typeface="Arial"/>
                <a:cs typeface="Arial"/>
              </a:rPr>
              <a:t>The benefits of Working.</a:t>
            </a:r>
          </a:p>
          <a:p>
            <a:pPr>
              <a:lnSpc>
                <a:spcPct val="130000"/>
              </a:lnSpc>
            </a:pPr>
            <a:r>
              <a:rPr lang="en-US" sz="2400" dirty="0">
                <a:latin typeface="Arial"/>
                <a:cs typeface="Arial"/>
              </a:rPr>
              <a:t>Dealing with Feedback.</a:t>
            </a:r>
          </a:p>
          <a:p>
            <a:pPr>
              <a:lnSpc>
                <a:spcPct val="130000"/>
              </a:lnSpc>
            </a:pPr>
            <a:r>
              <a:rPr lang="en-US" sz="2400" dirty="0">
                <a:latin typeface="Arial"/>
                <a:cs typeface="Arial"/>
              </a:rPr>
              <a:t>Personal Support Networks.</a:t>
            </a:r>
          </a:p>
          <a:p>
            <a:pPr>
              <a:lnSpc>
                <a:spcPct val="130000"/>
              </a:lnSpc>
            </a:pPr>
            <a:r>
              <a:rPr lang="en-US" sz="2400" dirty="0">
                <a:latin typeface="Arial"/>
                <a:cs typeface="Arial"/>
              </a:rPr>
              <a:t>Wellbeing </a:t>
            </a:r>
            <a:r>
              <a:rPr lang="en-US" sz="2400" dirty="0" smtClean="0">
                <a:latin typeface="Arial"/>
                <a:cs typeface="Arial"/>
              </a:rPr>
              <a:t>and </a:t>
            </a:r>
            <a:r>
              <a:rPr lang="en-US" sz="2400" dirty="0">
                <a:latin typeface="Arial"/>
                <a:cs typeface="Arial"/>
              </a:rPr>
              <a:t>Self-Care.</a:t>
            </a:r>
          </a:p>
          <a:p>
            <a:pPr>
              <a:lnSpc>
                <a:spcPct val="130000"/>
              </a:lnSpc>
            </a:pPr>
            <a:r>
              <a:rPr lang="en-US" sz="2400" dirty="0">
                <a:latin typeface="Arial"/>
                <a:cs typeface="Arial"/>
              </a:rPr>
              <a:t>Examining barriers to success</a:t>
            </a:r>
            <a:r>
              <a:rPr lang="en-US" dirty="0">
                <a:latin typeface="Arial"/>
                <a:cs typeface="Arial"/>
              </a:rPr>
              <a:t>.</a:t>
            </a:r>
          </a:p>
          <a:p>
            <a:endParaRPr lang="en-US" dirty="0"/>
          </a:p>
        </p:txBody>
      </p:sp>
    </p:spTree>
    <p:extLst>
      <p:ext uri="{BB962C8B-B14F-4D97-AF65-F5344CB8AC3E}">
        <p14:creationId xmlns:p14="http://schemas.microsoft.com/office/powerpoint/2010/main" val="2954513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954107"/>
          </a:xfrm>
          <a:prstGeom prst="rect">
            <a:avLst/>
          </a:prstGeom>
          <a:noFill/>
        </p:spPr>
        <p:txBody>
          <a:bodyPr wrap="square" rtlCol="0" anchor="t">
            <a:spAutoFit/>
          </a:bodyPr>
          <a:lstStyle/>
          <a:p>
            <a:r>
              <a:rPr lang="en-US" sz="3200" b="1" dirty="0" smtClean="0">
                <a:solidFill>
                  <a:srgbClr val="002B48"/>
                </a:solidFill>
                <a:latin typeface="Arial"/>
                <a:cs typeface="Arial"/>
              </a:rPr>
              <a:t>At the end of this session you will</a:t>
            </a:r>
            <a:r>
              <a:rPr lang="is-IS" sz="3200" b="1" dirty="0" smtClean="0">
                <a:solidFill>
                  <a:srgbClr val="002B48"/>
                </a:solidFill>
                <a:latin typeface="Arial"/>
                <a:cs typeface="Arial"/>
              </a:rPr>
              <a:t>….....</a:t>
            </a:r>
            <a:endParaRPr lang="en-US" sz="3200" dirty="0" smtClean="0">
              <a:solidFill>
                <a:srgbClr val="00192C"/>
              </a:solidFill>
              <a:latin typeface="Arial"/>
              <a:cs typeface="Arial"/>
            </a:endParaRPr>
          </a:p>
          <a:p>
            <a:endParaRPr lang="en-US" sz="2400" dirty="0" smtClean="0">
              <a:solidFill>
                <a:srgbClr val="002B48"/>
              </a:solidFill>
              <a:latin typeface="Arial"/>
              <a:cs typeface="Arial"/>
            </a:endParaRPr>
          </a:p>
        </p:txBody>
      </p:sp>
      <p:sp>
        <p:nvSpPr>
          <p:cNvPr id="3" name="TextBox 2"/>
          <p:cNvSpPr txBox="1"/>
          <p:nvPr/>
        </p:nvSpPr>
        <p:spPr>
          <a:xfrm>
            <a:off x="972464" y="2942766"/>
            <a:ext cx="7684154" cy="2769989"/>
          </a:xfrm>
          <a:prstGeom prst="rect">
            <a:avLst/>
          </a:prstGeom>
          <a:noFill/>
        </p:spPr>
        <p:txBody>
          <a:bodyPr wrap="square" rtlCol="0">
            <a:spAutoFit/>
          </a:bodyPr>
          <a:lstStyle/>
          <a:p>
            <a:pPr marL="342900" indent="-342900">
              <a:lnSpc>
                <a:spcPct val="130000"/>
              </a:lnSpc>
              <a:buFont typeface="Arial"/>
              <a:buChar char="•"/>
            </a:pPr>
            <a:r>
              <a:rPr lang="en-US" sz="2400" dirty="0" smtClean="0">
                <a:latin typeface="Arial"/>
                <a:cs typeface="Arial"/>
              </a:rPr>
              <a:t>Identify the benefits of working.</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Understand how to deal with feedback.</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Identify and build your personal support network.</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Formulate a self care plan.</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Recognise barriers </a:t>
            </a:r>
            <a:r>
              <a:rPr lang="en-US" sz="2400" dirty="0">
                <a:latin typeface="Arial"/>
                <a:cs typeface="Arial"/>
              </a:rPr>
              <a:t>to success</a:t>
            </a:r>
            <a:r>
              <a:rPr lang="en-US" dirty="0">
                <a:latin typeface="Arial"/>
                <a:cs typeface="Arial"/>
              </a:rPr>
              <a:t>.</a:t>
            </a:r>
          </a:p>
          <a:p>
            <a:endParaRPr lang="en-US" dirty="0"/>
          </a:p>
        </p:txBody>
      </p:sp>
    </p:spTree>
    <p:extLst>
      <p:ext uri="{BB962C8B-B14F-4D97-AF65-F5344CB8AC3E}">
        <p14:creationId xmlns:p14="http://schemas.microsoft.com/office/powerpoint/2010/main" val="422199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954107"/>
          </a:xfrm>
          <a:prstGeom prst="rect">
            <a:avLst/>
          </a:prstGeom>
          <a:noFill/>
        </p:spPr>
        <p:txBody>
          <a:bodyPr wrap="square" rtlCol="0" anchor="t">
            <a:spAutoFit/>
          </a:bodyPr>
          <a:lstStyle/>
          <a:p>
            <a:r>
              <a:rPr lang="en-AU" sz="3200" b="1" dirty="0" smtClean="0">
                <a:solidFill>
                  <a:srgbClr val="002B48"/>
                </a:solidFill>
                <a:latin typeface="Arial"/>
                <a:cs typeface="Arial"/>
              </a:rPr>
              <a:t>What makes you laugh?</a:t>
            </a:r>
            <a:endParaRPr lang="en-US" sz="32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12" name="Picture 11" descr="animal laughin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9347" y="2853074"/>
            <a:ext cx="5019954" cy="31286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4-79 Laugh Group 4-8 Small Children Snort Comical Some Individual Laughing Kids Males Females Girls Boys Human Voice Sound Effects Spoken Phrases Voice Prompts Male Voic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54782" y="6230390"/>
            <a:ext cx="535262" cy="535262"/>
          </a:xfrm>
          <a:prstGeom prst="rect">
            <a:avLst/>
          </a:prstGeom>
        </p:spPr>
      </p:pic>
    </p:spTree>
    <p:extLst>
      <p:ext uri="{BB962C8B-B14F-4D97-AF65-F5344CB8AC3E}">
        <p14:creationId xmlns:p14="http://schemas.microsoft.com/office/powerpoint/2010/main" val="997860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7930" y="3629817"/>
            <a:ext cx="8626493" cy="1138773"/>
          </a:xfrm>
          <a:prstGeom prst="rect">
            <a:avLst/>
          </a:prstGeom>
          <a:noFill/>
        </p:spPr>
        <p:txBody>
          <a:bodyPr wrap="square" rtlCol="0" anchor="t">
            <a:spAutoFit/>
          </a:bodyPr>
          <a:lstStyle/>
          <a:p>
            <a:r>
              <a:rPr lang="en-US" sz="2400" b="1" dirty="0">
                <a:latin typeface="Arial"/>
                <a:cs typeface="Arial"/>
              </a:rPr>
              <a:t>“Be kind, for everyone you meet is fighting a hard battle.” </a:t>
            </a:r>
            <a:r>
              <a:rPr lang="en-US" sz="2000" dirty="0">
                <a:latin typeface="Arial"/>
                <a:cs typeface="Arial"/>
              </a:rPr>
              <a:t>Plato</a:t>
            </a:r>
          </a:p>
          <a:p>
            <a:endParaRPr lang="en-US" sz="2400" dirty="0" smtClean="0">
              <a:solidFill>
                <a:srgbClr val="002B48"/>
              </a:solidFill>
              <a:latin typeface="Arial"/>
              <a:cs typeface="Arial"/>
            </a:endParaRPr>
          </a:p>
        </p:txBody>
      </p:sp>
      <p:pic>
        <p:nvPicPr>
          <p:cNvPr id="3" name="Picture 2" descr="resilience 2.jp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962368" y="4547351"/>
            <a:ext cx="3063479" cy="2038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230918" y="1649895"/>
            <a:ext cx="8830612" cy="2154436"/>
          </a:xfrm>
          <a:prstGeom prst="rect">
            <a:avLst/>
          </a:prstGeom>
          <a:noFill/>
        </p:spPr>
        <p:txBody>
          <a:bodyPr wrap="square" rtlCol="0">
            <a:spAutoFit/>
          </a:bodyPr>
          <a:lstStyle/>
          <a:p>
            <a:r>
              <a:rPr lang="en-US" sz="2400" b="1" dirty="0" smtClean="0">
                <a:latin typeface="Arial"/>
                <a:cs typeface="Arial"/>
              </a:rPr>
              <a:t>“I </a:t>
            </a:r>
            <a:r>
              <a:rPr lang="en-US" sz="2400" b="1" dirty="0">
                <a:latin typeface="Arial"/>
                <a:cs typeface="Arial"/>
              </a:rPr>
              <a:t>haven’t failed.  I’ve identified 10,000 ways this doesn’t work.”  </a:t>
            </a:r>
            <a:r>
              <a:rPr lang="en-US" sz="2000" dirty="0">
                <a:latin typeface="Arial"/>
                <a:cs typeface="Arial"/>
              </a:rPr>
              <a:t>Thomas </a:t>
            </a:r>
            <a:r>
              <a:rPr lang="en-US" sz="2000" dirty="0" smtClean="0">
                <a:latin typeface="Arial"/>
                <a:cs typeface="Arial"/>
              </a:rPr>
              <a:t>Edison</a:t>
            </a:r>
          </a:p>
          <a:p>
            <a:endParaRPr lang="en-AU" sz="2400" i="1" dirty="0">
              <a:latin typeface="Arial"/>
              <a:cs typeface="Arial"/>
            </a:endParaRPr>
          </a:p>
          <a:p>
            <a:r>
              <a:rPr lang="en-US" sz="2400" b="1" dirty="0">
                <a:latin typeface="Arial"/>
                <a:cs typeface="Arial"/>
              </a:rPr>
              <a:t>“When nothing in life seems to go right, go left.</a:t>
            </a:r>
            <a:r>
              <a:rPr lang="en-US" sz="2000" b="1" dirty="0">
                <a:latin typeface="Arial"/>
                <a:cs typeface="Arial"/>
              </a:rPr>
              <a:t>”  </a:t>
            </a:r>
            <a:r>
              <a:rPr lang="en-US" sz="2000" dirty="0">
                <a:latin typeface="Arial"/>
                <a:cs typeface="Arial"/>
              </a:rPr>
              <a:t>Unknown Author</a:t>
            </a:r>
            <a:endParaRPr lang="en-AU" sz="2000" dirty="0">
              <a:latin typeface="Arial"/>
              <a:cs typeface="Arial"/>
            </a:endParaRPr>
          </a:p>
          <a:p>
            <a:endParaRPr lang="en-US" dirty="0"/>
          </a:p>
        </p:txBody>
      </p:sp>
    </p:spTree>
    <p:extLst>
      <p:ext uri="{BB962C8B-B14F-4D97-AF65-F5344CB8AC3E}">
        <p14:creationId xmlns:p14="http://schemas.microsoft.com/office/powerpoint/2010/main" val="80108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The benefits of working</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8" name="Picture 7" descr="multiple plan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525" y="3938030"/>
            <a:ext cx="3124200" cy="2603500"/>
          </a:xfrm>
          <a:prstGeom prst="rect">
            <a:avLst/>
          </a:prstGeom>
        </p:spPr>
      </p:pic>
      <p:sp>
        <p:nvSpPr>
          <p:cNvPr id="9" name="TextBox 8"/>
          <p:cNvSpPr txBox="1"/>
          <p:nvPr/>
        </p:nvSpPr>
        <p:spPr>
          <a:xfrm>
            <a:off x="3007067" y="2691340"/>
            <a:ext cx="4923923" cy="584776"/>
          </a:xfrm>
          <a:prstGeom prst="rect">
            <a:avLst/>
          </a:prstGeom>
          <a:noFill/>
        </p:spPr>
        <p:txBody>
          <a:bodyPr wrap="square" rtlCol="0">
            <a:spAutoFit/>
          </a:bodyPr>
          <a:lstStyle/>
          <a:p>
            <a:r>
              <a:rPr lang="en-US" sz="3200" dirty="0" smtClean="0">
                <a:latin typeface="Arial"/>
                <a:cs typeface="Arial"/>
              </a:rPr>
              <a:t>Financial</a:t>
            </a:r>
            <a:endParaRPr lang="en-US" sz="3200" dirty="0">
              <a:latin typeface="Arial"/>
              <a:cs typeface="Arial"/>
            </a:endParaRPr>
          </a:p>
        </p:txBody>
      </p:sp>
      <p:sp>
        <p:nvSpPr>
          <p:cNvPr id="10" name="TextBox 9"/>
          <p:cNvSpPr txBox="1"/>
          <p:nvPr/>
        </p:nvSpPr>
        <p:spPr>
          <a:xfrm>
            <a:off x="3758484" y="3353254"/>
            <a:ext cx="1896239" cy="584776"/>
          </a:xfrm>
          <a:prstGeom prst="rect">
            <a:avLst/>
          </a:prstGeom>
          <a:noFill/>
        </p:spPr>
        <p:txBody>
          <a:bodyPr wrap="square" rtlCol="0">
            <a:spAutoFit/>
          </a:bodyPr>
          <a:lstStyle/>
          <a:p>
            <a:r>
              <a:rPr lang="en-US" sz="3200" dirty="0" smtClean="0">
                <a:latin typeface="Arial"/>
                <a:cs typeface="Arial"/>
              </a:rPr>
              <a:t>Social</a:t>
            </a:r>
            <a:endParaRPr lang="en-US" sz="3200" dirty="0">
              <a:latin typeface="Arial"/>
              <a:cs typeface="Arial"/>
            </a:endParaRPr>
          </a:p>
        </p:txBody>
      </p:sp>
      <p:sp>
        <p:nvSpPr>
          <p:cNvPr id="11" name="TextBox 10"/>
          <p:cNvSpPr txBox="1"/>
          <p:nvPr/>
        </p:nvSpPr>
        <p:spPr>
          <a:xfrm>
            <a:off x="4429384" y="4017128"/>
            <a:ext cx="2423376" cy="584776"/>
          </a:xfrm>
          <a:prstGeom prst="rect">
            <a:avLst/>
          </a:prstGeom>
          <a:noFill/>
        </p:spPr>
        <p:txBody>
          <a:bodyPr wrap="square" rtlCol="0">
            <a:spAutoFit/>
          </a:bodyPr>
          <a:lstStyle/>
          <a:p>
            <a:r>
              <a:rPr lang="en-US" sz="3200" dirty="0" smtClean="0">
                <a:latin typeface="Arial"/>
                <a:cs typeface="Arial"/>
              </a:rPr>
              <a:t>Personal</a:t>
            </a:r>
            <a:endParaRPr lang="en-US" sz="3200" dirty="0">
              <a:latin typeface="Arial"/>
              <a:cs typeface="Arial"/>
            </a:endParaRPr>
          </a:p>
        </p:txBody>
      </p:sp>
      <p:sp>
        <p:nvSpPr>
          <p:cNvPr id="12" name="TextBox 11"/>
          <p:cNvSpPr txBox="1"/>
          <p:nvPr/>
        </p:nvSpPr>
        <p:spPr>
          <a:xfrm>
            <a:off x="5158581" y="4698030"/>
            <a:ext cx="2423376" cy="584776"/>
          </a:xfrm>
          <a:prstGeom prst="rect">
            <a:avLst/>
          </a:prstGeom>
          <a:noFill/>
        </p:spPr>
        <p:txBody>
          <a:bodyPr wrap="square" rtlCol="0">
            <a:spAutoFit/>
          </a:bodyPr>
          <a:lstStyle/>
          <a:p>
            <a:r>
              <a:rPr lang="en-US" sz="3200" dirty="0" smtClean="0">
                <a:latin typeface="Arial"/>
                <a:cs typeface="Arial"/>
              </a:rPr>
              <a:t>Choice</a:t>
            </a:r>
            <a:endParaRPr lang="en-US" sz="3200" dirty="0">
              <a:latin typeface="Arial"/>
              <a:cs typeface="Arial"/>
            </a:endParaRPr>
          </a:p>
        </p:txBody>
      </p:sp>
    </p:spTree>
    <p:extLst>
      <p:ext uri="{BB962C8B-B14F-4D97-AF65-F5344CB8AC3E}">
        <p14:creationId xmlns:p14="http://schemas.microsoft.com/office/powerpoint/2010/main" val="4221994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owing plan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3961" y="4555026"/>
            <a:ext cx="4472556" cy="2329756"/>
          </a:xfrm>
          <a:prstGeom prst="rect">
            <a:avLst/>
          </a:prstGeom>
        </p:spPr>
      </p:pic>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Dealing with feedback</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3" name="Picture 2" descr="watering can.jpg"/>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289891" y="3553255"/>
            <a:ext cx="3184487" cy="2606656"/>
          </a:xfrm>
          <a:prstGeom prst="rect">
            <a:avLst/>
          </a:prstGeom>
        </p:spPr>
      </p:pic>
      <p:pic>
        <p:nvPicPr>
          <p:cNvPr id="7" name="Picture 6" descr="negative and positive.jpg"/>
          <p:cNvPicPr>
            <a:picLocks noChangeAspect="1"/>
          </p:cNvPicPr>
          <p:nvPr/>
        </p:nvPicPr>
        <p:blipFill rotWithShape="1">
          <a:blip r:embed="rId6">
            <a:extLst>
              <a:ext uri="{28A0092B-C50C-407E-A947-70E740481C1C}">
                <a14:useLocalDpi xmlns:a14="http://schemas.microsoft.com/office/drawing/2010/main" val="0"/>
              </a:ext>
            </a:extLst>
          </a:blip>
          <a:srcRect t="2226" r="50851" b="-2226"/>
          <a:stretch/>
        </p:blipFill>
        <p:spPr>
          <a:xfrm>
            <a:off x="780265" y="2846519"/>
            <a:ext cx="1609852" cy="2179678"/>
          </a:xfrm>
          <a:prstGeom prst="rect">
            <a:avLst/>
          </a:prstGeom>
        </p:spPr>
      </p:pic>
      <p:pic>
        <p:nvPicPr>
          <p:cNvPr id="8" name="Picture 7" descr="negative and positive.jpg"/>
          <p:cNvPicPr>
            <a:picLocks noChangeAspect="1"/>
          </p:cNvPicPr>
          <p:nvPr/>
        </p:nvPicPr>
        <p:blipFill rotWithShape="1">
          <a:blip r:embed="rId6">
            <a:extLst>
              <a:ext uri="{28A0092B-C50C-407E-A947-70E740481C1C}">
                <a14:useLocalDpi xmlns:a14="http://schemas.microsoft.com/office/drawing/2010/main" val="0"/>
              </a:ext>
            </a:extLst>
          </a:blip>
          <a:srcRect l="50093"/>
          <a:stretch/>
        </p:blipFill>
        <p:spPr>
          <a:xfrm>
            <a:off x="2672069" y="2856290"/>
            <a:ext cx="1545061" cy="2060179"/>
          </a:xfrm>
          <a:prstGeom prst="rect">
            <a:avLst/>
          </a:prstGeom>
        </p:spPr>
      </p:pic>
    </p:spTree>
    <p:extLst>
      <p:ext uri="{BB962C8B-B14F-4D97-AF65-F5344CB8AC3E}">
        <p14:creationId xmlns:p14="http://schemas.microsoft.com/office/powerpoint/2010/main" val="4221994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Dealing with feedback</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8" name="Picture 7" descr="negative and positive.jpg"/>
          <p:cNvPicPr>
            <a:picLocks noChangeAspect="1"/>
          </p:cNvPicPr>
          <p:nvPr/>
        </p:nvPicPr>
        <p:blipFill rotWithShape="1">
          <a:blip r:embed="rId3">
            <a:extLst>
              <a:ext uri="{28A0092B-C50C-407E-A947-70E740481C1C}">
                <a14:useLocalDpi xmlns:a14="http://schemas.microsoft.com/office/drawing/2010/main" val="0"/>
              </a:ext>
            </a:extLst>
          </a:blip>
          <a:srcRect l="50093"/>
          <a:stretch/>
        </p:blipFill>
        <p:spPr>
          <a:xfrm>
            <a:off x="7405077" y="1266101"/>
            <a:ext cx="1192585" cy="1590189"/>
          </a:xfrm>
          <a:prstGeom prst="rect">
            <a:avLst/>
          </a:prstGeom>
        </p:spPr>
      </p:pic>
      <p:sp>
        <p:nvSpPr>
          <p:cNvPr id="4" name="TextBox 3"/>
          <p:cNvSpPr txBox="1"/>
          <p:nvPr/>
        </p:nvSpPr>
        <p:spPr>
          <a:xfrm>
            <a:off x="820615" y="2856290"/>
            <a:ext cx="7570456" cy="3785652"/>
          </a:xfrm>
          <a:prstGeom prst="rect">
            <a:avLst/>
          </a:prstGeom>
          <a:noFill/>
        </p:spPr>
        <p:txBody>
          <a:bodyPr wrap="square" rtlCol="0">
            <a:spAutoFit/>
          </a:bodyPr>
          <a:lstStyle/>
          <a:p>
            <a:r>
              <a:rPr lang="en-US" sz="2400" dirty="0" smtClean="0">
                <a:latin typeface="Arial"/>
                <a:cs typeface="Arial"/>
              </a:rPr>
              <a:t>Don</a:t>
            </a:r>
            <a:r>
              <a:rPr lang="uk-UA" sz="2400" dirty="0" smtClean="0">
                <a:latin typeface="Arial"/>
                <a:cs typeface="Arial"/>
              </a:rPr>
              <a:t>’</a:t>
            </a:r>
            <a:r>
              <a:rPr lang="en-US" sz="2400" dirty="0" smtClean="0">
                <a:latin typeface="Arial"/>
                <a:cs typeface="Arial"/>
              </a:rPr>
              <a:t>t react at first</a:t>
            </a:r>
          </a:p>
          <a:p>
            <a:endParaRPr lang="en-US" sz="2400" dirty="0">
              <a:latin typeface="Arial"/>
              <a:cs typeface="Arial"/>
            </a:endParaRPr>
          </a:p>
          <a:p>
            <a:r>
              <a:rPr lang="en-US" sz="2400" dirty="0" smtClean="0">
                <a:latin typeface="Arial"/>
                <a:cs typeface="Arial"/>
              </a:rPr>
              <a:t>Understand concerns</a:t>
            </a:r>
          </a:p>
          <a:p>
            <a:endParaRPr lang="en-US" sz="2400" dirty="0">
              <a:latin typeface="Arial"/>
              <a:cs typeface="Arial"/>
            </a:endParaRPr>
          </a:p>
          <a:p>
            <a:r>
              <a:rPr lang="en-US" sz="2400" dirty="0" smtClean="0">
                <a:latin typeface="Arial"/>
                <a:cs typeface="Arial"/>
              </a:rPr>
              <a:t>Evaluate the feedback and give a proper reply</a:t>
            </a:r>
          </a:p>
          <a:p>
            <a:endParaRPr lang="en-US" sz="2400" dirty="0">
              <a:latin typeface="Arial"/>
              <a:cs typeface="Arial"/>
            </a:endParaRPr>
          </a:p>
          <a:p>
            <a:r>
              <a:rPr lang="en-US" sz="2400" dirty="0" smtClean="0">
                <a:latin typeface="Arial"/>
                <a:cs typeface="Arial"/>
              </a:rPr>
              <a:t>Recognise that negative feedback is a positive thing</a:t>
            </a:r>
          </a:p>
          <a:p>
            <a:endParaRPr lang="en-US" sz="2400" dirty="0">
              <a:latin typeface="Arial"/>
              <a:cs typeface="Arial"/>
            </a:endParaRPr>
          </a:p>
          <a:p>
            <a:r>
              <a:rPr lang="en-US" sz="2400" dirty="0" smtClean="0">
                <a:latin typeface="Arial"/>
                <a:cs typeface="Arial"/>
              </a:rPr>
              <a:t>Learn from the feedback</a:t>
            </a:r>
          </a:p>
          <a:p>
            <a:endParaRPr lang="en-US" sz="2400" dirty="0">
              <a:latin typeface="Arial"/>
              <a:cs typeface="Arial"/>
            </a:endParaRPr>
          </a:p>
        </p:txBody>
      </p:sp>
    </p:spTree>
    <p:extLst>
      <p:ext uri="{BB962C8B-B14F-4D97-AF65-F5344CB8AC3E}">
        <p14:creationId xmlns:p14="http://schemas.microsoft.com/office/powerpoint/2010/main" val="323251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Dealing with feedback</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8" name="Picture 7" descr="negative and positive.jpg"/>
          <p:cNvPicPr>
            <a:picLocks noChangeAspect="1"/>
          </p:cNvPicPr>
          <p:nvPr/>
        </p:nvPicPr>
        <p:blipFill rotWithShape="1">
          <a:blip r:embed="rId3">
            <a:extLst>
              <a:ext uri="{28A0092B-C50C-407E-A947-70E740481C1C}">
                <a14:useLocalDpi xmlns:a14="http://schemas.microsoft.com/office/drawing/2010/main" val="0"/>
              </a:ext>
            </a:extLst>
          </a:blip>
          <a:srcRect l="50093"/>
          <a:stretch/>
        </p:blipFill>
        <p:spPr>
          <a:xfrm>
            <a:off x="7405077" y="1266101"/>
            <a:ext cx="1192585" cy="1590189"/>
          </a:xfrm>
          <a:prstGeom prst="rect">
            <a:avLst/>
          </a:prstGeom>
        </p:spPr>
      </p:pic>
      <p:sp>
        <p:nvSpPr>
          <p:cNvPr id="4" name="TextBox 3"/>
          <p:cNvSpPr txBox="1"/>
          <p:nvPr/>
        </p:nvSpPr>
        <p:spPr>
          <a:xfrm>
            <a:off x="820615" y="2856290"/>
            <a:ext cx="7570456" cy="2677656"/>
          </a:xfrm>
          <a:prstGeom prst="rect">
            <a:avLst/>
          </a:prstGeom>
          <a:noFill/>
        </p:spPr>
        <p:txBody>
          <a:bodyPr wrap="square" rtlCol="0">
            <a:spAutoFit/>
          </a:bodyPr>
          <a:lstStyle/>
          <a:p>
            <a:pPr lvl="0">
              <a:lnSpc>
                <a:spcPct val="150000"/>
              </a:lnSpc>
            </a:pPr>
            <a:r>
              <a:rPr lang="en-AU" sz="2400" dirty="0">
                <a:latin typeface="Arial"/>
                <a:cs typeface="Arial"/>
              </a:rPr>
              <a:t>How can I improve</a:t>
            </a:r>
            <a:r>
              <a:rPr lang="en-AU" sz="2400" dirty="0" smtClean="0">
                <a:latin typeface="Arial"/>
                <a:cs typeface="Arial"/>
              </a:rPr>
              <a:t>?</a:t>
            </a:r>
            <a:endParaRPr lang="en-AU" sz="2400" dirty="0">
              <a:latin typeface="Arial"/>
              <a:cs typeface="Arial"/>
            </a:endParaRPr>
          </a:p>
          <a:p>
            <a:pPr lvl="0">
              <a:lnSpc>
                <a:spcPct val="150000"/>
              </a:lnSpc>
            </a:pPr>
            <a:r>
              <a:rPr lang="en-AU" sz="2400" dirty="0">
                <a:latin typeface="Arial"/>
                <a:cs typeface="Arial"/>
              </a:rPr>
              <a:t>What have I learnt about myself?</a:t>
            </a:r>
          </a:p>
          <a:p>
            <a:pPr lvl="0">
              <a:lnSpc>
                <a:spcPct val="150000"/>
              </a:lnSpc>
            </a:pPr>
            <a:r>
              <a:rPr lang="en-AU" sz="2400" dirty="0">
                <a:latin typeface="Arial"/>
                <a:cs typeface="Arial"/>
              </a:rPr>
              <a:t>What have I learnt about others?</a:t>
            </a:r>
          </a:p>
          <a:p>
            <a:pPr lvl="0">
              <a:lnSpc>
                <a:spcPct val="150000"/>
              </a:lnSpc>
            </a:pPr>
            <a:r>
              <a:rPr lang="en-AU" sz="2400" dirty="0">
                <a:latin typeface="Arial"/>
                <a:cs typeface="Arial"/>
              </a:rPr>
              <a:t>What have I learnt about the situation?</a:t>
            </a:r>
          </a:p>
          <a:p>
            <a:endParaRPr lang="en-US" sz="2400" dirty="0">
              <a:latin typeface="Arial"/>
              <a:cs typeface="Arial"/>
            </a:endParaRPr>
          </a:p>
        </p:txBody>
      </p:sp>
      <p:pic>
        <p:nvPicPr>
          <p:cNvPr id="6" name="Picture 5" descr="negative and positive.jpg"/>
          <p:cNvPicPr>
            <a:picLocks noChangeAspect="1"/>
          </p:cNvPicPr>
          <p:nvPr/>
        </p:nvPicPr>
        <p:blipFill rotWithShape="1">
          <a:blip r:embed="rId3">
            <a:extLst>
              <a:ext uri="{28A0092B-C50C-407E-A947-70E740481C1C}">
                <a14:useLocalDpi xmlns:a14="http://schemas.microsoft.com/office/drawing/2010/main" val="0"/>
              </a:ext>
            </a:extLst>
          </a:blip>
          <a:srcRect t="2226" r="50851" b="-2226"/>
          <a:stretch/>
        </p:blipFill>
        <p:spPr>
          <a:xfrm>
            <a:off x="7289823" y="2856290"/>
            <a:ext cx="1193411" cy="1615833"/>
          </a:xfrm>
          <a:prstGeom prst="rect">
            <a:avLst/>
          </a:prstGeom>
        </p:spPr>
      </p:pic>
    </p:spTree>
    <p:extLst>
      <p:ext uri="{BB962C8B-B14F-4D97-AF65-F5344CB8AC3E}">
        <p14:creationId xmlns:p14="http://schemas.microsoft.com/office/powerpoint/2010/main" val="4206755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d umbrella 5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582" y="2355219"/>
            <a:ext cx="3678595" cy="3678595"/>
          </a:xfrm>
          <a:prstGeom prst="rect">
            <a:avLst/>
          </a:prstGeom>
        </p:spPr>
      </p:pic>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Personal Support Networks</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7" name="Picture 6" descr="plant in hand.jpg"/>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1582" y="4914497"/>
            <a:ext cx="1571298" cy="1571298"/>
          </a:xfrm>
          <a:prstGeom prst="rect">
            <a:avLst/>
          </a:prstGeom>
        </p:spPr>
      </p:pic>
      <p:pic>
        <p:nvPicPr>
          <p:cNvPr id="2" name="Picture 1" descr="outline of a pers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2412" y="3482766"/>
            <a:ext cx="1859249" cy="2599321"/>
          </a:xfrm>
          <a:prstGeom prst="rect">
            <a:avLst/>
          </a:prstGeom>
          <a:solidFill>
            <a:srgbClr val="FFFFFF">
              <a:shade val="85000"/>
            </a:srgbClr>
          </a:solidFill>
          <a:ln w="88900" cap="sq">
            <a:solidFill>
              <a:schemeClr val="tx1">
                <a:lumMod val="75000"/>
                <a:lumOff val="2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4552412" y="2856290"/>
            <a:ext cx="1922535" cy="523220"/>
          </a:xfrm>
          <a:prstGeom prst="rect">
            <a:avLst/>
          </a:prstGeom>
          <a:solidFill>
            <a:schemeClr val="bg1">
              <a:lumMod val="50000"/>
            </a:schemeClr>
          </a:solidFill>
          <a:ln>
            <a:solidFill>
              <a:schemeClr val="bg1">
                <a:lumMod val="50000"/>
              </a:schemeClr>
            </a:solidFill>
          </a:ln>
        </p:spPr>
        <p:txBody>
          <a:bodyPr wrap="square" rtlCol="0">
            <a:spAutoFit/>
          </a:bodyPr>
          <a:lstStyle/>
          <a:p>
            <a:r>
              <a:rPr lang="en-US" sz="2800" dirty="0" smtClean="0">
                <a:solidFill>
                  <a:schemeClr val="bg1">
                    <a:lumMod val="95000"/>
                  </a:schemeClr>
                </a:solidFill>
              </a:rPr>
              <a:t>Action Plan</a:t>
            </a:r>
            <a:endParaRPr lang="en-US" sz="2800" dirty="0">
              <a:solidFill>
                <a:schemeClr val="bg1">
                  <a:lumMod val="95000"/>
                </a:schemeClr>
              </a:solidFill>
            </a:endParaRPr>
          </a:p>
        </p:txBody>
      </p:sp>
    </p:spTree>
    <p:extLst>
      <p:ext uri="{BB962C8B-B14F-4D97-AF65-F5344CB8AC3E}">
        <p14:creationId xmlns:p14="http://schemas.microsoft.com/office/powerpoint/2010/main" val="3998681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lass.jpg"/>
          <p:cNvPicPr>
            <a:picLocks noChangeAspect="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034256" y="2766150"/>
            <a:ext cx="3356815" cy="3224888"/>
          </a:xfrm>
          <a:prstGeom prst="rect">
            <a:avLst/>
          </a:prstGeom>
        </p:spPr>
      </p:pic>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Wellbeing &amp; Self Care</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7" name="Picture 6" descr="plant in hand.jpg"/>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53169" y="2976243"/>
            <a:ext cx="3608341" cy="3608341"/>
          </a:xfrm>
          <a:prstGeom prst="rect">
            <a:avLst/>
          </a:prstGeom>
        </p:spPr>
      </p:pic>
      <p:sp>
        <p:nvSpPr>
          <p:cNvPr id="2" name="TextBox 1"/>
          <p:cNvSpPr txBox="1"/>
          <p:nvPr/>
        </p:nvSpPr>
        <p:spPr>
          <a:xfrm>
            <a:off x="5359380" y="3807620"/>
            <a:ext cx="2814327" cy="584776"/>
          </a:xfrm>
          <a:prstGeom prst="rect">
            <a:avLst/>
          </a:prstGeom>
          <a:noFill/>
        </p:spPr>
        <p:txBody>
          <a:bodyPr wrap="square" rtlCol="0">
            <a:spAutoFit/>
          </a:bodyPr>
          <a:lstStyle/>
          <a:p>
            <a:r>
              <a:rPr lang="en-US" sz="3200" dirty="0" smtClean="0">
                <a:latin typeface="Arial"/>
                <a:cs typeface="Arial"/>
              </a:rPr>
              <a:t>Self Care Plan</a:t>
            </a:r>
            <a:endParaRPr lang="en-US" sz="3200" dirty="0">
              <a:latin typeface="Arial"/>
              <a:cs typeface="Arial"/>
            </a:endParaRPr>
          </a:p>
        </p:txBody>
      </p:sp>
      <p:pic>
        <p:nvPicPr>
          <p:cNvPr id="3" name="21 Relaxation.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308012" y="6081178"/>
            <a:ext cx="413888" cy="413888"/>
          </a:xfrm>
          <a:prstGeom prst="rect">
            <a:avLst/>
          </a:prstGeom>
        </p:spPr>
      </p:pic>
    </p:spTree>
    <p:extLst>
      <p:ext uri="{BB962C8B-B14F-4D97-AF65-F5344CB8AC3E}">
        <p14:creationId xmlns:p14="http://schemas.microsoft.com/office/powerpoint/2010/main" val="1717938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807" fill="hold"/>
                                        <p:tgtEl>
                                          <p:spTgt spid="3"/>
                                        </p:tgtEl>
                                      </p:cBhvr>
                                    </p:cmd>
                                  </p:childTnLst>
                                </p:cTn>
                              </p:par>
                            </p:childTnLst>
                          </p:cTn>
                        </p:par>
                      </p:childTnLst>
                    </p:cTn>
                  </p:par>
                </p:childTnLst>
              </p:cTn>
              <p:nextCondLst>
                <p:cond evt="onClick" delay="0">
                  <p:tgtEl>
                    <p:spTgt spid="3"/>
                  </p:tgtEl>
                </p:cond>
              </p:nextCondLst>
            </p:seq>
            <p:audio>
              <p:cMediaNode vol="26415">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1138773"/>
          </a:xfrm>
          <a:prstGeom prst="rect">
            <a:avLst/>
          </a:prstGeom>
          <a:noFill/>
        </p:spPr>
        <p:txBody>
          <a:bodyPr wrap="square" rtlCol="0" anchor="t">
            <a:spAutoFit/>
          </a:bodyPr>
          <a:lstStyle/>
          <a:p>
            <a:r>
              <a:rPr lang="en-US" sz="4400" b="1" dirty="0" smtClean="0">
                <a:solidFill>
                  <a:srgbClr val="002B48"/>
                </a:solidFill>
                <a:latin typeface="Arial"/>
                <a:cs typeface="Arial"/>
              </a:rPr>
              <a:t>Barriers to success</a:t>
            </a:r>
            <a:endParaRPr lang="en-US" sz="3500" dirty="0" smtClean="0">
              <a:solidFill>
                <a:srgbClr val="00192C"/>
              </a:solidFill>
              <a:latin typeface="Arial"/>
              <a:cs typeface="Arial"/>
            </a:endParaRPr>
          </a:p>
          <a:p>
            <a:endParaRPr lang="en-US" sz="2400" dirty="0" smtClean="0">
              <a:solidFill>
                <a:srgbClr val="002B48"/>
              </a:solidFill>
              <a:latin typeface="Arial"/>
              <a:cs typeface="Arial"/>
            </a:endParaRPr>
          </a:p>
        </p:txBody>
      </p:sp>
      <p:pic>
        <p:nvPicPr>
          <p:cNvPr id="3" name="Picture 2" descr="mesh fen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8" y="2856290"/>
            <a:ext cx="2857500" cy="2857500"/>
          </a:xfrm>
          <a:prstGeom prst="rect">
            <a:avLst/>
          </a:prstGeom>
        </p:spPr>
      </p:pic>
      <p:sp>
        <p:nvSpPr>
          <p:cNvPr id="7" name="TextBox 6"/>
          <p:cNvSpPr txBox="1"/>
          <p:nvPr/>
        </p:nvSpPr>
        <p:spPr>
          <a:xfrm>
            <a:off x="2815876" y="3032931"/>
            <a:ext cx="6328124" cy="830997"/>
          </a:xfrm>
          <a:prstGeom prst="rect">
            <a:avLst/>
          </a:prstGeom>
          <a:noFill/>
        </p:spPr>
        <p:txBody>
          <a:bodyPr wrap="square" rtlCol="0">
            <a:spAutoFit/>
          </a:bodyPr>
          <a:lstStyle/>
          <a:p>
            <a:r>
              <a:rPr lang="en-US" sz="2400" dirty="0" smtClean="0">
                <a:latin typeface="Arial"/>
                <a:cs typeface="Arial"/>
              </a:rPr>
              <a:t>Fear that you will outgrow your friends and family.</a:t>
            </a:r>
            <a:endParaRPr lang="en-US" sz="2400" dirty="0">
              <a:latin typeface="Arial"/>
              <a:cs typeface="Arial"/>
            </a:endParaRPr>
          </a:p>
        </p:txBody>
      </p:sp>
      <p:sp>
        <p:nvSpPr>
          <p:cNvPr id="8" name="TextBox 7"/>
          <p:cNvSpPr txBox="1"/>
          <p:nvPr/>
        </p:nvSpPr>
        <p:spPr>
          <a:xfrm>
            <a:off x="2810320" y="3967696"/>
            <a:ext cx="6280022" cy="461665"/>
          </a:xfrm>
          <a:prstGeom prst="rect">
            <a:avLst/>
          </a:prstGeom>
          <a:noFill/>
        </p:spPr>
        <p:txBody>
          <a:bodyPr wrap="square" rtlCol="0">
            <a:spAutoFit/>
          </a:bodyPr>
          <a:lstStyle/>
          <a:p>
            <a:r>
              <a:rPr lang="en-US" sz="2400" dirty="0" smtClean="0">
                <a:latin typeface="Arial"/>
                <a:cs typeface="Arial"/>
              </a:rPr>
              <a:t>Fear that you won’t have time to enjoy life.</a:t>
            </a:r>
            <a:endParaRPr lang="en-US" sz="2400" dirty="0">
              <a:latin typeface="Arial"/>
              <a:cs typeface="Arial"/>
            </a:endParaRPr>
          </a:p>
        </p:txBody>
      </p:sp>
      <p:sp>
        <p:nvSpPr>
          <p:cNvPr id="9" name="TextBox 8"/>
          <p:cNvSpPr txBox="1"/>
          <p:nvPr/>
        </p:nvSpPr>
        <p:spPr>
          <a:xfrm>
            <a:off x="2809204" y="4673477"/>
            <a:ext cx="5074387" cy="461665"/>
          </a:xfrm>
          <a:prstGeom prst="rect">
            <a:avLst/>
          </a:prstGeom>
          <a:noFill/>
        </p:spPr>
        <p:txBody>
          <a:bodyPr wrap="square" rtlCol="0">
            <a:spAutoFit/>
          </a:bodyPr>
          <a:lstStyle/>
          <a:p>
            <a:r>
              <a:rPr lang="en-US" sz="2400" dirty="0" smtClean="0">
                <a:latin typeface="Arial"/>
                <a:cs typeface="Arial"/>
              </a:rPr>
              <a:t>Fear it won’t be enough.</a:t>
            </a:r>
            <a:endParaRPr lang="en-US" sz="2400" dirty="0">
              <a:latin typeface="Arial"/>
              <a:cs typeface="Arial"/>
            </a:endParaRPr>
          </a:p>
        </p:txBody>
      </p:sp>
      <p:sp>
        <p:nvSpPr>
          <p:cNvPr id="10" name="TextBox 9"/>
          <p:cNvSpPr txBox="1"/>
          <p:nvPr/>
        </p:nvSpPr>
        <p:spPr>
          <a:xfrm>
            <a:off x="2828206" y="5286493"/>
            <a:ext cx="5685316" cy="461665"/>
          </a:xfrm>
          <a:prstGeom prst="rect">
            <a:avLst/>
          </a:prstGeom>
          <a:noFill/>
        </p:spPr>
        <p:txBody>
          <a:bodyPr wrap="square" rtlCol="0">
            <a:spAutoFit/>
          </a:bodyPr>
          <a:lstStyle/>
          <a:p>
            <a:r>
              <a:rPr lang="en-US" sz="2400" dirty="0" smtClean="0">
                <a:latin typeface="Arial"/>
                <a:cs typeface="Arial"/>
              </a:rPr>
              <a:t>Fear that you will miss something better.</a:t>
            </a:r>
            <a:endParaRPr lang="en-US" sz="2400" dirty="0">
              <a:latin typeface="Arial"/>
              <a:cs typeface="Arial"/>
            </a:endParaRPr>
          </a:p>
        </p:txBody>
      </p:sp>
    </p:spTree>
    <p:extLst>
      <p:ext uri="{BB962C8B-B14F-4D97-AF65-F5344CB8AC3E}">
        <p14:creationId xmlns:p14="http://schemas.microsoft.com/office/powerpoint/2010/main" val="159385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143" y="1717517"/>
            <a:ext cx="7737928" cy="1138773"/>
          </a:xfrm>
          <a:prstGeom prst="rect">
            <a:avLst/>
          </a:prstGeom>
          <a:noFill/>
        </p:spPr>
        <p:txBody>
          <a:bodyPr wrap="square" rtlCol="0" anchor="t">
            <a:spAutoFit/>
          </a:bodyPr>
          <a:lstStyle/>
          <a:p>
            <a:r>
              <a:rPr lang="en-AU" sz="4400" b="1" dirty="0" smtClean="0">
                <a:solidFill>
                  <a:srgbClr val="002B48"/>
                </a:solidFill>
                <a:latin typeface="Arial"/>
                <a:cs typeface="Arial"/>
              </a:rPr>
              <a:t>Summary</a:t>
            </a:r>
            <a:endParaRPr lang="en-US" sz="4400" dirty="0" smtClean="0">
              <a:solidFill>
                <a:srgbClr val="00192C"/>
              </a:solidFill>
              <a:latin typeface="Arial"/>
              <a:cs typeface="Arial"/>
            </a:endParaRPr>
          </a:p>
          <a:p>
            <a:endParaRPr lang="en-US" sz="2400" dirty="0" smtClean="0">
              <a:solidFill>
                <a:srgbClr val="002B48"/>
              </a:solidFill>
              <a:latin typeface="Arial"/>
              <a:cs typeface="Arial"/>
            </a:endParaRPr>
          </a:p>
        </p:txBody>
      </p:sp>
      <p:sp>
        <p:nvSpPr>
          <p:cNvPr id="3" name="TextBox 2"/>
          <p:cNvSpPr txBox="1"/>
          <p:nvPr/>
        </p:nvSpPr>
        <p:spPr>
          <a:xfrm>
            <a:off x="972463" y="2817547"/>
            <a:ext cx="7666269" cy="2769989"/>
          </a:xfrm>
          <a:prstGeom prst="rect">
            <a:avLst/>
          </a:prstGeom>
          <a:noFill/>
        </p:spPr>
        <p:txBody>
          <a:bodyPr wrap="square" rtlCol="0">
            <a:spAutoFit/>
          </a:bodyPr>
          <a:lstStyle/>
          <a:p>
            <a:pPr marL="342900" indent="-342900">
              <a:lnSpc>
                <a:spcPct val="130000"/>
              </a:lnSpc>
              <a:buFont typeface="Arial"/>
              <a:buChar char="•"/>
            </a:pPr>
            <a:r>
              <a:rPr lang="en-US" sz="2400" dirty="0" smtClean="0">
                <a:latin typeface="Arial"/>
                <a:cs typeface="Arial"/>
              </a:rPr>
              <a:t>Identify the benefits of working.</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Understand how to deal with feedback.</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Identify and build your personal support network.</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Formulate a self care plan.</a:t>
            </a:r>
            <a:endParaRPr lang="en-US" sz="2400" dirty="0">
              <a:latin typeface="Arial"/>
              <a:cs typeface="Arial"/>
            </a:endParaRPr>
          </a:p>
          <a:p>
            <a:pPr marL="342900" indent="-342900">
              <a:lnSpc>
                <a:spcPct val="130000"/>
              </a:lnSpc>
              <a:buFont typeface="Arial"/>
              <a:buChar char="•"/>
            </a:pPr>
            <a:r>
              <a:rPr lang="en-US" sz="2400" dirty="0" smtClean="0">
                <a:latin typeface="Arial"/>
                <a:cs typeface="Arial"/>
              </a:rPr>
              <a:t>Recognise barriers </a:t>
            </a:r>
            <a:r>
              <a:rPr lang="en-US" sz="2400" dirty="0">
                <a:latin typeface="Arial"/>
                <a:cs typeface="Arial"/>
              </a:rPr>
              <a:t>to success.</a:t>
            </a:r>
          </a:p>
          <a:p>
            <a:endParaRPr lang="en-US" dirty="0"/>
          </a:p>
        </p:txBody>
      </p:sp>
    </p:spTree>
    <p:extLst>
      <p:ext uri="{BB962C8B-B14F-4D97-AF65-F5344CB8AC3E}">
        <p14:creationId xmlns:p14="http://schemas.microsoft.com/office/powerpoint/2010/main" val="1232645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view_x0020_Date xmlns="8468f3e5-33ba-4757-880d-61bf828c2b63">2017-06-15T14:30:00+00:00</Review_x0020_Date>
    <DLCPolicyLabelLock xmlns="8468f3e5-33ba-4757-880d-61bf828c2b63" xsi:nil="true"/>
    <Comments xmlns="8468f3e5-33ba-4757-880d-61bf828c2b63" xsi:nil="true"/>
    <Service xmlns="8468f3e5-33ba-4757-880d-61bf828c2b63">
      <Value>jobactive</Value>
    </Service>
    <Document_x0020_Type xmlns="8468f3e5-33ba-4757-880d-61bf828c2b63">Information</Document_x0020_Type>
    <eSkil_x0020_Link xmlns="8468f3e5-33ba-4757-880d-61bf828c2b63">false</eSkil_x0020_Link>
    <DLCPolicyLabelClientValue xmlns="8468f3e5-33ba-4757-880d-61bf828c2b63">ID: {Service}-Information-{ID}-Version:{_UIVersionString}</DLCPolicyLabelClientValue>
    <DLCPolicyLabelValue xmlns="40007cee-ef23-4286-bcce-82b7605417ee">ID: {Service}-Information-{ID}-Version:{_UIVersionString}</DLCPolicyLabelValu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p:Policy xmlns:p="office.server.policy" id="" local="true">
  <p:Name>Document</p:Name>
  <p:Description/>
  <p:Statement/>
  <p:PolicyItems>
    <p:PolicyItem featureId="Microsoft.Office.RecordsManagement.PolicyFeatures.PolicyLabel" staticId="0x01010010C143672AF8574DBA658A6F14F45592|801092262" UniqueId="6bc419d1-50e7-4b15-8fca-6e7263c338c4">
      <p:Name>Labels</p:Name>
      <p:Description>Generates labels that can be inserted in Microsoft Office documents to ensure that document properties or other important information are included when documents are printed. Labels can also be used to search for documents.</p:Description>
      <p:CustomData>
        <label>
          <properties>
            <justification>Left</justification>
          </properties>
          <segment type="literal">ID: </segment>
          <segment type="metadata">Service</segment>
          <segment type="literal">-</segment>
          <segment type="metadata">Document_x0020_Type</segment>
          <segment type="literal">-</segment>
          <segment type="metadata">ID</segment>
          <segment type="literal">-Version:</segment>
          <segment type="metadata">_UIVersionString</segment>
        </label>
      </p:CustomData>
    </p:PolicyItem>
  </p:PolicyItems>
</p:Policy>
</file>

<file path=customXml/item5.xml><?xml version="1.0" encoding="utf-8"?>
<ct:contentTypeSchema xmlns:ct="http://schemas.microsoft.com/office/2006/metadata/contentType" xmlns:ma="http://schemas.microsoft.com/office/2006/metadata/properties/metaAttributes" ct:_="" ma:_="" ma:contentTypeName="Document" ma:contentTypeID="0x01010010C143672AF8574DBA658A6F14F45592" ma:contentTypeVersion="77" ma:contentTypeDescription="Create a new document." ma:contentTypeScope="" ma:versionID="c0a8e8d5d0c625a2312689a97f92a4b6">
  <xsd:schema xmlns:xsd="http://www.w3.org/2001/XMLSchema" xmlns:xs="http://www.w3.org/2001/XMLSchema" xmlns:p="http://schemas.microsoft.com/office/2006/metadata/properties" xmlns:ns1="http://schemas.microsoft.com/sharepoint/v3" xmlns:ns2="8468f3e5-33ba-4757-880d-61bf828c2b63" xmlns:ns3="40007cee-ef23-4286-bcce-82b7605417ee" targetNamespace="http://schemas.microsoft.com/office/2006/metadata/properties" ma:root="true" ma:fieldsID="ee70ea83aa1522386432cc654eb9bc2e" ns1:_="" ns2:_="" ns3:_="">
    <xsd:import namespace="http://schemas.microsoft.com/sharepoint/v3"/>
    <xsd:import namespace="8468f3e5-33ba-4757-880d-61bf828c2b63"/>
    <xsd:import namespace="40007cee-ef23-4286-bcce-82b7605417ee"/>
    <xsd:element name="properties">
      <xsd:complexType>
        <xsd:sequence>
          <xsd:element name="documentManagement">
            <xsd:complexType>
              <xsd:all>
                <xsd:element ref="ns2:Service" minOccurs="0"/>
                <xsd:element ref="ns2:Document_x0020_Type"/>
                <xsd:element ref="ns1:_dlc_Exempt" minOccurs="0"/>
                <xsd:element ref="ns3:DLCPolicyLabelValue" minOccurs="0"/>
                <xsd:element ref="ns2:Review_x0020_Date"/>
                <xsd:element ref="ns2:eSkil_x0020_Link" minOccurs="0"/>
                <xsd:element ref="ns2:DLCPolicyLabelClientValue" minOccurs="0"/>
                <xsd:element ref="ns2:DLCPolicyLabelLock" minOccurs="0"/>
                <xsd:element ref="ns2: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0"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68f3e5-33ba-4757-880d-61bf828c2b63" elementFormDefault="qualified">
    <xsd:import namespace="http://schemas.microsoft.com/office/2006/documentManagement/types"/>
    <xsd:import namespace="http://schemas.microsoft.com/office/infopath/2007/PartnerControls"/>
    <xsd:element name="Service" ma:index="8" nillable="true" ma:displayName="Service" ma:internalName="Service" ma:readOnly="false" ma:requiredMultiChoice="true">
      <xsd:complexType>
        <xsd:complexContent>
          <xsd:extension base="dms:MultiChoice">
            <xsd:sequence>
              <xsd:element name="Value" maxOccurs="unbounded" minOccurs="0" nillable="true">
                <xsd:simpleType>
                  <xsd:restriction base="dms:Choice">
                    <xsd:enumeration value="Allied Health"/>
                    <xsd:enumeration value="Australian WftD Services"/>
                    <xsd:enumeration value="Building Successful Families"/>
                    <xsd:enumeration value="Disability Employment Services"/>
                    <xsd:enumeration value="Green Army"/>
                    <xsd:enumeration value="Job Placement Services WorkCover"/>
                    <xsd:enumeration value="Job Services Australia"/>
                    <xsd:enumeration value="jobactive"/>
                    <xsd:enumeration value="PHaMs"/>
                    <xsd:enumeration value="Transition To Work"/>
                    <xsd:enumeration value="VTEC"/>
                    <xsd:enumeration value="Work Experience"/>
                    <xsd:enumeration value="Work for the Dole"/>
                    <xsd:enumeration value="Youth Services"/>
                    <xsd:enumeration value="Post Placement Support"/>
                    <xsd:enumeration value="Behavioural Interventions"/>
                  </xsd:restriction>
                </xsd:simpleType>
              </xsd:element>
            </xsd:sequence>
          </xsd:extension>
        </xsd:complexContent>
      </xsd:complexType>
    </xsd:element>
    <xsd:element name="Document_x0020_Type" ma:index="9" ma:displayName="Document Type" ma:default="Policy" ma:format="Dropdown" ma:internalName="Document_x0020_Type">
      <xsd:simpleType>
        <xsd:restriction base="dms:Choice">
          <xsd:enumeration value="Policy"/>
          <xsd:enumeration value="Form"/>
          <xsd:enumeration value="Procedure"/>
          <xsd:enumeration value="Information"/>
          <xsd:enumeration value="Report"/>
          <xsd:enumeration value="Contract"/>
          <xsd:enumeration value="Meeting Agenda/Minutes"/>
          <xsd:enumeration value="External Materials"/>
          <xsd:enumeration value="Letter"/>
          <xsd:enumeration value="Facsimile"/>
          <xsd:enumeration value="Manual"/>
          <xsd:enumeration value="Safe Operating Procedure"/>
        </xsd:restriction>
      </xsd:simpleType>
    </xsd:element>
    <xsd:element name="Review_x0020_Date" ma:index="12" ma:displayName="Review Date" ma:format="DateOnly" ma:internalName="Review_x0020_Date" ma:readOnly="false">
      <xsd:simpleType>
        <xsd:restriction base="dms:DateTime"/>
      </xsd:simpleType>
    </xsd:element>
    <xsd:element name="eSkil_x0020_Link" ma:index="13" nillable="true" ma:displayName="eSkil Link" ma:default="0" ma:internalName="eSkil_x0020_Link">
      <xsd:simpleType>
        <xsd:restriction base="dms:Boolean"/>
      </xsd:simpleType>
    </xsd:element>
    <xsd:element name="DLCPolicyLabelClientValue" ma:index="14" nillable="true" ma:displayName="Client Label Value" ma:description="Stores the last label value computed on the client." ma:hidden="true" ma:internalName="DLCPolicyLabelClientValue" ma:readOnly="false">
      <xsd:simpleType>
        <xsd:restriction base="dms:Note"/>
      </xsd:simpleType>
    </xsd:element>
    <xsd:element name="DLCPolicyLabelLock" ma:index="15" nillable="true" ma:displayName="Label Locked" ma:description="Indicates whether the label should be updated when item properties are modified." ma:hidden="true" ma:internalName="DLCPolicyLabelLock" ma:readOnly="false">
      <xsd:simpleType>
        <xsd:restriction base="dms:Text"/>
      </xsd:simpleType>
    </xsd:element>
    <xsd:element name="Comments" ma:index="16" nillable="true" ma:displayName="Comments" ma:internalName="Comment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007cee-ef23-4286-bcce-82b7605417ee" elementFormDefault="qualified">
    <xsd:import namespace="http://schemas.microsoft.com/office/2006/documentManagement/types"/>
    <xsd:import namespace="http://schemas.microsoft.com/office/infopath/2007/PartnerControls"/>
    <xsd:element name="DLCPolicyLabelValue" ma:index="11" nillable="true" ma:displayName="Label" ma:description="Stores the current value of the label." ma:internalName="DLCPolicyLabelValue"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55674E-9509-4021-9C29-DBA5E1F05A80}">
  <ds:schemaRefs>
    <ds:schemaRef ds:uri="http://schemas.microsoft.com/sharepoint/v3/contenttype/forms"/>
  </ds:schemaRefs>
</ds:datastoreItem>
</file>

<file path=customXml/itemProps2.xml><?xml version="1.0" encoding="utf-8"?>
<ds:datastoreItem xmlns:ds="http://schemas.openxmlformats.org/officeDocument/2006/customXml" ds:itemID="{8283B973-748A-40AE-A588-0645D94981B4}">
  <ds:schemaRefs>
    <ds:schemaRef ds:uri="http://schemas.microsoft.com/office/2006/metadata/properties"/>
    <ds:schemaRef ds:uri="http://purl.org/dc/elements/1.1/"/>
    <ds:schemaRef ds:uri="40007cee-ef23-4286-bcce-82b7605417ee"/>
    <ds:schemaRef ds:uri="http://www.w3.org/XML/1998/namespace"/>
    <ds:schemaRef ds:uri="8468f3e5-33ba-4757-880d-61bf828c2b63"/>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schemas.microsoft.com/sharepoint/v3"/>
    <ds:schemaRef ds:uri="http://purl.org/dc/terms/"/>
  </ds:schemaRefs>
</ds:datastoreItem>
</file>

<file path=customXml/itemProps3.xml><?xml version="1.0" encoding="utf-8"?>
<ds:datastoreItem xmlns:ds="http://schemas.openxmlformats.org/officeDocument/2006/customXml" ds:itemID="{F69F7EB8-2C39-4135-9F24-EACEFCACF5A3}">
  <ds:schemaRefs>
    <ds:schemaRef ds:uri="http://schemas.microsoft.com/office/2006/metadata/customXsn"/>
  </ds:schemaRefs>
</ds:datastoreItem>
</file>

<file path=customXml/itemProps4.xml><?xml version="1.0" encoding="utf-8"?>
<ds:datastoreItem xmlns:ds="http://schemas.openxmlformats.org/officeDocument/2006/customXml" ds:itemID="{3A46977A-555E-406E-806E-12F8AAB416F1}">
  <ds:schemaRefs>
    <ds:schemaRef ds:uri="office.server.policy"/>
  </ds:schemaRefs>
</ds:datastoreItem>
</file>

<file path=customXml/itemProps5.xml><?xml version="1.0" encoding="utf-8"?>
<ds:datastoreItem xmlns:ds="http://schemas.openxmlformats.org/officeDocument/2006/customXml" ds:itemID="{10A059FF-CBD8-41AD-8B9B-B271B17817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468f3e5-33ba-4757-880d-61bf828c2b63"/>
    <ds:schemaRef ds:uri="40007cee-ef23-4286-bcce-82b7605417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930</TotalTime>
  <Words>295</Words>
  <Application>Microsoft Office PowerPoint</Application>
  <PresentationFormat>On-screen Show (4:3)</PresentationFormat>
  <Paragraphs>69</Paragraphs>
  <Slides>15</Slides>
  <Notes>11</Notes>
  <HiddenSlides>1</HiddenSlides>
  <MMClips>2</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Motivation and Resilience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Creative 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Emily</dc:creator>
  <cp:lastModifiedBy>Nicole Jenkins</cp:lastModifiedBy>
  <cp:revision>53</cp:revision>
  <dcterms:created xsi:type="dcterms:W3CDTF">2014-03-18T23:48:07Z</dcterms:created>
  <dcterms:modified xsi:type="dcterms:W3CDTF">2016-07-12T02:08:50Z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0x01010010C143672AF8574DBA658A6F14F45592</vt:lpwstr>
  </property>
</Properties>
</file>